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5"/>
  </p:notesMasterIdLst>
  <p:handoutMasterIdLst>
    <p:handoutMasterId r:id="rId16"/>
  </p:handoutMasterIdLst>
  <p:sldIdLst>
    <p:sldId id="256" r:id="rId5"/>
    <p:sldId id="267" r:id="rId6"/>
    <p:sldId id="273" r:id="rId7"/>
    <p:sldId id="311" r:id="rId8"/>
    <p:sldId id="320" r:id="rId9"/>
    <p:sldId id="321" r:id="rId10"/>
    <p:sldId id="305" r:id="rId11"/>
    <p:sldId id="323" r:id="rId12"/>
    <p:sldId id="274" r:id="rId13"/>
    <p:sldId id="318"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58AD0A-BBFE-553F-A329-BD4FBDEB0EA4}" name="Alfred Asterjadhi" initials="AA" userId="S::aasterja@qti.qualcomm.com::39de57b9-85c0-4fd1-aaac-8ca2b6560ad0" providerId="AD"/>
  <p188:author id="{FD36C79D-B116-0C85-EFFE-8DE0FFDA2524}" name="Duncan Ho" initials="DH" userId="S::dho@qti.qualcomm.com::cdbbd64b-6b86-4896-aca0-3d41c310760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hunyu Hu" initials="CH" lastIdx="8" clrIdx="0">
    <p:extLst>
      <p:ext uri="{19B8F6BF-5375-455C-9EA6-DF929625EA0E}">
        <p15:presenceInfo xmlns:p15="http://schemas.microsoft.com/office/powerpoint/2012/main" userId="29eb7801c1b91784" providerId="Windows Live"/>
      </p:ext>
    </p:extLst>
  </p:cmAuthor>
  <p:cmAuthor id="2" name="Kumail Haider" initials="KH" lastIdx="5" clrIdx="1">
    <p:extLst>
      <p:ext uri="{19B8F6BF-5375-455C-9EA6-DF929625EA0E}">
        <p15:presenceInfo xmlns:p15="http://schemas.microsoft.com/office/powerpoint/2012/main" userId="S::haiderkumail@meta.com::444f6398-5440-4ffb-8d43-328cf9a715c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4A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588"/>
    <p:restoredTop sz="94703"/>
  </p:normalViewPr>
  <p:slideViewPr>
    <p:cSldViewPr snapToGrid="0">
      <p:cViewPr varScale="1">
        <p:scale>
          <a:sx n="128" d="100"/>
          <a:sy n="128" d="100"/>
        </p:scale>
        <p:origin x="1168" y="168"/>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5/14/24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
        <p:nvSpPr>
          <p:cNvPr id="4" name="Rectangle 4">
            <a:extLst>
              <a:ext uri="{FF2B5EF4-FFF2-40B4-BE49-F238E27FC236}">
                <a16:creationId xmlns:a16="http://schemas.microsoft.com/office/drawing/2014/main" id="{6C33A6A3-ACBE-FB6A-4563-0ACE61CE9854}"/>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M. Kumail Haider (Meta)</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4" name="Rectangle 4">
            <a:extLst>
              <a:ext uri="{FF2B5EF4-FFF2-40B4-BE49-F238E27FC236}">
                <a16:creationId xmlns:a16="http://schemas.microsoft.com/office/drawing/2014/main" id="{3B979A6F-532C-5119-5D48-3B1CE71331A7}"/>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M. Kumail Haider (Meta)</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
        <p:nvSpPr>
          <p:cNvPr id="4" name="Rectangle 4">
            <a:extLst>
              <a:ext uri="{FF2B5EF4-FFF2-40B4-BE49-F238E27FC236}">
                <a16:creationId xmlns:a16="http://schemas.microsoft.com/office/drawing/2014/main" id="{E11B2B6D-8C33-E13D-FFE2-C519E1F04E39}"/>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M. Kumail Haider (Meta)</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
        <p:nvSpPr>
          <p:cNvPr id="5" name="Footer Placeholder 4">
            <a:extLst>
              <a:ext uri="{FF2B5EF4-FFF2-40B4-BE49-F238E27FC236}">
                <a16:creationId xmlns:a16="http://schemas.microsoft.com/office/drawing/2014/main" id="{B88D48BB-2E43-F9CA-8F8D-D6CC24671450}"/>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M. Kumail Haider (Meta)</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7" name="Rectangle 4">
            <a:extLst>
              <a:ext uri="{FF2B5EF4-FFF2-40B4-BE49-F238E27FC236}">
                <a16:creationId xmlns:a16="http://schemas.microsoft.com/office/drawing/2014/main" id="{093B4216-084B-6855-391D-9CA77336C970}"/>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M. Kumail Haider (Meta)</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3" name="Rectangle 4">
            <a:extLst>
              <a:ext uri="{FF2B5EF4-FFF2-40B4-BE49-F238E27FC236}">
                <a16:creationId xmlns:a16="http://schemas.microsoft.com/office/drawing/2014/main" id="{10E28B0F-FCBF-CA0E-09B3-6E1CDF7525AB}"/>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M. Kumail Haider (Meta)</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2" name="Rectangle 4">
            <a:extLst>
              <a:ext uri="{FF2B5EF4-FFF2-40B4-BE49-F238E27FC236}">
                <a16:creationId xmlns:a16="http://schemas.microsoft.com/office/drawing/2014/main" id="{06EC99A3-1290-FCF9-69E0-5E0DEC984E50}"/>
              </a:ext>
            </a:extLst>
          </p:cNvPr>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M. Kumail Haider (Meta)</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4" name="Rectangle 4">
            <a:extLst>
              <a:ext uri="{FF2B5EF4-FFF2-40B4-BE49-F238E27FC236}">
                <a16:creationId xmlns:a16="http://schemas.microsoft.com/office/drawing/2014/main" id="{8F2B8E67-6763-0E82-B4A8-9683E90F05BB}"/>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M. Kumail Haider (Meta)</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4" name="Rectangle 4">
            <a:extLst>
              <a:ext uri="{FF2B5EF4-FFF2-40B4-BE49-F238E27FC236}">
                <a16:creationId xmlns:a16="http://schemas.microsoft.com/office/drawing/2014/main" id="{FC608911-894A-0EDC-D3DE-02B48E50A6CE}"/>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M. Kumail Haider (Meta)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M. Kumail Haider (Meta)</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802.11-24/0408r0</a:t>
            </a:r>
          </a:p>
        </p:txBody>
      </p:sp>
      <p:sp>
        <p:nvSpPr>
          <p:cNvPr id="11" name="Date Placeholder 3">
            <a:extLst>
              <a:ext uri="{FF2B5EF4-FFF2-40B4-BE49-F238E27FC236}">
                <a16:creationId xmlns:a16="http://schemas.microsoft.com/office/drawing/2014/main" id="{E5B97ED7-1CB9-4D15-A8FD-7F94A47C6F88}"/>
              </a:ext>
            </a:extLst>
          </p:cNvPr>
          <p:cNvSpPr txBox="1">
            <a:spLocks/>
          </p:cNvSpPr>
          <p:nvPr userDrawn="1"/>
        </p:nvSpPr>
        <p:spPr bwMode="auto">
          <a:xfrm>
            <a:off x="457982" y="322656"/>
            <a:ext cx="13236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3"/>
          </p:nvPr>
        </p:nvSpPr>
        <p:spPr>
          <a:xfrm>
            <a:off x="5500694" y="6475413"/>
            <a:ext cx="3041644" cy="180975"/>
          </a:xfrm>
        </p:spPr>
        <p:txBody>
          <a:bodyPr/>
          <a:lstStyle/>
          <a:p>
            <a:pPr>
              <a:defRPr/>
            </a:pPr>
            <a:r>
              <a:rPr lang="en-US" dirty="0"/>
              <a:t>M. Kumail Haider (Meta)</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Enhancements on TWT SP Management</a:t>
            </a:r>
          </a:p>
        </p:txBody>
      </p:sp>
      <p:sp>
        <p:nvSpPr>
          <p:cNvPr id="3074" name="Rectangle 2"/>
          <p:cNvSpPr>
            <a:spLocks noGrp="1" noChangeArrowheads="1"/>
          </p:cNvSpPr>
          <p:nvPr>
            <p:ph type="body" idx="1"/>
          </p:nvPr>
        </p:nvSpPr>
        <p:spPr>
          <a:xfrm>
            <a:off x="685800" y="1755357"/>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2024-05-13</a:t>
            </a:r>
          </a:p>
        </p:txBody>
      </p:sp>
      <p:graphicFrame>
        <p:nvGraphicFramePr>
          <p:cNvPr id="3075" name="Object 3"/>
          <p:cNvGraphicFramePr>
            <a:graphicFrameLocks noChangeAspect="1"/>
          </p:cNvGraphicFramePr>
          <p:nvPr>
            <p:extLst>
              <p:ext uri="{D42A27DB-BD31-4B8C-83A1-F6EECF244321}">
                <p14:modId xmlns:p14="http://schemas.microsoft.com/office/powerpoint/2010/main" val="4127230641"/>
              </p:ext>
            </p:extLst>
          </p:nvPr>
        </p:nvGraphicFramePr>
        <p:xfrm>
          <a:off x="685800" y="3001754"/>
          <a:ext cx="7926387" cy="2624137"/>
        </p:xfrm>
        <a:graphic>
          <a:graphicData uri="http://schemas.openxmlformats.org/presentationml/2006/ole">
            <mc:AlternateContent xmlns:mc="http://schemas.openxmlformats.org/markup-compatibility/2006">
              <mc:Choice xmlns:v="urn:schemas-microsoft-com:vml" Requires="v">
                <p:oleObj name="Document" r:id="rId3" imgW="8255000" imgH="2743200" progId="Word.Document.8">
                  <p:embed/>
                </p:oleObj>
              </mc:Choice>
              <mc:Fallback>
                <p:oleObj name="Document" r:id="rId3" imgW="8255000" imgH="2743200" progId="Word.Document.8">
                  <p:embed/>
                  <p:pic>
                    <p:nvPicPr>
                      <p:cNvPr id="3075" name="Object 3"/>
                      <p:cNvPicPr>
                        <a:picLocks noChangeAspect="1" noChangeArrowheads="1"/>
                      </p:cNvPicPr>
                      <p:nvPr/>
                    </p:nvPicPr>
                    <p:blipFill>
                      <a:blip r:embed="rId4"/>
                      <a:srcRect/>
                      <a:stretch>
                        <a:fillRect/>
                      </a:stretch>
                    </p:blipFill>
                    <p:spPr bwMode="auto">
                      <a:xfrm>
                        <a:off x="685800" y="3001754"/>
                        <a:ext cx="7926387" cy="2624137"/>
                      </a:xfrm>
                      <a:prstGeom prst="rect">
                        <a:avLst/>
                      </a:prstGeom>
                      <a:noFill/>
                    </p:spPr>
                  </p:pic>
                </p:oleObj>
              </mc:Fallback>
            </mc:AlternateContent>
          </a:graphicData>
        </a:graphic>
      </p:graphicFrame>
      <p:sp>
        <p:nvSpPr>
          <p:cNvPr id="3076" name="Rectangle 4"/>
          <p:cNvSpPr>
            <a:spLocks noChangeArrowheads="1"/>
          </p:cNvSpPr>
          <p:nvPr/>
        </p:nvSpPr>
        <p:spPr bwMode="auto">
          <a:xfrm>
            <a:off x="533400" y="2391617"/>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0"/>
            <a:ext cx="7770813" cy="838199"/>
          </a:xfrm>
        </p:spPr>
        <p:txBody>
          <a:bodyPr/>
          <a:lstStyle/>
          <a:p>
            <a:r>
              <a:rPr lang="en-US" sz="3600" dirty="0"/>
              <a:t>SP1</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5800" y="1909702"/>
            <a:ext cx="7770813" cy="4162425"/>
          </a:xfrm>
        </p:spPr>
        <p:txBody>
          <a:bodyPr/>
          <a:lstStyle/>
          <a:p>
            <a:pPr rtl="0">
              <a:buFont typeface="Arial" panose="020B0604020202020204" pitchFamily="34" charset="0"/>
              <a:buChar char="•"/>
            </a:pPr>
            <a:r>
              <a:rPr lang="en-US" dirty="0"/>
              <a:t>Do you agree to define a new mechanism in 802.11bn that enables a STA to indicate its readiness to terminate an ongoing TWT SP</a:t>
            </a:r>
          </a:p>
          <a:p>
            <a:pPr marL="742950" lvl="1" indent="-285750" rtl="0">
              <a:buFont typeface="Arial" panose="020B0604020202020204" pitchFamily="34" charset="0"/>
              <a:buChar char="•"/>
            </a:pPr>
            <a:r>
              <a:rPr lang="en-US" dirty="0"/>
              <a:t>NOTE 1 – The exact signaling mechanism is TBD, and existing frames and fields may be used with suitable modifications</a:t>
            </a:r>
          </a:p>
          <a:p>
            <a:pPr marL="742950" lvl="1" indent="-285750" rtl="0">
              <a:buFont typeface="Arial" panose="020B0604020202020204" pitchFamily="34" charset="0"/>
              <a:buChar char="•"/>
            </a:pPr>
            <a:r>
              <a:rPr lang="en-US" dirty="0"/>
              <a:t>NOTE 2 – The SP does not propose changing the termination mechanism/signaling itself. As per current spec, a TWT SP may be terminated as specified in 26.8.5</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a:xfrm>
            <a:off x="4104862" y="6475413"/>
            <a:ext cx="768764" cy="363537"/>
          </a:xfrm>
        </p:spPr>
        <p:txBody>
          <a:bodyPr/>
          <a:lstStyle/>
          <a:p>
            <a:r>
              <a:rPr lang="en-GB" sz="1400" dirty="0"/>
              <a:t>Slide </a:t>
            </a:r>
            <a:fld id="{440F5867-744E-4AA6-B0ED-4C44D2DFBB7B}" type="slidenum">
              <a:rPr lang="en-GB" sz="1400" smtClean="0"/>
              <a:pPr/>
              <a:t>10</a:t>
            </a:fld>
            <a:endParaRPr lang="en-GB" sz="1400" dirty="0"/>
          </a:p>
        </p:txBody>
      </p:sp>
      <p:sp>
        <p:nvSpPr>
          <p:cNvPr id="7" name="Footer Placeholder 4">
            <a:extLst>
              <a:ext uri="{FF2B5EF4-FFF2-40B4-BE49-F238E27FC236}">
                <a16:creationId xmlns:a16="http://schemas.microsoft.com/office/drawing/2014/main" id="{DD7171A4-A122-C4D7-042D-0ED3F84919DE}"/>
              </a:ext>
            </a:extLst>
          </p:cNvPr>
          <p:cNvSpPr>
            <a:spLocks noGrp="1"/>
          </p:cNvSpPr>
          <p:nvPr>
            <p:ph type="ftr" idx="13"/>
          </p:nvPr>
        </p:nvSpPr>
        <p:spPr>
          <a:xfrm>
            <a:off x="5500694" y="6475413"/>
            <a:ext cx="3041644" cy="180975"/>
          </a:xfrm>
        </p:spPr>
        <p:txBody>
          <a:bodyPr/>
          <a:lstStyle/>
          <a:p>
            <a:pPr>
              <a:defRPr/>
            </a:pPr>
            <a:r>
              <a:rPr lang="en-US" dirty="0"/>
              <a:t>M. Kumail Haider (Meta)</a:t>
            </a:r>
          </a:p>
        </p:txBody>
      </p:sp>
    </p:spTree>
    <p:extLst>
      <p:ext uri="{BB962C8B-B14F-4D97-AF65-F5344CB8AC3E}">
        <p14:creationId xmlns:p14="http://schemas.microsoft.com/office/powerpoint/2010/main" val="3653735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p:txBody>
          <a:bodyPr/>
          <a:lstStyle/>
          <a:p>
            <a:r>
              <a:rPr lang="en-US"/>
              <a:t>Problem Statement</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p:txBody>
          <a:bodyPr/>
          <a:lstStyle/>
          <a:p>
            <a:pPr>
              <a:buFont typeface="Arial" panose="020B0604020202020204" pitchFamily="34" charset="0"/>
              <a:buChar char="•"/>
            </a:pPr>
            <a:r>
              <a:rPr lang="en-US" dirty="0"/>
              <a:t>802.11bn is aiming for </a:t>
            </a:r>
            <a:r>
              <a:rPr lang="en-US" sz="2400" dirty="0">
                <a:effectLst/>
                <a:latin typeface="Times New Roman" panose="02020603050405020304" pitchFamily="18" charset="0"/>
                <a:ea typeface="SimSun" panose="02010600030101010101" pitchFamily="2" charset="-122"/>
                <a:cs typeface="Times New Roman" panose="02020603050405020304" pitchFamily="18" charset="0"/>
              </a:rPr>
              <a:t>more power efficient operation for devices</a:t>
            </a:r>
          </a:p>
          <a:p>
            <a:pPr>
              <a:buFont typeface="Arial" panose="020B0604020202020204" pitchFamily="34" charset="0"/>
              <a:buChar char="•"/>
            </a:pPr>
            <a:r>
              <a:rPr lang="en-US" dirty="0"/>
              <a:t>TWT is a key power saving operation that enables periodic wake up times for STAs to exchange frames</a:t>
            </a:r>
          </a:p>
          <a:p>
            <a:pPr>
              <a:buFont typeface="Arial" panose="020B0604020202020204" pitchFamily="34" charset="0"/>
              <a:buChar char="•"/>
            </a:pPr>
            <a:r>
              <a:rPr lang="en-US" dirty="0"/>
              <a:t>TWT SP early termination is an important mechanism for TWT operation, where an SP can be terminated before scheduled end time if needed (e.g., all traffic delivered)</a:t>
            </a:r>
          </a:p>
          <a:p>
            <a:pPr>
              <a:buFont typeface="Arial" panose="020B0604020202020204" pitchFamily="34" charset="0"/>
              <a:buChar char="•"/>
            </a:pPr>
            <a:r>
              <a:rPr lang="en-US" dirty="0"/>
              <a:t>This document explores enhancements for TWT SP termination mechanism for 802.11bn</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6" name="Footer Placeholder 4">
            <a:extLst>
              <a:ext uri="{FF2B5EF4-FFF2-40B4-BE49-F238E27FC236}">
                <a16:creationId xmlns:a16="http://schemas.microsoft.com/office/drawing/2014/main" id="{D1A6A597-2F8E-B0D3-C095-0DF83D7ACBF9}"/>
              </a:ext>
            </a:extLst>
          </p:cNvPr>
          <p:cNvSpPr>
            <a:spLocks noGrp="1"/>
          </p:cNvSpPr>
          <p:nvPr>
            <p:ph type="ftr" idx="13"/>
          </p:nvPr>
        </p:nvSpPr>
        <p:spPr>
          <a:xfrm>
            <a:off x="5500694" y="6475413"/>
            <a:ext cx="3041644" cy="180975"/>
          </a:xfrm>
        </p:spPr>
        <p:txBody>
          <a:bodyPr/>
          <a:lstStyle/>
          <a:p>
            <a:pPr>
              <a:defRPr/>
            </a:pPr>
            <a:r>
              <a:rPr lang="en-US" dirty="0"/>
              <a:t>M. Kumail Haider (Meta)</a:t>
            </a:r>
          </a:p>
        </p:txBody>
      </p:sp>
    </p:spTree>
    <p:extLst>
      <p:ext uri="{BB962C8B-B14F-4D97-AF65-F5344CB8AC3E}">
        <p14:creationId xmlns:p14="http://schemas.microsoft.com/office/powerpoint/2010/main" val="25120624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0"/>
            <a:ext cx="7770813" cy="878989"/>
          </a:xfrm>
        </p:spPr>
        <p:txBody>
          <a:bodyPr/>
          <a:lstStyle/>
          <a:p>
            <a:r>
              <a:rPr lang="en-US" dirty="0"/>
              <a:t>Background: 11ax TWT SP Termination</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4629" y="1577010"/>
            <a:ext cx="8350041" cy="4694583"/>
          </a:xfrm>
        </p:spPr>
        <p:txBody>
          <a:bodyPr/>
          <a:lstStyle/>
          <a:p>
            <a:pPr marL="257175" lvl="0" indent="-257175" algn="l" rtl="0">
              <a:spcBef>
                <a:spcPts val="0"/>
              </a:spcBef>
              <a:spcAft>
                <a:spcPts val="0"/>
              </a:spcAft>
              <a:buSzPts val="1600"/>
              <a:buFont typeface="Arial"/>
              <a:buChar char="•"/>
            </a:pPr>
            <a:r>
              <a:rPr lang="en-US" sz="1600" dirty="0"/>
              <a:t>In 11ax spec, when a TWT SP termination is detected by a STA within the TWT SP, the STA may transition to the doze state</a:t>
            </a:r>
          </a:p>
          <a:p>
            <a:pPr marL="257175" lvl="0" indent="-257175" algn="l" rtl="0">
              <a:spcBef>
                <a:spcPts val="450"/>
              </a:spcBef>
              <a:spcAft>
                <a:spcPts val="0"/>
              </a:spcAft>
              <a:buSzPts val="1600"/>
              <a:buFont typeface="Arial"/>
              <a:buChar char="•"/>
            </a:pPr>
            <a:r>
              <a:rPr lang="en-US" sz="1600" dirty="0"/>
              <a:t>As per baseline, a STA can classify any of following events as a TWT SP termination (26.8.5)</a:t>
            </a:r>
            <a:endParaRPr lang="en-US" dirty="0"/>
          </a:p>
          <a:p>
            <a:pPr marL="600075" lvl="1" indent="-257175" algn="l" rtl="0">
              <a:spcBef>
                <a:spcPts val="375"/>
              </a:spcBef>
              <a:spcAft>
                <a:spcPts val="0"/>
              </a:spcAft>
              <a:buSzPts val="1400"/>
              <a:buFont typeface="Arial"/>
              <a:buChar char="•"/>
            </a:pPr>
            <a:r>
              <a:rPr lang="en-US" sz="1400" dirty="0"/>
              <a:t>The transmission by the STA of an acknowledgment in response to an individually addressed QoS Data or QoS Null frame sent by the AP that had the </a:t>
            </a:r>
            <a:r>
              <a:rPr lang="en-US" sz="1400" b="1" dirty="0"/>
              <a:t>EOSP</a:t>
            </a:r>
            <a:r>
              <a:rPr lang="en-US" sz="1400" dirty="0"/>
              <a:t> subfield equal to 1</a:t>
            </a:r>
            <a:endParaRPr lang="en-US" dirty="0"/>
          </a:p>
          <a:p>
            <a:pPr marL="600075" lvl="1" indent="-257175" algn="l" rtl="0">
              <a:spcBef>
                <a:spcPts val="375"/>
              </a:spcBef>
              <a:spcAft>
                <a:spcPts val="0"/>
              </a:spcAft>
              <a:buSzPts val="1400"/>
              <a:buFont typeface="Arial"/>
              <a:buChar char="•"/>
            </a:pPr>
            <a:r>
              <a:rPr lang="en-US" sz="1400" dirty="0"/>
              <a:t>The transmission by the STA of an acknowledgment in response to an individually addressed frame that is neither a QoS Data frame nor a QoS Null frame, sent by AP with the </a:t>
            </a:r>
            <a:r>
              <a:rPr lang="en-US" sz="1400" b="1" dirty="0"/>
              <a:t>More Data </a:t>
            </a:r>
            <a:r>
              <a:rPr lang="en-US" sz="1400" dirty="0"/>
              <a:t>field equal to 0.</a:t>
            </a:r>
            <a:endParaRPr lang="en-US" dirty="0"/>
          </a:p>
          <a:p>
            <a:pPr marL="600075" lvl="1" indent="-257175" algn="l" rtl="0">
              <a:spcBef>
                <a:spcPts val="375"/>
              </a:spcBef>
              <a:spcAft>
                <a:spcPts val="0"/>
              </a:spcAft>
              <a:buSzPts val="1400"/>
              <a:buFont typeface="Arial"/>
              <a:buChar char="•"/>
            </a:pPr>
            <a:r>
              <a:rPr lang="en-US" sz="1400" dirty="0"/>
              <a:t>…</a:t>
            </a:r>
            <a:endParaRPr lang="en-US" dirty="0"/>
          </a:p>
          <a:p>
            <a:pPr marL="600075" lvl="1" indent="-257175" algn="l" rtl="0">
              <a:spcBef>
                <a:spcPts val="375"/>
              </a:spcBef>
              <a:spcAft>
                <a:spcPts val="0"/>
              </a:spcAft>
              <a:buSzPts val="1400"/>
              <a:buFont typeface="Arial"/>
              <a:buChar char="•"/>
            </a:pPr>
            <a:r>
              <a:rPr lang="en-US" sz="1400" dirty="0"/>
              <a:t>The reception of a Trigger frame sent by the TWT responding STA or TWT scheduling AP that has the </a:t>
            </a:r>
            <a:r>
              <a:rPr lang="en-US" sz="1400" b="1" dirty="0"/>
              <a:t>More TF </a:t>
            </a:r>
            <a:r>
              <a:rPr lang="en-US" sz="1400" dirty="0"/>
              <a:t>field equal to 0 and is not addressed to the TWT requesting STA or TWT scheduled STA provided that the TWT requesting STA or TWT scheduled STA is either awake for an announced trigger-enabled TWT SP but didn’t transmit an indication that it is in the awake state to the TWT responding STA or TWT scheduling AP, or is awake for an unannounced trigger-enabled TWT SP.</a:t>
            </a:r>
            <a:endParaRPr lang="en-US" dirty="0"/>
          </a:p>
          <a:p>
            <a:pPr marL="600075" lvl="1" indent="-257175" algn="l" rtl="0">
              <a:spcBef>
                <a:spcPts val="375"/>
              </a:spcBef>
              <a:spcAft>
                <a:spcPts val="0"/>
              </a:spcAft>
              <a:buSzPts val="1400"/>
              <a:buFont typeface="Arial"/>
              <a:buChar char="•"/>
            </a:pPr>
            <a:r>
              <a:rPr lang="en-US" sz="1400" dirty="0"/>
              <a:t>…</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6" name="Footer Placeholder 4">
            <a:extLst>
              <a:ext uri="{FF2B5EF4-FFF2-40B4-BE49-F238E27FC236}">
                <a16:creationId xmlns:a16="http://schemas.microsoft.com/office/drawing/2014/main" id="{E4471827-547B-6343-A3E7-7346A9C7FDCB}"/>
              </a:ext>
            </a:extLst>
          </p:cNvPr>
          <p:cNvSpPr>
            <a:spLocks noGrp="1"/>
          </p:cNvSpPr>
          <p:nvPr>
            <p:ph type="ftr" idx="13"/>
          </p:nvPr>
        </p:nvSpPr>
        <p:spPr>
          <a:xfrm>
            <a:off x="5500694" y="6475413"/>
            <a:ext cx="3041644" cy="180975"/>
          </a:xfrm>
        </p:spPr>
        <p:txBody>
          <a:bodyPr/>
          <a:lstStyle/>
          <a:p>
            <a:pPr>
              <a:defRPr/>
            </a:pPr>
            <a:r>
              <a:rPr lang="en-US" dirty="0"/>
              <a:t>M. Kumail Haider (Meta)</a:t>
            </a:r>
          </a:p>
        </p:txBody>
      </p:sp>
    </p:spTree>
    <p:extLst>
      <p:ext uri="{BB962C8B-B14F-4D97-AF65-F5344CB8AC3E}">
        <p14:creationId xmlns:p14="http://schemas.microsoft.com/office/powerpoint/2010/main" val="1464874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0"/>
            <a:ext cx="7770813" cy="878989"/>
          </a:xfrm>
        </p:spPr>
        <p:txBody>
          <a:bodyPr/>
          <a:lstStyle/>
          <a:p>
            <a:r>
              <a:rPr lang="en-US" dirty="0"/>
              <a:t>Need for SP early termination</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98604" y="1672809"/>
            <a:ext cx="8350041" cy="4983579"/>
          </a:xfrm>
        </p:spPr>
        <p:txBody>
          <a:bodyPr/>
          <a:lstStyle/>
          <a:p>
            <a:pPr marL="0" indent="0" defTabSz="914400" eaLnBrk="0" hangingPunct="0">
              <a:spcBef>
                <a:spcPct val="20000"/>
              </a:spcBef>
              <a:buSzTx/>
              <a:defRPr/>
            </a:pPr>
            <a:endParaRPr lang="en-US" sz="2000" b="0" dirty="0">
              <a:latin typeface="Times New Roman"/>
            </a:endParaRPr>
          </a:p>
          <a:p>
            <a:pPr defTabSz="914400" eaLnBrk="0" hangingPunct="0">
              <a:spcBef>
                <a:spcPct val="20000"/>
              </a:spcBef>
              <a:buSzTx/>
              <a:buFont typeface="Arial" panose="020B0604020202020204" pitchFamily="34" charset="0"/>
              <a:buChar char="•"/>
              <a:defRPr/>
            </a:pPr>
            <a:r>
              <a:rPr kumimoji="0" lang="en-US" sz="1800" i="0" u="none" strike="noStrike" kern="0" cap="none" spc="0" normalizeH="0" baseline="0" noProof="0" dirty="0">
                <a:ln>
                  <a:noFill/>
                </a:ln>
                <a:solidFill>
                  <a:srgbClr val="000000"/>
                </a:solidFill>
                <a:effectLst/>
                <a:uLnTx/>
                <a:uFillTx/>
                <a:latin typeface="Times New Roman"/>
              </a:rPr>
              <a:t>TWT SP duration should be chosen as a balance between provisioning enough time for intended traffic delivery (with some margin for possibility of medium contention, retransmissions) and power saving (STA should not be in awake state unnecessarily)</a:t>
            </a:r>
          </a:p>
          <a:p>
            <a:pPr defTabSz="914400" eaLnBrk="0" hangingPunct="0">
              <a:spcBef>
                <a:spcPct val="20000"/>
              </a:spcBef>
              <a:buSzTx/>
              <a:buFont typeface="Arial" panose="020B0604020202020204" pitchFamily="34" charset="0"/>
              <a:buChar char="•"/>
              <a:defRPr/>
            </a:pPr>
            <a:r>
              <a:rPr lang="en-US" sz="1800" dirty="0">
                <a:latin typeface="Times New Roman"/>
              </a:rPr>
              <a:t>If traffic is delivered earlier within an SP, early termination of the SP can help the STA save more power without having to wait until SP end</a:t>
            </a:r>
          </a:p>
          <a:p>
            <a:pPr defTabSz="914400" eaLnBrk="0" hangingPunct="0">
              <a:spcBef>
                <a:spcPct val="20000"/>
              </a:spcBef>
              <a:buSzTx/>
              <a:buFont typeface="Arial" panose="020B0604020202020204" pitchFamily="34" charset="0"/>
              <a:buChar char="•"/>
              <a:defRPr/>
            </a:pPr>
            <a:r>
              <a:rPr lang="en-US" sz="1800" dirty="0">
                <a:latin typeface="Times New Roman"/>
              </a:rPr>
              <a:t>SP early termination is applicable to all TWT schedules, including individual, broadcast and R-TWT</a:t>
            </a:r>
          </a:p>
          <a:p>
            <a:pPr lvl="1" defTabSz="914400" eaLnBrk="0" hangingPunct="0">
              <a:spcBef>
                <a:spcPct val="20000"/>
              </a:spcBef>
              <a:buSzTx/>
              <a:buFontTx/>
              <a:buChar char="–"/>
              <a:defRPr/>
            </a:pPr>
            <a:endParaRPr kumimoji="0" lang="en-US" sz="1600" b="0" i="0" u="none" strike="noStrike" kern="0" cap="none" spc="0" normalizeH="0" baseline="0" noProof="0" dirty="0">
              <a:ln>
                <a:noFill/>
              </a:ln>
              <a:solidFill>
                <a:srgbClr val="000000"/>
              </a:solidFill>
              <a:effectLst/>
              <a:uLnTx/>
              <a:uFillTx/>
              <a:latin typeface="Times New Roman"/>
            </a:endParaRPr>
          </a:p>
          <a:p>
            <a:pPr lvl="1" defTabSz="914400" eaLnBrk="0" hangingPunct="0">
              <a:spcBef>
                <a:spcPct val="20000"/>
              </a:spcBef>
              <a:buSzTx/>
              <a:buFontTx/>
              <a:buChar char="–"/>
              <a:defRPr/>
            </a:pPr>
            <a:endParaRPr kumimoji="0" lang="en-US" sz="1600" b="0" i="0" u="none" strike="noStrike" kern="0" cap="none" spc="0" normalizeH="0" baseline="0" noProof="0" dirty="0">
              <a:ln>
                <a:noFill/>
              </a:ln>
              <a:solidFill>
                <a:srgbClr val="000000"/>
              </a:solidFill>
              <a:effectLst/>
              <a:uLnTx/>
              <a:uFillTx/>
              <a:latin typeface="Times New Roman"/>
            </a:endParaRP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6" name="Footer Placeholder 4">
            <a:extLst>
              <a:ext uri="{FF2B5EF4-FFF2-40B4-BE49-F238E27FC236}">
                <a16:creationId xmlns:a16="http://schemas.microsoft.com/office/drawing/2014/main" id="{E4471827-547B-6343-A3E7-7346A9C7FDCB}"/>
              </a:ext>
            </a:extLst>
          </p:cNvPr>
          <p:cNvSpPr>
            <a:spLocks noGrp="1"/>
          </p:cNvSpPr>
          <p:nvPr>
            <p:ph type="ftr" idx="13"/>
          </p:nvPr>
        </p:nvSpPr>
        <p:spPr>
          <a:xfrm>
            <a:off x="5500694" y="6475413"/>
            <a:ext cx="3041644" cy="180975"/>
          </a:xfrm>
        </p:spPr>
        <p:txBody>
          <a:bodyPr/>
          <a:lstStyle/>
          <a:p>
            <a:pPr>
              <a:defRPr/>
            </a:pPr>
            <a:r>
              <a:rPr lang="en-US" dirty="0"/>
              <a:t>M. Kumail Haider (Meta)</a:t>
            </a:r>
          </a:p>
        </p:txBody>
      </p:sp>
    </p:spTree>
    <p:extLst>
      <p:ext uri="{BB962C8B-B14F-4D97-AF65-F5344CB8AC3E}">
        <p14:creationId xmlns:p14="http://schemas.microsoft.com/office/powerpoint/2010/main" val="2406027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0"/>
            <a:ext cx="7770813" cy="878989"/>
          </a:xfrm>
        </p:spPr>
        <p:txBody>
          <a:bodyPr/>
          <a:lstStyle/>
          <a:p>
            <a:r>
              <a:rPr lang="en-US" dirty="0"/>
              <a:t>Problem: Missing STA indication for SP termination</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98604" y="1672809"/>
            <a:ext cx="8350041" cy="4983579"/>
          </a:xfrm>
        </p:spPr>
        <p:txBody>
          <a:bodyPr/>
          <a:lstStyle/>
          <a:p>
            <a:pPr marL="0" indent="0" defTabSz="914400" eaLnBrk="0" hangingPunct="0">
              <a:spcBef>
                <a:spcPct val="20000"/>
              </a:spcBef>
              <a:buSzTx/>
              <a:defRPr/>
            </a:pPr>
            <a:endParaRPr lang="en-US" sz="2000" b="0" dirty="0">
              <a:latin typeface="Times New Roman"/>
            </a:endParaRPr>
          </a:p>
          <a:p>
            <a:pPr marL="228600">
              <a:spcBef>
                <a:spcPts val="375"/>
              </a:spcBef>
              <a:buSzPts val="1400"/>
              <a:buFont typeface="Arial" panose="020B0604020202020204" pitchFamily="34" charset="0"/>
              <a:buChar char="•"/>
            </a:pPr>
            <a:r>
              <a:rPr lang="en-US" sz="1800" dirty="0"/>
              <a:t>In termination scenarios described in 26.8.5, AP decides if/when to terminate    and signals termination. </a:t>
            </a:r>
          </a:p>
          <a:p>
            <a:pPr defTabSz="914400" eaLnBrk="0" hangingPunct="0">
              <a:spcBef>
                <a:spcPct val="20000"/>
              </a:spcBef>
              <a:buSzTx/>
              <a:buFont typeface="Arial" panose="020B0604020202020204" pitchFamily="34" charset="0"/>
              <a:buChar char="•"/>
              <a:defRPr/>
            </a:pPr>
            <a:r>
              <a:rPr lang="en-US" sz="1800" dirty="0">
                <a:latin typeface="Times New Roman"/>
              </a:rPr>
              <a:t>AP is not required to check STA’s readiness to terminate before terminating SP</a:t>
            </a:r>
          </a:p>
          <a:p>
            <a:pPr defTabSz="914400" eaLnBrk="0" hangingPunct="0">
              <a:spcBef>
                <a:spcPct val="20000"/>
              </a:spcBef>
              <a:buSzTx/>
              <a:buFont typeface="Arial" panose="020B0604020202020204" pitchFamily="34" charset="0"/>
              <a:buChar char="•"/>
              <a:defRPr/>
            </a:pPr>
            <a:r>
              <a:rPr lang="en-US" sz="1800" dirty="0">
                <a:latin typeface="Times New Roman"/>
              </a:rPr>
              <a:t>This results in two possibilities:</a:t>
            </a:r>
          </a:p>
          <a:p>
            <a:pPr defTabSz="914400" eaLnBrk="0" hangingPunct="0">
              <a:spcBef>
                <a:spcPct val="20000"/>
              </a:spcBef>
              <a:buSzTx/>
              <a:buFont typeface="+mj-lt"/>
              <a:buAutoNum type="arabicPeriod"/>
              <a:defRPr/>
            </a:pPr>
            <a:r>
              <a:rPr lang="en-US" sz="1800" dirty="0">
                <a:latin typeface="Times New Roman"/>
              </a:rPr>
              <a:t>AP may terminate too early: STA is not done with intended usage of SP</a:t>
            </a:r>
          </a:p>
          <a:p>
            <a:pPr lvl="1" defTabSz="914400" eaLnBrk="0" hangingPunct="0">
              <a:spcBef>
                <a:spcPct val="20000"/>
              </a:spcBef>
              <a:buSzTx/>
              <a:buFont typeface="Arial" panose="020B0604020202020204" pitchFamily="34" charset="0"/>
              <a:buChar char="•"/>
              <a:defRPr/>
            </a:pPr>
            <a:r>
              <a:rPr lang="en-US" sz="1400" dirty="0">
                <a:latin typeface="Times New Roman"/>
              </a:rPr>
              <a:t>AP is not required to check STA’s buffer status before terminating SP</a:t>
            </a:r>
          </a:p>
          <a:p>
            <a:pPr lvl="1" defTabSz="914400" eaLnBrk="0" hangingPunct="0">
              <a:spcBef>
                <a:spcPct val="20000"/>
              </a:spcBef>
              <a:buSzTx/>
              <a:buFont typeface="Arial" panose="020B0604020202020204" pitchFamily="34" charset="0"/>
              <a:buChar char="•"/>
              <a:defRPr/>
            </a:pPr>
            <a:r>
              <a:rPr lang="en-US" sz="1400" dirty="0">
                <a:latin typeface="Times New Roman"/>
              </a:rPr>
              <a:t>Even if AP is required to check buffer status, it is possible that due to jitter in traffic arrival, STA’s current buffer is 0 but it still has traffic to deliver within the SP (e.g., if buffer is checked right at SP start, and traffic arrives a bit later into the SP.</a:t>
            </a:r>
          </a:p>
          <a:p>
            <a:pPr lvl="1" defTabSz="914400" eaLnBrk="0" hangingPunct="0">
              <a:spcBef>
                <a:spcPct val="20000"/>
              </a:spcBef>
              <a:buSzTx/>
              <a:buFont typeface="Arial" panose="020B0604020202020204" pitchFamily="34" charset="0"/>
              <a:buChar char="•"/>
              <a:defRPr/>
            </a:pPr>
            <a:r>
              <a:rPr lang="en-US" sz="1400" dirty="0">
                <a:latin typeface="Times New Roman"/>
              </a:rPr>
              <a:t>In most cases, STA has most up-to-date information about its traffic and intended usage of the SP, and currently there is no mechanism for STA to convey this “SP termination readiness” information</a:t>
            </a:r>
            <a:endParaRPr lang="en-US" sz="1800" dirty="0">
              <a:latin typeface="Times New Roman"/>
            </a:endParaRPr>
          </a:p>
          <a:p>
            <a:pPr defTabSz="914400" eaLnBrk="0" hangingPunct="0">
              <a:spcBef>
                <a:spcPct val="20000"/>
              </a:spcBef>
              <a:buSzTx/>
              <a:buFont typeface="+mj-lt"/>
              <a:buAutoNum type="arabicPeriod"/>
              <a:defRPr/>
            </a:pPr>
            <a:r>
              <a:rPr lang="en-US" sz="1800" dirty="0">
                <a:latin typeface="Times New Roman"/>
              </a:rPr>
              <a:t>AP may not terminate at all</a:t>
            </a:r>
          </a:p>
          <a:p>
            <a:pPr lvl="1" defTabSz="914400" eaLnBrk="0" hangingPunct="0">
              <a:spcBef>
                <a:spcPct val="20000"/>
              </a:spcBef>
              <a:buSzTx/>
              <a:buFont typeface="Arial" panose="020B0604020202020204" pitchFamily="34" charset="0"/>
              <a:buChar char="•"/>
              <a:defRPr/>
            </a:pPr>
            <a:r>
              <a:rPr lang="en-US" sz="1400" dirty="0">
                <a:latin typeface="Times New Roman"/>
              </a:rPr>
              <a:t>In field, we see several implementations not terminating at all due to lack of this “feedback loop” about termination readiness</a:t>
            </a:r>
          </a:p>
          <a:p>
            <a:pPr lvl="1" defTabSz="914400" eaLnBrk="0" hangingPunct="0">
              <a:spcBef>
                <a:spcPct val="20000"/>
              </a:spcBef>
              <a:buSzTx/>
              <a:buFontTx/>
              <a:buChar char="–"/>
              <a:defRPr/>
            </a:pPr>
            <a:endParaRPr kumimoji="0" lang="en-US" sz="1600" b="0" i="0" u="none" strike="noStrike" kern="0" cap="none" spc="0" normalizeH="0" baseline="0" noProof="0" dirty="0">
              <a:ln>
                <a:noFill/>
              </a:ln>
              <a:solidFill>
                <a:srgbClr val="000000"/>
              </a:solidFill>
              <a:effectLst/>
              <a:uLnTx/>
              <a:uFillTx/>
              <a:latin typeface="Times New Roman"/>
            </a:endParaRPr>
          </a:p>
          <a:p>
            <a:pPr lvl="1" defTabSz="914400" eaLnBrk="0" hangingPunct="0">
              <a:spcBef>
                <a:spcPct val="20000"/>
              </a:spcBef>
              <a:buSzTx/>
              <a:buFontTx/>
              <a:buChar char="–"/>
              <a:defRPr/>
            </a:pPr>
            <a:endParaRPr kumimoji="0" lang="en-US" sz="1600" b="0" i="0" u="none" strike="noStrike" kern="0" cap="none" spc="0" normalizeH="0" baseline="0" noProof="0" dirty="0">
              <a:ln>
                <a:noFill/>
              </a:ln>
              <a:solidFill>
                <a:srgbClr val="000000"/>
              </a:solidFill>
              <a:effectLst/>
              <a:uLnTx/>
              <a:uFillTx/>
              <a:latin typeface="Times New Roman"/>
            </a:endParaRP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6" name="Footer Placeholder 4">
            <a:extLst>
              <a:ext uri="{FF2B5EF4-FFF2-40B4-BE49-F238E27FC236}">
                <a16:creationId xmlns:a16="http://schemas.microsoft.com/office/drawing/2014/main" id="{E4471827-547B-6343-A3E7-7346A9C7FDCB}"/>
              </a:ext>
            </a:extLst>
          </p:cNvPr>
          <p:cNvSpPr>
            <a:spLocks noGrp="1"/>
          </p:cNvSpPr>
          <p:nvPr>
            <p:ph type="ftr" idx="13"/>
          </p:nvPr>
        </p:nvSpPr>
        <p:spPr>
          <a:xfrm>
            <a:off x="5500694" y="6475413"/>
            <a:ext cx="3041644" cy="180975"/>
          </a:xfrm>
        </p:spPr>
        <p:txBody>
          <a:bodyPr/>
          <a:lstStyle/>
          <a:p>
            <a:pPr>
              <a:defRPr/>
            </a:pPr>
            <a:r>
              <a:rPr lang="en-US" dirty="0"/>
              <a:t>M. Kumail Haider (Meta)</a:t>
            </a:r>
          </a:p>
        </p:txBody>
      </p:sp>
    </p:spTree>
    <p:extLst>
      <p:ext uri="{BB962C8B-B14F-4D97-AF65-F5344CB8AC3E}">
        <p14:creationId xmlns:p14="http://schemas.microsoft.com/office/powerpoint/2010/main" val="798610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0"/>
            <a:ext cx="7770813" cy="878989"/>
          </a:xfrm>
        </p:spPr>
        <p:txBody>
          <a:bodyPr/>
          <a:lstStyle/>
          <a:p>
            <a:r>
              <a:rPr lang="en-US" dirty="0"/>
              <a:t>Proposal: Add a termination readiness indication from STA side</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98604" y="1672809"/>
            <a:ext cx="8350041" cy="4983579"/>
          </a:xfrm>
        </p:spPr>
        <p:txBody>
          <a:bodyPr/>
          <a:lstStyle/>
          <a:p>
            <a:pPr marL="0" indent="0" defTabSz="914400" eaLnBrk="0" hangingPunct="0">
              <a:spcBef>
                <a:spcPct val="20000"/>
              </a:spcBef>
              <a:buSzTx/>
              <a:defRPr/>
            </a:pPr>
            <a:endParaRPr lang="en-US" sz="2000" b="0" dirty="0">
              <a:latin typeface="Times New Roman"/>
            </a:endParaRPr>
          </a:p>
          <a:p>
            <a:pPr marL="228600">
              <a:spcBef>
                <a:spcPts val="375"/>
              </a:spcBef>
              <a:buSzPts val="1400"/>
              <a:buFont typeface="Arial" panose="020B0604020202020204" pitchFamily="34" charset="0"/>
              <a:buChar char="•"/>
            </a:pPr>
            <a:r>
              <a:rPr lang="en-US" sz="1800" dirty="0"/>
              <a:t>Add new explicit signaling for STA to indicate its readiness to terminate the SP</a:t>
            </a:r>
          </a:p>
          <a:p>
            <a:pPr marL="628650" lvl="1">
              <a:spcBef>
                <a:spcPts val="375"/>
              </a:spcBef>
              <a:buSzPts val="1400"/>
              <a:buFont typeface="Arial" panose="020B0604020202020204" pitchFamily="34" charset="0"/>
              <a:buChar char="•"/>
            </a:pPr>
            <a:r>
              <a:rPr lang="en-US" sz="1600" dirty="0"/>
              <a:t>An explicit indication for this purpose removes any ambiguity about STA’s intentions or termination readiness state. E.g., it is not tied to the instantaneous buffer state or specific/all TIDs</a:t>
            </a:r>
            <a:endParaRPr lang="en-US" dirty="0"/>
          </a:p>
          <a:p>
            <a:pPr marL="228600">
              <a:spcBef>
                <a:spcPts val="375"/>
              </a:spcBef>
              <a:buSzPts val="1400"/>
              <a:buFont typeface="Arial" panose="020B0604020202020204" pitchFamily="34" charset="0"/>
              <a:buChar char="•"/>
            </a:pPr>
            <a:r>
              <a:rPr lang="en-US" sz="1800" dirty="0">
                <a:latin typeface="Times New Roman"/>
              </a:rPr>
              <a:t>AP may wait until it receives the readiness indication from the STA to terminate the SP</a:t>
            </a:r>
          </a:p>
          <a:p>
            <a:pPr marL="228600">
              <a:spcBef>
                <a:spcPts val="375"/>
              </a:spcBef>
              <a:buSzPts val="1400"/>
              <a:buFont typeface="Arial" panose="020B0604020202020204" pitchFamily="34" charset="0"/>
              <a:buChar char="•"/>
            </a:pPr>
            <a:r>
              <a:rPr lang="en-US" sz="1800" dirty="0">
                <a:latin typeface="Times New Roman"/>
              </a:rPr>
              <a:t>The readiness indication may also serve as a “nudge” to terminate the SP if/when AP is also done delivering traffic in DL</a:t>
            </a:r>
          </a:p>
          <a:p>
            <a:pPr marL="228600">
              <a:spcBef>
                <a:spcPts val="375"/>
              </a:spcBef>
              <a:buSzPts val="1400"/>
              <a:buFont typeface="Arial" panose="020B0604020202020204" pitchFamily="34" charset="0"/>
              <a:buChar char="•"/>
            </a:pPr>
            <a:r>
              <a:rPr lang="en-US" sz="1800" dirty="0">
                <a:latin typeface="Times New Roman"/>
              </a:rPr>
              <a:t>The proposal is not to change the termination mechanism itself</a:t>
            </a:r>
          </a:p>
          <a:p>
            <a:pPr marL="628650" lvl="1">
              <a:spcBef>
                <a:spcPts val="375"/>
              </a:spcBef>
              <a:buSzPts val="1400"/>
              <a:buFont typeface="Arial" panose="020B0604020202020204" pitchFamily="34" charset="0"/>
              <a:buChar char="•"/>
            </a:pPr>
            <a:r>
              <a:rPr lang="en-US" sz="1600" dirty="0">
                <a:latin typeface="Times New Roman"/>
              </a:rPr>
              <a:t>STA is not terminating the SP, but instead just signaling its readiness to terminate</a:t>
            </a:r>
          </a:p>
          <a:p>
            <a:pPr marL="628650" lvl="1">
              <a:spcBef>
                <a:spcPts val="375"/>
              </a:spcBef>
              <a:buSzPts val="1400"/>
              <a:buFont typeface="Arial" panose="020B0604020202020204" pitchFamily="34" charset="0"/>
              <a:buChar char="•"/>
            </a:pPr>
            <a:r>
              <a:rPr lang="en-US" sz="1600" dirty="0">
                <a:latin typeface="Times New Roman"/>
              </a:rPr>
              <a:t>AP may terminate the SP, as per current spec, with methods covered in 26.8.5</a:t>
            </a:r>
          </a:p>
          <a:p>
            <a:pPr lvl="1" defTabSz="914400" eaLnBrk="0" hangingPunct="0">
              <a:spcBef>
                <a:spcPct val="20000"/>
              </a:spcBef>
              <a:buSzTx/>
              <a:buFontTx/>
              <a:buChar char="–"/>
              <a:defRPr/>
            </a:pPr>
            <a:endParaRPr kumimoji="0" lang="en-US" sz="1600" b="0" i="0" u="none" strike="noStrike" kern="0" cap="none" spc="0" normalizeH="0" baseline="0" noProof="0" dirty="0">
              <a:ln>
                <a:noFill/>
              </a:ln>
              <a:solidFill>
                <a:srgbClr val="000000"/>
              </a:solidFill>
              <a:effectLst/>
              <a:uLnTx/>
              <a:uFillTx/>
              <a:latin typeface="Times New Roman"/>
            </a:endParaRPr>
          </a:p>
          <a:p>
            <a:pPr lvl="1" defTabSz="914400" eaLnBrk="0" hangingPunct="0">
              <a:spcBef>
                <a:spcPct val="20000"/>
              </a:spcBef>
              <a:buSzTx/>
              <a:buFontTx/>
              <a:buChar char="–"/>
              <a:defRPr/>
            </a:pPr>
            <a:endParaRPr kumimoji="0" lang="en-US" sz="1600" b="0" i="0" u="none" strike="noStrike" kern="0" cap="none" spc="0" normalizeH="0" baseline="0" noProof="0" dirty="0">
              <a:ln>
                <a:noFill/>
              </a:ln>
              <a:solidFill>
                <a:srgbClr val="000000"/>
              </a:solidFill>
              <a:effectLst/>
              <a:uLnTx/>
              <a:uFillTx/>
              <a:latin typeface="Times New Roman"/>
            </a:endParaRP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6" name="Footer Placeholder 4">
            <a:extLst>
              <a:ext uri="{FF2B5EF4-FFF2-40B4-BE49-F238E27FC236}">
                <a16:creationId xmlns:a16="http://schemas.microsoft.com/office/drawing/2014/main" id="{E4471827-547B-6343-A3E7-7346A9C7FDCB}"/>
              </a:ext>
            </a:extLst>
          </p:cNvPr>
          <p:cNvSpPr>
            <a:spLocks noGrp="1"/>
          </p:cNvSpPr>
          <p:nvPr>
            <p:ph type="ftr" idx="13"/>
          </p:nvPr>
        </p:nvSpPr>
        <p:spPr>
          <a:xfrm>
            <a:off x="5500694" y="6475413"/>
            <a:ext cx="3041644" cy="180975"/>
          </a:xfrm>
        </p:spPr>
        <p:txBody>
          <a:bodyPr/>
          <a:lstStyle/>
          <a:p>
            <a:pPr>
              <a:defRPr/>
            </a:pPr>
            <a:r>
              <a:rPr lang="en-US" dirty="0"/>
              <a:t>M. Kumail Haider (Meta)</a:t>
            </a:r>
          </a:p>
        </p:txBody>
      </p:sp>
    </p:spTree>
    <p:extLst>
      <p:ext uri="{BB962C8B-B14F-4D97-AF65-F5344CB8AC3E}">
        <p14:creationId xmlns:p14="http://schemas.microsoft.com/office/powerpoint/2010/main" val="2456826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0"/>
            <a:ext cx="7770813" cy="914399"/>
          </a:xfrm>
        </p:spPr>
        <p:txBody>
          <a:bodyPr/>
          <a:lstStyle/>
          <a:p>
            <a:r>
              <a:rPr lang="en-US" dirty="0"/>
              <a:t>Possible signaling methods for explicit termination readiness indication</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5800" y="2057400"/>
            <a:ext cx="7770813" cy="3806826"/>
          </a:xfrm>
        </p:spPr>
        <p:txBody>
          <a:bodyPr/>
          <a:lstStyle/>
          <a:p>
            <a:pPr marL="228600">
              <a:spcBef>
                <a:spcPts val="375"/>
              </a:spcBef>
              <a:buSzPts val="1400"/>
              <a:buFont typeface="Arial" panose="020B0604020202020204" pitchFamily="34" charset="0"/>
              <a:buChar char="•"/>
            </a:pPr>
            <a:r>
              <a:rPr lang="en-US" dirty="0"/>
              <a:t>Example 1: A reserved bit in QoS Control included in QoS NULL frames may be used for 1-bit termination indication (EOTSP: End of traffic for SP)</a:t>
            </a:r>
          </a:p>
          <a:p>
            <a:pPr marL="0" indent="0">
              <a:spcBef>
                <a:spcPts val="375"/>
              </a:spcBef>
              <a:buSzPts val="1400"/>
              <a:buNone/>
            </a:pPr>
            <a:endParaRPr lang="en-US" dirty="0"/>
          </a:p>
          <a:p>
            <a:pPr>
              <a:buClr>
                <a:schemeClr val="tx1"/>
              </a:buCl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6" name="Footer Placeholder 4">
            <a:extLst>
              <a:ext uri="{FF2B5EF4-FFF2-40B4-BE49-F238E27FC236}">
                <a16:creationId xmlns:a16="http://schemas.microsoft.com/office/drawing/2014/main" id="{7B7A1D06-4F31-AC7B-247C-11A78C833570}"/>
              </a:ext>
            </a:extLst>
          </p:cNvPr>
          <p:cNvSpPr>
            <a:spLocks noGrp="1"/>
          </p:cNvSpPr>
          <p:nvPr>
            <p:ph type="ftr" idx="13"/>
          </p:nvPr>
        </p:nvSpPr>
        <p:spPr>
          <a:xfrm>
            <a:off x="5500694" y="6475413"/>
            <a:ext cx="3041644" cy="180975"/>
          </a:xfrm>
        </p:spPr>
        <p:txBody>
          <a:bodyPr/>
          <a:lstStyle/>
          <a:p>
            <a:pPr>
              <a:defRPr/>
            </a:pPr>
            <a:r>
              <a:rPr lang="en-US" dirty="0"/>
              <a:t>M. Kumail Haider (Meta)</a:t>
            </a:r>
          </a:p>
        </p:txBody>
      </p:sp>
      <p:pic>
        <p:nvPicPr>
          <p:cNvPr id="8" name="Picture 7">
            <a:extLst>
              <a:ext uri="{FF2B5EF4-FFF2-40B4-BE49-F238E27FC236}">
                <a16:creationId xmlns:a16="http://schemas.microsoft.com/office/drawing/2014/main" id="{FA96A15F-9474-A35A-0023-268389B1A6CE}"/>
              </a:ext>
            </a:extLst>
          </p:cNvPr>
          <p:cNvPicPr>
            <a:picLocks noChangeAspect="1"/>
          </p:cNvPicPr>
          <p:nvPr/>
        </p:nvPicPr>
        <p:blipFill>
          <a:blip r:embed="rId2"/>
          <a:stretch>
            <a:fillRect/>
          </a:stretch>
        </p:blipFill>
        <p:spPr>
          <a:xfrm>
            <a:off x="1714500" y="3738847"/>
            <a:ext cx="6318249" cy="2736566"/>
          </a:xfrm>
          <a:prstGeom prst="rect">
            <a:avLst/>
          </a:prstGeom>
        </p:spPr>
      </p:pic>
      <p:sp>
        <p:nvSpPr>
          <p:cNvPr id="10" name="TextBox 9">
            <a:extLst>
              <a:ext uri="{FF2B5EF4-FFF2-40B4-BE49-F238E27FC236}">
                <a16:creationId xmlns:a16="http://schemas.microsoft.com/office/drawing/2014/main" id="{CEA1C97C-1B7F-AD56-5FA7-A71AB404F037}"/>
              </a:ext>
            </a:extLst>
          </p:cNvPr>
          <p:cNvSpPr txBox="1"/>
          <p:nvPr/>
        </p:nvSpPr>
        <p:spPr>
          <a:xfrm>
            <a:off x="3460749" y="3559507"/>
            <a:ext cx="4572000" cy="276999"/>
          </a:xfrm>
          <a:prstGeom prst="rect">
            <a:avLst/>
          </a:prstGeom>
          <a:noFill/>
        </p:spPr>
        <p:txBody>
          <a:bodyPr wrap="square">
            <a:spAutoFit/>
          </a:bodyPr>
          <a:lstStyle/>
          <a:p>
            <a:r>
              <a:rPr lang="en-US" sz="1200" b="1" dirty="0">
                <a:solidFill>
                  <a:schemeClr val="tx1"/>
                </a:solidFill>
              </a:rPr>
              <a:t>Table 9-10 (QoS Control field) </a:t>
            </a:r>
          </a:p>
        </p:txBody>
      </p:sp>
    </p:spTree>
    <p:extLst>
      <p:ext uri="{BB962C8B-B14F-4D97-AF65-F5344CB8AC3E}">
        <p14:creationId xmlns:p14="http://schemas.microsoft.com/office/powerpoint/2010/main" val="22084126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0"/>
            <a:ext cx="7770813" cy="914399"/>
          </a:xfrm>
        </p:spPr>
        <p:txBody>
          <a:bodyPr/>
          <a:lstStyle/>
          <a:p>
            <a:r>
              <a:rPr lang="en-US" dirty="0"/>
              <a:t>Possible signaling methods for explicit termination readiness indication</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5800" y="2057400"/>
            <a:ext cx="7770813" cy="3806826"/>
          </a:xfrm>
        </p:spPr>
        <p:txBody>
          <a:bodyPr/>
          <a:lstStyle/>
          <a:p>
            <a:pPr marL="228600">
              <a:spcBef>
                <a:spcPts val="375"/>
              </a:spcBef>
              <a:buSzPts val="1400"/>
              <a:buFont typeface="Arial" panose="020B0604020202020204" pitchFamily="34" charset="0"/>
              <a:buChar char="•"/>
            </a:pPr>
            <a:r>
              <a:rPr lang="en-US" dirty="0"/>
              <a:t>Example 1: A reserved bit in QoS Control included in QoS NULL frames may be used for 1-bit termination indication (EOTSP: End of traffic for SP)</a:t>
            </a:r>
          </a:p>
          <a:p>
            <a:pPr>
              <a:spcBef>
                <a:spcPts val="375"/>
              </a:spcBef>
              <a:buSzPts val="1400"/>
              <a:buFont typeface="Arial" panose="020B0604020202020204" pitchFamily="34" charset="0"/>
              <a:buChar char="•"/>
            </a:pPr>
            <a:r>
              <a:rPr lang="en-US" dirty="0"/>
              <a:t>Example 2: A new A-Control field may be added for SP management</a:t>
            </a:r>
          </a:p>
          <a:p>
            <a:pPr>
              <a:buClr>
                <a:schemeClr val="tx1"/>
              </a:buCl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6" name="Footer Placeholder 4">
            <a:extLst>
              <a:ext uri="{FF2B5EF4-FFF2-40B4-BE49-F238E27FC236}">
                <a16:creationId xmlns:a16="http://schemas.microsoft.com/office/drawing/2014/main" id="{7B7A1D06-4F31-AC7B-247C-11A78C833570}"/>
              </a:ext>
            </a:extLst>
          </p:cNvPr>
          <p:cNvSpPr>
            <a:spLocks noGrp="1"/>
          </p:cNvSpPr>
          <p:nvPr>
            <p:ph type="ftr" idx="13"/>
          </p:nvPr>
        </p:nvSpPr>
        <p:spPr>
          <a:xfrm>
            <a:off x="5500694" y="6475413"/>
            <a:ext cx="3041644" cy="180975"/>
          </a:xfrm>
        </p:spPr>
        <p:txBody>
          <a:bodyPr/>
          <a:lstStyle/>
          <a:p>
            <a:pPr>
              <a:defRPr/>
            </a:pPr>
            <a:r>
              <a:rPr lang="en-US" dirty="0"/>
              <a:t>M. Kumail Haider (Meta)</a:t>
            </a:r>
          </a:p>
        </p:txBody>
      </p:sp>
    </p:spTree>
    <p:extLst>
      <p:ext uri="{BB962C8B-B14F-4D97-AF65-F5344CB8AC3E}">
        <p14:creationId xmlns:p14="http://schemas.microsoft.com/office/powerpoint/2010/main" val="14306776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0"/>
            <a:ext cx="7770813" cy="838199"/>
          </a:xfrm>
        </p:spPr>
        <p:txBody>
          <a:bodyPr/>
          <a:lstStyle/>
          <a:p>
            <a:r>
              <a:rPr lang="en-US" sz="3600" dirty="0"/>
              <a:t>Summary</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5800" y="1909702"/>
            <a:ext cx="7770813" cy="4565711"/>
          </a:xfrm>
        </p:spPr>
        <p:txBody>
          <a:bodyPr/>
          <a:lstStyle/>
          <a:p>
            <a:pPr>
              <a:buFont typeface="Arial" panose="020B0604020202020204" pitchFamily="34" charset="0"/>
              <a:buChar char="•"/>
            </a:pPr>
            <a:r>
              <a:rPr lang="en-US" sz="2000" b="0" dirty="0"/>
              <a:t>We discuss SP early termination mechanism in context of TWT power save, and identify additional signaling mechanisms to further optimize and improve the utility of this feature</a:t>
            </a:r>
          </a:p>
          <a:p>
            <a:pPr>
              <a:buFont typeface="Arial" panose="020B0604020202020204" pitchFamily="34" charset="0"/>
              <a:buChar char="•"/>
            </a:pPr>
            <a:r>
              <a:rPr lang="en-US" sz="2000" b="0" dirty="0"/>
              <a:t>An explicit indication of a STA’s readiness to terminate the SP can greatly benefit power saving in scenarios when STA is done using the SP earlier than scheduled end time</a:t>
            </a:r>
          </a:p>
          <a:p>
            <a:pPr marL="0" indent="0"/>
            <a:endParaRPr lang="en-US" sz="2000" b="0" dirty="0"/>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a:xfrm>
            <a:off x="4104862" y="6475413"/>
            <a:ext cx="768764" cy="363537"/>
          </a:xfrm>
        </p:spPr>
        <p:txBody>
          <a:bodyPr/>
          <a:lstStyle/>
          <a:p>
            <a:r>
              <a:rPr lang="en-GB" sz="1400" dirty="0"/>
              <a:t>Slide </a:t>
            </a:r>
            <a:fld id="{440F5867-744E-4AA6-B0ED-4C44D2DFBB7B}" type="slidenum">
              <a:rPr lang="en-GB" sz="1400" smtClean="0"/>
              <a:pPr/>
              <a:t>9</a:t>
            </a:fld>
            <a:endParaRPr lang="en-GB" sz="1400" dirty="0"/>
          </a:p>
        </p:txBody>
      </p:sp>
      <p:sp>
        <p:nvSpPr>
          <p:cNvPr id="7" name="Footer Placeholder 4">
            <a:extLst>
              <a:ext uri="{FF2B5EF4-FFF2-40B4-BE49-F238E27FC236}">
                <a16:creationId xmlns:a16="http://schemas.microsoft.com/office/drawing/2014/main" id="{DD7171A4-A122-C4D7-042D-0ED3F84919DE}"/>
              </a:ext>
            </a:extLst>
          </p:cNvPr>
          <p:cNvSpPr>
            <a:spLocks noGrp="1"/>
          </p:cNvSpPr>
          <p:nvPr>
            <p:ph type="ftr" idx="13"/>
          </p:nvPr>
        </p:nvSpPr>
        <p:spPr>
          <a:xfrm>
            <a:off x="5500694" y="6475413"/>
            <a:ext cx="3041644" cy="180975"/>
          </a:xfrm>
        </p:spPr>
        <p:txBody>
          <a:bodyPr/>
          <a:lstStyle/>
          <a:p>
            <a:pPr>
              <a:defRPr/>
            </a:pPr>
            <a:r>
              <a:rPr lang="en-US" dirty="0"/>
              <a:t>M. Kumail Haider (Meta)</a:t>
            </a:r>
          </a:p>
        </p:txBody>
      </p:sp>
    </p:spTree>
    <p:extLst>
      <p:ext uri="{BB962C8B-B14F-4D97-AF65-F5344CB8AC3E}">
        <p14:creationId xmlns:p14="http://schemas.microsoft.com/office/powerpoint/2010/main" val="175248254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AE0DBD6A62E6D4E94B00A30ED7EAA53" ma:contentTypeVersion="5" ma:contentTypeDescription="Create a new document." ma:contentTypeScope="" ma:versionID="d181aecbeea3e8587981b9958cd5dad0">
  <xsd:schema xmlns:xsd="http://www.w3.org/2001/XMLSchema" xmlns:xs="http://www.w3.org/2001/XMLSchema" xmlns:p="http://schemas.microsoft.com/office/2006/metadata/properties" xmlns:ns2="4cb1c834-fb5e-4db1-b5fe-b760d2c58fa7" targetNamespace="http://schemas.microsoft.com/office/2006/metadata/properties" ma:root="true" ma:fieldsID="d10a861ee972e8e308b267623a23851a" ns2:_="">
    <xsd:import namespace="4cb1c834-fb5e-4db1-b5fe-b760d2c58fa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b1c834-fb5e-4db1-b5fe-b760d2c58f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LengthInSeconds" ma:index="12"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D1997DC-765F-40E1-8BF7-2B8C22CE55BC}">
  <ds:schemaRefs>
    <ds:schemaRef ds:uri="4cb1c834-fb5e-4db1-b5fe-b760d2c58fa7"/>
    <ds:schemaRef ds:uri="http://schemas.microsoft.com/office/2006/documentManagement/types"/>
    <ds:schemaRef ds:uri="http://schemas.openxmlformats.org/package/2006/metadata/core-properties"/>
    <ds:schemaRef ds:uri="http://schemas.microsoft.com/office/infopath/2007/PartnerControls"/>
    <ds:schemaRef ds:uri="http://www.w3.org/XML/1998/namespace"/>
    <ds:schemaRef ds:uri="http://purl.org/dc/elements/1.1/"/>
    <ds:schemaRef ds:uri="http://purl.org/dc/dcmitype/"/>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FB0B994C-0477-42BC-8777-445B993B0E83}">
  <ds:schemaRefs>
    <ds:schemaRef ds:uri="4cb1c834-fb5e-4db1-b5fe-b760d2c58fa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4C6B8F8-6BA3-4182-B069-AB4C8DC5807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11439</TotalTime>
  <Words>1067</Words>
  <Application>Microsoft Macintosh PowerPoint</Application>
  <PresentationFormat>On-screen Show (4:3)</PresentationFormat>
  <Paragraphs>78</Paragraphs>
  <Slides>10</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5" baseType="lpstr">
      <vt:lpstr>Arial Unicode MS</vt:lpstr>
      <vt:lpstr>Arial</vt:lpstr>
      <vt:lpstr>Times New Roman</vt:lpstr>
      <vt:lpstr>Office Theme</vt:lpstr>
      <vt:lpstr>Document</vt:lpstr>
      <vt:lpstr>Enhancements on TWT SP Management</vt:lpstr>
      <vt:lpstr>Problem Statement</vt:lpstr>
      <vt:lpstr>Background: 11ax TWT SP Termination</vt:lpstr>
      <vt:lpstr>Need for SP early termination</vt:lpstr>
      <vt:lpstr>Problem: Missing STA indication for SP termination</vt:lpstr>
      <vt:lpstr>Proposal: Add a termination readiness indication from STA side</vt:lpstr>
      <vt:lpstr>Possible signaling methods for explicit termination readiness indication</vt:lpstr>
      <vt:lpstr>Possible signaling methods for explicit termination readiness indication</vt:lpstr>
      <vt:lpstr>Summary</vt:lpstr>
      <vt:lpstr>SP1</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Duncan Ho</dc:creator>
  <cp:lastModifiedBy>Kumail Haider</cp:lastModifiedBy>
  <cp:revision>37</cp:revision>
  <cp:lastPrinted>1601-01-01T00:00:00Z</cp:lastPrinted>
  <dcterms:created xsi:type="dcterms:W3CDTF">2019-06-07T21:10:12Z</dcterms:created>
  <dcterms:modified xsi:type="dcterms:W3CDTF">2024-05-14T10:37:31Z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0x0101000AE0DBD6A62E6D4E94B00A30ED7EAA53</vt:lpwstr>
  </property>
</Properties>
</file>