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65" r:id="rId4"/>
    <p:sldId id="273" r:id="rId5"/>
    <p:sldId id="266" r:id="rId6"/>
    <p:sldId id="271" r:id="rId7"/>
    <p:sldId id="277" r:id="rId8"/>
    <p:sldId id="278" r:id="rId9"/>
    <p:sldId id="270" r:id="rId10"/>
    <p:sldId id="275" r:id="rId11"/>
    <p:sldId id="27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5E597-3615-469B-B938-B41A795CAF89}" v="13" dt="2024-03-11T13:20:17.2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3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go Campiglio (ucampigl)" userId="95a6968b-48a6-45fa-b946-49655c5ea166" providerId="ADAL" clId="{8355E597-3615-469B-B938-B41A795CAF89}"/>
    <pc:docChg chg="modSld">
      <pc:chgData name="Ugo Campiglio (ucampigl)" userId="95a6968b-48a6-45fa-b946-49655c5ea166" providerId="ADAL" clId="{8355E597-3615-469B-B938-B41A795CAF89}" dt="2024-03-11T13:20:17.221" v="66"/>
      <pc:docMkLst>
        <pc:docMk/>
      </pc:docMkLst>
      <pc:sldChg chg="addSp modSp mod">
        <pc:chgData name="Ugo Campiglio (ucampigl)" userId="95a6968b-48a6-45fa-b946-49655c5ea166" providerId="ADAL" clId="{8355E597-3615-469B-B938-B41A795CAF89}" dt="2024-03-11T13:19:32.598" v="49" actId="1076"/>
        <pc:sldMkLst>
          <pc:docMk/>
          <pc:sldMk cId="0" sldId="266"/>
        </pc:sldMkLst>
        <pc:spChg chg="add mod">
          <ac:chgData name="Ugo Campiglio (ucampigl)" userId="95a6968b-48a6-45fa-b946-49655c5ea166" providerId="ADAL" clId="{8355E597-3615-469B-B938-B41A795CAF89}" dt="2024-03-11T13:18:45.988" v="18" actId="1076"/>
          <ac:spMkLst>
            <pc:docMk/>
            <pc:sldMk cId="0" sldId="266"/>
            <ac:spMk id="5" creationId="{E4A95537-D49E-4ACA-C9BA-656820B444D7}"/>
          </ac:spMkLst>
        </pc:spChg>
        <pc:spChg chg="add mod">
          <ac:chgData name="Ugo Campiglio (ucampigl)" userId="95a6968b-48a6-45fa-b946-49655c5ea166" providerId="ADAL" clId="{8355E597-3615-469B-B938-B41A795CAF89}" dt="2024-03-11T13:19:16.470" v="45" actId="1076"/>
          <ac:spMkLst>
            <pc:docMk/>
            <pc:sldMk cId="0" sldId="266"/>
            <ac:spMk id="7" creationId="{9148B8DE-78ED-5162-20D0-BA18A4B6F918}"/>
          </ac:spMkLst>
        </pc:spChg>
        <pc:spChg chg="add mod">
          <ac:chgData name="Ugo Campiglio (ucampigl)" userId="95a6968b-48a6-45fa-b946-49655c5ea166" providerId="ADAL" clId="{8355E597-3615-469B-B938-B41A795CAF89}" dt="2024-03-11T13:19:32.598" v="49" actId="1076"/>
          <ac:spMkLst>
            <pc:docMk/>
            <pc:sldMk cId="0" sldId="266"/>
            <ac:spMk id="10" creationId="{4FBACE16-8772-709D-E751-80D1FE583F14}"/>
          </ac:spMkLst>
        </pc:spChg>
        <pc:picChg chg="mod">
          <ac:chgData name="Ugo Campiglio (ucampigl)" userId="95a6968b-48a6-45fa-b946-49655c5ea166" providerId="ADAL" clId="{8355E597-3615-469B-B938-B41A795CAF89}" dt="2024-03-11T13:19:13.787" v="44" actId="1076"/>
          <ac:picMkLst>
            <pc:docMk/>
            <pc:sldMk cId="0" sldId="266"/>
            <ac:picMk id="8" creationId="{3F3C0D06-8024-D49C-37E9-15DA546E2C05}"/>
          </ac:picMkLst>
        </pc:picChg>
      </pc:sldChg>
      <pc:sldChg chg="modSp">
        <pc:chgData name="Ugo Campiglio (ucampigl)" userId="95a6968b-48a6-45fa-b946-49655c5ea166" providerId="ADAL" clId="{8355E597-3615-469B-B938-B41A795CAF89}" dt="2024-03-11T13:17:46.864" v="5"/>
        <pc:sldMkLst>
          <pc:docMk/>
          <pc:sldMk cId="0" sldId="269"/>
        </pc:sldMkLst>
        <pc:graphicFrameChg chg="mod">
          <ac:chgData name="Ugo Campiglio (ucampigl)" userId="95a6968b-48a6-45fa-b946-49655c5ea166" providerId="ADAL" clId="{8355E597-3615-469B-B938-B41A795CAF89}" dt="2024-03-11T13:17:46.864" v="5"/>
          <ac:graphicFrameMkLst>
            <pc:docMk/>
            <pc:sldMk cId="0" sldId="269"/>
            <ac:graphicFrameMk id="30731" creationId="{756FBB1C-6B8E-4220-8016-F0A73F80B51B}"/>
          </ac:graphicFrameMkLst>
        </pc:graphicFrameChg>
      </pc:sldChg>
      <pc:sldChg chg="addSp modSp mod">
        <pc:chgData name="Ugo Campiglio (ucampigl)" userId="95a6968b-48a6-45fa-b946-49655c5ea166" providerId="ADAL" clId="{8355E597-3615-469B-B938-B41A795CAF89}" dt="2024-03-11T13:20:17.221" v="66"/>
        <pc:sldMkLst>
          <pc:docMk/>
          <pc:sldMk cId="1255728498" sldId="271"/>
        </pc:sldMkLst>
        <pc:spChg chg="add mod">
          <ac:chgData name="Ugo Campiglio (ucampigl)" userId="95a6968b-48a6-45fa-b946-49655c5ea166" providerId="ADAL" clId="{8355E597-3615-469B-B938-B41A795CAF89}" dt="2024-03-11T13:19:41.995" v="50"/>
          <ac:spMkLst>
            <pc:docMk/>
            <pc:sldMk cId="1255728498" sldId="271"/>
            <ac:spMk id="16" creationId="{61512998-8E8B-D6EC-033C-81079F90757B}"/>
          </ac:spMkLst>
        </pc:spChg>
        <pc:spChg chg="add mod">
          <ac:chgData name="Ugo Campiglio (ucampigl)" userId="95a6968b-48a6-45fa-b946-49655c5ea166" providerId="ADAL" clId="{8355E597-3615-469B-B938-B41A795CAF89}" dt="2024-03-11T13:19:52.982" v="52" actId="1076"/>
          <ac:spMkLst>
            <pc:docMk/>
            <pc:sldMk cId="1255728498" sldId="271"/>
            <ac:spMk id="17" creationId="{7069C39A-4D56-DC33-414B-3B39D9AD29B8}"/>
          </ac:spMkLst>
        </pc:spChg>
        <pc:spChg chg="add mod">
          <ac:chgData name="Ugo Campiglio (ucampigl)" userId="95a6968b-48a6-45fa-b946-49655c5ea166" providerId="ADAL" clId="{8355E597-3615-469B-B938-B41A795CAF89}" dt="2024-03-11T13:20:08.315" v="65" actId="1076"/>
          <ac:spMkLst>
            <pc:docMk/>
            <pc:sldMk cId="1255728498" sldId="271"/>
            <ac:spMk id="18" creationId="{C28C79AA-2BCC-0B72-BA44-F438C757A751}"/>
          </ac:spMkLst>
        </pc:spChg>
        <pc:spChg chg="add mod">
          <ac:chgData name="Ugo Campiglio (ucampigl)" userId="95a6968b-48a6-45fa-b946-49655c5ea166" providerId="ADAL" clId="{8355E597-3615-469B-B938-B41A795CAF89}" dt="2024-03-11T13:20:17.221" v="66"/>
          <ac:spMkLst>
            <pc:docMk/>
            <pc:sldMk cId="1255728498" sldId="271"/>
            <ac:spMk id="19" creationId="{7ED1E798-EB18-6E09-30A8-76A85DF6BA8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1B65BE-1736-D01E-4F84-D80B899FBC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D31DEB-1D6A-2878-4586-06417B8576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9023F65-7444-131A-A198-5398DD1AD6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8910" y="8982075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FA26FC6-A1A6-3A22-0380-33F7D1AFB45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4BCABCA-AD31-4ED2-AD1C-B95E30C3DA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4873DDDA-10A7-B68C-4F57-B1833A9BE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F0CE3D2-B500-3B07-68DD-4465ADFC0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99E83B17-95A8-ACD2-3C24-F9EB32DDC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C7054C-1ACD-11EB-EB0B-5A47957F77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C34167-CECB-C294-EF76-C0F5B1DB31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5B07DFB-7E61-2CFB-EA3C-3BB102E3FA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5FC5B7D-0398-D666-40DC-AA00F74A32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890D7CE-80B1-D55B-253F-AF743C570B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50733" y="8985250"/>
            <a:ext cx="203100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20598BE-C503-764A-37D8-5AA7A12EB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D5418611-CD5B-4CF3-827C-88AFDC03CD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00AD6A7-CF94-48B9-0320-B8C1383E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785B4DE-BF62-A953-A3C6-E0459EC93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A3919C-C647-0167-AFC9-56C176D1A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0C8E991-870E-3F60-B20D-E322810456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BA05218-5D40-B804-D166-71AAEC7497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920060" cy="215444"/>
          </a:xfrm>
          <a:ln/>
        </p:spPr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612F0B-F34D-6F22-5FE6-A747B5A045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87DBF7-B735-81D5-C460-8A81653B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8E55FF68-E32D-4D89-B2E8-285A3231B5B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F17DDED-6866-8436-83BB-56C58DA9C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EA6380E-11BA-0D62-1694-87BDC4C3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358411-C381-C56D-AFAC-EDBDA7CE4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17456-1D90-73B2-1967-414A87F8C3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920060" cy="215444"/>
          </a:xfrm>
          <a:ln/>
        </p:spPr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53CB74-5963-9AFC-7F97-0E58F81087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A96C77-D28D-C521-C685-E3C8543DF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6971B0E-3857-492D-8E05-77CE140EE3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99E5B9D-2FE8-FF72-440B-D952E8FCF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B72271-04F3-4870-0E40-C08CE814A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477D9-B47A-521A-B69E-3B6A7249B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D63BF-0F5D-5B0E-1F12-740A3E95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63EB-5190-B27A-97D9-46EA38FF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7A0F-8337-42A1-B7CF-056451A2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6C014-6276-2076-A940-AF3F0080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2BC04F2-6181-4375-A7A1-802323F1C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5CCC-5F63-2A75-4968-AC470FE5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EAA73-A06A-8767-CC5D-F4B44AE7E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F4EC-4ED8-FB8C-32DE-230C031F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04CEF-460B-83CB-B0FD-FF6BE94C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6EEAA-8B07-DCC9-D327-2603C497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7D989A5-BA1C-4535-B686-CC7A71557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7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8119F8-6288-EB9E-5770-CF5923182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68F29-5ED1-A33E-C059-F85F9D9C5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D1136-BBF2-6F4D-12B2-352D7CA5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8D37E-22BB-9FD6-54BA-5DA5C84F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87A8C-12B0-C5FB-9D6B-F32362E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0AA42F-0D16-4C99-BE90-C6DAFA2D2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001-8716-4850-0C7B-6178AED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5919-ED29-5186-82CA-4ED541E5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6BDCE-A5BA-5338-5322-F3663065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12C5-9B68-8A1B-4791-8F18B901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74585" y="6475413"/>
            <a:ext cx="156934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U. Campiglio et al, Cisco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DAE8A-0442-FBE7-1A6D-3E907C99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E54AA74-A3F7-46E4-9EFC-933E78ECC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57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28CB-DA5E-51DA-04D7-691DBB048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BD3A1-1999-AAEC-3B9C-AE097760B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556D-2217-D66A-B5C5-20D0EB11F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5698-93C9-1D98-EA30-056B99A6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F874-3D42-1F89-F79D-4B8851A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FF98042-A9A8-4D9C-9976-C2F0A8D4A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7A57-151F-6A55-E5E1-474D90D1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48AE-DFB1-996E-1AE6-1C97C13B5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4E95-DF95-F61F-E2F4-C7E7B73C0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77246-52D7-05D9-14D4-6F844D0E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41273-0052-C9BD-B44E-A9ACED54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4AECA-2E21-B8CD-C996-D9B2DD9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287A155-8F67-4D7B-ABBB-0967887E9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3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A79B-CCD8-87CF-35EE-E1B8DD7F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85BEB-E647-5102-5B95-4F26E86C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47FDC-6B7E-EA20-0935-0FB905D20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716CB-41DF-C354-F62F-C3A7CABE3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2F34E-6148-74DB-7B6B-63D3B9BC6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50F0F-5365-38B3-EAA7-18728B12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DA70A-5001-71FF-87C2-B4C3053F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4CA58-B05C-D209-6553-F64DCFDF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8CA2BD2-F5DD-49F8-A29C-C06D5E21D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92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1B4-9617-F351-034F-BF970978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DDECD-69C3-ED98-77FE-7504CEF3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6E393-C353-7ECC-DEE5-D95982FE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57EA-5C43-62BC-E11F-B0E98F1F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3C94B0D-E077-46C8-995C-F54DD9DC1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52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7CB49-47C6-C995-3F34-E8FB728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6BB03-D3C6-2BEC-10BC-59030CEA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7383E-8F3D-E082-8B18-D718BA7F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862076-7A13-4AD1-B686-0410170C8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D176-3A7E-7417-E8C7-DE58A2B2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9289D-D764-F0E8-6BDB-A50B9990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35E1B-3F91-E5F4-E483-DCD00BB3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166F-B508-31CD-0F60-2BCC4A4C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14D04-6F87-2E20-9E33-0DD51123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D9637-A5F6-15EE-8AA0-C86551AC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ADB22F-5EFF-4420-AFEE-97605CB49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4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50D9-A3A6-A027-8016-36704746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5218E-F4B7-28BA-6FD1-059B197FB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AB9AE-C574-5E4D-E499-F7DAC694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6A9E-3E6D-9AAC-6E94-850252ED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3F51-1AEB-2FF8-4872-20215148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E19A7-299E-DECB-E937-53903801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65DBAC8-BA74-4D47-93FE-7C148B3A6E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1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A7F75A-F9E0-DCB6-22D2-41EA21B15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8F62B-023F-F8DB-E222-70CBB2D26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8117F4-0CE8-354B-647D-C8A7B27A3D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/>
              <a:t>March 2024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96501-F48F-46EA-C9B0-00000C172C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4585" y="6475413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U. Campiglio et al, Cisco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1F9CED-C24D-18A5-BF86-B84E73416D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BCAD9B6-31F9-4289-B6D4-72C63516B4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7D62FFC-DFDA-7A49-F93B-80EE4E823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/>
              <a:t>doc.: IEEE 802.11-24/0404-r0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CBC0064-AE72-1424-392A-0245FD92E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F49FE91-6330-2CE7-DA80-4D344EB8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4F2EEC81-55EC-99FB-9FA5-8E8D7147C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75-00-0amp-follow-up-on-amp-link-budgets.pptx" TargetMode="External"/><Relationship Id="rId2" Type="http://schemas.openxmlformats.org/officeDocument/2006/relationships/hyperlink" Target="https://mentor.ieee.org/802.11/dcn/23/11-23-1195-00-0amp-thoughts-on-amp-iot-and-par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63-00-0amp-update-on-dual-band-operation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163-00-0amp-update-on-dual-band-operation.pptx" TargetMode="External"/><Relationship Id="rId2" Type="http://schemas.openxmlformats.org/officeDocument/2006/relationships/hyperlink" Target="https://mentor.ieee.org/802.11/dcn/24/11-24-0075-00-0amp-follow-up-on-amp-link-budget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95-00-0amp-thoughts-on-amp-iot-and-par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20BC4F-BD43-7316-FE6A-90FF44BB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D3D807-B1D6-3304-0C75-C4584A6E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BF2265-0AAA-5832-5448-AED2C7A6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76AD1EC-E104-48D8-AF05-17CA8447DB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B08C419-5B06-D183-742C-B4F17CC8A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AMP Energizer Devices and BSS Coloring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1C1FA7B-37AC-DB4E-561F-5C0E7E63B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2024-03-08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756FBB1C-6B8E-4220-8016-F0A73F80B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180995"/>
              </p:ext>
            </p:extLst>
          </p:nvPr>
        </p:nvGraphicFramePr>
        <p:xfrm>
          <a:off x="522288" y="2279650"/>
          <a:ext cx="791845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51733" progId="Word.Document.8">
                  <p:embed/>
                </p:oleObj>
              </mc:Choice>
              <mc:Fallback>
                <p:oleObj name="Document" r:id="rId3" imgW="8245941" imgH="2551733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756FBB1C-6B8E-4220-8016-F0A73F80B5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9650"/>
                        <a:ext cx="7918450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C37F26-254A-F69E-5832-25198949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Discussion and Feedback</a:t>
            </a:r>
          </a:p>
        </p:txBody>
      </p:sp>
    </p:spTree>
    <p:extLst>
      <p:ext uri="{BB962C8B-B14F-4D97-AF65-F5344CB8AC3E}">
        <p14:creationId xmlns:p14="http://schemas.microsoft.com/office/powerpoint/2010/main" val="1463666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References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hlinkClick r:id="rId2"/>
              </a:rPr>
              <a:t>https://mentor.ieee.org/802.11/dcn/23/11-23-1195-00-0amp-thoughts-on-amp-iot-and-par.pptx</a:t>
            </a:r>
            <a:endParaRPr lang="en-US" altLang="en-US"/>
          </a:p>
          <a:p>
            <a:r>
              <a:rPr lang="en-GB" altLang="en-US">
                <a:hlinkClick r:id="rId3"/>
              </a:rPr>
              <a:t>https://mentor.ieee.org/802.11/dcn/24/11-24-0075-00-0amp-follow-up-on-amp-link-budgets.pptx</a:t>
            </a:r>
            <a:endParaRPr lang="en-GB" altLang="en-US"/>
          </a:p>
          <a:p>
            <a:r>
              <a:rPr lang="en-GB" altLang="en-US">
                <a:hlinkClick r:id="rId4"/>
              </a:rPr>
              <a:t>https://mentor.ieee.org/802.11/dcn/24/11-24-0163-00-0amp-update-on-dual-band-operation.pptx</a:t>
            </a:r>
            <a:endParaRPr lang="en-GB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7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225896-576F-5897-A906-15816554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3C17BC-5EDC-3275-EF8A-5F81572A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4D865B-CFBD-F1F5-B431-7EF37112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19438369-519A-4933-844F-51C1F547C39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F450B45-0FCA-3A8D-CD37-28245A6E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ABE56B-5410-AA7C-6BAB-35ACA4B94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Proposal of an operational scheme to allow using AMP STAs in the 2.4 GHz spectrum despite range limitation and trying to limit impact on the legacy devices.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Background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GB" altLang="en-US"/>
              <a:t>During PAR writing many concerns were raised on 2.4 GHz channel utilization by AMP STAs (data and charging frames)</a:t>
            </a:r>
          </a:p>
          <a:p>
            <a:r>
              <a:rPr lang="en-GB" altLang="en-US"/>
              <a:t>Previous contributions showed short operational ranges in the 2.4 GHz spectrum</a:t>
            </a:r>
          </a:p>
          <a:p>
            <a:pPr lvl="1"/>
            <a:r>
              <a:rPr lang="en-GB" altLang="en-US">
                <a:hlinkClick r:id="rId2"/>
              </a:rPr>
              <a:t>https://mentor.ieee.org/802.11/dcn/24/11-24-0075-00-0amp-follow-up-on-amp-link-budgets.pptx</a:t>
            </a:r>
            <a:endParaRPr lang="en-GB" altLang="en-US"/>
          </a:p>
          <a:p>
            <a:pPr lvl="1"/>
            <a:r>
              <a:rPr lang="en-GB" altLang="en-US">
                <a:hlinkClick r:id="rId3"/>
              </a:rPr>
              <a:t>https://mentor.ieee.org/802.11/dcn/24/11-24-0163-00-0amp-update-on-dual-band-operation.pptx</a:t>
            </a:r>
            <a:endParaRPr lang="en-GB" altLang="en-US"/>
          </a:p>
          <a:p>
            <a:r>
              <a:rPr lang="en-GB" altLang="en-US">
                <a:hlinkClick r:id="rId4"/>
              </a:rPr>
              <a:t>https://mentor.ieee.org/802.11/dcn/23/11-23-1195-00-0amp-thoughts-on-amp-iot-and-par.pptx</a:t>
            </a:r>
            <a:br>
              <a:rPr lang="en-GB" altLang="en-US"/>
            </a:br>
            <a:r>
              <a:rPr lang="en-GB" altLang="en-US"/>
              <a:t>introduced the AMP Energizer Device concept</a:t>
            </a:r>
          </a:p>
          <a:p>
            <a:pPr marL="0" indent="0"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Limiting operations to S1G or other low frequencies is likely to limit adoption</a:t>
            </a:r>
          </a:p>
          <a:p>
            <a:r>
              <a:rPr lang="en-GB" altLang="en-US"/>
              <a:t>2.4 GHz is highly available</a:t>
            </a:r>
          </a:p>
          <a:p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091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C7567D-A44E-D334-6A95-A3276DA1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5355DE-3514-78FE-2A63-47FB8529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2952D1-AC21-4E1F-2AE3-E8F4E053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BB62297-C189-42CD-9ABF-A32F5862938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3792" y="709940"/>
            <a:ext cx="8316416" cy="1066800"/>
          </a:xfrm>
        </p:spPr>
        <p:txBody>
          <a:bodyPr/>
          <a:lstStyle/>
          <a:p>
            <a:r>
              <a:rPr lang="en-GB" altLang="en-US"/>
              <a:t>Proposal – AMP Energizer Devices in 2.4 GHz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6913" y="1956048"/>
            <a:ext cx="7772400" cy="4114800"/>
          </a:xfrm>
        </p:spPr>
        <p:txBody>
          <a:bodyPr/>
          <a:lstStyle/>
          <a:p>
            <a:r>
              <a:rPr lang="en-US" altLang="en-US" dirty="0"/>
              <a:t>AMP Energizer Device in 2.4 GHz = Regular Wi-Fi STA that can help the AP to power up AMP STAs at their range</a:t>
            </a:r>
          </a:p>
        </p:txBody>
      </p:sp>
      <p:pic>
        <p:nvPicPr>
          <p:cNvPr id="6" name="Graphic 5" descr="Wireless router outline">
            <a:extLst>
              <a:ext uri="{FF2B5EF4-FFF2-40B4-BE49-F238E27FC236}">
                <a16:creationId xmlns:a16="http://schemas.microsoft.com/office/drawing/2014/main" id="{97D09382-4547-9581-6ED4-099C690E6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0813" y="4725144"/>
            <a:ext cx="914400" cy="914400"/>
          </a:xfrm>
          <a:prstGeom prst="rect">
            <a:avLst/>
          </a:prstGeom>
        </p:spPr>
      </p:pic>
      <p:pic>
        <p:nvPicPr>
          <p:cNvPr id="8" name="Graphic 7" descr="Laptop outline">
            <a:extLst>
              <a:ext uri="{FF2B5EF4-FFF2-40B4-BE49-F238E27FC236}">
                <a16:creationId xmlns:a16="http://schemas.microsoft.com/office/drawing/2014/main" id="{3F3C0D06-8024-D49C-37E9-15DA546E2C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52493" y="3825890"/>
            <a:ext cx="914400" cy="914400"/>
          </a:xfrm>
          <a:prstGeom prst="rect">
            <a:avLst/>
          </a:prstGeom>
        </p:spPr>
      </p:pic>
      <p:pic>
        <p:nvPicPr>
          <p:cNvPr id="9" name="Graphic 8" descr="Laptop outline">
            <a:extLst>
              <a:ext uri="{FF2B5EF4-FFF2-40B4-BE49-F238E27FC236}">
                <a16:creationId xmlns:a16="http://schemas.microsoft.com/office/drawing/2014/main" id="{9746115E-5B11-4953-8B05-8CC11766B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69785" y="4013448"/>
            <a:ext cx="914400" cy="914400"/>
          </a:xfrm>
          <a:prstGeom prst="rect">
            <a:avLst/>
          </a:prstGeom>
        </p:spPr>
      </p:pic>
      <p:pic>
        <p:nvPicPr>
          <p:cNvPr id="11" name="Graphic 10" descr="Internet Of Things outline">
            <a:extLst>
              <a:ext uri="{FF2B5EF4-FFF2-40B4-BE49-F238E27FC236}">
                <a16:creationId xmlns:a16="http://schemas.microsoft.com/office/drawing/2014/main" id="{2F2E8F32-A383-B9AB-1567-5E76DE04F7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1153" y="4829944"/>
            <a:ext cx="482352" cy="482352"/>
          </a:xfrm>
          <a:prstGeom prst="rect">
            <a:avLst/>
          </a:prstGeom>
        </p:spPr>
      </p:pic>
      <p:pic>
        <p:nvPicPr>
          <p:cNvPr id="12" name="Graphic 11" descr="Internet Of Things outline">
            <a:extLst>
              <a:ext uri="{FF2B5EF4-FFF2-40B4-BE49-F238E27FC236}">
                <a16:creationId xmlns:a16="http://schemas.microsoft.com/office/drawing/2014/main" id="{73611011-1765-D34A-B27F-F4048E57E4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1600" y="3212976"/>
            <a:ext cx="482352" cy="482352"/>
          </a:xfrm>
          <a:prstGeom prst="rect">
            <a:avLst/>
          </a:prstGeom>
        </p:spPr>
      </p:pic>
      <p:pic>
        <p:nvPicPr>
          <p:cNvPr id="13" name="Graphic 12" descr="Internet Of Things outline">
            <a:extLst>
              <a:ext uri="{FF2B5EF4-FFF2-40B4-BE49-F238E27FC236}">
                <a16:creationId xmlns:a16="http://schemas.microsoft.com/office/drawing/2014/main" id="{3D13BF9F-9A1B-170D-CA38-7B93EFEBF8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59255" y="3284984"/>
            <a:ext cx="482352" cy="482352"/>
          </a:xfrm>
          <a:prstGeom prst="rect">
            <a:avLst/>
          </a:prstGeom>
        </p:spPr>
      </p:pic>
      <p:pic>
        <p:nvPicPr>
          <p:cNvPr id="14" name="Graphic 13" descr="Internet Of Things outline">
            <a:extLst>
              <a:ext uri="{FF2B5EF4-FFF2-40B4-BE49-F238E27FC236}">
                <a16:creationId xmlns:a16="http://schemas.microsoft.com/office/drawing/2014/main" id="{D9C5E9C8-7530-78BB-4570-B1EAC0D35B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40352" y="4829944"/>
            <a:ext cx="482352" cy="4823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A95537-D49E-4ACA-C9BA-656820B444D7}"/>
              </a:ext>
            </a:extLst>
          </p:cNvPr>
          <p:cNvSpPr txBox="1"/>
          <p:nvPr/>
        </p:nvSpPr>
        <p:spPr>
          <a:xfrm>
            <a:off x="803781" y="3659105"/>
            <a:ext cx="1126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AMP Device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48B8DE-78ED-5162-20D0-BA18A4B6F918}"/>
              </a:ext>
            </a:extLst>
          </p:cNvPr>
          <p:cNvSpPr txBox="1"/>
          <p:nvPr/>
        </p:nvSpPr>
        <p:spPr>
          <a:xfrm>
            <a:off x="1451154" y="4586644"/>
            <a:ext cx="1819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AMP Energizer Device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BACE16-8772-709D-E751-80D1FE583F14}"/>
              </a:ext>
            </a:extLst>
          </p:cNvPr>
          <p:cNvSpPr txBox="1"/>
          <p:nvPr/>
        </p:nvSpPr>
        <p:spPr>
          <a:xfrm>
            <a:off x="4191793" y="5533072"/>
            <a:ext cx="760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5167C6D2-DC86-AABC-9115-57A3A1EAAC92}"/>
              </a:ext>
            </a:extLst>
          </p:cNvPr>
          <p:cNvSpPr/>
          <p:nvPr/>
        </p:nvSpPr>
        <p:spPr bwMode="auto">
          <a:xfrm>
            <a:off x="251520" y="2492896"/>
            <a:ext cx="8568952" cy="4293096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54BAE98-93C8-BF78-A8BD-EC8379438F6E}"/>
              </a:ext>
            </a:extLst>
          </p:cNvPr>
          <p:cNvSpPr/>
          <p:nvPr/>
        </p:nvSpPr>
        <p:spPr bwMode="auto">
          <a:xfrm>
            <a:off x="5767183" y="3138500"/>
            <a:ext cx="3168352" cy="266429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327E4D5-846A-23BE-77B8-E6E9A3CB990E}"/>
              </a:ext>
            </a:extLst>
          </p:cNvPr>
          <p:cNvSpPr/>
          <p:nvPr/>
        </p:nvSpPr>
        <p:spPr bwMode="auto">
          <a:xfrm>
            <a:off x="320390" y="3068960"/>
            <a:ext cx="3168352" cy="2664296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C7567D-A44E-D334-6A95-A3276DA1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5355DE-3514-78FE-2A63-47FB8529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2952D1-AC21-4E1F-2AE3-E8F4E053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BB62297-C189-42CD-9ABF-A32F5862938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Proposal – BSS </a:t>
            </a:r>
            <a:r>
              <a:rPr lang="en-GB" altLang="en-US" err="1"/>
              <a:t>Coloring</a:t>
            </a:r>
            <a:r>
              <a:rPr lang="en-GB" altLang="en-US"/>
              <a:t> (1/2)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45704"/>
            <a:ext cx="7772400" cy="4550296"/>
          </a:xfrm>
        </p:spPr>
        <p:txBody>
          <a:bodyPr/>
          <a:lstStyle/>
          <a:p>
            <a:r>
              <a:rPr lang="en-US" altLang="en-US"/>
              <a:t>AP instructs AMP Energizer Devices to use BSS coloring to reduce impact on the channel for charging devices</a:t>
            </a:r>
          </a:p>
        </p:txBody>
      </p:sp>
      <p:pic>
        <p:nvPicPr>
          <p:cNvPr id="6" name="Graphic 5" descr="Wireless router outline">
            <a:extLst>
              <a:ext uri="{FF2B5EF4-FFF2-40B4-BE49-F238E27FC236}">
                <a16:creationId xmlns:a16="http://schemas.microsoft.com/office/drawing/2014/main" id="{97D09382-4547-9581-6ED4-099C690E6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0813" y="4725144"/>
            <a:ext cx="914400" cy="914400"/>
          </a:xfrm>
          <a:prstGeom prst="rect">
            <a:avLst/>
          </a:prstGeom>
        </p:spPr>
      </p:pic>
      <p:pic>
        <p:nvPicPr>
          <p:cNvPr id="8" name="Graphic 7" descr="Laptop outline">
            <a:extLst>
              <a:ext uri="{FF2B5EF4-FFF2-40B4-BE49-F238E27FC236}">
                <a16:creationId xmlns:a16="http://schemas.microsoft.com/office/drawing/2014/main" id="{3F3C0D06-8024-D49C-37E9-15DA546E2C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19672" y="4005064"/>
            <a:ext cx="914400" cy="914400"/>
          </a:xfrm>
          <a:prstGeom prst="rect">
            <a:avLst/>
          </a:prstGeom>
        </p:spPr>
      </p:pic>
      <p:pic>
        <p:nvPicPr>
          <p:cNvPr id="9" name="Graphic 8" descr="Laptop outline">
            <a:extLst>
              <a:ext uri="{FF2B5EF4-FFF2-40B4-BE49-F238E27FC236}">
                <a16:creationId xmlns:a16="http://schemas.microsoft.com/office/drawing/2014/main" id="{9746115E-5B11-4953-8B05-8CC11766B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69785" y="4013448"/>
            <a:ext cx="914400" cy="914400"/>
          </a:xfrm>
          <a:prstGeom prst="rect">
            <a:avLst/>
          </a:prstGeom>
        </p:spPr>
      </p:pic>
      <p:pic>
        <p:nvPicPr>
          <p:cNvPr id="11" name="Graphic 10" descr="Internet Of Things outline">
            <a:extLst>
              <a:ext uri="{FF2B5EF4-FFF2-40B4-BE49-F238E27FC236}">
                <a16:creationId xmlns:a16="http://schemas.microsoft.com/office/drawing/2014/main" id="{2F2E8F32-A383-B9AB-1567-5E76DE04F7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1153" y="4829944"/>
            <a:ext cx="482352" cy="482352"/>
          </a:xfrm>
          <a:prstGeom prst="rect">
            <a:avLst/>
          </a:prstGeom>
        </p:spPr>
      </p:pic>
      <p:pic>
        <p:nvPicPr>
          <p:cNvPr id="12" name="Graphic 11" descr="Internet Of Things outline">
            <a:extLst>
              <a:ext uri="{FF2B5EF4-FFF2-40B4-BE49-F238E27FC236}">
                <a16:creationId xmlns:a16="http://schemas.microsoft.com/office/drawing/2014/main" id="{73611011-1765-D34A-B27F-F4048E57E4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1600" y="3212976"/>
            <a:ext cx="482352" cy="482352"/>
          </a:xfrm>
          <a:prstGeom prst="rect">
            <a:avLst/>
          </a:prstGeom>
        </p:spPr>
      </p:pic>
      <p:pic>
        <p:nvPicPr>
          <p:cNvPr id="13" name="Graphic 12" descr="Internet Of Things outline">
            <a:extLst>
              <a:ext uri="{FF2B5EF4-FFF2-40B4-BE49-F238E27FC236}">
                <a16:creationId xmlns:a16="http://schemas.microsoft.com/office/drawing/2014/main" id="{3D13BF9F-9A1B-170D-CA38-7B93EFEBF8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59255" y="3284984"/>
            <a:ext cx="482352" cy="482352"/>
          </a:xfrm>
          <a:prstGeom prst="rect">
            <a:avLst/>
          </a:prstGeom>
        </p:spPr>
      </p:pic>
      <p:pic>
        <p:nvPicPr>
          <p:cNvPr id="14" name="Graphic 13" descr="Internet Of Things outline">
            <a:extLst>
              <a:ext uri="{FF2B5EF4-FFF2-40B4-BE49-F238E27FC236}">
                <a16:creationId xmlns:a16="http://schemas.microsoft.com/office/drawing/2014/main" id="{D9C5E9C8-7530-78BB-4570-B1EAC0D35B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40352" y="4829944"/>
            <a:ext cx="482352" cy="482352"/>
          </a:xfrm>
          <a:prstGeom prst="rect">
            <a:avLst/>
          </a:prstGeom>
        </p:spPr>
      </p:pic>
      <p:pic>
        <p:nvPicPr>
          <p:cNvPr id="5" name="Graphic 4" descr="Laptop outline">
            <a:extLst>
              <a:ext uri="{FF2B5EF4-FFF2-40B4-BE49-F238E27FC236}">
                <a16:creationId xmlns:a16="http://schemas.microsoft.com/office/drawing/2014/main" id="{3DE32F23-ABC0-4B5F-C1CF-A386BAFA7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60813" y="2929202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1512998-8E8B-D6EC-033C-81079F90757B}"/>
              </a:ext>
            </a:extLst>
          </p:cNvPr>
          <p:cNvSpPr txBox="1"/>
          <p:nvPr/>
        </p:nvSpPr>
        <p:spPr>
          <a:xfrm>
            <a:off x="803781" y="3659105"/>
            <a:ext cx="1126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AMP Device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69C39A-4D56-DC33-414B-3B39D9AD29B8}"/>
              </a:ext>
            </a:extLst>
          </p:cNvPr>
          <p:cNvSpPr txBox="1"/>
          <p:nvPr/>
        </p:nvSpPr>
        <p:spPr>
          <a:xfrm>
            <a:off x="1532375" y="4733708"/>
            <a:ext cx="1819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AMP Energizer Device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8C79AA-2BCC-0B72-BA44-F438C757A751}"/>
              </a:ext>
            </a:extLst>
          </p:cNvPr>
          <p:cNvSpPr txBox="1"/>
          <p:nvPr/>
        </p:nvSpPr>
        <p:spPr>
          <a:xfrm>
            <a:off x="3854152" y="3695328"/>
            <a:ext cx="1182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Legacy STA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D1E798-EB18-6E09-30A8-76A85DF6BA83}"/>
              </a:ext>
            </a:extLst>
          </p:cNvPr>
          <p:cNvSpPr txBox="1"/>
          <p:nvPr/>
        </p:nvSpPr>
        <p:spPr>
          <a:xfrm>
            <a:off x="4191793" y="5533072"/>
            <a:ext cx="760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</a:t>
            </a:r>
          </a:p>
        </p:txBody>
      </p:sp>
    </p:spTree>
    <p:extLst>
      <p:ext uri="{BB962C8B-B14F-4D97-AF65-F5344CB8AC3E}">
        <p14:creationId xmlns:p14="http://schemas.microsoft.com/office/powerpoint/2010/main" val="125572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729618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Proposal – BSS Coloring (2/2)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8840"/>
            <a:ext cx="7772400" cy="317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/>
              <a:t>AMP Energizer Devices could be:</a:t>
            </a:r>
          </a:p>
          <a:p>
            <a:pPr lvl="1"/>
            <a:r>
              <a:rPr lang="en-US" altLang="en-US"/>
              <a:t>Stationary Wi-Fi devices connected to the AP in a given location </a:t>
            </a:r>
          </a:p>
          <a:p>
            <a:pPr lvl="1"/>
            <a:r>
              <a:rPr lang="en-US" altLang="en-US"/>
              <a:t>Mobile Wi-Fi devices that need the data from AMP STAs</a:t>
            </a:r>
          </a:p>
          <a:p>
            <a:r>
              <a:rPr lang="en-US" altLang="en-US"/>
              <a:t>AP instructs AMP Energizer Devices:</a:t>
            </a:r>
          </a:p>
          <a:p>
            <a:pPr lvl="1"/>
            <a:r>
              <a:rPr lang="en-US" altLang="en-US"/>
              <a:t>How often and for how long to send charging frames</a:t>
            </a:r>
          </a:p>
          <a:p>
            <a:pPr lvl="1"/>
            <a:r>
              <a:rPr lang="en-US" altLang="en-US"/>
              <a:t>Maximum power to be used</a:t>
            </a:r>
          </a:p>
          <a:p>
            <a:pPr lvl="1"/>
            <a:r>
              <a:rPr lang="en-US" altLang="en-US"/>
              <a:t>BSS color to be used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2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altLang="en-US"/>
              <a:t>Advantages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207" y="2132856"/>
            <a:ext cx="7772400" cy="455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/>
              <a:t>AMP STAs can be powered up by ad-hoc or passing by AMP Energizer Devices even if they are not at powering up range by the AP</a:t>
            </a:r>
          </a:p>
          <a:p>
            <a:r>
              <a:rPr lang="en-US" altLang="en-US"/>
              <a:t>BSS Coloring limits the impact on the regular traffic that can be transmitted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406086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TBDs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Mechanism for the AMP Energizer Device to negotiate with AP the charging instructions</a:t>
            </a:r>
          </a:p>
          <a:p>
            <a:r>
              <a:rPr lang="en-US" altLang="en-US"/>
              <a:t>AMP STAs could be communicating directly with the AP (data) or the buddy STAs could relay the data to the AP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559</Words>
  <Application>Microsoft Office PowerPoint</Application>
  <PresentationFormat>On-screen Show (4:3)</PresentationFormat>
  <Paragraphs>85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802-11-Submission</vt:lpstr>
      <vt:lpstr>Microsoft Word 97 - 2003 Document</vt:lpstr>
      <vt:lpstr>AMP Energizer Devices and BSS Coloring</vt:lpstr>
      <vt:lpstr>Abstract</vt:lpstr>
      <vt:lpstr>Background</vt:lpstr>
      <vt:lpstr>Motivation</vt:lpstr>
      <vt:lpstr>Proposal – AMP Energizer Devices in 2.4 GHz</vt:lpstr>
      <vt:lpstr>Proposal – BSS Coloring (1/2)</vt:lpstr>
      <vt:lpstr>PowerPoint Presentation</vt:lpstr>
      <vt:lpstr>Advantages</vt:lpstr>
      <vt:lpstr>TBDs</vt:lpstr>
      <vt:lpstr>Discussion and Feedback</vt:lpstr>
      <vt:lpstr>References</vt:lpstr>
    </vt:vector>
  </TitlesOfParts>
  <Company>Cisco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Energizer Devices and BSS Coloring</dc:title>
  <dc:creator>ucampigl@cisco.com</dc:creator>
  <cp:lastModifiedBy>Ugo Campiglio (ucampigl)</cp:lastModifiedBy>
  <cp:revision>1</cp:revision>
  <cp:lastPrinted>1998-02-10T13:28:06Z</cp:lastPrinted>
  <dcterms:created xsi:type="dcterms:W3CDTF">2024-02-27T14:39:28Z</dcterms:created>
  <dcterms:modified xsi:type="dcterms:W3CDTF">2024-03-11T13:20:18Z</dcterms:modified>
</cp:coreProperties>
</file>