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83" r:id="rId2"/>
    <p:sldId id="1133" r:id="rId3"/>
    <p:sldId id="1134" r:id="rId4"/>
    <p:sldId id="1135" r:id="rId5"/>
    <p:sldId id="1141" r:id="rId6"/>
    <p:sldId id="1136" r:id="rId7"/>
    <p:sldId id="1280" r:id="rId8"/>
    <p:sldId id="1142" r:id="rId9"/>
    <p:sldId id="1290" r:id="rId10"/>
    <p:sldId id="1282" r:id="rId11"/>
    <p:sldId id="1283" r:id="rId12"/>
    <p:sldId id="1284" r:id="rId13"/>
    <p:sldId id="1285" r:id="rId14"/>
    <p:sldId id="1286" r:id="rId15"/>
    <p:sldId id="1287" r:id="rId16"/>
    <p:sldId id="1293" r:id="rId17"/>
    <p:sldId id="1292" r:id="rId18"/>
    <p:sldId id="1143" r:id="rId19"/>
    <p:sldId id="1297" r:id="rId20"/>
    <p:sldId id="1298" r:id="rId21"/>
    <p:sldId id="1296" r:id="rId22"/>
    <p:sldId id="1295" r:id="rId23"/>
    <p:sldId id="1153" r:id="rId24"/>
    <p:sldId id="1139" r:id="rId2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802.11-24/0402r0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2"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20 MHz Tone</a:t>
            </a:r>
            <a:r>
              <a:rPr lang="ko-KR" altLang="en-US" dirty="0" smtClean="0">
                <a:solidFill>
                  <a:schemeClr val="tx1"/>
                </a:solidFill>
                <a:ea typeface="굴림" panose="020B0600000101010101" pitchFamily="50" charset="-127"/>
              </a:rPr>
              <a:t> </a:t>
            </a:r>
            <a:r>
              <a:rPr lang="en-US" altLang="ko-KR" dirty="0" smtClean="0">
                <a:solidFill>
                  <a:schemeClr val="tx1"/>
                </a:solidFill>
                <a:ea typeface="굴림" panose="020B0600000101010101" pitchFamily="50" charset="-127"/>
              </a:rPr>
              <a:t>Plan and Pilot Design 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2024-03-10</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1 of Pilot Tones for Method 2</a:t>
            </a:r>
            <a:br>
              <a:rPr lang="en-US" altLang="ko-KR" dirty="0"/>
            </a:br>
            <a:r>
              <a:rPr lang="en-US" altLang="ko-KR" dirty="0"/>
              <a:t>in 20 MHz DRU Tone Plan (</a:t>
            </a:r>
            <a:r>
              <a:rPr lang="en-US" altLang="ko-KR" dirty="0" smtClean="0"/>
              <a:t>1/4)</a:t>
            </a:r>
            <a:endParaRPr lang="ko-KR" altLang="en-US" dirty="0"/>
          </a:p>
        </p:txBody>
      </p:sp>
      <p:sp>
        <p:nvSpPr>
          <p:cNvPr id="3" name="내용 개체 틀 2"/>
          <p:cNvSpPr>
            <a:spLocks noGrp="1"/>
          </p:cNvSpPr>
          <p:nvPr>
            <p:ph idx="1"/>
          </p:nvPr>
        </p:nvSpPr>
        <p:spPr/>
        <p:txBody>
          <a:bodyPr/>
          <a:lstStyle/>
          <a:p>
            <a:r>
              <a:rPr lang="en-US" altLang="ko-KR" sz="1800" dirty="0" smtClean="0"/>
              <a:t>26 DRUs</a:t>
            </a:r>
          </a:p>
          <a:p>
            <a:pPr lvl="1"/>
            <a:r>
              <a:rPr lang="en-US" altLang="ko-KR" sz="1600" dirty="0"/>
              <a:t>DC, guard and null tones defined in the 20 MHz RRU tone plan are maintained and nine 26 DRUs are defined by allocating available tones to each DRU in </a:t>
            </a:r>
            <a:r>
              <a:rPr lang="en-US" altLang="ko-KR" sz="1600" dirty="0" smtClean="0"/>
              <a:t>turn [1]</a:t>
            </a:r>
          </a:p>
          <a:p>
            <a:pPr lvl="1"/>
            <a:r>
              <a:rPr lang="en-US" altLang="ko-KR" sz="1600" dirty="0" smtClean="0"/>
              <a:t>Pilot tone positions for 26 DRU_1, _2, _3 and _4 are shifted by -3</a:t>
            </a:r>
          </a:p>
          <a:p>
            <a:pPr lvl="1"/>
            <a:r>
              <a:rPr lang="en-US" altLang="ko-KR" sz="1600" dirty="0" smtClean="0"/>
              <a:t>Pilot tone positions </a:t>
            </a:r>
            <a:r>
              <a:rPr lang="en-US" altLang="ko-KR" sz="1600" dirty="0"/>
              <a:t>for 26 </a:t>
            </a:r>
            <a:r>
              <a:rPr lang="en-US" altLang="ko-KR" sz="1600" dirty="0" smtClean="0"/>
              <a:t>DRU_6, _7, _8 </a:t>
            </a:r>
            <a:r>
              <a:rPr lang="en-US" altLang="ko-KR" sz="1600" dirty="0"/>
              <a:t>and </a:t>
            </a:r>
            <a:r>
              <a:rPr lang="en-US" altLang="ko-KR" sz="1600" dirty="0" smtClean="0"/>
              <a:t>_9 </a:t>
            </a:r>
            <a:r>
              <a:rPr lang="en-US" altLang="ko-KR" sz="1600" dirty="0"/>
              <a:t>are shifted by </a:t>
            </a:r>
            <a:r>
              <a:rPr lang="en-US" altLang="ko-KR" sz="1600" dirty="0" smtClean="0"/>
              <a:t>+3</a:t>
            </a:r>
          </a:p>
          <a:p>
            <a:pPr lvl="1"/>
            <a:r>
              <a:rPr lang="en-US" altLang="ko-KR" sz="1600" dirty="0" smtClean="0"/>
              <a:t>Pilot tone positions for 26 DRU_5 are not shifted</a:t>
            </a:r>
          </a:p>
          <a:p>
            <a:pPr lvl="1"/>
            <a:endParaRPr lang="en-US" altLang="ko-KR" sz="1600" dirty="0" smtClean="0"/>
          </a:p>
          <a:p>
            <a:pPr lvl="1"/>
            <a:endParaRPr lang="en-US" altLang="ko-KR" sz="1600" dirty="0"/>
          </a:p>
          <a:p>
            <a:pPr lvl="1"/>
            <a:endParaRPr lang="en-US" altLang="ko-KR" sz="1600" dirty="0"/>
          </a:p>
          <a:p>
            <a:pPr lvl="1"/>
            <a:endParaRPr lang="en-US" altLang="ko-KR" sz="1600" dirty="0" smtClean="0"/>
          </a:p>
          <a:p>
            <a:pPr lvl="1"/>
            <a:endParaRPr lang="en-US" altLang="ko-KR" sz="1600" dirty="0"/>
          </a:p>
          <a:p>
            <a:pPr lvl="1"/>
            <a:r>
              <a:rPr lang="en-US" altLang="ko-KR" sz="1600" dirty="0" smtClean="0"/>
              <a:t>Thus, in this example, pilot tones for all of the DRUs are based on the following tone indices</a:t>
            </a:r>
          </a:p>
          <a:p>
            <a:pPr lvl="2"/>
            <a:r>
              <a:rPr lang="en-US" altLang="ko-KR" sz="1400" dirty="0" smtClean="0"/>
              <a:t>+-{31, 32, 33, 34, 62, 91, 92, 93, 94}</a:t>
            </a:r>
          </a:p>
          <a:p>
            <a:pPr lvl="1"/>
            <a:r>
              <a:rPr lang="en-US" altLang="ko-KR" sz="1600" dirty="0" smtClean="0"/>
              <a:t>Pilot tones in each 26 DRU are sufficiently spaced </a:t>
            </a:r>
            <a:r>
              <a:rPr lang="en-US" altLang="ko-KR" sz="1600" dirty="0"/>
              <a:t>while pilot tones among </a:t>
            </a:r>
            <a:r>
              <a:rPr lang="en-US" altLang="ko-KR" sz="1600" dirty="0" smtClean="0"/>
              <a:t>some of the 26 DRUs </a:t>
            </a:r>
            <a:r>
              <a:rPr lang="en-US" altLang="ko-KR" sz="1600" dirty="0"/>
              <a:t>have similar </a:t>
            </a:r>
            <a:r>
              <a:rPr lang="en-US" altLang="ko-KR" sz="1600" dirty="0" smtClean="0"/>
              <a:t>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8" name="그룹 17"/>
          <p:cNvGrpSpPr/>
          <p:nvPr/>
        </p:nvGrpSpPr>
        <p:grpSpPr>
          <a:xfrm>
            <a:off x="390525" y="3614172"/>
            <a:ext cx="8153400" cy="1338828"/>
            <a:chOff x="304800" y="2311167"/>
            <a:chExt cx="8153400" cy="1338828"/>
          </a:xfrm>
        </p:grpSpPr>
        <p:grpSp>
          <p:nvGrpSpPr>
            <p:cNvPr id="9" name="그룹 8"/>
            <p:cNvGrpSpPr/>
            <p:nvPr/>
          </p:nvGrpSpPr>
          <p:grpSpPr>
            <a:xfrm>
              <a:off x="304800" y="2311167"/>
              <a:ext cx="8153400" cy="1338828"/>
              <a:chOff x="304800" y="2311167"/>
              <a:chExt cx="8153400" cy="1338828"/>
            </a:xfrm>
          </p:grpSpPr>
          <p:pic>
            <p:nvPicPr>
              <p:cNvPr id="7" name="그림 6"/>
              <p:cNvPicPr>
                <a:picLocks noChangeAspect="1"/>
              </p:cNvPicPr>
              <p:nvPr/>
            </p:nvPicPr>
            <p:blipFill>
              <a:blip r:embed="rId2"/>
              <a:stretch>
                <a:fillRect/>
              </a:stretch>
            </p:blipFill>
            <p:spPr>
              <a:xfrm>
                <a:off x="990601" y="2352355"/>
                <a:ext cx="7467599" cy="1255977"/>
              </a:xfrm>
              <a:prstGeom prst="rect">
                <a:avLst/>
              </a:prstGeom>
            </p:spPr>
          </p:pic>
          <p:sp>
            <p:nvSpPr>
              <p:cNvPr id="8" name="TextBox 7"/>
              <p:cNvSpPr txBox="1"/>
              <p:nvPr/>
            </p:nvSpPr>
            <p:spPr>
              <a:xfrm>
                <a:off x="304800" y="2311167"/>
                <a:ext cx="838200" cy="1338828"/>
              </a:xfrm>
              <a:prstGeom prst="rect">
                <a:avLst/>
              </a:prstGeom>
              <a:noFill/>
            </p:spPr>
            <p:txBody>
              <a:bodyPr wrap="square" rtlCol="0">
                <a:spAutoFit/>
              </a:bodyPr>
              <a:lstStyle/>
              <a:p>
                <a:r>
                  <a:rPr lang="en-US" altLang="ko-KR" sz="900" dirty="0" smtClean="0"/>
                  <a:t>26 DRU_1</a:t>
                </a:r>
              </a:p>
              <a:p>
                <a:r>
                  <a:rPr lang="en-US" altLang="ko-KR" sz="900" dirty="0" smtClean="0"/>
                  <a:t>26 DRU_2</a:t>
                </a:r>
              </a:p>
              <a:p>
                <a:r>
                  <a:rPr lang="en-US" altLang="ko-KR" sz="900" dirty="0" smtClean="0"/>
                  <a:t>26 DRU_3</a:t>
                </a:r>
              </a:p>
              <a:p>
                <a:r>
                  <a:rPr lang="en-US" altLang="ko-KR" sz="900" dirty="0" smtClean="0"/>
                  <a:t>26 DRU_4</a:t>
                </a:r>
              </a:p>
              <a:p>
                <a:r>
                  <a:rPr lang="en-US" altLang="ko-KR" sz="900" dirty="0" smtClean="0"/>
                  <a:t>26 DRU_5</a:t>
                </a:r>
              </a:p>
              <a:p>
                <a:r>
                  <a:rPr lang="en-US" altLang="ko-KR" sz="900" dirty="0" smtClean="0"/>
                  <a:t>26 DRU_6</a:t>
                </a:r>
              </a:p>
              <a:p>
                <a:r>
                  <a:rPr lang="en-US" altLang="ko-KR" sz="900" dirty="0" smtClean="0"/>
                  <a:t>26 DRU_7</a:t>
                </a:r>
              </a:p>
              <a:p>
                <a:r>
                  <a:rPr lang="en-US" altLang="ko-KR" sz="900" dirty="0" smtClean="0"/>
                  <a:t>26 DRU_8</a:t>
                </a:r>
              </a:p>
              <a:p>
                <a:r>
                  <a:rPr lang="en-US" altLang="ko-KR" sz="900" dirty="0" smtClean="0"/>
                  <a:t>26 DRU_9</a:t>
                </a:r>
                <a:endParaRPr lang="ko-KR" altLang="en-US" sz="900" dirty="0"/>
              </a:p>
            </p:txBody>
          </p:sp>
        </p:grpSp>
        <p:sp>
          <p:nvSpPr>
            <p:cNvPr id="11" name="직사각형 10"/>
            <p:cNvSpPr/>
            <p:nvPr/>
          </p:nvSpPr>
          <p:spPr bwMode="auto">
            <a:xfrm>
              <a:off x="1947644" y="2352355"/>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5689833" y="2360744"/>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657600" y="3036946"/>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7399789" y="3045335"/>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2793533"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6544112"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532233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1</a:t>
            </a:r>
            <a:r>
              <a:rPr lang="en-US" altLang="ko-KR" dirty="0"/>
              <a:t> of Pilot Tones for Method 2</a:t>
            </a:r>
            <a:br>
              <a:rPr lang="en-US" altLang="ko-KR" dirty="0"/>
            </a:br>
            <a:r>
              <a:rPr lang="en-US" altLang="ko-KR" dirty="0"/>
              <a:t>in 20 MHz DRU Tone Plan </a:t>
            </a:r>
            <a:r>
              <a:rPr lang="en-US" altLang="ko-KR" dirty="0" smtClean="0"/>
              <a:t>(2/4)</a:t>
            </a:r>
            <a:endParaRPr lang="ko-KR" altLang="en-US" dirty="0"/>
          </a:p>
        </p:txBody>
      </p:sp>
      <p:sp>
        <p:nvSpPr>
          <p:cNvPr id="3" name="내용 개체 틀 2"/>
          <p:cNvSpPr>
            <a:spLocks noGrp="1"/>
          </p:cNvSpPr>
          <p:nvPr>
            <p:ph idx="1"/>
          </p:nvPr>
        </p:nvSpPr>
        <p:spPr/>
        <p:txBody>
          <a:bodyPr/>
          <a:lstStyle/>
          <a:p>
            <a:r>
              <a:rPr lang="en-US" altLang="ko-KR" sz="1800" dirty="0" smtClean="0"/>
              <a:t>52 DRUs</a:t>
            </a:r>
          </a:p>
          <a:p>
            <a:pPr lvl="1"/>
            <a:r>
              <a:rPr lang="en-US" altLang="ko-KR" sz="1600" dirty="0" smtClean="0"/>
              <a:t>52 DRU_1 = 26 DRU_1 + 26 DRU_6</a:t>
            </a:r>
          </a:p>
          <a:p>
            <a:pPr lvl="1"/>
            <a:endParaRPr lang="en-US" altLang="ko-KR" sz="1600" dirty="0"/>
          </a:p>
          <a:p>
            <a:pPr lvl="1"/>
            <a:endParaRPr lang="en-US" altLang="ko-KR" sz="1600" dirty="0" smtClean="0"/>
          </a:p>
          <a:p>
            <a:pPr lvl="1"/>
            <a:r>
              <a:rPr lang="en-US" altLang="ko-KR" sz="1600" dirty="0"/>
              <a:t>52 </a:t>
            </a:r>
            <a:r>
              <a:rPr lang="en-US" altLang="ko-KR" sz="1600" dirty="0" smtClean="0"/>
              <a:t>DRU_2 </a:t>
            </a:r>
            <a:r>
              <a:rPr lang="en-US" altLang="ko-KR" sz="1600" dirty="0"/>
              <a:t>= 26 </a:t>
            </a:r>
            <a:r>
              <a:rPr lang="en-US" altLang="ko-KR" sz="1600" dirty="0" smtClean="0"/>
              <a:t>DRU_2 </a:t>
            </a:r>
            <a:r>
              <a:rPr lang="en-US" altLang="ko-KR" sz="1600" dirty="0"/>
              <a:t>+ 26 </a:t>
            </a:r>
            <a:r>
              <a:rPr lang="en-US" altLang="ko-KR" sz="1600" dirty="0" smtClean="0"/>
              <a:t>DRU_7</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DRU_3 </a:t>
            </a:r>
            <a:r>
              <a:rPr lang="en-US" altLang="ko-KR" sz="1600" dirty="0"/>
              <a:t>= 26 </a:t>
            </a:r>
            <a:r>
              <a:rPr lang="en-US" altLang="ko-KR" sz="1600" dirty="0" smtClean="0"/>
              <a:t>DRU_3 </a:t>
            </a:r>
            <a:r>
              <a:rPr lang="en-US" altLang="ko-KR" sz="1600" dirty="0"/>
              <a:t>+ 26 </a:t>
            </a:r>
            <a:r>
              <a:rPr lang="en-US" altLang="ko-KR" sz="1600" dirty="0" smtClean="0"/>
              <a:t>DRU_8</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DRU_4 </a:t>
            </a:r>
            <a:r>
              <a:rPr lang="en-US" altLang="ko-KR" sz="1600" dirty="0"/>
              <a:t>= 26 </a:t>
            </a:r>
            <a:r>
              <a:rPr lang="en-US" altLang="ko-KR" sz="1600" dirty="0" smtClean="0"/>
              <a:t>DRU_4 </a:t>
            </a:r>
            <a:r>
              <a:rPr lang="en-US" altLang="ko-KR" sz="1600" dirty="0"/>
              <a:t>+ 26 </a:t>
            </a:r>
            <a:r>
              <a:rPr lang="en-US" altLang="ko-KR" sz="1600" dirty="0" smtClean="0"/>
              <a:t>DRU_9</a:t>
            </a:r>
          </a:p>
          <a:p>
            <a:pPr lvl="1"/>
            <a:endParaRPr lang="en-US" altLang="ko-KR" sz="1600" dirty="0"/>
          </a:p>
          <a:p>
            <a:pPr lvl="1"/>
            <a:endParaRPr lang="en-US" altLang="ko-KR" sz="1600" dirty="0" smtClean="0"/>
          </a:p>
          <a:p>
            <a:pPr lvl="1"/>
            <a:r>
              <a:rPr lang="en-US" altLang="ko-KR" sz="1600" dirty="0"/>
              <a:t>Pilot tones in each </a:t>
            </a:r>
            <a:r>
              <a:rPr lang="en-US" altLang="ko-KR" sz="1600" dirty="0" smtClean="0"/>
              <a:t>52 DRU </a:t>
            </a:r>
            <a:r>
              <a:rPr lang="en-US" altLang="ko-KR" sz="1600" dirty="0"/>
              <a:t>are sufficiently spaced while pilot tones among </a:t>
            </a:r>
            <a:r>
              <a:rPr lang="en-US" altLang="ko-KR" sz="1600" dirty="0" smtClean="0"/>
              <a:t>all of 52 DRUs </a:t>
            </a:r>
            <a:r>
              <a:rPr lang="en-US" altLang="ko-KR" sz="1600" dirty="0"/>
              <a:t>have similar 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6" name="그룹 15"/>
          <p:cNvGrpSpPr/>
          <p:nvPr/>
        </p:nvGrpSpPr>
        <p:grpSpPr>
          <a:xfrm>
            <a:off x="705302" y="2438400"/>
            <a:ext cx="7908765" cy="428077"/>
            <a:chOff x="705302" y="2474314"/>
            <a:chExt cx="7908765" cy="428077"/>
          </a:xfrm>
        </p:grpSpPr>
        <p:pic>
          <p:nvPicPr>
            <p:cNvPr id="19" name="그림 18"/>
            <p:cNvPicPr>
              <a:picLocks noChangeAspect="1"/>
            </p:cNvPicPr>
            <p:nvPr/>
          </p:nvPicPr>
          <p:blipFill>
            <a:blip r:embed="rId2"/>
            <a:stretch>
              <a:fillRect/>
            </a:stretch>
          </p:blipFill>
          <p:spPr>
            <a:xfrm>
              <a:off x="724876" y="2474314"/>
              <a:ext cx="7880802" cy="273989"/>
            </a:xfrm>
            <a:prstGeom prst="rect">
              <a:avLst/>
            </a:prstGeom>
          </p:spPr>
        </p:pic>
        <p:pic>
          <p:nvPicPr>
            <p:cNvPr id="10" name="그림 9"/>
            <p:cNvPicPr>
              <a:picLocks noChangeAspect="1"/>
            </p:cNvPicPr>
            <p:nvPr/>
          </p:nvPicPr>
          <p:blipFill>
            <a:blip r:embed="rId3"/>
            <a:stretch>
              <a:fillRect/>
            </a:stretch>
          </p:blipFill>
          <p:spPr>
            <a:xfrm>
              <a:off x="705302" y="2699044"/>
              <a:ext cx="7908765" cy="203347"/>
            </a:xfrm>
            <a:prstGeom prst="rect">
              <a:avLst/>
            </a:prstGeom>
          </p:spPr>
        </p:pic>
        <p:sp>
          <p:nvSpPr>
            <p:cNvPr id="20" name="직사각형 19"/>
            <p:cNvSpPr/>
            <p:nvPr/>
          </p:nvSpPr>
          <p:spPr bwMode="auto">
            <a:xfrm>
              <a:off x="2634143"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6553200"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2634143"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6553200"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0" name="그룹 29"/>
          <p:cNvGrpSpPr/>
          <p:nvPr/>
        </p:nvGrpSpPr>
        <p:grpSpPr>
          <a:xfrm>
            <a:off x="704603" y="3352800"/>
            <a:ext cx="7901075" cy="414278"/>
            <a:chOff x="704603" y="3316968"/>
            <a:chExt cx="7901075" cy="414278"/>
          </a:xfrm>
        </p:grpSpPr>
        <p:pic>
          <p:nvPicPr>
            <p:cNvPr id="24" name="그림 23"/>
            <p:cNvPicPr>
              <a:picLocks noChangeAspect="1"/>
            </p:cNvPicPr>
            <p:nvPr/>
          </p:nvPicPr>
          <p:blipFill>
            <a:blip r:embed="rId4"/>
            <a:stretch>
              <a:fillRect/>
            </a:stretch>
          </p:blipFill>
          <p:spPr>
            <a:xfrm>
              <a:off x="724876" y="3337163"/>
              <a:ext cx="7880802" cy="159648"/>
            </a:xfrm>
            <a:prstGeom prst="rect">
              <a:avLst/>
            </a:prstGeom>
          </p:spPr>
        </p:pic>
        <p:pic>
          <p:nvPicPr>
            <p:cNvPr id="25" name="그림 24"/>
            <p:cNvPicPr>
              <a:picLocks noChangeAspect="1"/>
            </p:cNvPicPr>
            <p:nvPr/>
          </p:nvPicPr>
          <p:blipFill>
            <a:blip r:embed="rId5"/>
            <a:stretch>
              <a:fillRect/>
            </a:stretch>
          </p:blipFill>
          <p:spPr>
            <a:xfrm>
              <a:off x="704603" y="3535408"/>
              <a:ext cx="7884297" cy="195838"/>
            </a:xfrm>
            <a:prstGeom prst="rect">
              <a:avLst/>
            </a:prstGeom>
          </p:spPr>
        </p:pic>
        <p:sp>
          <p:nvSpPr>
            <p:cNvPr id="26" name="직사각형 25"/>
            <p:cNvSpPr/>
            <p:nvPr/>
          </p:nvSpPr>
          <p:spPr bwMode="auto">
            <a:xfrm>
              <a:off x="2624356"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6576969"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2624356"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6576969"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7" name="그룹 36"/>
          <p:cNvGrpSpPr/>
          <p:nvPr/>
        </p:nvGrpSpPr>
        <p:grpSpPr>
          <a:xfrm>
            <a:off x="710968" y="4267200"/>
            <a:ext cx="7903100" cy="378390"/>
            <a:chOff x="710968" y="4242033"/>
            <a:chExt cx="7903100" cy="378390"/>
          </a:xfrm>
        </p:grpSpPr>
        <p:pic>
          <p:nvPicPr>
            <p:cNvPr id="31" name="그림 30"/>
            <p:cNvPicPr>
              <a:picLocks noChangeAspect="1"/>
            </p:cNvPicPr>
            <p:nvPr/>
          </p:nvPicPr>
          <p:blipFill>
            <a:blip r:embed="rId6"/>
            <a:stretch>
              <a:fillRect/>
            </a:stretch>
          </p:blipFill>
          <p:spPr>
            <a:xfrm>
              <a:off x="724876" y="4249963"/>
              <a:ext cx="7889191" cy="174507"/>
            </a:xfrm>
            <a:prstGeom prst="rect">
              <a:avLst/>
            </a:prstGeom>
          </p:spPr>
        </p:pic>
        <p:pic>
          <p:nvPicPr>
            <p:cNvPr id="32" name="그림 31"/>
            <p:cNvPicPr>
              <a:picLocks noChangeAspect="1"/>
            </p:cNvPicPr>
            <p:nvPr/>
          </p:nvPicPr>
          <p:blipFill>
            <a:blip r:embed="rId7"/>
            <a:stretch>
              <a:fillRect/>
            </a:stretch>
          </p:blipFill>
          <p:spPr>
            <a:xfrm>
              <a:off x="710968" y="4445446"/>
              <a:ext cx="7903100" cy="174977"/>
            </a:xfrm>
            <a:prstGeom prst="rect">
              <a:avLst/>
            </a:prstGeom>
          </p:spPr>
        </p:pic>
        <p:sp>
          <p:nvSpPr>
            <p:cNvPr id="33" name="직사각형 32"/>
            <p:cNvSpPr/>
            <p:nvPr/>
          </p:nvSpPr>
          <p:spPr bwMode="auto">
            <a:xfrm>
              <a:off x="261596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659374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261596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659374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44" name="그룹 43"/>
          <p:cNvGrpSpPr/>
          <p:nvPr/>
        </p:nvGrpSpPr>
        <p:grpSpPr>
          <a:xfrm>
            <a:off x="724876" y="5105400"/>
            <a:ext cx="7914358" cy="413202"/>
            <a:chOff x="724876" y="5130838"/>
            <a:chExt cx="7914358" cy="413202"/>
          </a:xfrm>
        </p:grpSpPr>
        <p:pic>
          <p:nvPicPr>
            <p:cNvPr id="38" name="그림 37"/>
            <p:cNvPicPr>
              <a:picLocks noChangeAspect="1"/>
            </p:cNvPicPr>
            <p:nvPr/>
          </p:nvPicPr>
          <p:blipFill>
            <a:blip r:embed="rId8"/>
            <a:stretch>
              <a:fillRect/>
            </a:stretch>
          </p:blipFill>
          <p:spPr>
            <a:xfrm>
              <a:off x="724876" y="5130838"/>
              <a:ext cx="7889191" cy="166775"/>
            </a:xfrm>
            <a:prstGeom prst="rect">
              <a:avLst/>
            </a:prstGeom>
          </p:spPr>
        </p:pic>
        <p:pic>
          <p:nvPicPr>
            <p:cNvPr id="39" name="그림 38"/>
            <p:cNvPicPr>
              <a:picLocks noChangeAspect="1"/>
            </p:cNvPicPr>
            <p:nvPr/>
          </p:nvPicPr>
          <p:blipFill>
            <a:blip r:embed="rId9"/>
            <a:stretch>
              <a:fillRect/>
            </a:stretch>
          </p:blipFill>
          <p:spPr>
            <a:xfrm>
              <a:off x="736135" y="5361436"/>
              <a:ext cx="7903099" cy="182604"/>
            </a:xfrm>
            <a:prstGeom prst="rect">
              <a:avLst/>
            </a:prstGeom>
          </p:spPr>
        </p:pic>
        <p:sp>
          <p:nvSpPr>
            <p:cNvPr id="40" name="직사각형 39"/>
            <p:cNvSpPr/>
            <p:nvPr/>
          </p:nvSpPr>
          <p:spPr bwMode="auto">
            <a:xfrm>
              <a:off x="2624356"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6602136"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2624356"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6602136"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155877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1</a:t>
            </a:r>
            <a:r>
              <a:rPr lang="en-US" altLang="ko-KR" dirty="0"/>
              <a:t> of Pilot Tones for Method 2</a:t>
            </a:r>
            <a:br>
              <a:rPr lang="en-US" altLang="ko-KR" dirty="0"/>
            </a:br>
            <a:r>
              <a:rPr lang="en-US" altLang="ko-KR" dirty="0"/>
              <a:t>in 20 MHz DRU Tone Plan </a:t>
            </a:r>
            <a:r>
              <a:rPr lang="en-US" altLang="ko-KR" dirty="0" smtClean="0"/>
              <a:t>(3/4)</a:t>
            </a:r>
            <a:endParaRPr lang="ko-KR" altLang="en-US" dirty="0"/>
          </a:p>
        </p:txBody>
      </p:sp>
      <p:sp>
        <p:nvSpPr>
          <p:cNvPr id="3" name="내용 개체 틀 2"/>
          <p:cNvSpPr>
            <a:spLocks noGrp="1"/>
          </p:cNvSpPr>
          <p:nvPr>
            <p:ph idx="1"/>
          </p:nvPr>
        </p:nvSpPr>
        <p:spPr/>
        <p:txBody>
          <a:bodyPr/>
          <a:lstStyle/>
          <a:p>
            <a:r>
              <a:rPr lang="en-US" altLang="ko-KR" sz="1800" dirty="0" smtClean="0"/>
              <a:t>106 DRUs</a:t>
            </a:r>
          </a:p>
          <a:p>
            <a:pPr lvl="1"/>
            <a:r>
              <a:rPr lang="en-US" altLang="ko-KR" sz="1600" dirty="0" smtClean="0"/>
              <a:t>106 DRUs are constructed by two 52 DRUs and two additional tones</a:t>
            </a:r>
          </a:p>
          <a:p>
            <a:pPr lvl="2"/>
            <a:r>
              <a:rPr lang="en-US" altLang="ko-KR" sz="1400" dirty="0" smtClean="0"/>
              <a:t>Two additional tones can be null tones in 26 and 52 DRUs or can be DC tones</a:t>
            </a:r>
          </a:p>
          <a:p>
            <a:pPr lvl="1"/>
            <a:r>
              <a:rPr lang="en-US" altLang="ko-KR" sz="1600" dirty="0" smtClean="0"/>
              <a:t>We show 106 DRU tone plans except for two additional tones </a:t>
            </a:r>
            <a:endParaRPr lang="en-US" altLang="ko-KR" sz="1600" dirty="0"/>
          </a:p>
          <a:p>
            <a:pPr lvl="1"/>
            <a:r>
              <a:rPr lang="en-US" altLang="ko-KR" sz="1600" dirty="0" smtClean="0"/>
              <a:t>106 DRU_1 = 52 DRU_1 + 52 DRU_3 (+ two additional tones)</a:t>
            </a:r>
          </a:p>
          <a:p>
            <a:pPr lvl="2"/>
            <a:endParaRPr lang="en-US" altLang="ko-KR" sz="1400" dirty="0" smtClean="0"/>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r>
              <a:rPr lang="en-US" altLang="ko-KR" sz="1400" dirty="0" smtClean="0"/>
              <a:t>To maximize the power boosting gain two additional tones can be -3 (or -2) and +122</a:t>
            </a:r>
            <a:endParaRPr lang="en-US" altLang="ko-KR" sz="1600" dirty="0" smtClean="0"/>
          </a:p>
          <a:p>
            <a:pPr lvl="2"/>
            <a:r>
              <a:rPr lang="en-US" altLang="ko-KR" sz="1400" dirty="0" smtClean="0"/>
              <a:t>One </a:t>
            </a:r>
            <a:r>
              <a:rPr lang="en-US" altLang="ko-KR" sz="1400" dirty="0"/>
              <a:t>of the pilot tones can be selected as a pilot tone and the other can be used as a data tone in each red </a:t>
            </a:r>
            <a:r>
              <a:rPr lang="en-US" altLang="ko-KR" sz="1400" dirty="0" smtClean="0"/>
              <a:t>box</a:t>
            </a:r>
            <a:endParaRPr lang="en-US" altLang="ko-KR" sz="14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4" name="그룹 13"/>
          <p:cNvGrpSpPr/>
          <p:nvPr/>
        </p:nvGrpSpPr>
        <p:grpSpPr>
          <a:xfrm>
            <a:off x="624644" y="3377441"/>
            <a:ext cx="7970911" cy="965959"/>
            <a:chOff x="668324" y="3916622"/>
            <a:chExt cx="7970911" cy="965959"/>
          </a:xfrm>
        </p:grpSpPr>
        <p:grpSp>
          <p:nvGrpSpPr>
            <p:cNvPr id="13" name="그룹 12"/>
            <p:cNvGrpSpPr/>
            <p:nvPr/>
          </p:nvGrpSpPr>
          <p:grpSpPr>
            <a:xfrm>
              <a:off x="668324" y="3925154"/>
              <a:ext cx="7970911" cy="951646"/>
              <a:chOff x="668324" y="4001354"/>
              <a:chExt cx="7970911" cy="951646"/>
            </a:xfrm>
          </p:grpSpPr>
          <p:pic>
            <p:nvPicPr>
              <p:cNvPr id="7" name="그림 6"/>
              <p:cNvPicPr>
                <a:picLocks noChangeAspect="1"/>
              </p:cNvPicPr>
              <p:nvPr/>
            </p:nvPicPr>
            <p:blipFill>
              <a:blip r:embed="rId2"/>
              <a:stretch>
                <a:fillRect/>
              </a:stretch>
            </p:blipFill>
            <p:spPr>
              <a:xfrm>
                <a:off x="724877" y="4001354"/>
                <a:ext cx="7914358" cy="182191"/>
              </a:xfrm>
              <a:prstGeom prst="rect">
                <a:avLst/>
              </a:prstGeom>
            </p:spPr>
          </p:pic>
          <p:pic>
            <p:nvPicPr>
              <p:cNvPr id="8" name="그림 7"/>
              <p:cNvPicPr>
                <a:picLocks noChangeAspect="1"/>
              </p:cNvPicPr>
              <p:nvPr/>
            </p:nvPicPr>
            <p:blipFill>
              <a:blip r:embed="rId3"/>
              <a:stretch>
                <a:fillRect/>
              </a:stretch>
            </p:blipFill>
            <p:spPr>
              <a:xfrm>
                <a:off x="724876" y="4263714"/>
                <a:ext cx="7914358" cy="167615"/>
              </a:xfrm>
              <a:prstGeom prst="rect">
                <a:avLst/>
              </a:prstGeom>
            </p:spPr>
          </p:pic>
          <p:pic>
            <p:nvPicPr>
              <p:cNvPr id="9" name="그림 8"/>
              <p:cNvPicPr>
                <a:picLocks noChangeAspect="1"/>
              </p:cNvPicPr>
              <p:nvPr/>
            </p:nvPicPr>
            <p:blipFill>
              <a:blip r:embed="rId4"/>
              <a:stretch>
                <a:fillRect/>
              </a:stretch>
            </p:blipFill>
            <p:spPr>
              <a:xfrm>
                <a:off x="704731" y="4505573"/>
                <a:ext cx="7934503" cy="205139"/>
              </a:xfrm>
              <a:prstGeom prst="rect">
                <a:avLst/>
              </a:prstGeom>
            </p:spPr>
          </p:pic>
          <p:pic>
            <p:nvPicPr>
              <p:cNvPr id="12" name="그림 11"/>
              <p:cNvPicPr>
                <a:picLocks noChangeAspect="1"/>
              </p:cNvPicPr>
              <p:nvPr/>
            </p:nvPicPr>
            <p:blipFill>
              <a:blip r:embed="rId5"/>
              <a:stretch>
                <a:fillRect/>
              </a:stretch>
            </p:blipFill>
            <p:spPr>
              <a:xfrm>
                <a:off x="668324" y="4755917"/>
                <a:ext cx="7970909" cy="197083"/>
              </a:xfrm>
              <a:prstGeom prst="rect">
                <a:avLst/>
              </a:prstGeom>
            </p:spPr>
          </p:pic>
        </p:grpSp>
        <p:sp>
          <p:nvSpPr>
            <p:cNvPr id="44" name="직사각형 43"/>
            <p:cNvSpPr/>
            <p:nvPr/>
          </p:nvSpPr>
          <p:spPr bwMode="auto">
            <a:xfrm>
              <a:off x="4459434" y="391662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직사각형 44"/>
            <p:cNvSpPr/>
            <p:nvPr/>
          </p:nvSpPr>
          <p:spPr bwMode="auto">
            <a:xfrm>
              <a:off x="4456244" y="417105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4464633" y="443135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4465259" y="4674583"/>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182827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1</a:t>
            </a:r>
            <a:r>
              <a:rPr lang="en-US" altLang="ko-KR" dirty="0"/>
              <a:t> of Pilot Tones for Method 2</a:t>
            </a:r>
            <a:br>
              <a:rPr lang="en-US" altLang="ko-KR" dirty="0"/>
            </a:br>
            <a:r>
              <a:rPr lang="en-US" altLang="ko-KR" dirty="0"/>
              <a:t>in 20 MHz DRU Tone Plan </a:t>
            </a:r>
            <a:r>
              <a:rPr lang="en-US" altLang="ko-KR" dirty="0" smtClean="0"/>
              <a:t>(4/4)</a:t>
            </a:r>
            <a:endParaRPr lang="ko-KR" altLang="en-US" dirty="0"/>
          </a:p>
        </p:txBody>
      </p:sp>
      <p:sp>
        <p:nvSpPr>
          <p:cNvPr id="3" name="내용 개체 틀 2"/>
          <p:cNvSpPr>
            <a:spLocks noGrp="1"/>
          </p:cNvSpPr>
          <p:nvPr>
            <p:ph idx="1"/>
          </p:nvPr>
        </p:nvSpPr>
        <p:spPr/>
        <p:txBody>
          <a:bodyPr/>
          <a:lstStyle/>
          <a:p>
            <a:r>
              <a:rPr lang="en-US" altLang="ko-KR" sz="1800" dirty="0" smtClean="0"/>
              <a:t>106 DRUs (contd.)</a:t>
            </a:r>
          </a:p>
          <a:p>
            <a:pPr lvl="1"/>
            <a:r>
              <a:rPr lang="en-US" altLang="ko-KR" sz="1600" dirty="0" smtClean="0"/>
              <a:t>106 DRU_2 = 52 DRU_2 + 52 DRU_4 (+ two additional tones)</a:t>
            </a:r>
          </a:p>
          <a:p>
            <a:pPr lvl="2"/>
            <a:endParaRPr lang="en-US" altLang="ko-KR" sz="1400" dirty="0" smtClean="0"/>
          </a:p>
          <a:p>
            <a:pPr lvl="2"/>
            <a:endParaRPr lang="en-US" altLang="ko-KR" sz="1400" dirty="0" smtClean="0"/>
          </a:p>
          <a:p>
            <a:pPr lvl="2"/>
            <a:endParaRPr lang="en-US" altLang="ko-KR" sz="1400" dirty="0"/>
          </a:p>
          <a:p>
            <a:pPr lvl="2"/>
            <a:endParaRPr lang="en-US" altLang="ko-KR" sz="1400" dirty="0" smtClean="0"/>
          </a:p>
          <a:p>
            <a:pPr lvl="2"/>
            <a:endParaRPr lang="en-US" altLang="ko-KR" sz="1400" dirty="0" smtClean="0"/>
          </a:p>
          <a:p>
            <a:pPr lvl="2"/>
            <a:r>
              <a:rPr lang="en-US" altLang="ko-KR" sz="1400" dirty="0" smtClean="0"/>
              <a:t>To </a:t>
            </a:r>
            <a:r>
              <a:rPr lang="en-US" altLang="ko-KR" sz="1400" dirty="0"/>
              <a:t>maximize the power boosting gain two additional tones can be </a:t>
            </a:r>
            <a:r>
              <a:rPr lang="en-US" altLang="ko-KR" sz="1400" dirty="0" smtClean="0"/>
              <a:t>-122 and +3 (or +2)</a:t>
            </a:r>
            <a:endParaRPr lang="en-US" altLang="ko-KR" sz="1600" dirty="0"/>
          </a:p>
          <a:p>
            <a:pPr lvl="2"/>
            <a:r>
              <a:rPr lang="en-US" altLang="ko-KR" sz="1400" dirty="0"/>
              <a:t>One of the pilot tones can be </a:t>
            </a:r>
            <a:r>
              <a:rPr lang="en-US" altLang="ko-KR" sz="1400" dirty="0" smtClean="0"/>
              <a:t>selected as a pilot tone and the other can be used as a data tone </a:t>
            </a:r>
            <a:r>
              <a:rPr lang="en-US" altLang="ko-KR" sz="1400" dirty="0"/>
              <a:t>in each red </a:t>
            </a:r>
            <a:r>
              <a:rPr lang="en-US" altLang="ko-KR" sz="1400" dirty="0" smtClean="0"/>
              <a:t>box</a:t>
            </a:r>
            <a:endParaRPr lang="en-US" altLang="ko-KR" sz="1400" dirty="0" smtClean="0"/>
          </a:p>
          <a:p>
            <a:pPr lvl="2"/>
            <a:r>
              <a:rPr lang="en-US" altLang="ko-KR" sz="1400" dirty="0" smtClean="0"/>
              <a:t>Note that tone indices for 106 DRU_1 and 106 DRU_2 are mirror symmetric, and thus, it would be better to choose pilot tones which also guarantee mirror symmetry</a:t>
            </a:r>
          </a:p>
          <a:p>
            <a:pPr lvl="2"/>
            <a:r>
              <a:rPr lang="en-US" altLang="ko-KR" sz="1400" dirty="0" smtClean="0"/>
              <a:t>E.g. pilot tone indices for 106 DRU_1 and _2 are {-94, -34, 31, 91} and {-91, -31, 34, 94}, respectively</a:t>
            </a:r>
          </a:p>
          <a:p>
            <a:pPr lvl="1"/>
            <a:r>
              <a:rPr lang="en-US" altLang="ko-KR" sz="1600" dirty="0"/>
              <a:t>Pilot tones in each </a:t>
            </a:r>
            <a:r>
              <a:rPr lang="en-US" altLang="ko-KR" sz="1600" dirty="0" smtClean="0"/>
              <a:t>106 </a:t>
            </a:r>
            <a:r>
              <a:rPr lang="en-US" altLang="ko-KR" sz="1600" dirty="0"/>
              <a:t>DRU are sufficiently spaced while pilot tones </a:t>
            </a:r>
            <a:r>
              <a:rPr lang="en-US" altLang="ko-KR" sz="1600" dirty="0" smtClean="0"/>
              <a:t>between two 106 </a:t>
            </a:r>
            <a:r>
              <a:rPr lang="en-US" altLang="ko-KR" sz="1600" dirty="0"/>
              <a:t>DRUs have similar </a:t>
            </a:r>
            <a:r>
              <a:rPr lang="en-US" altLang="ko-KR" sz="1600" dirty="0" smtClean="0"/>
              <a:t>location</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8" name="그룹 17"/>
          <p:cNvGrpSpPr/>
          <p:nvPr/>
        </p:nvGrpSpPr>
        <p:grpSpPr>
          <a:xfrm>
            <a:off x="623946" y="2523069"/>
            <a:ext cx="7988386" cy="982131"/>
            <a:chOff x="623946" y="2630389"/>
            <a:chExt cx="7988386" cy="982131"/>
          </a:xfrm>
        </p:grpSpPr>
        <p:grpSp>
          <p:nvGrpSpPr>
            <p:cNvPr id="17" name="그룹 16"/>
            <p:cNvGrpSpPr/>
            <p:nvPr/>
          </p:nvGrpSpPr>
          <p:grpSpPr>
            <a:xfrm>
              <a:off x="623946" y="2630389"/>
              <a:ext cx="7988386" cy="982131"/>
              <a:chOff x="623946" y="2630389"/>
              <a:chExt cx="7988386" cy="982131"/>
            </a:xfrm>
          </p:grpSpPr>
          <p:pic>
            <p:nvPicPr>
              <p:cNvPr id="10" name="그림 9"/>
              <p:cNvPicPr>
                <a:picLocks noChangeAspect="1"/>
              </p:cNvPicPr>
              <p:nvPr/>
            </p:nvPicPr>
            <p:blipFill>
              <a:blip r:embed="rId2"/>
              <a:stretch>
                <a:fillRect/>
              </a:stretch>
            </p:blipFill>
            <p:spPr>
              <a:xfrm>
                <a:off x="681196" y="2630389"/>
                <a:ext cx="7914357" cy="217627"/>
              </a:xfrm>
              <a:prstGeom prst="rect">
                <a:avLst/>
              </a:prstGeom>
            </p:spPr>
          </p:pic>
          <p:pic>
            <p:nvPicPr>
              <p:cNvPr id="11" name="그림 10"/>
              <p:cNvPicPr>
                <a:picLocks noChangeAspect="1"/>
              </p:cNvPicPr>
              <p:nvPr/>
            </p:nvPicPr>
            <p:blipFill>
              <a:blip r:embed="rId3"/>
              <a:stretch>
                <a:fillRect/>
              </a:stretch>
            </p:blipFill>
            <p:spPr>
              <a:xfrm>
                <a:off x="624644" y="2908327"/>
                <a:ext cx="7970909" cy="182317"/>
              </a:xfrm>
              <a:prstGeom prst="rect">
                <a:avLst/>
              </a:prstGeom>
            </p:spPr>
          </p:pic>
          <p:pic>
            <p:nvPicPr>
              <p:cNvPr id="15" name="그림 14"/>
              <p:cNvPicPr>
                <a:picLocks noChangeAspect="1"/>
              </p:cNvPicPr>
              <p:nvPr/>
            </p:nvPicPr>
            <p:blipFill>
              <a:blip r:embed="rId4"/>
              <a:stretch>
                <a:fillRect/>
              </a:stretch>
            </p:blipFill>
            <p:spPr>
              <a:xfrm>
                <a:off x="623946" y="3170044"/>
                <a:ext cx="7971608" cy="206099"/>
              </a:xfrm>
              <a:prstGeom prst="rect">
                <a:avLst/>
              </a:prstGeom>
            </p:spPr>
          </p:pic>
          <p:pic>
            <p:nvPicPr>
              <p:cNvPr id="16" name="그림 15"/>
              <p:cNvPicPr>
                <a:picLocks noChangeAspect="1"/>
              </p:cNvPicPr>
              <p:nvPr/>
            </p:nvPicPr>
            <p:blipFill>
              <a:blip r:embed="rId5"/>
              <a:stretch>
                <a:fillRect/>
              </a:stretch>
            </p:blipFill>
            <p:spPr>
              <a:xfrm>
                <a:off x="677830" y="3400054"/>
                <a:ext cx="7934502" cy="212466"/>
              </a:xfrm>
              <a:prstGeom prst="rect">
                <a:avLst/>
              </a:prstGeom>
            </p:spPr>
          </p:pic>
        </p:grpSp>
        <p:sp>
          <p:nvSpPr>
            <p:cNvPr id="22" name="직사각형 21"/>
            <p:cNvSpPr/>
            <p:nvPr/>
          </p:nvSpPr>
          <p:spPr bwMode="auto">
            <a:xfrm>
              <a:off x="4416757" y="263970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4413567" y="289413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4421956" y="315443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직사각형 24"/>
            <p:cNvSpPr/>
            <p:nvPr/>
          </p:nvSpPr>
          <p:spPr bwMode="auto">
            <a:xfrm>
              <a:off x="4422582" y="3397663"/>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902040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2</a:t>
            </a:r>
            <a:r>
              <a:rPr lang="en-US" altLang="ko-KR" dirty="0"/>
              <a:t> of Pilot Tones for Method 2</a:t>
            </a:r>
            <a:br>
              <a:rPr lang="en-US" altLang="ko-KR" dirty="0"/>
            </a:br>
            <a:r>
              <a:rPr lang="en-US" altLang="ko-KR" dirty="0"/>
              <a:t>in 20 MHz DRU Tone Plan </a:t>
            </a:r>
            <a:r>
              <a:rPr lang="en-US" altLang="ko-KR" dirty="0" smtClean="0"/>
              <a:t>(1/3)</a:t>
            </a:r>
            <a:endParaRPr lang="ko-KR" altLang="en-US" dirty="0"/>
          </a:p>
        </p:txBody>
      </p:sp>
      <p:sp>
        <p:nvSpPr>
          <p:cNvPr id="3" name="내용 개체 틀 2"/>
          <p:cNvSpPr>
            <a:spLocks noGrp="1"/>
          </p:cNvSpPr>
          <p:nvPr>
            <p:ph idx="1"/>
          </p:nvPr>
        </p:nvSpPr>
        <p:spPr/>
        <p:txBody>
          <a:bodyPr/>
          <a:lstStyle/>
          <a:p>
            <a:r>
              <a:rPr lang="en-US" altLang="ko-KR" sz="1800" dirty="0"/>
              <a:t>In order to make pilot tones among DRUs sufficiently distributed, we can apply different pilot tone shift values to 26 DRUs</a:t>
            </a:r>
          </a:p>
          <a:p>
            <a:r>
              <a:rPr lang="en-US" altLang="ko-KR" sz="1800" dirty="0" smtClean="0"/>
              <a:t>26 DRUs</a:t>
            </a:r>
          </a:p>
          <a:p>
            <a:pPr lvl="1"/>
            <a:r>
              <a:rPr lang="en-US" altLang="ko-KR" sz="1600" dirty="0" smtClean="0"/>
              <a:t>Pilot tone positions for 26 DRU_1 to 26 DRU_9 are shifted by -4, -3, -2, -1, 0, +1, +2, +3, and +4, respectively</a:t>
            </a:r>
          </a:p>
          <a:p>
            <a:pPr lvl="2"/>
            <a:r>
              <a:rPr lang="en-US" altLang="ko-KR" sz="1600" dirty="0" smtClean="0"/>
              <a:t>Note that if we apply a mirror symmetric shift, we can make the aggregated pilot tone indices mirror symmetric</a:t>
            </a:r>
          </a:p>
          <a:p>
            <a:pPr lvl="1"/>
            <a:endParaRPr lang="en-US" altLang="ko-KR" sz="1600" dirty="0"/>
          </a:p>
          <a:p>
            <a:pPr lvl="1"/>
            <a:endParaRPr lang="en-US" altLang="ko-KR" sz="1200" dirty="0" smtClean="0"/>
          </a:p>
          <a:p>
            <a:pPr lvl="1"/>
            <a:endParaRPr lang="en-US" altLang="ko-KR" sz="1600" dirty="0"/>
          </a:p>
          <a:p>
            <a:pPr lvl="1"/>
            <a:endParaRPr lang="en-US" altLang="ko-KR" sz="1600" dirty="0" smtClean="0"/>
          </a:p>
          <a:p>
            <a:pPr lvl="1"/>
            <a:endParaRPr lang="en-US" altLang="ko-KR" sz="1600" dirty="0"/>
          </a:p>
          <a:p>
            <a:pPr lvl="1"/>
            <a:r>
              <a:rPr lang="en-US" altLang="ko-KR" sz="1600" dirty="0"/>
              <a:t>Thus, in this example, pilot </a:t>
            </a:r>
            <a:r>
              <a:rPr lang="en-US" altLang="ko-KR" sz="1600" dirty="0" smtClean="0"/>
              <a:t>tones </a:t>
            </a:r>
            <a:r>
              <a:rPr lang="en-US" altLang="ko-KR" sz="1600" dirty="0"/>
              <a:t>for all of the DRUs are based on the following tone indices</a:t>
            </a:r>
          </a:p>
          <a:p>
            <a:pPr lvl="2"/>
            <a:r>
              <a:rPr lang="en-US" altLang="ko-KR" sz="1400" dirty="0" smtClean="0"/>
              <a:t>+-{22, 32, 42, 52, 62, 73, 83, 93, 103}</a:t>
            </a:r>
          </a:p>
          <a:p>
            <a:pPr lvl="1"/>
            <a:r>
              <a:rPr lang="en-US" altLang="ko-KR" sz="1600" dirty="0"/>
              <a:t>Pilot tones in each </a:t>
            </a:r>
            <a:r>
              <a:rPr lang="en-US" altLang="ko-KR" sz="1600" dirty="0" smtClean="0"/>
              <a:t>26 DRU </a:t>
            </a:r>
            <a:r>
              <a:rPr lang="en-US" altLang="ko-KR" sz="1600" dirty="0"/>
              <a:t>are sufficiently spaced </a:t>
            </a:r>
            <a:r>
              <a:rPr lang="en-US" altLang="ko-KR" sz="1600" dirty="0" smtClean="0"/>
              <a:t>and pilot </a:t>
            </a:r>
            <a:r>
              <a:rPr lang="en-US" altLang="ko-KR" sz="1600" dirty="0"/>
              <a:t>tones among </a:t>
            </a:r>
            <a:r>
              <a:rPr lang="en-US" altLang="ko-KR" sz="1600" dirty="0" smtClean="0"/>
              <a:t>all of </a:t>
            </a:r>
            <a:r>
              <a:rPr lang="en-US" altLang="ko-KR" sz="1600" dirty="0"/>
              <a:t>the </a:t>
            </a:r>
            <a:r>
              <a:rPr lang="en-US" altLang="ko-KR" sz="1600" dirty="0" smtClean="0"/>
              <a:t>26 DRUs also have different </a:t>
            </a:r>
            <a:r>
              <a:rPr lang="en-US" altLang="ko-KR" sz="1600" dirty="0"/>
              <a:t>location</a:t>
            </a:r>
          </a:p>
          <a:p>
            <a:pPr lvl="2"/>
            <a:endParaRPr lang="en-US" altLang="ko-KR" sz="14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50" name="그룹 49"/>
          <p:cNvGrpSpPr/>
          <p:nvPr/>
        </p:nvGrpSpPr>
        <p:grpSpPr>
          <a:xfrm>
            <a:off x="390525" y="3810000"/>
            <a:ext cx="8153400" cy="1338828"/>
            <a:chOff x="390525" y="4114800"/>
            <a:chExt cx="8153400" cy="1338828"/>
          </a:xfrm>
        </p:grpSpPr>
        <p:grpSp>
          <p:nvGrpSpPr>
            <p:cNvPr id="45" name="그룹 44"/>
            <p:cNvGrpSpPr/>
            <p:nvPr/>
          </p:nvGrpSpPr>
          <p:grpSpPr>
            <a:xfrm>
              <a:off x="390525" y="4114800"/>
              <a:ext cx="8153400" cy="1338828"/>
              <a:chOff x="390525" y="4114800"/>
              <a:chExt cx="8153400" cy="1338828"/>
            </a:xfrm>
          </p:grpSpPr>
          <p:grpSp>
            <p:nvGrpSpPr>
              <p:cNvPr id="16" name="그룹 15"/>
              <p:cNvGrpSpPr/>
              <p:nvPr/>
            </p:nvGrpSpPr>
            <p:grpSpPr>
              <a:xfrm>
                <a:off x="390525" y="4114800"/>
                <a:ext cx="8153400" cy="1338828"/>
                <a:chOff x="390525" y="4114800"/>
                <a:chExt cx="8153400" cy="1338828"/>
              </a:xfrm>
            </p:grpSpPr>
            <p:grpSp>
              <p:nvGrpSpPr>
                <p:cNvPr id="10" name="그룹 9"/>
                <p:cNvGrpSpPr/>
                <p:nvPr/>
              </p:nvGrpSpPr>
              <p:grpSpPr>
                <a:xfrm>
                  <a:off x="390525" y="4114800"/>
                  <a:ext cx="8153400" cy="1338828"/>
                  <a:chOff x="390525" y="3810000"/>
                  <a:chExt cx="8153400" cy="1338828"/>
                </a:xfrm>
              </p:grpSpPr>
              <p:grpSp>
                <p:nvGrpSpPr>
                  <p:cNvPr id="18" name="그룹 17"/>
                  <p:cNvGrpSpPr/>
                  <p:nvPr/>
                </p:nvGrpSpPr>
                <p:grpSpPr>
                  <a:xfrm>
                    <a:off x="390525" y="3810000"/>
                    <a:ext cx="8153400" cy="1338828"/>
                    <a:chOff x="304800" y="2311167"/>
                    <a:chExt cx="8153400" cy="1338828"/>
                  </a:xfrm>
                </p:grpSpPr>
                <p:grpSp>
                  <p:nvGrpSpPr>
                    <p:cNvPr id="9" name="그룹 8"/>
                    <p:cNvGrpSpPr/>
                    <p:nvPr/>
                  </p:nvGrpSpPr>
                  <p:grpSpPr>
                    <a:xfrm>
                      <a:off x="304800" y="2311167"/>
                      <a:ext cx="8153400" cy="1338828"/>
                      <a:chOff x="304800" y="2311167"/>
                      <a:chExt cx="8153400" cy="1338828"/>
                    </a:xfrm>
                  </p:grpSpPr>
                  <p:pic>
                    <p:nvPicPr>
                      <p:cNvPr id="7" name="그림 6"/>
                      <p:cNvPicPr>
                        <a:picLocks noChangeAspect="1"/>
                      </p:cNvPicPr>
                      <p:nvPr/>
                    </p:nvPicPr>
                    <p:blipFill>
                      <a:blip r:embed="rId2"/>
                      <a:stretch>
                        <a:fillRect/>
                      </a:stretch>
                    </p:blipFill>
                    <p:spPr>
                      <a:xfrm>
                        <a:off x="990601" y="2352355"/>
                        <a:ext cx="7467599" cy="1255977"/>
                      </a:xfrm>
                      <a:prstGeom prst="rect">
                        <a:avLst/>
                      </a:prstGeom>
                    </p:spPr>
                  </p:pic>
                  <p:sp>
                    <p:nvSpPr>
                      <p:cNvPr id="8" name="TextBox 7"/>
                      <p:cNvSpPr txBox="1"/>
                      <p:nvPr/>
                    </p:nvSpPr>
                    <p:spPr>
                      <a:xfrm>
                        <a:off x="304800" y="2311167"/>
                        <a:ext cx="838200" cy="1338828"/>
                      </a:xfrm>
                      <a:prstGeom prst="rect">
                        <a:avLst/>
                      </a:prstGeom>
                      <a:noFill/>
                    </p:spPr>
                    <p:txBody>
                      <a:bodyPr wrap="square" rtlCol="0">
                        <a:spAutoFit/>
                      </a:bodyPr>
                      <a:lstStyle/>
                      <a:p>
                        <a:r>
                          <a:rPr lang="en-US" altLang="ko-KR" sz="900" dirty="0" smtClean="0"/>
                          <a:t>26 DRU_1</a:t>
                        </a:r>
                      </a:p>
                      <a:p>
                        <a:r>
                          <a:rPr lang="en-US" altLang="ko-KR" sz="900" dirty="0" smtClean="0"/>
                          <a:t>26 DRU_2</a:t>
                        </a:r>
                      </a:p>
                      <a:p>
                        <a:r>
                          <a:rPr lang="en-US" altLang="ko-KR" sz="900" dirty="0" smtClean="0"/>
                          <a:t>26 DRU_3</a:t>
                        </a:r>
                      </a:p>
                      <a:p>
                        <a:r>
                          <a:rPr lang="en-US" altLang="ko-KR" sz="900" dirty="0" smtClean="0"/>
                          <a:t>26 DRU_4</a:t>
                        </a:r>
                      </a:p>
                      <a:p>
                        <a:r>
                          <a:rPr lang="en-US" altLang="ko-KR" sz="900" dirty="0" smtClean="0"/>
                          <a:t>26 DRU_5</a:t>
                        </a:r>
                      </a:p>
                      <a:p>
                        <a:r>
                          <a:rPr lang="en-US" altLang="ko-KR" sz="900" dirty="0" smtClean="0"/>
                          <a:t>26 DRU_6</a:t>
                        </a:r>
                      </a:p>
                      <a:p>
                        <a:r>
                          <a:rPr lang="en-US" altLang="ko-KR" sz="900" dirty="0" smtClean="0"/>
                          <a:t>26 DRU_7</a:t>
                        </a:r>
                      </a:p>
                      <a:p>
                        <a:r>
                          <a:rPr lang="en-US" altLang="ko-KR" sz="900" dirty="0" smtClean="0"/>
                          <a:t>26 DRU_8</a:t>
                        </a:r>
                      </a:p>
                      <a:p>
                        <a:r>
                          <a:rPr lang="en-US" altLang="ko-KR" sz="900" dirty="0" smtClean="0"/>
                          <a:t>26 DRU_9</a:t>
                        </a:r>
                        <a:endParaRPr lang="ko-KR" altLang="en-US" sz="900" dirty="0"/>
                      </a:p>
                    </p:txBody>
                  </p:sp>
                </p:grpSp>
                <p:sp>
                  <p:nvSpPr>
                    <p:cNvPr id="11" name="직사각형 10"/>
                    <p:cNvSpPr/>
                    <p:nvPr/>
                  </p:nvSpPr>
                  <p:spPr bwMode="auto">
                    <a:xfrm>
                      <a:off x="1624930" y="23439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2793533"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6544112"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2" name="직사각형 21"/>
                  <p:cNvSpPr/>
                  <p:nvPr/>
                </p:nvSpPr>
                <p:spPr bwMode="auto">
                  <a:xfrm>
                    <a:off x="2002872" y="3972450"/>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2309593" y="4116461"/>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2589226" y="4252083"/>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37" name="직사각형 36"/>
                <p:cNvSpPr/>
                <p:nvPr/>
              </p:nvSpPr>
              <p:spPr bwMode="auto">
                <a:xfrm>
                  <a:off x="5461233" y="41399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37"/>
                <p:cNvSpPr/>
                <p:nvPr/>
              </p:nvSpPr>
              <p:spPr bwMode="auto">
                <a:xfrm>
                  <a:off x="5753450" y="426961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bwMode="auto">
                <a:xfrm>
                  <a:off x="6060171" y="4413628"/>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6339804" y="4549250"/>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41" name="직사각형 40"/>
              <p:cNvSpPr/>
              <p:nvPr/>
            </p:nvSpPr>
            <p:spPr bwMode="auto">
              <a:xfrm>
                <a:off x="3158455" y="481350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3450672" y="494315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3757393" y="50871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직사각형 43"/>
              <p:cNvSpPr/>
              <p:nvPr/>
            </p:nvSpPr>
            <p:spPr bwMode="auto">
              <a:xfrm>
                <a:off x="4037026" y="5222789"/>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46" name="직사각형 45"/>
            <p:cNvSpPr/>
            <p:nvPr/>
          </p:nvSpPr>
          <p:spPr bwMode="auto">
            <a:xfrm>
              <a:off x="6909033" y="481350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7201250" y="494315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직사각형 47"/>
            <p:cNvSpPr/>
            <p:nvPr/>
          </p:nvSpPr>
          <p:spPr bwMode="auto">
            <a:xfrm>
              <a:off x="7474415" y="50871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9" name="직사각형 48"/>
            <p:cNvSpPr/>
            <p:nvPr/>
          </p:nvSpPr>
          <p:spPr bwMode="auto">
            <a:xfrm>
              <a:off x="7754048" y="5222789"/>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3202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2</a:t>
            </a:r>
            <a:r>
              <a:rPr lang="en-US" altLang="ko-KR" dirty="0"/>
              <a:t> of Pilot Tones for Method 2</a:t>
            </a:r>
            <a:br>
              <a:rPr lang="en-US" altLang="ko-KR" dirty="0"/>
            </a:br>
            <a:r>
              <a:rPr lang="en-US" altLang="ko-KR" dirty="0"/>
              <a:t>in 20 MHz DRU Tone Plan </a:t>
            </a:r>
            <a:r>
              <a:rPr lang="en-US" altLang="ko-KR" dirty="0" smtClean="0"/>
              <a:t>(2/3)</a:t>
            </a:r>
            <a:endParaRPr lang="ko-KR" altLang="en-US" dirty="0"/>
          </a:p>
        </p:txBody>
      </p:sp>
      <p:sp>
        <p:nvSpPr>
          <p:cNvPr id="3" name="내용 개체 틀 2"/>
          <p:cNvSpPr>
            <a:spLocks noGrp="1"/>
          </p:cNvSpPr>
          <p:nvPr>
            <p:ph idx="1"/>
          </p:nvPr>
        </p:nvSpPr>
        <p:spPr/>
        <p:txBody>
          <a:bodyPr/>
          <a:lstStyle/>
          <a:p>
            <a:r>
              <a:rPr lang="en-US" altLang="ko-KR" sz="1800" dirty="0" smtClean="0"/>
              <a:t>52 DRUs</a:t>
            </a:r>
          </a:p>
          <a:p>
            <a:pPr lvl="1"/>
            <a:r>
              <a:rPr lang="en-US" altLang="ko-KR" sz="1600" dirty="0" smtClean="0"/>
              <a:t>52 DRU_1 = 26 DRU_1 + 26 DRU_6</a:t>
            </a:r>
          </a:p>
          <a:p>
            <a:pPr lvl="1"/>
            <a:endParaRPr lang="en-US" altLang="ko-KR" sz="1600" dirty="0"/>
          </a:p>
          <a:p>
            <a:pPr lvl="1"/>
            <a:endParaRPr lang="en-US" altLang="ko-KR" sz="1600" dirty="0" smtClean="0"/>
          </a:p>
          <a:p>
            <a:pPr lvl="1"/>
            <a:r>
              <a:rPr lang="en-US" altLang="ko-KR" sz="1600" dirty="0"/>
              <a:t>52 </a:t>
            </a:r>
            <a:r>
              <a:rPr lang="en-US" altLang="ko-KR" sz="1600" dirty="0" smtClean="0"/>
              <a:t>DRU_2 </a:t>
            </a:r>
            <a:r>
              <a:rPr lang="en-US" altLang="ko-KR" sz="1600" dirty="0"/>
              <a:t>= 26 </a:t>
            </a:r>
            <a:r>
              <a:rPr lang="en-US" altLang="ko-KR" sz="1600" dirty="0" smtClean="0"/>
              <a:t>DRU_2 </a:t>
            </a:r>
            <a:r>
              <a:rPr lang="en-US" altLang="ko-KR" sz="1600" dirty="0"/>
              <a:t>+ 26 </a:t>
            </a:r>
            <a:r>
              <a:rPr lang="en-US" altLang="ko-KR" sz="1600" dirty="0" smtClean="0"/>
              <a:t>DRU_7</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DRU_3 </a:t>
            </a:r>
            <a:r>
              <a:rPr lang="en-US" altLang="ko-KR" sz="1600" dirty="0"/>
              <a:t>= 26 </a:t>
            </a:r>
            <a:r>
              <a:rPr lang="en-US" altLang="ko-KR" sz="1600" dirty="0" smtClean="0"/>
              <a:t>DRU_3 </a:t>
            </a:r>
            <a:r>
              <a:rPr lang="en-US" altLang="ko-KR" sz="1600" dirty="0"/>
              <a:t>+ 26 </a:t>
            </a:r>
            <a:r>
              <a:rPr lang="en-US" altLang="ko-KR" sz="1600" dirty="0" smtClean="0"/>
              <a:t>DRU_8</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DRU_4 </a:t>
            </a:r>
            <a:r>
              <a:rPr lang="en-US" altLang="ko-KR" sz="1600" dirty="0"/>
              <a:t>= 26 </a:t>
            </a:r>
            <a:r>
              <a:rPr lang="en-US" altLang="ko-KR" sz="1600" dirty="0" smtClean="0"/>
              <a:t>DRU_4 </a:t>
            </a:r>
            <a:r>
              <a:rPr lang="en-US" altLang="ko-KR" sz="1600" dirty="0"/>
              <a:t>+ 26 </a:t>
            </a:r>
            <a:r>
              <a:rPr lang="en-US" altLang="ko-KR" sz="1600" dirty="0" smtClean="0"/>
              <a:t>DRU_9</a:t>
            </a:r>
          </a:p>
          <a:p>
            <a:pPr lvl="1"/>
            <a:endParaRPr lang="en-US" altLang="ko-KR" sz="1600" dirty="0"/>
          </a:p>
          <a:p>
            <a:pPr lvl="1"/>
            <a:endParaRPr lang="en-US" altLang="ko-KR" sz="1600" dirty="0" smtClean="0"/>
          </a:p>
          <a:p>
            <a:pPr lvl="1"/>
            <a:r>
              <a:rPr lang="en-US" altLang="ko-KR" sz="1600" dirty="0"/>
              <a:t>Pilot tones in each 52 DRU are sufficiently spaced </a:t>
            </a:r>
            <a:r>
              <a:rPr lang="en-US" altLang="ko-KR" sz="1600" dirty="0" smtClean="0"/>
              <a:t>and </a:t>
            </a:r>
            <a:r>
              <a:rPr lang="en-US" altLang="ko-KR" sz="1600" dirty="0"/>
              <a:t>pilot tones among all of 52 DRUs </a:t>
            </a:r>
            <a:r>
              <a:rPr lang="en-US" altLang="ko-KR" sz="1600" dirty="0" smtClean="0"/>
              <a:t>also have different </a:t>
            </a:r>
            <a:r>
              <a:rPr lang="en-US" altLang="ko-KR" sz="1600" dirty="0"/>
              <a:t>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6" name="그룹 15"/>
          <p:cNvGrpSpPr/>
          <p:nvPr/>
        </p:nvGrpSpPr>
        <p:grpSpPr>
          <a:xfrm>
            <a:off x="705302" y="2438400"/>
            <a:ext cx="7908765" cy="428077"/>
            <a:chOff x="705302" y="2474314"/>
            <a:chExt cx="7908765" cy="428077"/>
          </a:xfrm>
        </p:grpSpPr>
        <p:pic>
          <p:nvPicPr>
            <p:cNvPr id="19" name="그림 18"/>
            <p:cNvPicPr>
              <a:picLocks noChangeAspect="1"/>
            </p:cNvPicPr>
            <p:nvPr/>
          </p:nvPicPr>
          <p:blipFill>
            <a:blip r:embed="rId2"/>
            <a:stretch>
              <a:fillRect/>
            </a:stretch>
          </p:blipFill>
          <p:spPr>
            <a:xfrm>
              <a:off x="724876" y="2474314"/>
              <a:ext cx="7880802" cy="273989"/>
            </a:xfrm>
            <a:prstGeom prst="rect">
              <a:avLst/>
            </a:prstGeom>
          </p:spPr>
        </p:pic>
        <p:pic>
          <p:nvPicPr>
            <p:cNvPr id="10" name="그림 9"/>
            <p:cNvPicPr>
              <a:picLocks noChangeAspect="1"/>
            </p:cNvPicPr>
            <p:nvPr/>
          </p:nvPicPr>
          <p:blipFill>
            <a:blip r:embed="rId3"/>
            <a:stretch>
              <a:fillRect/>
            </a:stretch>
          </p:blipFill>
          <p:spPr>
            <a:xfrm>
              <a:off x="705302" y="2699044"/>
              <a:ext cx="7908765" cy="203347"/>
            </a:xfrm>
            <a:prstGeom prst="rect">
              <a:avLst/>
            </a:prstGeom>
          </p:spPr>
        </p:pic>
        <p:sp>
          <p:nvSpPr>
            <p:cNvPr id="20" name="직사각형 19"/>
            <p:cNvSpPr/>
            <p:nvPr/>
          </p:nvSpPr>
          <p:spPr bwMode="auto">
            <a:xfrm>
              <a:off x="2006367"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5359167"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2006367"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5359167"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0" name="그룹 29"/>
          <p:cNvGrpSpPr/>
          <p:nvPr/>
        </p:nvGrpSpPr>
        <p:grpSpPr>
          <a:xfrm>
            <a:off x="704603" y="3352800"/>
            <a:ext cx="7901075" cy="414278"/>
            <a:chOff x="704603" y="3316968"/>
            <a:chExt cx="7901075" cy="414278"/>
          </a:xfrm>
        </p:grpSpPr>
        <p:pic>
          <p:nvPicPr>
            <p:cNvPr id="24" name="그림 23"/>
            <p:cNvPicPr>
              <a:picLocks noChangeAspect="1"/>
            </p:cNvPicPr>
            <p:nvPr/>
          </p:nvPicPr>
          <p:blipFill>
            <a:blip r:embed="rId4"/>
            <a:stretch>
              <a:fillRect/>
            </a:stretch>
          </p:blipFill>
          <p:spPr>
            <a:xfrm>
              <a:off x="724876" y="3337163"/>
              <a:ext cx="7880802" cy="159648"/>
            </a:xfrm>
            <a:prstGeom prst="rect">
              <a:avLst/>
            </a:prstGeom>
          </p:spPr>
        </p:pic>
        <p:pic>
          <p:nvPicPr>
            <p:cNvPr id="25" name="그림 24"/>
            <p:cNvPicPr>
              <a:picLocks noChangeAspect="1"/>
            </p:cNvPicPr>
            <p:nvPr/>
          </p:nvPicPr>
          <p:blipFill>
            <a:blip r:embed="rId5"/>
            <a:stretch>
              <a:fillRect/>
            </a:stretch>
          </p:blipFill>
          <p:spPr>
            <a:xfrm>
              <a:off x="704603" y="3535408"/>
              <a:ext cx="7884297" cy="195838"/>
            </a:xfrm>
            <a:prstGeom prst="rect">
              <a:avLst/>
            </a:prstGeom>
          </p:spPr>
        </p:pic>
        <p:sp>
          <p:nvSpPr>
            <p:cNvPr id="26" name="직사각형 25"/>
            <p:cNvSpPr/>
            <p:nvPr/>
          </p:nvSpPr>
          <p:spPr bwMode="auto">
            <a:xfrm>
              <a:off x="2624356"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5968767"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2624356"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5968767"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7" name="그룹 36"/>
          <p:cNvGrpSpPr/>
          <p:nvPr/>
        </p:nvGrpSpPr>
        <p:grpSpPr>
          <a:xfrm>
            <a:off x="710968" y="4267200"/>
            <a:ext cx="7903100" cy="378390"/>
            <a:chOff x="710968" y="4242033"/>
            <a:chExt cx="7903100" cy="378390"/>
          </a:xfrm>
        </p:grpSpPr>
        <p:pic>
          <p:nvPicPr>
            <p:cNvPr id="31" name="그림 30"/>
            <p:cNvPicPr>
              <a:picLocks noChangeAspect="1"/>
            </p:cNvPicPr>
            <p:nvPr/>
          </p:nvPicPr>
          <p:blipFill>
            <a:blip r:embed="rId6"/>
            <a:stretch>
              <a:fillRect/>
            </a:stretch>
          </p:blipFill>
          <p:spPr>
            <a:xfrm>
              <a:off x="724876" y="4249963"/>
              <a:ext cx="7889191" cy="174507"/>
            </a:xfrm>
            <a:prstGeom prst="rect">
              <a:avLst/>
            </a:prstGeom>
          </p:spPr>
        </p:pic>
        <p:pic>
          <p:nvPicPr>
            <p:cNvPr id="32" name="그림 31"/>
            <p:cNvPicPr>
              <a:picLocks noChangeAspect="1"/>
            </p:cNvPicPr>
            <p:nvPr/>
          </p:nvPicPr>
          <p:blipFill>
            <a:blip r:embed="rId7"/>
            <a:stretch>
              <a:fillRect/>
            </a:stretch>
          </p:blipFill>
          <p:spPr>
            <a:xfrm>
              <a:off x="710968" y="4445446"/>
              <a:ext cx="7903100" cy="174977"/>
            </a:xfrm>
            <a:prstGeom prst="rect">
              <a:avLst/>
            </a:prstGeom>
          </p:spPr>
        </p:pic>
        <p:sp>
          <p:nvSpPr>
            <p:cNvPr id="33" name="직사각형 32"/>
            <p:cNvSpPr/>
            <p:nvPr/>
          </p:nvSpPr>
          <p:spPr bwMode="auto">
            <a:xfrm>
              <a:off x="322556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659374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322556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659374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44" name="그룹 43"/>
          <p:cNvGrpSpPr/>
          <p:nvPr/>
        </p:nvGrpSpPr>
        <p:grpSpPr>
          <a:xfrm>
            <a:off x="729071" y="5105400"/>
            <a:ext cx="7914358" cy="413202"/>
            <a:chOff x="724876" y="5130838"/>
            <a:chExt cx="7914358" cy="413202"/>
          </a:xfrm>
        </p:grpSpPr>
        <p:pic>
          <p:nvPicPr>
            <p:cNvPr id="38" name="그림 37"/>
            <p:cNvPicPr>
              <a:picLocks noChangeAspect="1"/>
            </p:cNvPicPr>
            <p:nvPr/>
          </p:nvPicPr>
          <p:blipFill>
            <a:blip r:embed="rId8"/>
            <a:stretch>
              <a:fillRect/>
            </a:stretch>
          </p:blipFill>
          <p:spPr>
            <a:xfrm>
              <a:off x="724876" y="5130838"/>
              <a:ext cx="7889191" cy="166775"/>
            </a:xfrm>
            <a:prstGeom prst="rect">
              <a:avLst/>
            </a:prstGeom>
          </p:spPr>
        </p:pic>
        <p:pic>
          <p:nvPicPr>
            <p:cNvPr id="39" name="그림 38"/>
            <p:cNvPicPr>
              <a:picLocks noChangeAspect="1"/>
            </p:cNvPicPr>
            <p:nvPr/>
          </p:nvPicPr>
          <p:blipFill>
            <a:blip r:embed="rId9"/>
            <a:stretch>
              <a:fillRect/>
            </a:stretch>
          </p:blipFill>
          <p:spPr>
            <a:xfrm>
              <a:off x="736135" y="5361436"/>
              <a:ext cx="7903099" cy="182604"/>
            </a:xfrm>
            <a:prstGeom prst="rect">
              <a:avLst/>
            </a:prstGeom>
          </p:spPr>
        </p:pic>
        <p:sp>
          <p:nvSpPr>
            <p:cNvPr id="40" name="직사각형 39"/>
            <p:cNvSpPr/>
            <p:nvPr/>
          </p:nvSpPr>
          <p:spPr bwMode="auto">
            <a:xfrm>
              <a:off x="3843556"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7204745"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3843556"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7204745"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163404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2</a:t>
            </a:r>
            <a:r>
              <a:rPr lang="en-US" altLang="ko-KR" dirty="0"/>
              <a:t> of Pilot Tones for Method 2</a:t>
            </a:r>
            <a:br>
              <a:rPr lang="en-US" altLang="ko-KR" dirty="0"/>
            </a:br>
            <a:r>
              <a:rPr lang="en-US" altLang="ko-KR" dirty="0"/>
              <a:t>in 20 MHz DRU Tone Plan </a:t>
            </a:r>
            <a:r>
              <a:rPr lang="en-US" altLang="ko-KR" dirty="0" smtClean="0"/>
              <a:t>(3/3)</a:t>
            </a:r>
            <a:endParaRPr lang="ko-KR" altLang="en-US" dirty="0"/>
          </a:p>
        </p:txBody>
      </p:sp>
      <p:sp>
        <p:nvSpPr>
          <p:cNvPr id="3" name="내용 개체 틀 2"/>
          <p:cNvSpPr>
            <a:spLocks noGrp="1"/>
          </p:cNvSpPr>
          <p:nvPr>
            <p:ph idx="1"/>
          </p:nvPr>
        </p:nvSpPr>
        <p:spPr/>
        <p:txBody>
          <a:bodyPr/>
          <a:lstStyle/>
          <a:p>
            <a:r>
              <a:rPr lang="en-US" altLang="ko-KR" sz="1800" dirty="0" smtClean="0"/>
              <a:t>106 DRUs</a:t>
            </a:r>
          </a:p>
          <a:p>
            <a:pPr lvl="1"/>
            <a:r>
              <a:rPr lang="en-US" altLang="ko-KR" sz="1600" dirty="0" smtClean="0"/>
              <a:t>106 DRU_1 = 52 DRU_1 + 52 DRU_3 (+ two additional tones)</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106 </a:t>
            </a:r>
            <a:r>
              <a:rPr lang="en-US" altLang="ko-KR" sz="1600" dirty="0"/>
              <a:t>DRU_2 = 52 DRU_2 + 52 DRU_4 (+ two additional tones</a:t>
            </a:r>
            <a:r>
              <a:rPr lang="en-US" altLang="ko-KR" sz="1600" dirty="0" smtClean="0"/>
              <a:t>)</a:t>
            </a:r>
          </a:p>
          <a:p>
            <a:pPr lvl="1"/>
            <a:endParaRPr lang="en-US" altLang="ko-KR" sz="1600" dirty="0"/>
          </a:p>
          <a:p>
            <a:pPr lvl="1"/>
            <a:endParaRPr lang="en-US" altLang="ko-KR" sz="1600" dirty="0" smtClean="0"/>
          </a:p>
          <a:p>
            <a:pPr lvl="1"/>
            <a:endParaRPr lang="en-US" altLang="ko-KR" sz="1600" dirty="0"/>
          </a:p>
          <a:p>
            <a:pPr lvl="1"/>
            <a:endParaRPr lang="en-US" altLang="ko-KR" sz="1400" dirty="0" smtClean="0"/>
          </a:p>
          <a:p>
            <a:pPr lvl="1"/>
            <a:r>
              <a:rPr lang="en-US" altLang="ko-KR" sz="1600" dirty="0" smtClean="0"/>
              <a:t>One </a:t>
            </a:r>
            <a:r>
              <a:rPr lang="en-US" altLang="ko-KR" sz="1600" dirty="0"/>
              <a:t>of the pilot tones can be selected as a pilot tone and the other can be used as a data tone in </a:t>
            </a:r>
            <a:r>
              <a:rPr lang="en-US" altLang="ko-KR" sz="1600" dirty="0" smtClean="0"/>
              <a:t>boxes </a:t>
            </a:r>
            <a:r>
              <a:rPr lang="en-US" altLang="ko-KR" sz="1600" dirty="0"/>
              <a:t>with the same color</a:t>
            </a:r>
          </a:p>
          <a:p>
            <a:pPr lvl="2"/>
            <a:r>
              <a:rPr lang="en-US" altLang="ko-KR" sz="1400" dirty="0" smtClean="0"/>
              <a:t>E.g</a:t>
            </a:r>
            <a:r>
              <a:rPr lang="en-US" altLang="ko-KR" sz="1400" dirty="0"/>
              <a:t>. pilot </a:t>
            </a:r>
            <a:r>
              <a:rPr lang="en-US" altLang="ko-KR" sz="1400" dirty="0" smtClean="0"/>
              <a:t>tone indices </a:t>
            </a:r>
            <a:r>
              <a:rPr lang="en-US" altLang="ko-KR" sz="1400" dirty="0"/>
              <a:t>for 106 DRU_1 and _2 are {-103, </a:t>
            </a:r>
            <a:r>
              <a:rPr lang="en-US" altLang="ko-KR" sz="1400" dirty="0" smtClean="0"/>
              <a:t>-52</a:t>
            </a:r>
            <a:r>
              <a:rPr lang="en-US" altLang="ko-KR" sz="1400" dirty="0"/>
              <a:t>, 22, </a:t>
            </a:r>
            <a:r>
              <a:rPr lang="en-US" altLang="ko-KR" sz="1400" dirty="0" smtClean="0"/>
              <a:t>73</a:t>
            </a:r>
            <a:r>
              <a:rPr lang="en-US" altLang="ko-KR" sz="1400" dirty="0"/>
              <a:t>} and </a:t>
            </a:r>
            <a:r>
              <a:rPr lang="en-US" altLang="ko-KR" sz="1400" dirty="0" smtClean="0"/>
              <a:t>{-73</a:t>
            </a:r>
            <a:r>
              <a:rPr lang="en-US" altLang="ko-KR" sz="1400" dirty="0"/>
              <a:t>, -22, </a:t>
            </a:r>
            <a:r>
              <a:rPr lang="en-US" altLang="ko-KR" sz="1400" dirty="0" smtClean="0"/>
              <a:t>52</a:t>
            </a:r>
            <a:r>
              <a:rPr lang="en-US" altLang="ko-KR" sz="1400" dirty="0"/>
              <a:t>, 103}, respectively</a:t>
            </a:r>
          </a:p>
          <a:p>
            <a:pPr lvl="1"/>
            <a:r>
              <a:rPr lang="en-US" altLang="ko-KR" sz="1600" dirty="0"/>
              <a:t>Pilot tones in each </a:t>
            </a:r>
            <a:r>
              <a:rPr lang="en-US" altLang="ko-KR" sz="1600" dirty="0" smtClean="0"/>
              <a:t>106 </a:t>
            </a:r>
            <a:r>
              <a:rPr lang="en-US" altLang="ko-KR" sz="1600" dirty="0"/>
              <a:t>DRU are sufficiently spaced and pilot tones </a:t>
            </a:r>
            <a:r>
              <a:rPr lang="en-US" altLang="ko-KR" sz="1600" dirty="0" smtClean="0"/>
              <a:t>between two 106 </a:t>
            </a:r>
            <a:r>
              <a:rPr lang="en-US" altLang="ko-KR" sz="1600" dirty="0"/>
              <a:t>DRUs </a:t>
            </a:r>
            <a:r>
              <a:rPr lang="en-US" altLang="ko-KR" sz="1600" dirty="0" smtClean="0"/>
              <a:t>also have </a:t>
            </a:r>
            <a:r>
              <a:rPr lang="en-US" altLang="ko-KR" sz="1600" dirty="0"/>
              <a:t>different </a:t>
            </a:r>
            <a:r>
              <a:rPr lang="en-US" altLang="ko-KR" sz="1600" dirty="0" smtClean="0"/>
              <a:t>location</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0" name="그룹 9"/>
          <p:cNvGrpSpPr/>
          <p:nvPr/>
        </p:nvGrpSpPr>
        <p:grpSpPr>
          <a:xfrm>
            <a:off x="624644" y="2438400"/>
            <a:ext cx="7970911" cy="973822"/>
            <a:chOff x="624644" y="4131578"/>
            <a:chExt cx="7970911" cy="973822"/>
          </a:xfrm>
        </p:grpSpPr>
        <p:grpSp>
          <p:nvGrpSpPr>
            <p:cNvPr id="14" name="그룹 13"/>
            <p:cNvGrpSpPr/>
            <p:nvPr/>
          </p:nvGrpSpPr>
          <p:grpSpPr>
            <a:xfrm>
              <a:off x="624644" y="4139441"/>
              <a:ext cx="7970911" cy="965959"/>
              <a:chOff x="668324" y="3916622"/>
              <a:chExt cx="7970911" cy="965959"/>
            </a:xfrm>
          </p:grpSpPr>
          <p:grpSp>
            <p:nvGrpSpPr>
              <p:cNvPr id="13" name="그룹 12"/>
              <p:cNvGrpSpPr/>
              <p:nvPr/>
            </p:nvGrpSpPr>
            <p:grpSpPr>
              <a:xfrm>
                <a:off x="668324" y="3925154"/>
                <a:ext cx="7970911" cy="951646"/>
                <a:chOff x="668324" y="4001354"/>
                <a:chExt cx="7970911" cy="951646"/>
              </a:xfrm>
            </p:grpSpPr>
            <p:pic>
              <p:nvPicPr>
                <p:cNvPr id="7" name="그림 6"/>
                <p:cNvPicPr>
                  <a:picLocks noChangeAspect="1"/>
                </p:cNvPicPr>
                <p:nvPr/>
              </p:nvPicPr>
              <p:blipFill>
                <a:blip r:embed="rId2"/>
                <a:stretch>
                  <a:fillRect/>
                </a:stretch>
              </p:blipFill>
              <p:spPr>
                <a:xfrm>
                  <a:off x="724877" y="4001354"/>
                  <a:ext cx="7914358" cy="182191"/>
                </a:xfrm>
                <a:prstGeom prst="rect">
                  <a:avLst/>
                </a:prstGeom>
              </p:spPr>
            </p:pic>
            <p:pic>
              <p:nvPicPr>
                <p:cNvPr id="8" name="그림 7"/>
                <p:cNvPicPr>
                  <a:picLocks noChangeAspect="1"/>
                </p:cNvPicPr>
                <p:nvPr/>
              </p:nvPicPr>
              <p:blipFill>
                <a:blip r:embed="rId3"/>
                <a:stretch>
                  <a:fillRect/>
                </a:stretch>
              </p:blipFill>
              <p:spPr>
                <a:xfrm>
                  <a:off x="724876" y="4263714"/>
                  <a:ext cx="7914358" cy="167615"/>
                </a:xfrm>
                <a:prstGeom prst="rect">
                  <a:avLst/>
                </a:prstGeom>
              </p:spPr>
            </p:pic>
            <p:pic>
              <p:nvPicPr>
                <p:cNvPr id="9" name="그림 8"/>
                <p:cNvPicPr>
                  <a:picLocks noChangeAspect="1"/>
                </p:cNvPicPr>
                <p:nvPr/>
              </p:nvPicPr>
              <p:blipFill>
                <a:blip r:embed="rId4"/>
                <a:stretch>
                  <a:fillRect/>
                </a:stretch>
              </p:blipFill>
              <p:spPr>
                <a:xfrm>
                  <a:off x="704731" y="4505573"/>
                  <a:ext cx="7934503" cy="205139"/>
                </a:xfrm>
                <a:prstGeom prst="rect">
                  <a:avLst/>
                </a:prstGeom>
              </p:spPr>
            </p:pic>
            <p:pic>
              <p:nvPicPr>
                <p:cNvPr id="12" name="그림 11"/>
                <p:cNvPicPr>
                  <a:picLocks noChangeAspect="1"/>
                </p:cNvPicPr>
                <p:nvPr/>
              </p:nvPicPr>
              <p:blipFill>
                <a:blip r:embed="rId5"/>
                <a:stretch>
                  <a:fillRect/>
                </a:stretch>
              </p:blipFill>
              <p:spPr>
                <a:xfrm>
                  <a:off x="668324" y="4755917"/>
                  <a:ext cx="7970909" cy="197083"/>
                </a:xfrm>
                <a:prstGeom prst="rect">
                  <a:avLst/>
                </a:prstGeom>
              </p:spPr>
            </p:pic>
          </p:grpSp>
          <p:sp>
            <p:nvSpPr>
              <p:cNvPr id="44" name="직사각형 43"/>
              <p:cNvSpPr/>
              <p:nvPr/>
            </p:nvSpPr>
            <p:spPr bwMode="auto">
              <a:xfrm>
                <a:off x="3215067" y="3916622"/>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직사각형 44"/>
              <p:cNvSpPr/>
              <p:nvPr/>
            </p:nvSpPr>
            <p:spPr bwMode="auto">
              <a:xfrm>
                <a:off x="1984288" y="4171052"/>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3218214" y="4431352"/>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1991324" y="4674583"/>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7" name="직사각형 16"/>
            <p:cNvSpPr/>
            <p:nvPr/>
          </p:nvSpPr>
          <p:spPr bwMode="auto">
            <a:xfrm>
              <a:off x="5939754" y="4131578"/>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4708975" y="4386008"/>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5942901" y="4646308"/>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4716011" y="4889539"/>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2" name="그룹 21"/>
          <p:cNvGrpSpPr/>
          <p:nvPr/>
        </p:nvGrpSpPr>
        <p:grpSpPr>
          <a:xfrm>
            <a:off x="624644" y="3886200"/>
            <a:ext cx="7988386" cy="990600"/>
            <a:chOff x="623946" y="2514600"/>
            <a:chExt cx="7988386" cy="990600"/>
          </a:xfrm>
        </p:grpSpPr>
        <p:grpSp>
          <p:nvGrpSpPr>
            <p:cNvPr id="23" name="그룹 22"/>
            <p:cNvGrpSpPr/>
            <p:nvPr/>
          </p:nvGrpSpPr>
          <p:grpSpPr>
            <a:xfrm>
              <a:off x="623946" y="2523069"/>
              <a:ext cx="7988386" cy="982131"/>
              <a:chOff x="623946" y="2630389"/>
              <a:chExt cx="7988386" cy="982131"/>
            </a:xfrm>
          </p:grpSpPr>
          <p:pic>
            <p:nvPicPr>
              <p:cNvPr id="33" name="그림 32"/>
              <p:cNvPicPr>
                <a:picLocks noChangeAspect="1"/>
              </p:cNvPicPr>
              <p:nvPr/>
            </p:nvPicPr>
            <p:blipFill>
              <a:blip r:embed="rId6"/>
              <a:stretch>
                <a:fillRect/>
              </a:stretch>
            </p:blipFill>
            <p:spPr>
              <a:xfrm>
                <a:off x="681196" y="2630389"/>
                <a:ext cx="7914357" cy="217627"/>
              </a:xfrm>
              <a:prstGeom prst="rect">
                <a:avLst/>
              </a:prstGeom>
            </p:spPr>
          </p:pic>
          <p:pic>
            <p:nvPicPr>
              <p:cNvPr id="34" name="그림 33"/>
              <p:cNvPicPr>
                <a:picLocks noChangeAspect="1"/>
              </p:cNvPicPr>
              <p:nvPr/>
            </p:nvPicPr>
            <p:blipFill>
              <a:blip r:embed="rId7"/>
              <a:stretch>
                <a:fillRect/>
              </a:stretch>
            </p:blipFill>
            <p:spPr>
              <a:xfrm>
                <a:off x="624644" y="2908327"/>
                <a:ext cx="7970909" cy="182317"/>
              </a:xfrm>
              <a:prstGeom prst="rect">
                <a:avLst/>
              </a:prstGeom>
            </p:spPr>
          </p:pic>
          <p:pic>
            <p:nvPicPr>
              <p:cNvPr id="35" name="그림 34"/>
              <p:cNvPicPr>
                <a:picLocks noChangeAspect="1"/>
              </p:cNvPicPr>
              <p:nvPr/>
            </p:nvPicPr>
            <p:blipFill>
              <a:blip r:embed="rId8"/>
              <a:stretch>
                <a:fillRect/>
              </a:stretch>
            </p:blipFill>
            <p:spPr>
              <a:xfrm>
                <a:off x="623946" y="3170044"/>
                <a:ext cx="7971608" cy="206099"/>
              </a:xfrm>
              <a:prstGeom prst="rect">
                <a:avLst/>
              </a:prstGeom>
            </p:spPr>
          </p:pic>
          <p:pic>
            <p:nvPicPr>
              <p:cNvPr id="36" name="그림 35"/>
              <p:cNvPicPr>
                <a:picLocks noChangeAspect="1"/>
              </p:cNvPicPr>
              <p:nvPr/>
            </p:nvPicPr>
            <p:blipFill>
              <a:blip r:embed="rId9"/>
              <a:stretch>
                <a:fillRect/>
              </a:stretch>
            </p:blipFill>
            <p:spPr>
              <a:xfrm>
                <a:off x="677830" y="3400054"/>
                <a:ext cx="7934502" cy="212466"/>
              </a:xfrm>
              <a:prstGeom prst="rect">
                <a:avLst/>
              </a:prstGeom>
            </p:spPr>
          </p:pic>
        </p:grpSp>
        <p:grpSp>
          <p:nvGrpSpPr>
            <p:cNvPr id="24" name="그룹 23"/>
            <p:cNvGrpSpPr/>
            <p:nvPr/>
          </p:nvGrpSpPr>
          <p:grpSpPr>
            <a:xfrm>
              <a:off x="3159808" y="2514600"/>
              <a:ext cx="4231592" cy="973822"/>
              <a:chOff x="1940608" y="4131578"/>
              <a:chExt cx="4231592" cy="973822"/>
            </a:xfrm>
          </p:grpSpPr>
          <p:sp>
            <p:nvSpPr>
              <p:cNvPr id="25" name="직사각형 24"/>
              <p:cNvSpPr/>
              <p:nvPr/>
            </p:nvSpPr>
            <p:spPr bwMode="auto">
              <a:xfrm>
                <a:off x="3171387" y="4139441"/>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직사각형 25"/>
              <p:cNvSpPr/>
              <p:nvPr/>
            </p:nvSpPr>
            <p:spPr bwMode="auto">
              <a:xfrm>
                <a:off x="1940608" y="4393871"/>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3174534" y="4654171"/>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1947644" y="4897402"/>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5939754" y="4131578"/>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0" name="직사각형 29"/>
              <p:cNvSpPr/>
              <p:nvPr/>
            </p:nvSpPr>
            <p:spPr bwMode="auto">
              <a:xfrm>
                <a:off x="4708975" y="4386008"/>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5942901" y="4646308"/>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4716011" y="4889539"/>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392883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dirty="0"/>
          </a:p>
        </p:txBody>
      </p:sp>
      <p:sp>
        <p:nvSpPr>
          <p:cNvPr id="3" name="내용 개체 틀 2"/>
          <p:cNvSpPr>
            <a:spLocks noGrp="1"/>
          </p:cNvSpPr>
          <p:nvPr>
            <p:ph idx="1"/>
          </p:nvPr>
        </p:nvSpPr>
        <p:spPr/>
        <p:txBody>
          <a:bodyPr/>
          <a:lstStyle/>
          <a:p>
            <a:r>
              <a:rPr lang="en-US" altLang="ko-KR" sz="1800" dirty="0" smtClean="0"/>
              <a:t>The following figure shows pilot tones (highlighted in red</a:t>
            </a:r>
            <a:r>
              <a:rPr lang="en-US" altLang="ko-KR" sz="1800" dirty="0"/>
              <a:t>) only for positive indices </a:t>
            </a:r>
            <a:r>
              <a:rPr lang="en-US" altLang="ko-KR" sz="1800" dirty="0" smtClean="0"/>
              <a:t>in both examples</a:t>
            </a:r>
          </a:p>
          <a:p>
            <a:endParaRPr lang="en-US" altLang="ko-KR" sz="1800" dirty="0"/>
          </a:p>
          <a:p>
            <a:endParaRPr lang="en-US" altLang="ko-KR" sz="1800" dirty="0" smtClean="0"/>
          </a:p>
          <a:p>
            <a:endParaRPr lang="en-US" altLang="ko-KR" sz="1800" dirty="0" smtClean="0"/>
          </a:p>
          <a:p>
            <a:r>
              <a:rPr lang="en-US" altLang="ko-KR" sz="1800" dirty="0" smtClean="0"/>
              <a:t>Although, in example 1, </a:t>
            </a:r>
            <a:r>
              <a:rPr lang="en-US" altLang="ko-KR" sz="1800" dirty="0"/>
              <a:t>two pilot shift </a:t>
            </a:r>
            <a:r>
              <a:rPr lang="en-US" altLang="ko-KR" sz="1800" dirty="0" smtClean="0"/>
              <a:t>values </a:t>
            </a:r>
            <a:r>
              <a:rPr lang="en-US" altLang="ko-KR" sz="1800" dirty="0"/>
              <a:t>are enough to guarantee a sufficient pilot tone gap </a:t>
            </a:r>
            <a:r>
              <a:rPr lang="en-US" altLang="ko-KR" sz="1800" dirty="0" smtClean="0"/>
              <a:t>within </a:t>
            </a:r>
            <a:r>
              <a:rPr lang="en-US" altLang="ko-KR" sz="1800" dirty="0"/>
              <a:t>each </a:t>
            </a:r>
            <a:r>
              <a:rPr lang="en-US" altLang="ko-KR" sz="1800" dirty="0" smtClean="0"/>
              <a:t>DRU for 20 MHz, </a:t>
            </a:r>
            <a:r>
              <a:rPr lang="en-US" altLang="ko-KR" sz="1800" dirty="0"/>
              <a:t>it leads to closely located pilot tones among </a:t>
            </a:r>
            <a:r>
              <a:rPr lang="en-US" altLang="ko-KR" sz="1800" dirty="0" smtClean="0"/>
              <a:t>DRUs</a:t>
            </a:r>
            <a:endParaRPr lang="en-US" altLang="ko-KR" sz="1800" dirty="0"/>
          </a:p>
          <a:p>
            <a:pPr lvl="1"/>
            <a:r>
              <a:rPr lang="en-US" altLang="ko-KR" sz="1600" dirty="0" smtClean="0"/>
              <a:t>This </a:t>
            </a:r>
            <a:r>
              <a:rPr lang="en-US" altLang="ko-KR" sz="1600" dirty="0"/>
              <a:t>can cause unreliable performance for most of DRUs when the channel where pilot tones are located is affected by interference or channel deep fade</a:t>
            </a:r>
          </a:p>
          <a:p>
            <a:r>
              <a:rPr lang="en-US" altLang="ko-KR" sz="1800" dirty="0" smtClean="0"/>
              <a:t>Whereas, </a:t>
            </a:r>
            <a:r>
              <a:rPr lang="en-US" altLang="ko-KR" sz="1800" dirty="0"/>
              <a:t>in example </a:t>
            </a:r>
            <a:r>
              <a:rPr lang="en-US" altLang="ko-KR" sz="1800" dirty="0" smtClean="0"/>
              <a:t>2, pilot </a:t>
            </a:r>
            <a:r>
              <a:rPr lang="en-US" altLang="ko-KR" sz="1800" dirty="0"/>
              <a:t>tones </a:t>
            </a:r>
            <a:r>
              <a:rPr lang="en-US" altLang="ko-KR" sz="1800" dirty="0" smtClean="0"/>
              <a:t>among DRUs are also sufficiently distributed by applying different pilot tone shift values to 26 DRUs</a:t>
            </a:r>
          </a:p>
          <a:p>
            <a:pPr lvl="1"/>
            <a:r>
              <a:rPr lang="en-US" altLang="ko-KR" sz="1600" dirty="0" smtClean="0"/>
              <a:t>It is less probable that pilot tones for all of the DRUs are affected by interference or channel deep fade at the same time</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9" name="그룹 18"/>
          <p:cNvGrpSpPr/>
          <p:nvPr/>
        </p:nvGrpSpPr>
        <p:grpSpPr>
          <a:xfrm>
            <a:off x="76200" y="2497822"/>
            <a:ext cx="8381491" cy="838200"/>
            <a:chOff x="76200" y="2438400"/>
            <a:chExt cx="8381491" cy="838200"/>
          </a:xfrm>
        </p:grpSpPr>
        <p:grpSp>
          <p:nvGrpSpPr>
            <p:cNvPr id="13" name="그룹 12"/>
            <p:cNvGrpSpPr/>
            <p:nvPr/>
          </p:nvGrpSpPr>
          <p:grpSpPr>
            <a:xfrm>
              <a:off x="76200" y="2438400"/>
              <a:ext cx="8381491" cy="838200"/>
              <a:chOff x="76200" y="2261286"/>
              <a:chExt cx="8381491" cy="838200"/>
            </a:xfrm>
          </p:grpSpPr>
          <p:grpSp>
            <p:nvGrpSpPr>
              <p:cNvPr id="10" name="그룹 9"/>
              <p:cNvGrpSpPr/>
              <p:nvPr/>
            </p:nvGrpSpPr>
            <p:grpSpPr>
              <a:xfrm>
                <a:off x="76200" y="2667000"/>
                <a:ext cx="8381491" cy="432486"/>
                <a:chOff x="76200" y="2759525"/>
                <a:chExt cx="8381491" cy="432486"/>
              </a:xfrm>
            </p:grpSpPr>
            <p:pic>
              <p:nvPicPr>
                <p:cNvPr id="7" name="그림 6"/>
                <p:cNvPicPr>
                  <a:picLocks noChangeAspect="1"/>
                </p:cNvPicPr>
                <p:nvPr/>
              </p:nvPicPr>
              <p:blipFill>
                <a:blip r:embed="rId2"/>
                <a:stretch>
                  <a:fillRect/>
                </a:stretch>
              </p:blipFill>
              <p:spPr>
                <a:xfrm>
                  <a:off x="913891" y="2819400"/>
                  <a:ext cx="7543800" cy="353616"/>
                </a:xfrm>
                <a:prstGeom prst="rect">
                  <a:avLst/>
                </a:prstGeom>
              </p:spPr>
            </p:pic>
            <p:sp>
              <p:nvSpPr>
                <p:cNvPr id="8" name="TextBox 7"/>
                <p:cNvSpPr txBox="1"/>
                <p:nvPr/>
              </p:nvSpPr>
              <p:spPr>
                <a:xfrm>
                  <a:off x="76200" y="2759525"/>
                  <a:ext cx="990600" cy="276999"/>
                </a:xfrm>
                <a:prstGeom prst="rect">
                  <a:avLst/>
                </a:prstGeom>
                <a:noFill/>
              </p:spPr>
              <p:txBody>
                <a:bodyPr wrap="square" rtlCol="0">
                  <a:spAutoFit/>
                </a:bodyPr>
                <a:lstStyle/>
                <a:p>
                  <a:r>
                    <a:rPr lang="en-US" altLang="ko-KR" dirty="0" smtClean="0"/>
                    <a:t>Example 1</a:t>
                  </a:r>
                  <a:endParaRPr lang="ko-KR" altLang="en-US" dirty="0"/>
                </a:p>
              </p:txBody>
            </p:sp>
            <p:sp>
              <p:nvSpPr>
                <p:cNvPr id="9" name="TextBox 8"/>
                <p:cNvSpPr txBox="1"/>
                <p:nvPr/>
              </p:nvSpPr>
              <p:spPr>
                <a:xfrm>
                  <a:off x="76200" y="2915012"/>
                  <a:ext cx="990600" cy="276999"/>
                </a:xfrm>
                <a:prstGeom prst="rect">
                  <a:avLst/>
                </a:prstGeom>
                <a:noFill/>
              </p:spPr>
              <p:txBody>
                <a:bodyPr wrap="square" rtlCol="0">
                  <a:spAutoFit/>
                </a:bodyPr>
                <a:lstStyle/>
                <a:p>
                  <a:r>
                    <a:rPr lang="en-US" altLang="ko-KR" dirty="0" smtClean="0"/>
                    <a:t>Example 2</a:t>
                  </a:r>
                  <a:endParaRPr lang="ko-KR" altLang="en-US" dirty="0"/>
                </a:p>
              </p:txBody>
            </p:sp>
          </p:grpSp>
          <p:pic>
            <p:nvPicPr>
              <p:cNvPr id="11" name="그림 10"/>
              <p:cNvPicPr>
                <a:picLocks noChangeAspect="1"/>
              </p:cNvPicPr>
              <p:nvPr/>
            </p:nvPicPr>
            <p:blipFill>
              <a:blip r:embed="rId3"/>
              <a:stretch>
                <a:fillRect/>
              </a:stretch>
            </p:blipFill>
            <p:spPr>
              <a:xfrm>
                <a:off x="931178" y="2261286"/>
                <a:ext cx="2318158" cy="133740"/>
              </a:xfrm>
              <a:prstGeom prst="rect">
                <a:avLst/>
              </a:prstGeom>
            </p:spPr>
          </p:pic>
          <p:pic>
            <p:nvPicPr>
              <p:cNvPr id="12" name="그림 11"/>
              <p:cNvPicPr>
                <a:picLocks noChangeAspect="1"/>
              </p:cNvPicPr>
              <p:nvPr/>
            </p:nvPicPr>
            <p:blipFill>
              <a:blip r:embed="rId4"/>
              <a:stretch>
                <a:fillRect/>
              </a:stretch>
            </p:blipFill>
            <p:spPr>
              <a:xfrm>
                <a:off x="5638800" y="2267631"/>
                <a:ext cx="2324959" cy="127395"/>
              </a:xfrm>
              <a:prstGeom prst="rect">
                <a:avLst/>
              </a:prstGeom>
            </p:spPr>
          </p:pic>
        </p:grpSp>
        <p:sp>
          <p:nvSpPr>
            <p:cNvPr id="14" name="타원 13"/>
            <p:cNvSpPr/>
            <p:nvPr/>
          </p:nvSpPr>
          <p:spPr bwMode="auto">
            <a:xfrm>
              <a:off x="1947644" y="2919249"/>
              <a:ext cx="381000" cy="16300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타원 15"/>
            <p:cNvSpPr/>
            <p:nvPr/>
          </p:nvSpPr>
          <p:spPr bwMode="auto">
            <a:xfrm>
              <a:off x="6672044" y="2912378"/>
              <a:ext cx="381000" cy="16300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위쪽 화살표 16"/>
            <p:cNvSpPr/>
            <p:nvPr/>
          </p:nvSpPr>
          <p:spPr bwMode="auto">
            <a:xfrm>
              <a:off x="2023844" y="2580529"/>
              <a:ext cx="228600" cy="312854"/>
            </a:xfrm>
            <a:prstGeom prst="up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위쪽 화살표 17"/>
            <p:cNvSpPr/>
            <p:nvPr/>
          </p:nvSpPr>
          <p:spPr bwMode="auto">
            <a:xfrm>
              <a:off x="6739855" y="2574022"/>
              <a:ext cx="228600" cy="312854"/>
            </a:xfrm>
            <a:prstGeom prst="up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245577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1800" dirty="0" smtClean="0"/>
              <a:t>We have discussed issues for our previous pilot tone options</a:t>
            </a:r>
            <a:endParaRPr lang="en-US" altLang="ko-KR" sz="1800" dirty="0"/>
          </a:p>
          <a:p>
            <a:r>
              <a:rPr lang="en-US" altLang="ko-KR" sz="1800" dirty="0" smtClean="0"/>
              <a:t>We have proposed two pilot design methods </a:t>
            </a:r>
            <a:r>
              <a:rPr lang="en-US" altLang="ko-KR" sz="1800" dirty="0"/>
              <a:t>which can guarantee sufficiently distributed pilot </a:t>
            </a:r>
            <a:r>
              <a:rPr lang="en-US" altLang="ko-KR" sz="1800" dirty="0" smtClean="0"/>
              <a:t>tones in each DRU</a:t>
            </a:r>
          </a:p>
          <a:p>
            <a:pPr lvl="1"/>
            <a:r>
              <a:rPr lang="en-US" altLang="ko-KR" sz="1600" dirty="0"/>
              <a:t>Method 1: Certain tones which are located sufficiently apart within each DRU are used as pilot tones and pilot </a:t>
            </a:r>
            <a:r>
              <a:rPr lang="en-US" altLang="ko-KR" sz="1600" dirty="0" smtClean="0"/>
              <a:t>tones </a:t>
            </a:r>
            <a:r>
              <a:rPr lang="en-US" altLang="ko-KR" sz="1600" dirty="0"/>
              <a:t>for larger DRUs are determined independently of those for 26 DRUs</a:t>
            </a:r>
          </a:p>
          <a:p>
            <a:pPr lvl="1"/>
            <a:r>
              <a:rPr lang="en-GB" altLang="ko-KR" sz="1600" dirty="0" smtClean="0"/>
              <a:t>Method </a:t>
            </a:r>
            <a:r>
              <a:rPr lang="en-GB" altLang="ko-KR" sz="1600" dirty="0"/>
              <a:t>2: Pilot </a:t>
            </a:r>
            <a:r>
              <a:rPr lang="en-GB" altLang="ko-KR" sz="1600" dirty="0" smtClean="0"/>
              <a:t>tones for all the DRUs are based on those for </a:t>
            </a:r>
            <a:r>
              <a:rPr lang="en-GB" altLang="ko-KR" sz="1600" dirty="0"/>
              <a:t>26 DRUs </a:t>
            </a:r>
            <a:r>
              <a:rPr lang="en-GB" altLang="ko-KR" sz="1600" dirty="0" smtClean="0"/>
              <a:t>which pilot tone positions are shifted from </a:t>
            </a:r>
            <a:r>
              <a:rPr lang="en-GB" altLang="ko-KR" sz="1600" dirty="0" smtClean="0"/>
              <a:t>their 7</a:t>
            </a:r>
            <a:r>
              <a:rPr lang="en-GB" altLang="ko-KR" sz="1600" baseline="30000" dirty="0" smtClean="0"/>
              <a:t>th</a:t>
            </a:r>
            <a:r>
              <a:rPr lang="en-GB" altLang="ko-KR" sz="1600" dirty="0" smtClean="0"/>
              <a:t> </a:t>
            </a:r>
            <a:r>
              <a:rPr lang="en-GB" altLang="ko-KR" sz="1600" dirty="0" smtClean="0"/>
              <a:t>and 20</a:t>
            </a:r>
            <a:r>
              <a:rPr lang="en-GB" altLang="ko-KR" sz="1600" baseline="30000" dirty="0" smtClean="0"/>
              <a:t>th</a:t>
            </a:r>
            <a:r>
              <a:rPr lang="en-GB" altLang="ko-KR" sz="1600" dirty="0" smtClean="0"/>
              <a:t> </a:t>
            </a:r>
            <a:r>
              <a:rPr lang="en-GB" altLang="ko-KR" sz="1600" dirty="0" smtClean="0"/>
              <a:t>tones</a:t>
            </a:r>
            <a:endParaRPr lang="en-US" altLang="ko-KR" sz="1400" dirty="0"/>
          </a:p>
          <a:p>
            <a:pPr lvl="1"/>
            <a:r>
              <a:rPr lang="en-US" altLang="ko-KR" sz="1600" dirty="0" smtClean="0"/>
              <a:t>Both methods have advantages in terms of performance while method 2 may be better from the implementation perspective</a:t>
            </a:r>
          </a:p>
          <a:p>
            <a:r>
              <a:rPr lang="en-US" altLang="ko-KR" sz="1800" dirty="0" smtClean="0"/>
              <a:t>We have also shown two examples for pilot tones of method 2 in 20 MHz</a:t>
            </a:r>
          </a:p>
          <a:p>
            <a:pPr lvl="1"/>
            <a:r>
              <a:rPr lang="en-US" altLang="ko-KR" sz="1600" dirty="0"/>
              <a:t>Example 1: Only two pilot tone shift values </a:t>
            </a:r>
            <a:r>
              <a:rPr lang="en-US" altLang="ko-KR" sz="1600" dirty="0" smtClean="0"/>
              <a:t>are </a:t>
            </a:r>
            <a:r>
              <a:rPr lang="en-US" altLang="ko-KR" sz="1600" dirty="0"/>
              <a:t>considered for 26 DRUs </a:t>
            </a:r>
            <a:endParaRPr lang="en-US" altLang="ko-KR" sz="1600" dirty="0" smtClean="0"/>
          </a:p>
          <a:p>
            <a:pPr lvl="1"/>
            <a:r>
              <a:rPr lang="en-US" altLang="ko-KR" sz="1600" dirty="0" smtClean="0"/>
              <a:t>Example </a:t>
            </a:r>
            <a:r>
              <a:rPr lang="en-US" altLang="ko-KR" sz="1600" dirty="0"/>
              <a:t>2: D</a:t>
            </a:r>
            <a:r>
              <a:rPr lang="en-US" altLang="ko-KR" sz="1600" dirty="0" smtClean="0"/>
              <a:t>ifferent </a:t>
            </a:r>
            <a:r>
              <a:rPr lang="en-US" altLang="ko-KR" sz="1600" dirty="0"/>
              <a:t>pilot tone shift </a:t>
            </a:r>
            <a:r>
              <a:rPr lang="en-US" altLang="ko-KR" sz="1600" dirty="0" smtClean="0"/>
              <a:t>values </a:t>
            </a:r>
            <a:r>
              <a:rPr lang="en-US" altLang="ko-KR" sz="1600" dirty="0"/>
              <a:t>are considered for </a:t>
            </a:r>
            <a:r>
              <a:rPr lang="en-US" altLang="ko-KR" sz="1600" dirty="0" smtClean="0"/>
              <a:t>26 </a:t>
            </a:r>
            <a:r>
              <a:rPr lang="en-US" altLang="ko-KR" sz="1600" dirty="0"/>
              <a:t>DRUs </a:t>
            </a:r>
          </a:p>
          <a:p>
            <a:pPr lvl="1"/>
            <a:r>
              <a:rPr lang="en-US" altLang="ko-KR" sz="1600" dirty="0" smtClean="0"/>
              <a:t>In both examples, we have seen a sufficient gap between pilot tones within each DRU and, in example 2, we have further seen </a:t>
            </a:r>
            <a:r>
              <a:rPr lang="en-US" altLang="ko-KR" sz="1600" dirty="0"/>
              <a:t>that pilot tones among all of </a:t>
            </a:r>
            <a:r>
              <a:rPr lang="en-US" altLang="ko-KR" sz="1600" dirty="0" smtClean="0"/>
              <a:t>DRUs </a:t>
            </a:r>
            <a:r>
              <a:rPr lang="en-US" altLang="ko-KR" sz="1600" dirty="0"/>
              <a:t>have different 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095687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The number of pilot tones for DRU is the same as that for RRU (regular RU) with the same size</a:t>
            </a:r>
          </a:p>
          <a:p>
            <a:pPr lvl="2"/>
            <a:r>
              <a:rPr lang="en-US" altLang="ko-KR" sz="1600" dirty="0"/>
              <a:t>The </a:t>
            </a:r>
            <a:r>
              <a:rPr lang="en-US" altLang="ko-KR" sz="1600" dirty="0" smtClean="0"/>
              <a:t>RRU means the existing RU </a:t>
            </a:r>
            <a:r>
              <a:rPr lang="en-US" altLang="ko-KR" sz="1600" dirty="0"/>
              <a:t>defined in 11ax and 11be</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058921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a:t>In </a:t>
            </a:r>
            <a:r>
              <a:rPr lang="en-US" altLang="ko-KR" sz="1800" dirty="0" smtClean="0"/>
              <a:t>[1], we </a:t>
            </a:r>
            <a:r>
              <a:rPr lang="en-US" altLang="ko-KR" sz="1800" dirty="0"/>
              <a:t>discussed how to build </a:t>
            </a:r>
            <a:r>
              <a:rPr lang="en-US" altLang="ko-KR" sz="1800" dirty="0" smtClean="0"/>
              <a:t>DRU </a:t>
            </a:r>
            <a:r>
              <a:rPr lang="en-US" altLang="ko-KR" sz="1800" dirty="0"/>
              <a:t>tone plans and how to allocate </a:t>
            </a:r>
            <a:r>
              <a:rPr lang="en-US" altLang="ko-KR" sz="1800" dirty="0" smtClean="0"/>
              <a:t>DRUs </a:t>
            </a:r>
            <a:r>
              <a:rPr lang="en-US" altLang="ko-KR" sz="1800" dirty="0"/>
              <a:t>to </a:t>
            </a:r>
            <a:r>
              <a:rPr lang="en-US" altLang="ko-KR" sz="1800" dirty="0" smtClean="0"/>
              <a:t>STAs</a:t>
            </a:r>
          </a:p>
          <a:p>
            <a:endParaRPr lang="en-US" altLang="ko-KR" sz="1800" dirty="0" smtClean="0"/>
          </a:p>
          <a:p>
            <a:r>
              <a:rPr lang="en-US" altLang="ko-KR" sz="1800" dirty="0" smtClean="0"/>
              <a:t>In [2][3], we </a:t>
            </a:r>
            <a:r>
              <a:rPr lang="en-US" altLang="ko-KR" sz="1800" dirty="0"/>
              <a:t>introduced several pilot </a:t>
            </a:r>
            <a:r>
              <a:rPr lang="en-US" altLang="ko-KR" sz="1800" dirty="0" smtClean="0"/>
              <a:t>designs for DRU by using </a:t>
            </a:r>
            <a:r>
              <a:rPr lang="en-US" altLang="ko-KR" sz="1800" dirty="0"/>
              <a:t>new pilot tones or conventional pilot tones </a:t>
            </a:r>
            <a:r>
              <a:rPr lang="en-US" altLang="ko-KR" sz="1800" dirty="0" smtClean="0"/>
              <a:t>and </a:t>
            </a:r>
            <a:r>
              <a:rPr lang="en-US" altLang="ko-KR" sz="1800" dirty="0"/>
              <a:t>investigated their performance under various residual CFO values</a:t>
            </a:r>
          </a:p>
          <a:p>
            <a:endParaRPr lang="en-US" altLang="ko-KR" sz="1800" dirty="0" smtClean="0"/>
          </a:p>
          <a:p>
            <a:r>
              <a:rPr lang="en-US" altLang="ko-KR" sz="1800" dirty="0" smtClean="0"/>
              <a:t>In this contribution, we propose new pilot design methods which can guarantee sufficiently distributed pilot tones in</a:t>
            </a:r>
            <a:r>
              <a:rPr lang="ko-KR" altLang="en-US" sz="1800" dirty="0" smtClean="0"/>
              <a:t> </a:t>
            </a:r>
            <a:r>
              <a:rPr lang="en-US" altLang="ko-KR" sz="1800" dirty="0" smtClean="0"/>
              <a:t>all DRUs</a:t>
            </a:r>
          </a:p>
          <a:p>
            <a:endParaRPr lang="en-US" altLang="ko-KR" sz="1800" dirty="0" smtClean="0"/>
          </a:p>
          <a:p>
            <a:r>
              <a:rPr lang="en-US" altLang="ko-KR" sz="1800" dirty="0" smtClean="0"/>
              <a:t>Finally, we give examples of a 20 MHz DRU tone plan and pilot tones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084081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Pilot tone indices for DRUs are newly defined independently of the current pilot tone indices defined in 11be</a:t>
            </a:r>
          </a:p>
          <a:p>
            <a:pPr lvl="2"/>
            <a:r>
              <a:rPr lang="en-US" altLang="ko-KR" sz="1600" dirty="0" smtClean="0"/>
              <a:t>Exact pilot tone indices are TBD</a:t>
            </a:r>
            <a:endParaRPr lang="en-US" altLang="ko-KR" sz="1600" dirty="0"/>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410761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Pilot tones for DRUs larger than 26 DRU are determined based on pilot tones for 26 DRUs</a:t>
            </a:r>
          </a:p>
          <a:p>
            <a:pPr lvl="2"/>
            <a:r>
              <a:rPr lang="en-US" altLang="ko-KR" sz="1600" dirty="0" smtClean="0"/>
              <a:t>Pilot </a:t>
            </a:r>
            <a:r>
              <a:rPr lang="en-US" altLang="ko-KR" sz="1600" dirty="0" smtClean="0"/>
              <a:t>tones </a:t>
            </a:r>
            <a:r>
              <a:rPr lang="en-US" altLang="ko-KR" sz="1600" dirty="0" smtClean="0"/>
              <a:t>for 26 DRUs are TBD</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9572328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Aggregated pilot tone indices used for all of the DRUs in each bandwidth are mirror symmetric</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148123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GB" altLang="ko-KR" sz="1800" dirty="0"/>
              <a:t>Pilot </a:t>
            </a:r>
            <a:r>
              <a:rPr lang="en-GB" altLang="ko-KR" sz="1800" dirty="0" smtClean="0"/>
              <a:t>tones </a:t>
            </a:r>
            <a:r>
              <a:rPr lang="en-GB" altLang="ko-KR" sz="1800" dirty="0"/>
              <a:t>for </a:t>
            </a:r>
            <a:r>
              <a:rPr lang="en-GB" altLang="ko-KR" sz="1800" dirty="0" smtClean="0"/>
              <a:t>26 DRUs </a:t>
            </a:r>
            <a:r>
              <a:rPr lang="en-GB" altLang="ko-KR" sz="1800" dirty="0"/>
              <a:t>are </a:t>
            </a:r>
            <a:r>
              <a:rPr lang="en-US" altLang="ko-KR" sz="1800" dirty="0" smtClean="0"/>
              <a:t>determined by tone positions </a:t>
            </a:r>
            <a:r>
              <a:rPr lang="en-GB" altLang="ko-KR" sz="1800" dirty="0" smtClean="0"/>
              <a:t>shifted from </a:t>
            </a:r>
            <a:r>
              <a:rPr lang="en-GB" altLang="ko-KR" sz="1800" dirty="0" smtClean="0"/>
              <a:t>their 7</a:t>
            </a:r>
            <a:r>
              <a:rPr lang="en-GB" altLang="ko-KR" sz="1800" baseline="30000" dirty="0" smtClean="0"/>
              <a:t>th</a:t>
            </a:r>
            <a:r>
              <a:rPr lang="en-GB" altLang="ko-KR" sz="1800" dirty="0" smtClean="0"/>
              <a:t> </a:t>
            </a:r>
            <a:r>
              <a:rPr lang="en-GB" altLang="ko-KR" sz="1800" dirty="0"/>
              <a:t>and 20</a:t>
            </a:r>
            <a:r>
              <a:rPr lang="en-GB" altLang="ko-KR" sz="1800" baseline="30000" dirty="0"/>
              <a:t>th</a:t>
            </a:r>
            <a:r>
              <a:rPr lang="en-GB" altLang="ko-KR" sz="1800" dirty="0"/>
              <a:t> </a:t>
            </a:r>
            <a:r>
              <a:rPr lang="en-GB" altLang="ko-KR" sz="1800" dirty="0" smtClean="0"/>
              <a:t>tones</a:t>
            </a:r>
            <a:endParaRPr lang="en-GB" altLang="ko-KR" sz="1800" dirty="0" smtClean="0"/>
          </a:p>
          <a:p>
            <a:pPr lvl="2"/>
            <a:r>
              <a:rPr lang="en-GB" altLang="ko-KR" sz="1600" dirty="0" smtClean="0"/>
              <a:t>The difference between pilot tone positions is maintained, i.e</a:t>
            </a:r>
            <a:r>
              <a:rPr lang="en-GB" altLang="ko-KR" sz="1600" dirty="0"/>
              <a:t>., </a:t>
            </a:r>
            <a:r>
              <a:rPr lang="en-GB" altLang="ko-KR" sz="1600" dirty="0" smtClean="0"/>
              <a:t>a </a:t>
            </a:r>
            <a:r>
              <a:rPr lang="en-GB" altLang="ko-KR" sz="1600" dirty="0"/>
              <a:t>same shift value is applied to both 7</a:t>
            </a:r>
            <a:r>
              <a:rPr lang="en-GB" altLang="ko-KR" sz="1600" baseline="30000" dirty="0"/>
              <a:t>th</a:t>
            </a:r>
            <a:r>
              <a:rPr lang="en-GB" altLang="ko-KR" sz="1600" dirty="0"/>
              <a:t> and 20</a:t>
            </a:r>
            <a:r>
              <a:rPr lang="en-GB" altLang="ko-KR" sz="1600" baseline="30000" dirty="0"/>
              <a:t>th</a:t>
            </a:r>
            <a:r>
              <a:rPr lang="en-GB" altLang="ko-KR" sz="1600" dirty="0"/>
              <a:t> tones in a 26 DRU</a:t>
            </a:r>
            <a:endParaRPr lang="en-GB" altLang="ko-KR" sz="1600" dirty="0" smtClean="0"/>
          </a:p>
          <a:p>
            <a:pPr lvl="2"/>
            <a:r>
              <a:rPr lang="en-GB" altLang="ko-KR" sz="1600" dirty="0" smtClean="0"/>
              <a:t>Exact shift values are TBD</a:t>
            </a:r>
            <a:endParaRPr lang="en-GB" altLang="ko-KR" sz="1600" dirty="0"/>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23</a:t>
            </a:fld>
            <a:endParaRPr lang="en-US" altLang="ko-KR"/>
          </a:p>
        </p:txBody>
      </p:sp>
      <p:sp>
        <p:nvSpPr>
          <p:cNvPr id="6" name="날짜 개체 틀 5"/>
          <p:cNvSpPr>
            <a:spLocks noGrp="1"/>
          </p:cNvSpPr>
          <p:nvPr>
            <p:ph type="dt" sz="half" idx="2"/>
          </p:nvPr>
        </p:nvSpPr>
        <p:spPr/>
        <p:txBody>
          <a:bodyPr/>
          <a:lstStyle/>
          <a:p>
            <a:pPr>
              <a:defRPr/>
            </a:pPr>
            <a:r>
              <a:rPr lang="en-US" dirty="0" smtClean="0"/>
              <a:t>March 2024</a:t>
            </a:r>
            <a:endParaRPr lang="en-US" dirty="0"/>
          </a:p>
        </p:txBody>
      </p:sp>
    </p:spTree>
    <p:extLst>
      <p:ext uri="{BB962C8B-B14F-4D97-AF65-F5344CB8AC3E}">
        <p14:creationId xmlns:p14="http://schemas.microsoft.com/office/powerpoint/2010/main" val="10984817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a:t>
            </a:r>
            <a:r>
              <a:rPr lang="en-US" altLang="ko-KR" sz="2000" dirty="0" smtClean="0"/>
              <a:t>11-23-1117-00-0uhr-DRU-signaling-for-uhr</a:t>
            </a:r>
            <a:endParaRPr lang="en-US" altLang="ko-KR" sz="2000" dirty="0"/>
          </a:p>
          <a:p>
            <a:pPr marL="0" indent="0">
              <a:buNone/>
            </a:pPr>
            <a:r>
              <a:rPr lang="en-US" altLang="ko-KR" sz="2000" dirty="0" smtClean="0"/>
              <a:t>[2] 11-23-1115-00-0uhr-cfo-impact-and-pilot-design-for-DRU</a:t>
            </a:r>
            <a:endParaRPr lang="en-US" altLang="ko-KR" sz="2000" dirty="0"/>
          </a:p>
          <a:p>
            <a:pPr marL="0" indent="0">
              <a:buNone/>
            </a:pPr>
            <a:r>
              <a:rPr lang="en-US" altLang="ko-KR" sz="2000" dirty="0" smtClean="0"/>
              <a:t>[3] 11-23-1447-00-0uhr-cfo-impact-and-pilot-design-for-DRU-follow-up</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24</a:t>
            </a:fld>
            <a:endParaRPr lang="en-US" altLang="ko-KR"/>
          </a:p>
        </p:txBody>
      </p:sp>
      <p:sp>
        <p:nvSpPr>
          <p:cNvPr id="7" name="날짜 개체 틀 5"/>
          <p:cNvSpPr>
            <a:spLocks noGrp="1"/>
          </p:cNvSpPr>
          <p:nvPr>
            <p:ph type="dt" sz="half" idx="2"/>
          </p:nvPr>
        </p:nvSpPr>
        <p:spPr>
          <a:xfrm>
            <a:off x="696913" y="332601"/>
            <a:ext cx="1182055" cy="276999"/>
          </a:xfrm>
        </p:spPr>
        <p:txBody>
          <a:bodyPr/>
          <a:lstStyle/>
          <a:p>
            <a:pPr>
              <a:defRPr/>
            </a:pPr>
            <a:r>
              <a:rPr lang="en-US" dirty="0" smtClean="0"/>
              <a:t>March 2024</a:t>
            </a:r>
            <a:endParaRPr lang="en-US" dirty="0"/>
          </a:p>
        </p:txBody>
      </p:sp>
    </p:spTree>
    <p:extLst>
      <p:ext uri="{BB962C8B-B14F-4D97-AF65-F5344CB8AC3E}">
        <p14:creationId xmlns:p14="http://schemas.microsoft.com/office/powerpoint/2010/main" val="2609695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 Tone Plan Design</a:t>
            </a:r>
            <a:endParaRPr lang="ko-KR" altLang="en-US" dirty="0"/>
          </a:p>
        </p:txBody>
      </p:sp>
      <p:sp>
        <p:nvSpPr>
          <p:cNvPr id="3" name="내용 개체 틀 2"/>
          <p:cNvSpPr>
            <a:spLocks noGrp="1"/>
          </p:cNvSpPr>
          <p:nvPr>
            <p:ph idx="1"/>
          </p:nvPr>
        </p:nvSpPr>
        <p:spPr/>
        <p:txBody>
          <a:bodyPr/>
          <a:lstStyle/>
          <a:p>
            <a:r>
              <a:rPr lang="en-US" altLang="ko-KR" sz="1800" dirty="0" smtClean="0"/>
              <a:t>In [1], we gave an example of a possible procedure to build a 20 MHz DRU tone plan</a:t>
            </a:r>
          </a:p>
          <a:p>
            <a:pPr lvl="1"/>
            <a:r>
              <a:rPr lang="en-US" altLang="ko-KR" sz="1600" dirty="0"/>
              <a:t>DC, guard and null tones defined in the 20 MHz </a:t>
            </a:r>
            <a:r>
              <a:rPr lang="en-US" altLang="ko-KR" sz="1600" dirty="0" smtClean="0"/>
              <a:t>RRU </a:t>
            </a:r>
            <a:r>
              <a:rPr lang="en-US" altLang="ko-KR" sz="1600" dirty="0"/>
              <a:t>tone plan are maintained and nine 26 </a:t>
            </a:r>
            <a:r>
              <a:rPr lang="en-US" altLang="ko-KR" sz="1600" dirty="0" smtClean="0"/>
              <a:t>DRUs </a:t>
            </a:r>
            <a:r>
              <a:rPr lang="en-US" altLang="ko-KR" sz="1600" dirty="0"/>
              <a:t>are defined by allocating available tones to each </a:t>
            </a:r>
            <a:r>
              <a:rPr lang="en-US" altLang="ko-KR" sz="1600" dirty="0" smtClean="0"/>
              <a:t>DRU </a:t>
            </a:r>
            <a:r>
              <a:rPr lang="en-US" altLang="ko-KR" sz="1600" dirty="0"/>
              <a:t>in turn</a:t>
            </a:r>
          </a:p>
          <a:p>
            <a:pPr lvl="1"/>
            <a:r>
              <a:rPr lang="en-US" altLang="ko-KR" sz="1600" dirty="0"/>
              <a:t>Each of four 52 </a:t>
            </a:r>
            <a:r>
              <a:rPr lang="en-US" altLang="ko-KR" sz="1600" dirty="0" smtClean="0"/>
              <a:t>DRUs </a:t>
            </a:r>
            <a:r>
              <a:rPr lang="en-US" altLang="ko-KR" sz="1600" dirty="0"/>
              <a:t>is defined by combining different two 26 </a:t>
            </a:r>
            <a:r>
              <a:rPr lang="en-US" altLang="ko-KR" sz="1600" dirty="0" smtClean="0"/>
              <a:t>DRUs</a:t>
            </a:r>
            <a:endParaRPr lang="en-US" altLang="ko-KR" sz="1600" dirty="0"/>
          </a:p>
          <a:p>
            <a:pPr lvl="1"/>
            <a:r>
              <a:rPr lang="en-US" altLang="ko-KR" sz="1600" dirty="0"/>
              <a:t>Each of two 106 </a:t>
            </a:r>
            <a:r>
              <a:rPr lang="en-US" altLang="ko-KR" sz="1600" dirty="0" smtClean="0"/>
              <a:t>DRU </a:t>
            </a:r>
            <a:r>
              <a:rPr lang="en-US" altLang="ko-KR" sz="1600" dirty="0"/>
              <a:t>is defined by combining different two 52 </a:t>
            </a:r>
            <a:r>
              <a:rPr lang="en-US" altLang="ko-KR" sz="1600" dirty="0" smtClean="0"/>
              <a:t>DRUs </a:t>
            </a:r>
            <a:r>
              <a:rPr lang="en-US" altLang="ko-KR" sz="1600" dirty="0"/>
              <a:t>and two tones which are null tones in 26 / 52 </a:t>
            </a:r>
            <a:r>
              <a:rPr lang="en-US" altLang="ko-KR" sz="1600" dirty="0" smtClean="0"/>
              <a:t>RRUs </a:t>
            </a:r>
            <a:r>
              <a:rPr lang="en-US" altLang="ko-KR" sz="1600" dirty="0"/>
              <a:t>but not in 106 </a:t>
            </a:r>
            <a:r>
              <a:rPr lang="en-US" altLang="ko-KR" sz="1600" dirty="0" smtClean="0"/>
              <a:t>RRUs</a:t>
            </a:r>
            <a:endParaRPr lang="en-US" altLang="ko-KR" sz="1600" dirty="0"/>
          </a:p>
          <a:p>
            <a:pPr lvl="1"/>
            <a:r>
              <a:rPr lang="en-US" altLang="ko-KR" sz="1600" dirty="0"/>
              <a:t>Two </a:t>
            </a:r>
            <a:r>
              <a:rPr lang="en-US" altLang="ko-KR" sz="1600" dirty="0" smtClean="0"/>
              <a:t>DRUs </a:t>
            </a:r>
            <a:r>
              <a:rPr lang="en-US" altLang="ko-KR" sz="1600" dirty="0"/>
              <a:t>which guarantee an enough tone space can be </a:t>
            </a:r>
            <a:r>
              <a:rPr lang="en-US" altLang="ko-KR" sz="1600" dirty="0" smtClean="0"/>
              <a:t>combined</a:t>
            </a:r>
          </a:p>
          <a:p>
            <a:r>
              <a:rPr lang="en-US" altLang="ko-KR" sz="1800" dirty="0" smtClean="0"/>
              <a:t>Also</a:t>
            </a:r>
            <a:r>
              <a:rPr lang="en-US" altLang="ko-KR" sz="1800" dirty="0"/>
              <a:t>, the following tone plan for 20 MHz was </a:t>
            </a:r>
            <a:r>
              <a:rPr lang="en-US" altLang="ko-KR" sz="1800" dirty="0" smtClean="0"/>
              <a:t>introduced [1]</a:t>
            </a:r>
            <a:endParaRPr lang="en-US" altLang="ko-KR" sz="1800" dirty="0"/>
          </a:p>
          <a:p>
            <a:pPr lvl="1"/>
            <a:r>
              <a:rPr lang="en-US" altLang="ko-KR" sz="1600" dirty="0" smtClean="0"/>
              <a:t>52 </a:t>
            </a:r>
            <a:r>
              <a:rPr lang="en-US" altLang="ko-KR" sz="1600" dirty="0"/>
              <a:t>DRU_1 = 26 DRU_1 + 26 DRU_6</a:t>
            </a:r>
          </a:p>
          <a:p>
            <a:pPr lvl="1"/>
            <a:r>
              <a:rPr lang="en-US" altLang="ko-KR" sz="1600" dirty="0"/>
              <a:t>52 DRU_2 = 26 DRU_2 + 26 DRU_7</a:t>
            </a:r>
          </a:p>
          <a:p>
            <a:pPr lvl="1"/>
            <a:r>
              <a:rPr lang="en-US" altLang="ko-KR" sz="1600" dirty="0"/>
              <a:t>52 DRU_3 = 26 DRU_3 + 26 DRU_8</a:t>
            </a:r>
          </a:p>
          <a:p>
            <a:pPr lvl="1"/>
            <a:r>
              <a:rPr lang="en-US" altLang="ko-KR" sz="1600" dirty="0"/>
              <a:t>52 DRU_4 = 26 DRU_4 + 26 DRU_9</a:t>
            </a:r>
          </a:p>
          <a:p>
            <a:pPr lvl="1"/>
            <a:r>
              <a:rPr lang="en-US" altLang="ko-KR" sz="1600" dirty="0"/>
              <a:t>106 DRU_1 = 52 DRU_1 + 52 DRU_3 + two null tones</a:t>
            </a:r>
          </a:p>
          <a:p>
            <a:pPr lvl="1"/>
            <a:r>
              <a:rPr lang="en-US" altLang="ko-KR" sz="1600" dirty="0"/>
              <a:t>106 DRU_2 = 52 DRU_2 + 52 DRU_4 + two null </a:t>
            </a:r>
            <a:r>
              <a:rPr lang="en-US" altLang="ko-KR" sz="1600" dirty="0" smtClean="0"/>
              <a:t>tones</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7" name="그룹 6"/>
          <p:cNvGrpSpPr/>
          <p:nvPr/>
        </p:nvGrpSpPr>
        <p:grpSpPr>
          <a:xfrm>
            <a:off x="5943600" y="3429000"/>
            <a:ext cx="3049817" cy="2970213"/>
            <a:chOff x="4757544" y="2422569"/>
            <a:chExt cx="3911260" cy="4020686"/>
          </a:xfrm>
        </p:grpSpPr>
        <p:grpSp>
          <p:nvGrpSpPr>
            <p:cNvPr id="8" name="그룹 7"/>
            <p:cNvGrpSpPr/>
            <p:nvPr/>
          </p:nvGrpSpPr>
          <p:grpSpPr>
            <a:xfrm>
              <a:off x="4757544" y="2422569"/>
              <a:ext cx="3289392" cy="4020686"/>
              <a:chOff x="-24460" y="2440745"/>
              <a:chExt cx="3289392" cy="4020686"/>
            </a:xfrm>
          </p:grpSpPr>
          <p:grpSp>
            <p:nvGrpSpPr>
              <p:cNvPr id="10" name="그룹 9"/>
              <p:cNvGrpSpPr/>
              <p:nvPr/>
            </p:nvGrpSpPr>
            <p:grpSpPr>
              <a:xfrm>
                <a:off x="2895600" y="2440745"/>
                <a:ext cx="369332" cy="4020686"/>
                <a:chOff x="3733800" y="2485675"/>
                <a:chExt cx="369332" cy="4020686"/>
              </a:xfrm>
            </p:grpSpPr>
            <p:sp>
              <p:nvSpPr>
                <p:cNvPr id="15" name="TextBox 14"/>
                <p:cNvSpPr txBox="1"/>
                <p:nvPr/>
              </p:nvSpPr>
              <p:spPr>
                <a:xfrm rot="5400000">
                  <a:off x="3727966" y="6131195"/>
                  <a:ext cx="381000" cy="369332"/>
                </a:xfrm>
                <a:prstGeom prst="rect">
                  <a:avLst/>
                </a:prstGeom>
                <a:noFill/>
              </p:spPr>
              <p:txBody>
                <a:bodyPr wrap="square" rtlCol="0">
                  <a:spAutoFit/>
                </a:bodyPr>
                <a:lstStyle/>
                <a:p>
                  <a:r>
                    <a:rPr lang="en-US" altLang="ko-KR" sz="1800" b="1" dirty="0" smtClean="0"/>
                    <a:t>…</a:t>
                  </a:r>
                  <a:endParaRPr lang="ko-KR" altLang="en-US" sz="1800" b="1" dirty="0"/>
                </a:p>
              </p:txBody>
            </p:sp>
            <p:sp>
              <p:nvSpPr>
                <p:cNvPr id="16" name="TextBox 15"/>
                <p:cNvSpPr txBox="1"/>
                <p:nvPr/>
              </p:nvSpPr>
              <p:spPr>
                <a:xfrm rot="5400000">
                  <a:off x="3727966" y="2491509"/>
                  <a:ext cx="381000" cy="369332"/>
                </a:xfrm>
                <a:prstGeom prst="rect">
                  <a:avLst/>
                </a:prstGeom>
                <a:noFill/>
              </p:spPr>
              <p:txBody>
                <a:bodyPr wrap="square" rtlCol="0">
                  <a:spAutoFit/>
                </a:bodyPr>
                <a:lstStyle/>
                <a:p>
                  <a:r>
                    <a:rPr lang="en-US" altLang="ko-KR" sz="1800" b="1" dirty="0" smtClean="0"/>
                    <a:t>…</a:t>
                  </a:r>
                  <a:endParaRPr lang="ko-KR" altLang="en-US" sz="1800" b="1" dirty="0"/>
                </a:p>
              </p:txBody>
            </p:sp>
          </p:grpSp>
          <p:cxnSp>
            <p:nvCxnSpPr>
              <p:cNvPr id="11" name="직선 화살표 연결선 10"/>
              <p:cNvCxnSpPr/>
              <p:nvPr/>
            </p:nvCxnSpPr>
            <p:spPr bwMode="auto">
              <a:xfrm>
                <a:off x="1769609" y="2895600"/>
                <a:ext cx="0" cy="32004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p:cNvSpPr txBox="1"/>
              <p:nvPr/>
            </p:nvSpPr>
            <p:spPr>
              <a:xfrm rot="16200000">
                <a:off x="915000" y="3945523"/>
                <a:ext cx="1371600" cy="338554"/>
              </a:xfrm>
              <a:prstGeom prst="rect">
                <a:avLst/>
              </a:prstGeom>
              <a:noFill/>
            </p:spPr>
            <p:txBody>
              <a:bodyPr wrap="square" rtlCol="0">
                <a:spAutoFit/>
              </a:bodyPr>
              <a:lstStyle/>
              <a:p>
                <a:r>
                  <a:rPr lang="en-US" altLang="ko-KR" sz="1600" b="1" dirty="0" smtClean="0"/>
                  <a:t>subcarrier</a:t>
                </a:r>
                <a:endParaRPr lang="ko-KR" altLang="en-US" sz="1600" b="1" dirty="0"/>
              </a:p>
            </p:txBody>
          </p:sp>
          <p:sp>
            <p:nvSpPr>
              <p:cNvPr id="13" name="TextBox 12"/>
              <p:cNvSpPr txBox="1"/>
              <p:nvPr/>
            </p:nvSpPr>
            <p:spPr>
              <a:xfrm>
                <a:off x="-24460" y="3889583"/>
                <a:ext cx="1183324" cy="876950"/>
              </a:xfrm>
              <a:prstGeom prst="rect">
                <a:avLst/>
              </a:prstGeom>
              <a:noFill/>
            </p:spPr>
            <p:txBody>
              <a:bodyPr wrap="square" rtlCol="0">
                <a:spAutoFit/>
              </a:bodyPr>
              <a:lstStyle/>
              <a:p>
                <a:r>
                  <a:rPr lang="en-US" altLang="ko-KR" dirty="0" smtClean="0"/>
                  <a:t>26 DRU_5 is not used to build 52 DRUs</a:t>
                </a:r>
                <a:endParaRPr lang="ko-KR" altLang="en-US" dirty="0"/>
              </a:p>
            </p:txBody>
          </p:sp>
          <p:cxnSp>
            <p:nvCxnSpPr>
              <p:cNvPr id="14" name="직선 화살표 연결선 13"/>
              <p:cNvCxnSpPr>
                <a:endCxn id="13" idx="3"/>
              </p:cNvCxnSpPr>
              <p:nvPr/>
            </p:nvCxnSpPr>
            <p:spPr bwMode="auto">
              <a:xfrm flipH="1">
                <a:off x="1158864" y="3656853"/>
                <a:ext cx="441468" cy="6712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pic>
          <p:nvPicPr>
            <p:cNvPr id="9" name="그림 8"/>
            <p:cNvPicPr>
              <a:picLocks noChangeAspect="1"/>
            </p:cNvPicPr>
            <p:nvPr/>
          </p:nvPicPr>
          <p:blipFill>
            <a:blip r:embed="rId2"/>
            <a:stretch>
              <a:fillRect/>
            </a:stretch>
          </p:blipFill>
          <p:spPr>
            <a:xfrm>
              <a:off x="6382805" y="2804704"/>
              <a:ext cx="2285999" cy="3257550"/>
            </a:xfrm>
            <a:prstGeom prst="rect">
              <a:avLst/>
            </a:prstGeom>
          </p:spPr>
        </p:pic>
      </p:grpSp>
    </p:spTree>
    <p:extLst>
      <p:ext uri="{BB962C8B-B14F-4D97-AF65-F5344CB8AC3E}">
        <p14:creationId xmlns:p14="http://schemas.microsoft.com/office/powerpoint/2010/main" val="1593256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 Pilot Design</a:t>
            </a:r>
            <a:endParaRPr lang="ko-KR" altLang="en-US" dirty="0"/>
          </a:p>
        </p:txBody>
      </p:sp>
      <p:sp>
        <p:nvSpPr>
          <p:cNvPr id="3" name="내용 개체 틀 2"/>
          <p:cNvSpPr>
            <a:spLocks noGrp="1"/>
          </p:cNvSpPr>
          <p:nvPr>
            <p:ph idx="1"/>
          </p:nvPr>
        </p:nvSpPr>
        <p:spPr/>
        <p:txBody>
          <a:bodyPr/>
          <a:lstStyle/>
          <a:p>
            <a:r>
              <a:rPr lang="en-US" altLang="ko-KR" sz="1800" dirty="0" smtClean="0"/>
              <a:t>In [2][3], three </a:t>
            </a:r>
            <a:r>
              <a:rPr lang="en-US" altLang="ko-KR" sz="1800" dirty="0"/>
              <a:t>pilot options were </a:t>
            </a:r>
            <a:r>
              <a:rPr lang="en-US" altLang="ko-KR" sz="1800" dirty="0" smtClean="0"/>
              <a:t>discussed for 26 DRUs</a:t>
            </a:r>
            <a:endParaRPr lang="en-US" altLang="ko-KR" sz="1800" dirty="0"/>
          </a:p>
          <a:p>
            <a:pPr lvl="1"/>
            <a:r>
              <a:rPr lang="en-US" altLang="ko-KR" sz="1600" dirty="0"/>
              <a:t>Option 1: 7th and 20th tones </a:t>
            </a:r>
            <a:r>
              <a:rPr lang="en-US" altLang="ko-KR" sz="1600" dirty="0" smtClean="0"/>
              <a:t>in </a:t>
            </a:r>
            <a:r>
              <a:rPr lang="en-US" altLang="ko-KR" sz="1600" dirty="0"/>
              <a:t>each 26 </a:t>
            </a:r>
            <a:r>
              <a:rPr lang="en-US" altLang="ko-KR" sz="1600" dirty="0" smtClean="0"/>
              <a:t>DRU </a:t>
            </a:r>
            <a:r>
              <a:rPr lang="en-US" altLang="ko-KR" sz="1600" dirty="0"/>
              <a:t>are used as pilot tones</a:t>
            </a:r>
          </a:p>
          <a:p>
            <a:pPr lvl="1"/>
            <a:r>
              <a:rPr lang="en-US" altLang="ko-KR" sz="1600" dirty="0"/>
              <a:t>Option 2: </a:t>
            </a:r>
            <a:r>
              <a:rPr lang="en-US" altLang="ko-KR" sz="1600" dirty="0" smtClean="0"/>
              <a:t>two </a:t>
            </a:r>
            <a:r>
              <a:rPr lang="en-US" altLang="ko-KR" sz="1600" dirty="0"/>
              <a:t>conventional pilot tones of 26 </a:t>
            </a:r>
            <a:r>
              <a:rPr lang="en-US" altLang="ko-KR" sz="1600" dirty="0" err="1" smtClean="0"/>
              <a:t>RRU_x</a:t>
            </a:r>
            <a:r>
              <a:rPr lang="en-US" altLang="ko-KR" sz="1600" dirty="0" smtClean="0"/>
              <a:t> </a:t>
            </a:r>
            <a:r>
              <a:rPr lang="en-US" altLang="ko-KR" sz="1600" dirty="0"/>
              <a:t>(i.e., x-</a:t>
            </a:r>
            <a:r>
              <a:rPr lang="en-US" altLang="ko-KR" sz="1600" dirty="0" err="1"/>
              <a:t>th</a:t>
            </a:r>
            <a:r>
              <a:rPr lang="en-US" altLang="ko-KR" sz="1600" dirty="0"/>
              <a:t> 26 </a:t>
            </a:r>
            <a:r>
              <a:rPr lang="en-US" altLang="ko-KR" sz="1600" dirty="0" smtClean="0"/>
              <a:t>RRU</a:t>
            </a:r>
            <a:r>
              <a:rPr lang="en-US" altLang="ko-KR" sz="1600" dirty="0"/>
              <a:t>) are </a:t>
            </a:r>
            <a:r>
              <a:rPr lang="en-US" altLang="ko-KR" sz="1600" dirty="0" smtClean="0"/>
              <a:t>allocated to </a:t>
            </a:r>
            <a:r>
              <a:rPr lang="en-US" altLang="ko-KR" sz="1600" dirty="0"/>
              <a:t>26 </a:t>
            </a:r>
            <a:r>
              <a:rPr lang="en-US" altLang="ko-KR" sz="1600" dirty="0" err="1" smtClean="0"/>
              <a:t>DRU_x</a:t>
            </a:r>
            <a:r>
              <a:rPr lang="en-US" altLang="ko-KR" sz="1600" dirty="0" smtClean="0"/>
              <a:t> </a:t>
            </a:r>
            <a:r>
              <a:rPr lang="en-US" altLang="ko-KR" sz="1600" dirty="0"/>
              <a:t>(i.e., x-</a:t>
            </a:r>
            <a:r>
              <a:rPr lang="en-US" altLang="ko-KR" sz="1600" dirty="0" err="1"/>
              <a:t>th</a:t>
            </a:r>
            <a:r>
              <a:rPr lang="en-US" altLang="ko-KR" sz="1600" dirty="0"/>
              <a:t> 26 </a:t>
            </a:r>
            <a:r>
              <a:rPr lang="en-US" altLang="ko-KR" sz="1600" dirty="0" smtClean="0"/>
              <a:t>DRU</a:t>
            </a:r>
            <a:r>
              <a:rPr lang="en-US" altLang="ko-KR" sz="1600" dirty="0"/>
              <a:t>) as pilot tones</a:t>
            </a:r>
          </a:p>
          <a:p>
            <a:pPr lvl="1"/>
            <a:r>
              <a:rPr lang="en-US" altLang="ko-KR" sz="1600" dirty="0"/>
              <a:t>Option 3: </a:t>
            </a:r>
            <a:r>
              <a:rPr lang="en-US" altLang="ko-KR" sz="1600" dirty="0" smtClean="0"/>
              <a:t>two </a:t>
            </a:r>
            <a:r>
              <a:rPr lang="en-US" altLang="ko-KR" sz="1600" dirty="0"/>
              <a:t>conventional pilot tones </a:t>
            </a:r>
            <a:r>
              <a:rPr lang="en-US" altLang="ko-KR" sz="1600" dirty="0" smtClean="0"/>
              <a:t>located sufficiently apart </a:t>
            </a:r>
            <a:r>
              <a:rPr lang="en-US" altLang="ko-KR" sz="1600" dirty="0"/>
              <a:t>are </a:t>
            </a:r>
            <a:r>
              <a:rPr lang="en-US" altLang="ko-KR" sz="1600" dirty="0" smtClean="0"/>
              <a:t>allocated </a:t>
            </a:r>
            <a:r>
              <a:rPr lang="en-US" altLang="ko-KR" sz="1600" dirty="0"/>
              <a:t>to each 26 </a:t>
            </a:r>
            <a:r>
              <a:rPr lang="en-US" altLang="ko-KR" sz="1600" dirty="0" smtClean="0"/>
              <a:t>DRU </a:t>
            </a:r>
            <a:r>
              <a:rPr lang="en-US" altLang="ko-KR" sz="1600" dirty="0"/>
              <a:t>as pilot tones</a:t>
            </a:r>
          </a:p>
          <a:p>
            <a:endParaRPr lang="en-US" altLang="ko-KR" sz="1800" dirty="0" smtClean="0"/>
          </a:p>
          <a:p>
            <a:r>
              <a:rPr lang="en-US" altLang="ko-KR" sz="1800" dirty="0" smtClean="0"/>
              <a:t>Based on the simulation results, we confirmed that pilot </a:t>
            </a:r>
            <a:r>
              <a:rPr lang="en-US" altLang="ko-KR" sz="1800" dirty="0"/>
              <a:t>tones with a sufficient gap can improve the </a:t>
            </a:r>
            <a:r>
              <a:rPr lang="en-US" altLang="ko-KR" sz="1800" dirty="0" smtClean="0"/>
              <a:t>performance</a:t>
            </a:r>
          </a:p>
          <a:p>
            <a:pPr lvl="1"/>
            <a:r>
              <a:rPr lang="en-US" altLang="ko-KR" sz="1600" dirty="0"/>
              <a:t>Option 1 and 3 have a similar performance which is better than that of option </a:t>
            </a:r>
            <a:r>
              <a:rPr lang="en-US" altLang="ko-KR" sz="1600" dirty="0" smtClean="0"/>
              <a:t>2</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112431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for Pilot Design </a:t>
            </a:r>
            <a:endParaRPr lang="ko-KR" altLang="en-US" dirty="0"/>
          </a:p>
        </p:txBody>
      </p:sp>
      <p:sp>
        <p:nvSpPr>
          <p:cNvPr id="3" name="내용 개체 틀 2"/>
          <p:cNvSpPr>
            <a:spLocks noGrp="1"/>
          </p:cNvSpPr>
          <p:nvPr>
            <p:ph idx="1"/>
          </p:nvPr>
        </p:nvSpPr>
        <p:spPr/>
        <p:txBody>
          <a:bodyPr/>
          <a:lstStyle/>
          <a:p>
            <a:r>
              <a:rPr lang="en-US" altLang="ko-KR" sz="1800" dirty="0" smtClean="0"/>
              <a:t>Although option 1 and 3 have good performance, they have the following issues</a:t>
            </a:r>
          </a:p>
          <a:p>
            <a:pPr lvl="1"/>
            <a:r>
              <a:rPr lang="en-US" altLang="ko-KR" sz="1600" dirty="0" smtClean="0"/>
              <a:t>If pilot tones for larger DRUs are determined based on the pilot tones for 26 DRUs, option 1 cannot guarantee a sufficient pilot tone gap for larger DRUs</a:t>
            </a:r>
          </a:p>
          <a:p>
            <a:pPr lvl="2"/>
            <a:r>
              <a:rPr lang="en-US" altLang="ko-KR" sz="1400" dirty="0" smtClean="0"/>
              <a:t>For example, a certain 52 DRU has 4 pilot tones where two pilot tones (e.g., from 7</a:t>
            </a:r>
            <a:r>
              <a:rPr lang="en-US" altLang="ko-KR" sz="1400" baseline="30000" dirty="0" smtClean="0"/>
              <a:t>th</a:t>
            </a:r>
            <a:r>
              <a:rPr lang="en-US" altLang="ko-KR" sz="1400" dirty="0" smtClean="0"/>
              <a:t> tones of two 26 DRUs) are closely located and the </a:t>
            </a:r>
            <a:r>
              <a:rPr lang="en-US" altLang="ko-KR" sz="1400" dirty="0"/>
              <a:t>others </a:t>
            </a:r>
            <a:r>
              <a:rPr lang="en-US" altLang="ko-KR" sz="1400" dirty="0" smtClean="0"/>
              <a:t>(e.g., from 20</a:t>
            </a:r>
            <a:r>
              <a:rPr lang="en-US" altLang="ko-KR" sz="1400" baseline="30000" dirty="0" smtClean="0"/>
              <a:t>th</a:t>
            </a:r>
            <a:r>
              <a:rPr lang="en-US" altLang="ko-KR" sz="1400" dirty="0" smtClean="0"/>
              <a:t> </a:t>
            </a:r>
            <a:r>
              <a:rPr lang="en-US" altLang="ko-KR" sz="1400" dirty="0"/>
              <a:t>tones of </a:t>
            </a:r>
            <a:r>
              <a:rPr lang="en-US" altLang="ko-KR" sz="1400" dirty="0" smtClean="0"/>
              <a:t>two 26 </a:t>
            </a:r>
            <a:r>
              <a:rPr lang="en-US" altLang="ko-KR" sz="1400" dirty="0"/>
              <a:t>DRUs) are </a:t>
            </a:r>
            <a:r>
              <a:rPr lang="en-US" altLang="ko-KR" sz="1400" dirty="0" smtClean="0"/>
              <a:t>also closely located</a:t>
            </a:r>
          </a:p>
          <a:p>
            <a:pPr lvl="2"/>
            <a:r>
              <a:rPr lang="en-US" altLang="ko-KR" sz="1400" dirty="0" smtClean="0"/>
              <a:t>Those closely located </a:t>
            </a:r>
            <a:r>
              <a:rPr lang="en-US" altLang="ko-KR" sz="1400" dirty="0"/>
              <a:t>pilot tones </a:t>
            </a:r>
            <a:r>
              <a:rPr lang="en-US" altLang="ko-KR" sz="1400" dirty="0" smtClean="0"/>
              <a:t>within each DRU can be </a:t>
            </a:r>
            <a:r>
              <a:rPr lang="en-US" altLang="ko-KR" sz="1400" dirty="0"/>
              <a:t>affected by interference or channel deep fade at the same </a:t>
            </a:r>
            <a:r>
              <a:rPr lang="en-US" altLang="ko-KR" sz="1400" dirty="0" smtClean="0"/>
              <a:t>time, and thus, PER performance for large DRUs can be degraded</a:t>
            </a:r>
          </a:p>
          <a:p>
            <a:pPr lvl="1"/>
            <a:r>
              <a:rPr lang="en-US" altLang="ko-KR" sz="1600" dirty="0" smtClean="0"/>
              <a:t>In option 3, it may be hard to make all tones of each 26 DRU evenly distributed since each DRU uses two conventional pilot tones which locations are fixed</a:t>
            </a:r>
          </a:p>
          <a:p>
            <a:pPr lvl="2"/>
            <a:r>
              <a:rPr lang="en-US" altLang="ko-KR" sz="1400" dirty="0" smtClean="0"/>
              <a:t>Thus, the power boosting gain can be reduced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00031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Pilot Designs (1/3)</a:t>
            </a:r>
            <a:endParaRPr lang="ko-KR" altLang="en-US" dirty="0"/>
          </a:p>
        </p:txBody>
      </p:sp>
      <p:sp>
        <p:nvSpPr>
          <p:cNvPr id="3" name="내용 개체 틀 2"/>
          <p:cNvSpPr>
            <a:spLocks noGrp="1"/>
          </p:cNvSpPr>
          <p:nvPr>
            <p:ph idx="1"/>
          </p:nvPr>
        </p:nvSpPr>
        <p:spPr/>
        <p:txBody>
          <a:bodyPr/>
          <a:lstStyle/>
          <a:p>
            <a:r>
              <a:rPr lang="en-US" altLang="ko-KR" sz="1800" dirty="0" smtClean="0"/>
              <a:t>Therefore, we need a new pilot design method which can guarantee a reliable performance while maintaining the power boosting gain for each DRU</a:t>
            </a:r>
          </a:p>
          <a:p>
            <a:pPr lvl="1"/>
            <a:r>
              <a:rPr lang="en-US" altLang="ko-KR" sz="1600" dirty="0" smtClean="0"/>
              <a:t>Basically, we assume an approach designing new pilot tones like option 1</a:t>
            </a:r>
          </a:p>
          <a:p>
            <a:endParaRPr lang="en-US" altLang="ko-KR" sz="1800" dirty="0" smtClean="0"/>
          </a:p>
          <a:p>
            <a:r>
              <a:rPr lang="en-US" altLang="ko-KR" sz="1800" dirty="0" smtClean="0"/>
              <a:t>We</a:t>
            </a:r>
            <a:r>
              <a:rPr lang="ko-KR" altLang="en-US" sz="1800" dirty="0" smtClean="0"/>
              <a:t> </a:t>
            </a:r>
            <a:r>
              <a:rPr lang="en-US" altLang="ko-KR" sz="1800" dirty="0" smtClean="0"/>
              <a:t>propose two pilot design methods</a:t>
            </a:r>
          </a:p>
          <a:p>
            <a:pPr lvl="1"/>
            <a:r>
              <a:rPr lang="en-US" altLang="ko-KR" sz="1600" dirty="0"/>
              <a:t>Method 1: </a:t>
            </a:r>
            <a:r>
              <a:rPr lang="en-US" altLang="ko-KR" sz="1600" dirty="0" smtClean="0"/>
              <a:t>Certain tones which are located sufficiently apart within each DRU are used as pilot tones and pilot tones for larger DRUs are determined independently of those for 26 DRUs</a:t>
            </a:r>
          </a:p>
          <a:p>
            <a:pPr lvl="1"/>
            <a:r>
              <a:rPr lang="en-GB" altLang="ko-KR" sz="1600" dirty="0" smtClean="0"/>
              <a:t>Method </a:t>
            </a:r>
            <a:r>
              <a:rPr lang="en-GB" altLang="ko-KR" sz="1600" dirty="0"/>
              <a:t>2: Pilot </a:t>
            </a:r>
            <a:r>
              <a:rPr lang="en-GB" altLang="ko-KR" sz="1600" dirty="0" smtClean="0"/>
              <a:t>tones </a:t>
            </a:r>
            <a:r>
              <a:rPr lang="en-GB" altLang="ko-KR" sz="1600" dirty="0"/>
              <a:t>for 26 DRUs are determined by </a:t>
            </a:r>
            <a:r>
              <a:rPr lang="en-GB" altLang="ko-KR" sz="1600" dirty="0" smtClean="0"/>
              <a:t>tone positions which are shifted from the </a:t>
            </a:r>
            <a:r>
              <a:rPr lang="en-GB" altLang="ko-KR" sz="1600" dirty="0"/>
              <a:t>pilot </a:t>
            </a:r>
            <a:r>
              <a:rPr lang="en-GB" altLang="ko-KR" sz="1600" dirty="0" smtClean="0"/>
              <a:t>tone positions </a:t>
            </a:r>
            <a:r>
              <a:rPr lang="en-GB" altLang="ko-KR" sz="1600" dirty="0"/>
              <a:t>of option 1 in [2</a:t>
            </a:r>
            <a:r>
              <a:rPr lang="en-GB" altLang="ko-KR" sz="1600" dirty="0" smtClean="0"/>
              <a:t>][3</a:t>
            </a:r>
            <a:r>
              <a:rPr lang="en-GB" altLang="ko-KR" sz="1600" dirty="0"/>
              <a:t>] (i.e., 7</a:t>
            </a:r>
            <a:r>
              <a:rPr lang="en-GB" altLang="ko-KR" sz="1600" baseline="30000" dirty="0"/>
              <a:t>th</a:t>
            </a:r>
            <a:r>
              <a:rPr lang="en-GB" altLang="ko-KR" sz="1600" dirty="0"/>
              <a:t> and 20</a:t>
            </a:r>
            <a:r>
              <a:rPr lang="en-GB" altLang="ko-KR" sz="1600" baseline="30000" dirty="0"/>
              <a:t>th</a:t>
            </a:r>
            <a:r>
              <a:rPr lang="en-GB" altLang="ko-KR" sz="1600" dirty="0"/>
              <a:t> tones) and pilot </a:t>
            </a:r>
            <a:r>
              <a:rPr lang="en-GB" altLang="ko-KR" sz="1600" dirty="0" smtClean="0"/>
              <a:t>tones </a:t>
            </a:r>
            <a:r>
              <a:rPr lang="en-GB" altLang="ko-KR" sz="1600" dirty="0"/>
              <a:t>for larger DRUs are </a:t>
            </a:r>
            <a:r>
              <a:rPr lang="en-GB" altLang="ko-KR" sz="1600" dirty="0" smtClean="0"/>
              <a:t>also based on those shifted pilot tones of 26 DRUs</a:t>
            </a:r>
            <a:endParaRPr lang="en-GB"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101361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Pilot Designs (2/3)</a:t>
            </a:r>
            <a:endParaRPr lang="ko-KR" altLang="en-US" dirty="0"/>
          </a:p>
        </p:txBody>
      </p:sp>
      <p:sp>
        <p:nvSpPr>
          <p:cNvPr id="3" name="내용 개체 틀 2"/>
          <p:cNvSpPr>
            <a:spLocks noGrp="1"/>
          </p:cNvSpPr>
          <p:nvPr>
            <p:ph idx="1"/>
          </p:nvPr>
        </p:nvSpPr>
        <p:spPr/>
        <p:txBody>
          <a:bodyPr/>
          <a:lstStyle/>
          <a:p>
            <a:r>
              <a:rPr lang="en-US" altLang="ko-KR" sz="1800" dirty="0" smtClean="0"/>
              <a:t>Method 1</a:t>
            </a:r>
          </a:p>
          <a:p>
            <a:pPr lvl="1"/>
            <a:r>
              <a:rPr lang="en-US" altLang="ko-KR" sz="1800" dirty="0" smtClean="0"/>
              <a:t>The following tone positions can be used for pilot tones</a:t>
            </a:r>
          </a:p>
          <a:p>
            <a:pPr lvl="2"/>
            <a:r>
              <a:rPr lang="en-US" altLang="ko-KR" sz="1600" dirty="0" smtClean="0"/>
              <a:t>7</a:t>
            </a:r>
            <a:r>
              <a:rPr lang="en-US" altLang="ko-KR" sz="1600" baseline="30000" dirty="0" smtClean="0"/>
              <a:t>th</a:t>
            </a:r>
            <a:r>
              <a:rPr lang="en-US" altLang="ko-KR" sz="1600" dirty="0" smtClean="0"/>
              <a:t> and 20</a:t>
            </a:r>
            <a:r>
              <a:rPr lang="en-US" altLang="ko-KR" sz="1600" baseline="30000" dirty="0" smtClean="0"/>
              <a:t>th</a:t>
            </a:r>
            <a:r>
              <a:rPr lang="en-US" altLang="ko-KR" sz="1600" dirty="0" smtClean="0"/>
              <a:t> / 6</a:t>
            </a:r>
            <a:r>
              <a:rPr lang="en-US" altLang="ko-KR" sz="1600" baseline="30000" dirty="0" smtClean="0"/>
              <a:t>th</a:t>
            </a:r>
            <a:r>
              <a:rPr lang="en-US" altLang="ko-KR" sz="1600" dirty="0" smtClean="0"/>
              <a:t> and 20</a:t>
            </a:r>
            <a:r>
              <a:rPr lang="en-US" altLang="ko-KR" sz="1600" baseline="30000" dirty="0" smtClean="0"/>
              <a:t>th</a:t>
            </a:r>
            <a:r>
              <a:rPr lang="en-US" altLang="ko-KR" sz="1600" dirty="0" smtClean="0"/>
              <a:t> / 7</a:t>
            </a:r>
            <a:r>
              <a:rPr lang="en-US" altLang="ko-KR" sz="1600" baseline="30000" dirty="0" smtClean="0"/>
              <a:t>th</a:t>
            </a:r>
            <a:r>
              <a:rPr lang="en-US" altLang="ko-KR" sz="1600" dirty="0" smtClean="0"/>
              <a:t> and 21</a:t>
            </a:r>
            <a:r>
              <a:rPr lang="en-US" altLang="ko-KR" sz="1600" baseline="30000" dirty="0" smtClean="0"/>
              <a:t>st</a:t>
            </a:r>
            <a:r>
              <a:rPr lang="en-US" altLang="ko-KR" sz="1600" dirty="0" smtClean="0"/>
              <a:t> tones for 26 DRUs</a:t>
            </a:r>
          </a:p>
          <a:p>
            <a:pPr lvl="2"/>
            <a:r>
              <a:rPr lang="en-GB" altLang="ko-KR" sz="1600" dirty="0" smtClean="0"/>
              <a:t>6</a:t>
            </a:r>
            <a:r>
              <a:rPr lang="en-GB" altLang="ko-KR" sz="1600" baseline="30000" dirty="0" smtClean="0"/>
              <a:t>th</a:t>
            </a:r>
            <a:r>
              <a:rPr lang="en-GB" altLang="ko-KR" sz="1600" dirty="0" smtClean="0"/>
              <a:t>, 20</a:t>
            </a:r>
            <a:r>
              <a:rPr lang="en-GB" altLang="ko-KR" sz="1600" baseline="30000" dirty="0" smtClean="0"/>
              <a:t>th</a:t>
            </a:r>
            <a:r>
              <a:rPr lang="en-GB" altLang="ko-KR" sz="1600" dirty="0"/>
              <a:t>,</a:t>
            </a:r>
            <a:r>
              <a:rPr lang="en-GB" altLang="ko-KR" sz="1600" dirty="0" smtClean="0"/>
              <a:t> 32</a:t>
            </a:r>
            <a:r>
              <a:rPr lang="en-GB" altLang="ko-KR" sz="1600" baseline="30000" dirty="0" smtClean="0"/>
              <a:t>nd</a:t>
            </a:r>
            <a:r>
              <a:rPr lang="en-GB" altLang="ko-KR" sz="1600" dirty="0" smtClean="0"/>
              <a:t>, and 46</a:t>
            </a:r>
            <a:r>
              <a:rPr lang="en-GB" altLang="ko-KR" sz="1600" baseline="30000" dirty="0" smtClean="0"/>
              <a:t>th</a:t>
            </a:r>
            <a:r>
              <a:rPr lang="en-GB" altLang="ko-KR" sz="1600" dirty="0" smtClean="0"/>
              <a:t> / 7</a:t>
            </a:r>
            <a:r>
              <a:rPr lang="en-GB" altLang="ko-KR" sz="1600" baseline="30000" dirty="0" smtClean="0"/>
              <a:t>th</a:t>
            </a:r>
            <a:r>
              <a:rPr lang="en-GB" altLang="ko-KR" sz="1600" dirty="0" smtClean="0"/>
              <a:t>, 21</a:t>
            </a:r>
            <a:r>
              <a:rPr lang="en-GB" altLang="ko-KR" sz="1600" baseline="30000" dirty="0" smtClean="0"/>
              <a:t>st</a:t>
            </a:r>
            <a:r>
              <a:rPr lang="en-GB" altLang="ko-KR" sz="1600" dirty="0" smtClean="0"/>
              <a:t>, 33</a:t>
            </a:r>
            <a:r>
              <a:rPr lang="en-GB" altLang="ko-KR" sz="1600" baseline="30000" dirty="0" smtClean="0"/>
              <a:t>rd</a:t>
            </a:r>
            <a:r>
              <a:rPr lang="en-GB" altLang="ko-KR" sz="1600" dirty="0"/>
              <a:t> </a:t>
            </a:r>
            <a:r>
              <a:rPr lang="en-GB" altLang="ko-KR" sz="1600" dirty="0" smtClean="0"/>
              <a:t>and 47</a:t>
            </a:r>
            <a:r>
              <a:rPr lang="en-GB" altLang="ko-KR" sz="1600" baseline="30000" dirty="0" smtClean="0"/>
              <a:t>th</a:t>
            </a:r>
            <a:r>
              <a:rPr lang="en-GB" altLang="ko-KR" sz="1600" dirty="0" smtClean="0"/>
              <a:t> tones for 52 DRUs</a:t>
            </a:r>
          </a:p>
          <a:p>
            <a:pPr lvl="2"/>
            <a:r>
              <a:rPr lang="en-GB" altLang="ko-KR" sz="1600" dirty="0" smtClean="0"/>
              <a:t>6</a:t>
            </a:r>
            <a:r>
              <a:rPr lang="en-US" altLang="ko-KR" sz="1600" baseline="30000" dirty="0" err="1" smtClean="0"/>
              <a:t>th</a:t>
            </a:r>
            <a:r>
              <a:rPr lang="en-US" altLang="ko-KR" sz="1600" dirty="0"/>
              <a:t>,</a:t>
            </a:r>
            <a:r>
              <a:rPr lang="en-US" altLang="ko-KR" sz="1600" dirty="0" smtClean="0"/>
              <a:t> </a:t>
            </a:r>
            <a:r>
              <a:rPr lang="en-GB" altLang="ko-KR" sz="1600" dirty="0" smtClean="0"/>
              <a:t>32</a:t>
            </a:r>
            <a:r>
              <a:rPr lang="en-US" altLang="ko-KR" sz="1600" baseline="30000" dirty="0" err="1" smtClean="0"/>
              <a:t>nd</a:t>
            </a:r>
            <a:r>
              <a:rPr lang="en-US" altLang="ko-KR" sz="1600" dirty="0" smtClean="0"/>
              <a:t>, </a:t>
            </a:r>
            <a:r>
              <a:rPr lang="en-GB" altLang="ko-KR" sz="1600" dirty="0" smtClean="0"/>
              <a:t>74</a:t>
            </a:r>
            <a:r>
              <a:rPr lang="en-US" altLang="ko-KR" sz="1600" baseline="30000" dirty="0" smtClean="0"/>
              <a:t>th</a:t>
            </a:r>
            <a:r>
              <a:rPr lang="en-US" altLang="ko-KR" sz="1600" dirty="0"/>
              <a:t> </a:t>
            </a:r>
            <a:r>
              <a:rPr lang="en-US" altLang="ko-KR" sz="1600" dirty="0" smtClean="0"/>
              <a:t>and </a:t>
            </a:r>
            <a:r>
              <a:rPr lang="en-GB" altLang="ko-KR" sz="1600" dirty="0" smtClean="0"/>
              <a:t>100</a:t>
            </a:r>
            <a:r>
              <a:rPr lang="en-US" altLang="ko-KR" sz="1600" baseline="30000" dirty="0" smtClean="0"/>
              <a:t>th</a:t>
            </a:r>
            <a:r>
              <a:rPr lang="en-US" altLang="ko-KR" sz="1600" dirty="0" smtClean="0"/>
              <a:t> / 7</a:t>
            </a:r>
            <a:r>
              <a:rPr lang="en-US" altLang="ko-KR" sz="1600" baseline="30000" dirty="0" smtClean="0"/>
              <a:t>th</a:t>
            </a:r>
            <a:r>
              <a:rPr lang="en-US" altLang="ko-KR" sz="1600" dirty="0" smtClean="0"/>
              <a:t>, 33</a:t>
            </a:r>
            <a:r>
              <a:rPr lang="en-US" altLang="ko-KR" sz="1600" baseline="30000" dirty="0" smtClean="0"/>
              <a:t>rd</a:t>
            </a:r>
            <a:r>
              <a:rPr lang="en-US" altLang="ko-KR" sz="1600" dirty="0" smtClean="0"/>
              <a:t>, 75</a:t>
            </a:r>
            <a:r>
              <a:rPr lang="en-US" altLang="ko-KR" sz="1600" baseline="30000" dirty="0" smtClean="0"/>
              <a:t>th</a:t>
            </a:r>
            <a:r>
              <a:rPr lang="en-US" altLang="ko-KR" sz="1600" dirty="0" smtClean="0"/>
              <a:t> and 101</a:t>
            </a:r>
            <a:r>
              <a:rPr lang="en-US" altLang="ko-KR" sz="1600" baseline="30000" dirty="0" smtClean="0"/>
              <a:t>st</a:t>
            </a:r>
            <a:r>
              <a:rPr lang="en-US" altLang="ko-KR" sz="1600" dirty="0" smtClean="0"/>
              <a:t> </a:t>
            </a:r>
            <a:r>
              <a:rPr lang="en-GB" altLang="ko-KR" sz="1600" dirty="0" smtClean="0"/>
              <a:t>tones for 106 DRUs</a:t>
            </a:r>
          </a:p>
          <a:p>
            <a:pPr lvl="2"/>
            <a:r>
              <a:rPr lang="en-GB" altLang="ko-KR" sz="1600" dirty="0" smtClean="0"/>
              <a:t>These positions come from the </a:t>
            </a:r>
            <a:r>
              <a:rPr lang="en-GB" altLang="ko-KR" sz="1600" dirty="0"/>
              <a:t>pilot positions used in each RRU</a:t>
            </a:r>
          </a:p>
          <a:p>
            <a:pPr lvl="1"/>
            <a:r>
              <a:rPr lang="en-GB" altLang="ko-KR" sz="1800" dirty="0" smtClean="0"/>
              <a:t>This method can</a:t>
            </a:r>
            <a:r>
              <a:rPr lang="en-US" altLang="ko-KR" sz="1800" dirty="0" smtClean="0"/>
              <a:t> </a:t>
            </a:r>
            <a:r>
              <a:rPr lang="en-GB" altLang="ko-KR" sz="1800" dirty="0" smtClean="0"/>
              <a:t>guarantee a sufficient gap between pilot tones and can provide a reliable performance</a:t>
            </a:r>
          </a:p>
          <a:p>
            <a:pPr lvl="1"/>
            <a:r>
              <a:rPr lang="en-GB" altLang="ko-KR" sz="1800" dirty="0" smtClean="0"/>
              <a:t>However, pilot tones vary with the configuration of DRUs</a:t>
            </a:r>
          </a:p>
          <a:p>
            <a:pPr lvl="2"/>
            <a:r>
              <a:rPr lang="en-GB" altLang="ko-KR" sz="1600" dirty="0" smtClean="0"/>
              <a:t>Implementation may be complicated since different pilot tones can be used in every PPDU even for the same bandwidth </a:t>
            </a:r>
          </a:p>
          <a:p>
            <a:pPr lvl="2"/>
            <a:r>
              <a:rPr lang="en-GB" altLang="ko-KR" sz="1600" dirty="0" smtClean="0"/>
              <a:t>Note that in 11ax and 11be, pilot tones are based on 26 RRUs, and thus, those are consistent regardless of the configuration of RRUs if the PPDU bandwidth is the same</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964667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Pilot Designs (3/3)</a:t>
            </a:r>
            <a:endParaRPr lang="ko-KR" altLang="en-US" dirty="0"/>
          </a:p>
        </p:txBody>
      </p:sp>
      <p:sp>
        <p:nvSpPr>
          <p:cNvPr id="3" name="내용 개체 틀 2"/>
          <p:cNvSpPr>
            <a:spLocks noGrp="1"/>
          </p:cNvSpPr>
          <p:nvPr>
            <p:ph idx="1"/>
          </p:nvPr>
        </p:nvSpPr>
        <p:spPr/>
        <p:txBody>
          <a:bodyPr/>
          <a:lstStyle/>
          <a:p>
            <a:r>
              <a:rPr lang="en-US" altLang="ko-KR" sz="1800" dirty="0" smtClean="0"/>
              <a:t>Method 2</a:t>
            </a:r>
          </a:p>
          <a:p>
            <a:pPr lvl="1"/>
            <a:r>
              <a:rPr lang="en-GB" altLang="ko-KR" sz="1600" dirty="0" smtClean="0"/>
              <a:t>Different pilot tone </a:t>
            </a:r>
            <a:r>
              <a:rPr lang="en-GB" altLang="ko-KR" sz="1600" dirty="0"/>
              <a:t>shift </a:t>
            </a:r>
            <a:r>
              <a:rPr lang="en-GB" altLang="ko-KR" sz="1600" dirty="0" smtClean="0"/>
              <a:t>values can </a:t>
            </a:r>
            <a:r>
              <a:rPr lang="en-GB" altLang="ko-KR" sz="1600" dirty="0"/>
              <a:t>be applied to </a:t>
            </a:r>
            <a:r>
              <a:rPr lang="en-GB" altLang="ko-KR" sz="1600" dirty="0" smtClean="0"/>
              <a:t>26 DRUs </a:t>
            </a:r>
            <a:r>
              <a:rPr lang="en-GB" altLang="ko-KR" sz="1600" dirty="0"/>
              <a:t>to guarantee a sufficient </a:t>
            </a:r>
            <a:r>
              <a:rPr lang="en-GB" altLang="ko-KR" sz="1600" dirty="0" smtClean="0"/>
              <a:t>gap between pilot tones for </a:t>
            </a:r>
            <a:r>
              <a:rPr lang="en-GB" altLang="ko-KR" sz="1600" dirty="0"/>
              <a:t>larger DRUs </a:t>
            </a:r>
            <a:r>
              <a:rPr lang="en-US" altLang="ko-KR" sz="1600" dirty="0" smtClean="0"/>
              <a:t>while the difference between pilot tone positions is maintained in 26 DRUs</a:t>
            </a:r>
          </a:p>
          <a:p>
            <a:pPr lvl="2"/>
            <a:r>
              <a:rPr lang="en-US" altLang="ko-KR" sz="1400" dirty="0" smtClean="0"/>
              <a:t>E.g., 26 DRU_1 and _6 tone plans based on [1] are as follows</a:t>
            </a:r>
          </a:p>
          <a:p>
            <a:pPr lvl="2"/>
            <a:endParaRPr lang="en-US" altLang="ko-KR" sz="1400" dirty="0"/>
          </a:p>
          <a:p>
            <a:pPr lvl="2"/>
            <a:endParaRPr lang="en-US" altLang="ko-KR" sz="1400" dirty="0" smtClean="0"/>
          </a:p>
          <a:p>
            <a:pPr lvl="2"/>
            <a:endParaRPr lang="en-US" altLang="ko-KR" sz="1400" dirty="0" smtClean="0"/>
          </a:p>
          <a:p>
            <a:pPr lvl="2"/>
            <a:r>
              <a:rPr lang="en-US" altLang="ko-KR" sz="1400" dirty="0" smtClean="0"/>
              <a:t>Assuming </a:t>
            </a:r>
            <a:r>
              <a:rPr lang="en-US" altLang="ko-KR" sz="1400" dirty="0"/>
              <a:t>pilot </a:t>
            </a:r>
            <a:r>
              <a:rPr lang="en-US" altLang="ko-KR" sz="1400" dirty="0" smtClean="0"/>
              <a:t>tone positions </a:t>
            </a:r>
            <a:r>
              <a:rPr lang="en-US" altLang="ko-KR" sz="1400" dirty="0"/>
              <a:t>for 26 DRU_1 </a:t>
            </a:r>
            <a:r>
              <a:rPr lang="en-US" altLang="ko-KR" sz="1400" dirty="0" smtClean="0"/>
              <a:t>and _6 are </a:t>
            </a:r>
            <a:r>
              <a:rPr lang="en-US" altLang="ko-KR" sz="1400" dirty="0"/>
              <a:t>shifted by -3 and +3, </a:t>
            </a:r>
            <a:r>
              <a:rPr lang="en-US" altLang="ko-KR" sz="1400" dirty="0" smtClean="0"/>
              <a:t>respectively, each DRU can have the pilot tones in red circles above</a:t>
            </a:r>
          </a:p>
          <a:p>
            <a:pPr lvl="2"/>
            <a:r>
              <a:rPr lang="en-US" altLang="ko-KR" sz="1400" dirty="0" smtClean="0"/>
              <a:t>52 </a:t>
            </a:r>
            <a:r>
              <a:rPr lang="en-US" altLang="ko-KR" sz="1400" dirty="0"/>
              <a:t>DRU_1 </a:t>
            </a:r>
            <a:r>
              <a:rPr lang="en-US" altLang="ko-KR" sz="1400" dirty="0" smtClean="0"/>
              <a:t>is constructed by combining </a:t>
            </a:r>
            <a:r>
              <a:rPr lang="en-US" altLang="ko-KR" sz="1400" dirty="0"/>
              <a:t>26 DRU_1 </a:t>
            </a:r>
            <a:r>
              <a:rPr lang="en-US" altLang="ko-KR" sz="1400" dirty="0" smtClean="0"/>
              <a:t>and _6 and its pilot tone positions can be 7</a:t>
            </a:r>
            <a:r>
              <a:rPr lang="en-US" altLang="ko-KR" sz="1400" baseline="30000" dirty="0" smtClean="0"/>
              <a:t>th</a:t>
            </a:r>
            <a:r>
              <a:rPr lang="en-US" altLang="ko-KR" sz="1400" dirty="0" smtClean="0"/>
              <a:t>, 20</a:t>
            </a:r>
            <a:r>
              <a:rPr lang="en-US" altLang="ko-KR" sz="1400" baseline="30000" dirty="0" smtClean="0"/>
              <a:t>th</a:t>
            </a:r>
            <a:r>
              <a:rPr lang="en-US" altLang="ko-KR" sz="1400" dirty="0" smtClean="0"/>
              <a:t>, 33</a:t>
            </a:r>
            <a:r>
              <a:rPr lang="en-US" altLang="ko-KR" sz="1400" baseline="30000" dirty="0" smtClean="0"/>
              <a:t>rd</a:t>
            </a:r>
            <a:r>
              <a:rPr lang="en-US" altLang="ko-KR" sz="1400" dirty="0" smtClean="0"/>
              <a:t> and 46</a:t>
            </a:r>
            <a:r>
              <a:rPr lang="en-US" altLang="ko-KR" sz="1400" baseline="30000" dirty="0" smtClean="0"/>
              <a:t>th</a:t>
            </a:r>
            <a:r>
              <a:rPr lang="en-US" altLang="ko-KR" sz="1400" dirty="0" smtClean="0"/>
              <a:t> tones based on red ones while those are 13</a:t>
            </a:r>
            <a:r>
              <a:rPr lang="en-US" altLang="ko-KR" sz="1400" baseline="30000" dirty="0" smtClean="0"/>
              <a:t>th</a:t>
            </a:r>
            <a:r>
              <a:rPr lang="en-US" altLang="ko-KR" sz="1400" dirty="0"/>
              <a:t>, </a:t>
            </a:r>
            <a:r>
              <a:rPr lang="en-US" altLang="ko-KR" sz="1400" dirty="0" smtClean="0"/>
              <a:t>14</a:t>
            </a:r>
            <a:r>
              <a:rPr lang="en-US" altLang="ko-KR" sz="1400" baseline="30000" dirty="0" smtClean="0"/>
              <a:t>th</a:t>
            </a:r>
            <a:r>
              <a:rPr lang="en-US" altLang="ko-KR" sz="1400" dirty="0"/>
              <a:t>, </a:t>
            </a:r>
            <a:r>
              <a:rPr lang="en-US" altLang="ko-KR" sz="1400" dirty="0" smtClean="0"/>
              <a:t>39</a:t>
            </a:r>
            <a:r>
              <a:rPr lang="en-US" altLang="ko-KR" sz="1400" baseline="30000" dirty="0" smtClean="0"/>
              <a:t>th</a:t>
            </a:r>
            <a:r>
              <a:rPr lang="en-US" altLang="ko-KR" sz="1400" dirty="0" smtClean="0"/>
              <a:t> </a:t>
            </a:r>
            <a:r>
              <a:rPr lang="en-US" altLang="ko-KR" sz="1400" dirty="0"/>
              <a:t>and </a:t>
            </a:r>
            <a:r>
              <a:rPr lang="en-US" altLang="ko-KR" sz="1400" dirty="0" smtClean="0"/>
              <a:t>40</a:t>
            </a:r>
            <a:r>
              <a:rPr lang="en-US" altLang="ko-KR" sz="1400" baseline="30000" dirty="0" smtClean="0"/>
              <a:t>th</a:t>
            </a:r>
            <a:r>
              <a:rPr lang="en-US" altLang="ko-KR" sz="1400" dirty="0" smtClean="0"/>
              <a:t> </a:t>
            </a:r>
            <a:r>
              <a:rPr lang="en-US" altLang="ko-KR" sz="1400" dirty="0"/>
              <a:t>tones </a:t>
            </a:r>
            <a:r>
              <a:rPr lang="en-US" altLang="ko-KR" sz="1400" dirty="0" smtClean="0"/>
              <a:t>based on green ones</a:t>
            </a:r>
          </a:p>
          <a:p>
            <a:pPr lvl="1"/>
            <a:r>
              <a:rPr lang="en-GB" altLang="ko-KR" sz="1600" dirty="0" smtClean="0"/>
              <a:t>This </a:t>
            </a:r>
            <a:r>
              <a:rPr lang="en-GB" altLang="ko-KR" sz="1600" dirty="0"/>
              <a:t>method can</a:t>
            </a:r>
            <a:r>
              <a:rPr lang="en-US" altLang="ko-KR" sz="1600" dirty="0"/>
              <a:t> </a:t>
            </a:r>
            <a:r>
              <a:rPr lang="en-GB" altLang="ko-KR" sz="1600" dirty="0"/>
              <a:t>guarantee a sufficient </a:t>
            </a:r>
            <a:r>
              <a:rPr lang="en-GB" altLang="ko-KR" sz="1600" dirty="0" smtClean="0"/>
              <a:t>gap </a:t>
            </a:r>
            <a:r>
              <a:rPr lang="en-GB" altLang="ko-KR" sz="1600" dirty="0"/>
              <a:t>between pilot tones </a:t>
            </a:r>
            <a:r>
              <a:rPr lang="en-GB" altLang="ko-KR" sz="1600" dirty="0" smtClean="0"/>
              <a:t>even in larger DRUs and </a:t>
            </a:r>
            <a:r>
              <a:rPr lang="en-GB" altLang="ko-KR" sz="1600" dirty="0"/>
              <a:t>can provide a reliable </a:t>
            </a:r>
            <a:r>
              <a:rPr lang="en-GB" altLang="ko-KR" sz="1600" dirty="0" smtClean="0"/>
              <a:t>performance similar to method 1</a:t>
            </a:r>
          </a:p>
          <a:p>
            <a:pPr lvl="1"/>
            <a:r>
              <a:rPr lang="en-GB" altLang="ko-KR" sz="1600" dirty="0" smtClean="0"/>
              <a:t>Also, unlike method 1, pilot tones are unchanged according to the configuration of DRUs since all of the pilot tones are based on those in 26 DRUs as in 11ax / 11be</a:t>
            </a:r>
            <a:endParaRPr lang="en-GB" altLang="ko-KR" sz="1600" dirty="0"/>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28" name="그룹 27"/>
          <p:cNvGrpSpPr/>
          <p:nvPr/>
        </p:nvGrpSpPr>
        <p:grpSpPr>
          <a:xfrm>
            <a:off x="610823" y="3132589"/>
            <a:ext cx="7998553" cy="736299"/>
            <a:chOff x="685800" y="4369101"/>
            <a:chExt cx="7998553" cy="736299"/>
          </a:xfrm>
        </p:grpSpPr>
        <p:grpSp>
          <p:nvGrpSpPr>
            <p:cNvPr id="23" name="그룹 22"/>
            <p:cNvGrpSpPr/>
            <p:nvPr/>
          </p:nvGrpSpPr>
          <p:grpSpPr>
            <a:xfrm>
              <a:off x="685800" y="4705290"/>
              <a:ext cx="7998553" cy="400110"/>
              <a:chOff x="685800" y="4705290"/>
              <a:chExt cx="7998553" cy="400110"/>
            </a:xfrm>
          </p:grpSpPr>
          <p:grpSp>
            <p:nvGrpSpPr>
              <p:cNvPr id="13" name="그룹 12"/>
              <p:cNvGrpSpPr/>
              <p:nvPr/>
            </p:nvGrpSpPr>
            <p:grpSpPr>
              <a:xfrm>
                <a:off x="685800" y="4705290"/>
                <a:ext cx="7998553" cy="400110"/>
                <a:chOff x="772836" y="4505540"/>
                <a:chExt cx="7998553" cy="400110"/>
              </a:xfrm>
            </p:grpSpPr>
            <p:pic>
              <p:nvPicPr>
                <p:cNvPr id="7" name="그림 6"/>
                <p:cNvPicPr>
                  <a:picLocks noChangeAspect="1"/>
                </p:cNvPicPr>
                <p:nvPr/>
              </p:nvPicPr>
              <p:blipFill>
                <a:blip r:embed="rId2"/>
                <a:stretch>
                  <a:fillRect/>
                </a:stretch>
              </p:blipFill>
              <p:spPr>
                <a:xfrm>
                  <a:off x="1456189" y="4547898"/>
                  <a:ext cx="7315200" cy="354069"/>
                </a:xfrm>
                <a:prstGeom prst="rect">
                  <a:avLst/>
                </a:prstGeom>
              </p:spPr>
            </p:pic>
            <p:sp>
              <p:nvSpPr>
                <p:cNvPr id="8" name="TextBox 7"/>
                <p:cNvSpPr txBox="1"/>
                <p:nvPr/>
              </p:nvSpPr>
              <p:spPr>
                <a:xfrm>
                  <a:off x="772836" y="4505540"/>
                  <a:ext cx="838200" cy="400110"/>
                </a:xfrm>
                <a:prstGeom prst="rect">
                  <a:avLst/>
                </a:prstGeom>
                <a:noFill/>
              </p:spPr>
              <p:txBody>
                <a:bodyPr wrap="square" rtlCol="0">
                  <a:spAutoFit/>
                </a:bodyPr>
                <a:lstStyle/>
                <a:p>
                  <a:r>
                    <a:rPr lang="en-US" altLang="ko-KR" sz="1000" dirty="0" smtClean="0"/>
                    <a:t>26 DRU_1</a:t>
                  </a:r>
                </a:p>
                <a:p>
                  <a:r>
                    <a:rPr lang="en-US" altLang="ko-KR" sz="1000" dirty="0" smtClean="0"/>
                    <a:t>26 DRU_6</a:t>
                  </a:r>
                  <a:endParaRPr lang="ko-KR" altLang="en-US" sz="1000" dirty="0"/>
                </a:p>
              </p:txBody>
            </p:sp>
            <p:sp>
              <p:nvSpPr>
                <p:cNvPr id="9" name="타원 8"/>
                <p:cNvSpPr/>
                <p:nvPr/>
              </p:nvSpPr>
              <p:spPr bwMode="auto">
                <a:xfrm>
                  <a:off x="3234655" y="4572000"/>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타원 9"/>
                <p:cNvSpPr/>
                <p:nvPr/>
              </p:nvSpPr>
              <p:spPr bwMode="auto">
                <a:xfrm>
                  <a:off x="3234655" y="4707622"/>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타원 10"/>
                <p:cNvSpPr/>
                <p:nvPr/>
              </p:nvSpPr>
              <p:spPr bwMode="auto">
                <a:xfrm>
                  <a:off x="6891556" y="4572000"/>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타원 11"/>
                <p:cNvSpPr/>
                <p:nvPr/>
              </p:nvSpPr>
              <p:spPr bwMode="auto">
                <a:xfrm>
                  <a:off x="6891556" y="4707622"/>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9" name="타원 18"/>
              <p:cNvSpPr/>
              <p:nvPr/>
            </p:nvSpPr>
            <p:spPr bwMode="auto">
              <a:xfrm>
                <a:off x="2294389" y="4766345"/>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타원 19"/>
              <p:cNvSpPr/>
              <p:nvPr/>
            </p:nvSpPr>
            <p:spPr bwMode="auto">
              <a:xfrm>
                <a:off x="5951290" y="4766345"/>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타원 20"/>
              <p:cNvSpPr/>
              <p:nvPr/>
            </p:nvSpPr>
            <p:spPr bwMode="auto">
              <a:xfrm>
                <a:off x="3988965" y="4910356"/>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타원 21"/>
              <p:cNvSpPr/>
              <p:nvPr/>
            </p:nvSpPr>
            <p:spPr bwMode="auto">
              <a:xfrm>
                <a:off x="7645866" y="4910356"/>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7" name="그룹 26"/>
            <p:cNvGrpSpPr/>
            <p:nvPr/>
          </p:nvGrpSpPr>
          <p:grpSpPr>
            <a:xfrm>
              <a:off x="3810000" y="4369101"/>
              <a:ext cx="4724400" cy="279099"/>
              <a:chOff x="1752600" y="4335011"/>
              <a:chExt cx="4724400" cy="279099"/>
            </a:xfrm>
          </p:grpSpPr>
          <p:grpSp>
            <p:nvGrpSpPr>
              <p:cNvPr id="18" name="그룹 17"/>
              <p:cNvGrpSpPr/>
              <p:nvPr/>
            </p:nvGrpSpPr>
            <p:grpSpPr>
              <a:xfrm>
                <a:off x="1752600" y="4337111"/>
                <a:ext cx="3253182" cy="276999"/>
                <a:chOff x="3300019" y="4970081"/>
                <a:chExt cx="3253182" cy="276999"/>
              </a:xfrm>
            </p:grpSpPr>
            <p:sp>
              <p:nvSpPr>
                <p:cNvPr id="15" name="TextBox 14"/>
                <p:cNvSpPr txBox="1"/>
                <p:nvPr/>
              </p:nvSpPr>
              <p:spPr>
                <a:xfrm>
                  <a:off x="3386261" y="4970081"/>
                  <a:ext cx="3166940" cy="276999"/>
                </a:xfrm>
                <a:prstGeom prst="rect">
                  <a:avLst/>
                </a:prstGeom>
                <a:noFill/>
              </p:spPr>
              <p:txBody>
                <a:bodyPr wrap="square" rtlCol="0">
                  <a:spAutoFit/>
                </a:bodyPr>
                <a:lstStyle/>
                <a:p>
                  <a:r>
                    <a:rPr lang="en-US" altLang="ko-KR" dirty="0" smtClean="0"/>
                    <a:t>Pilot tones for option 1 proposed in [2] [3]</a:t>
                  </a:r>
                  <a:endParaRPr lang="ko-KR" altLang="en-US" dirty="0"/>
                </a:p>
              </p:txBody>
            </p:sp>
            <p:sp>
              <p:nvSpPr>
                <p:cNvPr id="17" name="타원 16"/>
                <p:cNvSpPr/>
                <p:nvPr/>
              </p:nvSpPr>
              <p:spPr bwMode="auto">
                <a:xfrm>
                  <a:off x="3300019" y="5023851"/>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4" name="그룹 23"/>
              <p:cNvGrpSpPr/>
              <p:nvPr/>
            </p:nvGrpSpPr>
            <p:grpSpPr>
              <a:xfrm>
                <a:off x="4976418" y="4335011"/>
                <a:ext cx="1500582" cy="276999"/>
                <a:chOff x="3300019" y="4970081"/>
                <a:chExt cx="1500582" cy="276999"/>
              </a:xfrm>
            </p:grpSpPr>
            <p:sp>
              <p:nvSpPr>
                <p:cNvPr id="25" name="TextBox 24"/>
                <p:cNvSpPr txBox="1"/>
                <p:nvPr/>
              </p:nvSpPr>
              <p:spPr>
                <a:xfrm>
                  <a:off x="3386261" y="4970081"/>
                  <a:ext cx="1414340" cy="276999"/>
                </a:xfrm>
                <a:prstGeom prst="rect">
                  <a:avLst/>
                </a:prstGeom>
                <a:noFill/>
              </p:spPr>
              <p:txBody>
                <a:bodyPr wrap="square" rtlCol="0">
                  <a:spAutoFit/>
                </a:bodyPr>
                <a:lstStyle/>
                <a:p>
                  <a:r>
                    <a:rPr lang="en-US" altLang="ko-KR" dirty="0" smtClean="0"/>
                    <a:t>Shifted pilot tones</a:t>
                  </a:r>
                  <a:endParaRPr lang="ko-KR" altLang="en-US" dirty="0"/>
                </a:p>
              </p:txBody>
            </p:sp>
            <p:sp>
              <p:nvSpPr>
                <p:cNvPr id="26" name="타원 25"/>
                <p:cNvSpPr/>
                <p:nvPr/>
              </p:nvSpPr>
              <p:spPr bwMode="auto">
                <a:xfrm>
                  <a:off x="3300019" y="5023851"/>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grpSp>
    </p:spTree>
    <p:extLst>
      <p:ext uri="{BB962C8B-B14F-4D97-AF65-F5344CB8AC3E}">
        <p14:creationId xmlns:p14="http://schemas.microsoft.com/office/powerpoint/2010/main" val="3945867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Pilot Tones for Method 2</a:t>
            </a:r>
            <a:br>
              <a:rPr lang="en-US" altLang="ko-KR" dirty="0" smtClean="0"/>
            </a:br>
            <a:r>
              <a:rPr lang="en-US" altLang="ko-KR" dirty="0" smtClean="0"/>
              <a:t>in 20 MHz DRU </a:t>
            </a:r>
            <a:r>
              <a:rPr lang="en-US" altLang="ko-KR" dirty="0"/>
              <a:t>T</a:t>
            </a:r>
            <a:r>
              <a:rPr lang="en-US" altLang="ko-KR" dirty="0" smtClean="0"/>
              <a:t>one Plan</a:t>
            </a:r>
            <a:endParaRPr lang="ko-KR" altLang="en-US" dirty="0"/>
          </a:p>
        </p:txBody>
      </p:sp>
      <p:sp>
        <p:nvSpPr>
          <p:cNvPr id="3" name="내용 개체 틀 2"/>
          <p:cNvSpPr>
            <a:spLocks noGrp="1"/>
          </p:cNvSpPr>
          <p:nvPr>
            <p:ph idx="1"/>
          </p:nvPr>
        </p:nvSpPr>
        <p:spPr/>
        <p:txBody>
          <a:bodyPr/>
          <a:lstStyle/>
          <a:p>
            <a:r>
              <a:rPr lang="en-US" altLang="ko-KR" sz="1800" dirty="0" smtClean="0"/>
              <a:t>Although both pilot design methods have similar advantages in terms of a gap between pilot tones and its corresponding performance, method 2 is better when it comes to implementation since it has aligned pilot tones among all DRUs</a:t>
            </a:r>
          </a:p>
          <a:p>
            <a:pPr lvl="1"/>
            <a:r>
              <a:rPr lang="en-US" altLang="ko-KR" sz="1600" dirty="0" smtClean="0"/>
              <a:t>We prefer method 2</a:t>
            </a:r>
          </a:p>
          <a:p>
            <a:endParaRPr lang="en-US" altLang="ko-KR" sz="1800" dirty="0" smtClean="0"/>
          </a:p>
          <a:p>
            <a:r>
              <a:rPr lang="en-US" altLang="ko-KR" sz="1800" dirty="0" smtClean="0"/>
              <a:t>Based on method 2, we show two examples of pilot tones in the 20 MHz DRU tone plan introduced in [1]</a:t>
            </a:r>
          </a:p>
          <a:p>
            <a:pPr lvl="1"/>
            <a:r>
              <a:rPr lang="en-US" altLang="ko-KR" sz="1600" dirty="0" smtClean="0"/>
              <a:t>Example 1: Only two pilot tone shift values are considered which can guarantee an enough gap between pilot tones within each DRU</a:t>
            </a:r>
          </a:p>
          <a:p>
            <a:pPr lvl="1"/>
            <a:r>
              <a:rPr lang="en-US" altLang="ko-KR" sz="1600" dirty="0"/>
              <a:t>Example </a:t>
            </a:r>
            <a:r>
              <a:rPr lang="en-US" altLang="ko-KR" sz="1600" dirty="0" smtClean="0"/>
              <a:t>2: Different </a:t>
            </a:r>
            <a:r>
              <a:rPr lang="en-US" altLang="ko-KR" sz="1600" dirty="0"/>
              <a:t>pilot </a:t>
            </a:r>
            <a:r>
              <a:rPr lang="en-US" altLang="ko-KR" sz="1600" dirty="0" smtClean="0"/>
              <a:t>tone shift values are applied to different 26 DRUs which can </a:t>
            </a:r>
            <a:r>
              <a:rPr lang="en-US" altLang="ko-KR" sz="1600" dirty="0"/>
              <a:t>guarantee </a:t>
            </a:r>
            <a:r>
              <a:rPr lang="en-US" altLang="ko-KR" sz="1600" dirty="0" smtClean="0"/>
              <a:t>sufficiently distributed </a:t>
            </a:r>
            <a:r>
              <a:rPr lang="en-US" altLang="ko-KR" sz="1600" dirty="0"/>
              <a:t>pilot tones </a:t>
            </a:r>
            <a:r>
              <a:rPr lang="en-US" altLang="ko-KR" sz="1600" dirty="0" smtClean="0"/>
              <a:t>among </a:t>
            </a:r>
            <a:r>
              <a:rPr lang="en-US" altLang="ko-KR" sz="1600" dirty="0"/>
              <a:t>different </a:t>
            </a:r>
            <a:r>
              <a:rPr lang="en-US" altLang="ko-KR" sz="1600" dirty="0" smtClean="0"/>
              <a:t>DRUs as well as an enough gap between pilot tones </a:t>
            </a:r>
            <a:r>
              <a:rPr lang="en-US" altLang="ko-KR" sz="1600" dirty="0"/>
              <a:t>within </a:t>
            </a:r>
            <a:r>
              <a:rPr lang="en-US" altLang="ko-KR" sz="1600" dirty="0" smtClean="0"/>
              <a:t>each 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14862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294152</TotalTime>
  <Words>2917</Words>
  <Application>Microsoft Office PowerPoint</Application>
  <PresentationFormat>화면 슬라이드 쇼(4:3)</PresentationFormat>
  <Paragraphs>351</Paragraphs>
  <Slides>24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24</vt:i4>
      </vt:variant>
    </vt:vector>
  </HeadingPairs>
  <TitlesOfParts>
    <vt:vector size="30" baseType="lpstr">
      <vt:lpstr>굴림</vt:lpstr>
      <vt:lpstr>맑은 고딕</vt:lpstr>
      <vt:lpstr>맑은 고딕</vt:lpstr>
      <vt:lpstr>Arial</vt:lpstr>
      <vt:lpstr>Times New Roman</vt:lpstr>
      <vt:lpstr>802-11-Submission</vt:lpstr>
      <vt:lpstr>20 MHz Tone Plan and Pilot Design for DRU</vt:lpstr>
      <vt:lpstr>Introduction</vt:lpstr>
      <vt:lpstr>Recap – Tone Plan Design</vt:lpstr>
      <vt:lpstr>Recap – Pilot Design</vt:lpstr>
      <vt:lpstr>Issues for Pilot Design </vt:lpstr>
      <vt:lpstr>New Pilot Designs (1/3)</vt:lpstr>
      <vt:lpstr>New Pilot Designs (2/3)</vt:lpstr>
      <vt:lpstr>New Pilot Designs (3/3)</vt:lpstr>
      <vt:lpstr>Examples of Pilot Tones for Method 2 in 20 MHz DRU Tone Plan</vt:lpstr>
      <vt:lpstr>Example 1 of Pilot Tones for Method 2 in 20 MHz DRU Tone Plan (1/4)</vt:lpstr>
      <vt:lpstr>Example 1 of Pilot Tones for Method 2 in 20 MHz DRU Tone Plan (2/4)</vt:lpstr>
      <vt:lpstr>Example 1 of Pilot Tones for Method 2 in 20 MHz DRU Tone Plan (3/4)</vt:lpstr>
      <vt:lpstr>Example 1 of Pilot Tones for Method 2 in 20 MHz DRU Tone Plan (4/4)</vt:lpstr>
      <vt:lpstr>Example 2 of Pilot Tones for Method 2 in 20 MHz DRU Tone Plan (1/3)</vt:lpstr>
      <vt:lpstr>Example 2 of Pilot Tones for Method 2 in 20 MHz DRU Tone Plan (2/3)</vt:lpstr>
      <vt:lpstr>Example 2 of Pilot Tones for Method 2 in 20 MHz DRU Tone Plan (3/3)</vt:lpstr>
      <vt:lpstr>Discussion</vt:lpstr>
      <vt:lpstr>Conclusion</vt:lpstr>
      <vt:lpstr>Straw Poll #1</vt:lpstr>
      <vt:lpstr>Straw Poll #2</vt:lpstr>
      <vt:lpstr>Straw Poll #3</vt:lpstr>
      <vt:lpstr>Straw Poll #4</vt:lpstr>
      <vt:lpstr>Straw Poll #5</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6737</cp:revision>
  <cp:lastPrinted>2019-01-10T23:08:02Z</cp:lastPrinted>
  <dcterms:created xsi:type="dcterms:W3CDTF">2007-05-21T21:00:37Z</dcterms:created>
  <dcterms:modified xsi:type="dcterms:W3CDTF">2024-03-08T01:11:00Z</dcterms:modified>
</cp:coreProperties>
</file>