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83" r:id="rId2"/>
    <p:sldId id="1120" r:id="rId3"/>
    <p:sldId id="1121" r:id="rId4"/>
    <p:sldId id="1122" r:id="rId5"/>
    <p:sldId id="1123" r:id="rId6"/>
    <p:sldId id="1132" r:id="rId7"/>
    <p:sldId id="1133" r:id="rId8"/>
    <p:sldId id="1134" r:id="rId9"/>
    <p:sldId id="1135" r:id="rId10"/>
    <p:sldId id="1127" r:id="rId11"/>
    <p:sldId id="1131" r:id="rId12"/>
    <p:sldId id="1128" r:id="rId13"/>
    <p:sldId id="1129" r:id="rId14"/>
    <p:sldId id="1130" r:id="rId15"/>
    <p:sldId id="1136" r:id="rId16"/>
    <p:sldId id="1137" r:id="rId17"/>
    <p:sldId id="1138" r:id="rId18"/>
    <p:sldId id="1139" r:id="rId19"/>
    <p:sldId id="1125" r:id="rId20"/>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11" autoAdjust="0"/>
    <p:restoredTop sz="95034" autoAdjust="0"/>
  </p:normalViewPr>
  <p:slideViewPr>
    <p:cSldViewPr>
      <p:cViewPr varScale="1">
        <p:scale>
          <a:sx n="114" d="100"/>
          <a:sy n="114" d="100"/>
        </p:scale>
        <p:origin x="1536" y="114"/>
      </p:cViewPr>
      <p:guideLst>
        <p:guide orient="horz" pos="2160"/>
        <p:guide pos="2880"/>
      </p:guideLst>
    </p:cSldViewPr>
  </p:slideViewPr>
  <p:outlineViewPr>
    <p:cViewPr>
      <p:scale>
        <a:sx n="33" d="100"/>
        <a:sy n="33" d="100"/>
      </p:scale>
      <p:origin x="48" y="804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122" d="100"/>
          <a:sy n="122" d="100"/>
        </p:scale>
        <p:origin x="1710"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2024</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2024</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802.11-24/0400r0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2"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2024</a:t>
            </a:r>
            <a:endParaRPr lang="en-US"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Hybrid PPDU and Distribution Bandwidth</a:t>
            </a:r>
            <a:br>
              <a:rPr lang="en-US" altLang="ko-KR" dirty="0" smtClean="0">
                <a:solidFill>
                  <a:schemeClr val="tx1"/>
                </a:solidFill>
                <a:ea typeface="굴림" panose="020B0600000101010101" pitchFamily="50" charset="-127"/>
              </a:rPr>
            </a:br>
            <a:r>
              <a:rPr lang="en-US" altLang="ko-KR" dirty="0" smtClean="0">
                <a:solidFill>
                  <a:schemeClr val="tx1"/>
                </a:solidFill>
                <a:ea typeface="굴림" panose="020B0600000101010101" pitchFamily="50" charset="-127"/>
              </a:rPr>
              <a:t>for DRU</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2024-03-10</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sp>
        <p:nvSpPr>
          <p:cNvPr id="10"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2024</a:t>
            </a:r>
            <a:endParaRPr lang="en-US" dirty="0"/>
          </a:p>
        </p:txBody>
      </p:sp>
      <p:graphicFrame>
        <p:nvGraphicFramePr>
          <p:cNvPr id="9" name="Table 12"/>
          <p:cNvGraphicFramePr>
            <a:graphicFrameLocks noGrp="1"/>
          </p:cNvGraphicFramePr>
          <p:nvPr>
            <p:extLst>
              <p:ext uri="{D42A27DB-BD31-4B8C-83A1-F6EECF244321}">
                <p14:modId xmlns:p14="http://schemas.microsoft.com/office/powerpoint/2010/main" val="2277796125"/>
              </p:ext>
            </p:extLst>
          </p:nvPr>
        </p:nvGraphicFramePr>
        <p:xfrm>
          <a:off x="762000" y="2895600"/>
          <a:ext cx="7620000" cy="2895599"/>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5309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0418">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ko-KR" altLang="en-US"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53092323"/>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44043537"/>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200" kern="1200" dirty="0" err="1"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6445243"/>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sz="2000" dirty="0" smtClean="0"/>
              <a:t>We have shown our view on 80 MHz hybrid PPDU</a:t>
            </a:r>
          </a:p>
          <a:p>
            <a:pPr lvl="1"/>
            <a:r>
              <a:rPr lang="en-US" altLang="ko-KR" sz="1800" dirty="0" smtClean="0"/>
              <a:t>We have proposed to either support the 80 </a:t>
            </a:r>
            <a:r>
              <a:rPr lang="en-US" altLang="ko-KR" sz="1800" dirty="0"/>
              <a:t>MHz hybrid PPDU </a:t>
            </a:r>
            <a:r>
              <a:rPr lang="en-US" altLang="ko-KR" sz="1800" dirty="0" smtClean="0"/>
              <a:t>or mandate the support for DRUs</a:t>
            </a:r>
            <a:endParaRPr lang="ko-KR" altLang="en-US" sz="1800" dirty="0"/>
          </a:p>
          <a:p>
            <a:pPr lvl="1"/>
            <a:r>
              <a:rPr lang="en-US" altLang="ko-KR" sz="1800" dirty="0" smtClean="0"/>
              <a:t>We have also proposed </a:t>
            </a:r>
            <a:r>
              <a:rPr lang="en-US" altLang="ko-KR" sz="1800" dirty="0"/>
              <a:t>to support small RRUs in </a:t>
            </a:r>
            <a:r>
              <a:rPr lang="en-US" altLang="ko-KR" sz="1800" dirty="0" smtClean="0"/>
              <a:t>the </a:t>
            </a:r>
            <a:r>
              <a:rPr lang="en-US" altLang="ko-KR" sz="1800" dirty="0"/>
              <a:t>hybrid PPDU for 20 MHz operating </a:t>
            </a:r>
            <a:r>
              <a:rPr lang="en-US" altLang="ko-KR" sz="1800" dirty="0" smtClean="0"/>
              <a:t>STAs</a:t>
            </a:r>
          </a:p>
          <a:p>
            <a:endParaRPr lang="en-US" altLang="ko-KR" sz="2000" dirty="0" smtClean="0"/>
          </a:p>
          <a:p>
            <a:r>
              <a:rPr lang="en-US" altLang="ko-KR" sz="2000" dirty="0" smtClean="0"/>
              <a:t>In addition, we have discussed 160 MHz distribution bandwidth</a:t>
            </a:r>
          </a:p>
          <a:p>
            <a:pPr lvl="1"/>
            <a:r>
              <a:rPr lang="en-US" altLang="ko-KR" sz="1800" dirty="0"/>
              <a:t>We have addressed a PHY processing issue for a PPDU using DRUs distributed in 160 MHz</a:t>
            </a:r>
          </a:p>
          <a:p>
            <a:pPr lvl="1"/>
            <a:r>
              <a:rPr lang="en-US" altLang="ko-KR" sz="1800" dirty="0" smtClean="0"/>
              <a:t>We </a:t>
            </a:r>
            <a:r>
              <a:rPr lang="en-US" altLang="ko-KR" sz="1800" dirty="0"/>
              <a:t>have also proposed some details </a:t>
            </a:r>
            <a:r>
              <a:rPr lang="en-US" altLang="ko-KR" sz="1800" dirty="0" smtClean="0"/>
              <a:t>regarding 160 </a:t>
            </a:r>
            <a:r>
              <a:rPr lang="en-US" altLang="ko-KR" sz="1800" dirty="0"/>
              <a:t>MHz distribution </a:t>
            </a:r>
            <a:r>
              <a:rPr lang="en-US" altLang="ko-KR" sz="1800" dirty="0" smtClean="0"/>
              <a:t>bandwidth</a:t>
            </a:r>
            <a:endParaRPr lang="ko-KR" altLang="en-US" sz="24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2116165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a:t>11bn supports </a:t>
            </a:r>
            <a:r>
              <a:rPr lang="en-US" altLang="ko-KR" sz="1800" dirty="0" smtClean="0"/>
              <a:t>160 MHz and 320 MHz </a:t>
            </a:r>
            <a:r>
              <a:rPr lang="en-US" altLang="ko-KR" sz="1800" dirty="0"/>
              <a:t>hybrid </a:t>
            </a:r>
            <a:r>
              <a:rPr lang="en-US" altLang="ko-KR" sz="1800" dirty="0" smtClean="0"/>
              <a:t>PPDUs</a:t>
            </a:r>
            <a:endParaRPr lang="en-US" altLang="ko-KR" sz="1800" dirty="0"/>
          </a:p>
          <a:p>
            <a:pPr lvl="2"/>
            <a:r>
              <a:rPr lang="en-US" altLang="ko-KR" sz="1600" dirty="0"/>
              <a:t>Either DRUs or RRUs are used in 80 MHz</a:t>
            </a:r>
          </a:p>
          <a:p>
            <a:pPr lvl="2"/>
            <a:r>
              <a:rPr lang="en-US" altLang="ko-KR" sz="1600" dirty="0"/>
              <a:t>Distribution bandwidth is 80 MHz for DRU when puncturing is not </a:t>
            </a:r>
            <a:r>
              <a:rPr lang="en-US" altLang="ko-KR" sz="1600" dirty="0" smtClean="0"/>
              <a:t>applied</a:t>
            </a:r>
          </a:p>
          <a:p>
            <a:pPr lvl="3"/>
            <a:r>
              <a:rPr lang="en-US" altLang="ko-KR" sz="1400" dirty="0" smtClean="0"/>
              <a:t>Support for 160 MHz distribution bandwidth in the 320 MHz hybrid PPDU is TBD</a:t>
            </a:r>
            <a:endParaRPr lang="en-US" altLang="ko-KR" sz="1400" dirty="0"/>
          </a:p>
          <a:p>
            <a:pPr lvl="2"/>
            <a:r>
              <a:rPr lang="en-US" altLang="ko-KR" sz="1600" dirty="0"/>
              <a:t>If there is </a:t>
            </a:r>
            <a:r>
              <a:rPr lang="en-US" altLang="ko-KR" sz="1600" dirty="0" smtClean="0"/>
              <a:t>a punctured </a:t>
            </a:r>
            <a:r>
              <a:rPr lang="en-US" altLang="ko-KR" sz="1600" dirty="0"/>
              <a:t>20 MHz </a:t>
            </a:r>
            <a:r>
              <a:rPr lang="en-US" altLang="ko-KR" sz="1600" dirty="0" smtClean="0"/>
              <a:t>channel in </a:t>
            </a:r>
            <a:r>
              <a:rPr lang="en-US" altLang="ko-KR" sz="1600" dirty="0"/>
              <a:t>80 </a:t>
            </a:r>
            <a:r>
              <a:rPr lang="en-US" altLang="ko-KR" sz="1600" dirty="0" smtClean="0"/>
              <a:t>MHz where DRUs are used, </a:t>
            </a:r>
            <a:r>
              <a:rPr lang="en-US" altLang="ko-KR" sz="1600" dirty="0"/>
              <a:t>20 MHz and 40 MHz distribution bandwidths are applied to non-punctured 20 MHz and 40 MHz, </a:t>
            </a:r>
            <a:r>
              <a:rPr lang="en-US" altLang="ko-KR" sz="1600" dirty="0" smtClean="0"/>
              <a:t>respectively</a:t>
            </a:r>
          </a:p>
          <a:p>
            <a:endParaRPr lang="en-US" altLang="ko-KR" sz="2000" dirty="0"/>
          </a:p>
          <a:p>
            <a:r>
              <a:rPr lang="en-US" altLang="ko-KR" sz="2000" dirty="0" smtClean="0"/>
              <a:t>Y/N/A: //</a:t>
            </a:r>
            <a:endParaRPr lang="en-US" altLang="ko-KR"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1747850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11bn supports an 80 MHz hybrid PPDU</a:t>
            </a:r>
          </a:p>
          <a:p>
            <a:pPr lvl="2"/>
            <a:r>
              <a:rPr lang="en-US" altLang="ko-KR" sz="1600" dirty="0"/>
              <a:t>Either DRUs or RRUs are used in 40 MHz</a:t>
            </a:r>
          </a:p>
          <a:p>
            <a:pPr lvl="2"/>
            <a:r>
              <a:rPr lang="en-US" altLang="ko-KR" sz="1600" dirty="0"/>
              <a:t>Distribution bandwidth is 40 MHz for DRU when puncturing is not applied</a:t>
            </a:r>
          </a:p>
          <a:p>
            <a:pPr lvl="2"/>
            <a:r>
              <a:rPr lang="en-US" altLang="ko-KR" sz="1600" dirty="0"/>
              <a:t>If there is </a:t>
            </a:r>
            <a:r>
              <a:rPr lang="en-US" altLang="ko-KR" sz="1600" dirty="0" smtClean="0"/>
              <a:t>a punctured </a:t>
            </a:r>
            <a:r>
              <a:rPr lang="en-US" altLang="ko-KR" sz="1600" dirty="0"/>
              <a:t>20 </a:t>
            </a:r>
            <a:r>
              <a:rPr lang="en-US" altLang="ko-KR" sz="1600" dirty="0" smtClean="0"/>
              <a:t>MHz channel in 40 MHz where DRUs are used, </a:t>
            </a:r>
            <a:r>
              <a:rPr lang="en-US" altLang="ko-KR" sz="1600" dirty="0"/>
              <a:t>20 MHz distribution bandwidth </a:t>
            </a:r>
            <a:r>
              <a:rPr lang="en-US" altLang="ko-KR" sz="1600" dirty="0" smtClean="0"/>
              <a:t>is applied </a:t>
            </a:r>
            <a:r>
              <a:rPr lang="en-US" altLang="ko-KR" sz="1600" dirty="0"/>
              <a:t>to non-punctured 20 </a:t>
            </a:r>
            <a:r>
              <a:rPr lang="en-US" altLang="ko-KR" sz="1600" dirty="0" smtClean="0"/>
              <a:t>MHz</a:t>
            </a:r>
          </a:p>
          <a:p>
            <a:endParaRPr lang="en-US" altLang="ko-KR" sz="2000" dirty="0" smtClean="0"/>
          </a:p>
          <a:p>
            <a:r>
              <a:rPr lang="en-US" altLang="ko-KR" sz="2000" dirty="0" smtClean="0"/>
              <a:t>Y/N/A</a:t>
            </a:r>
            <a:r>
              <a:rPr lang="en-US" altLang="ko-KR" sz="2000" dirty="0"/>
              <a:t>: </a:t>
            </a:r>
            <a:r>
              <a:rPr lang="en-US" altLang="ko-KR" sz="2000" dirty="0" smtClean="0"/>
              <a:t>//</a:t>
            </a:r>
            <a:endParaRPr lang="en-US" altLang="ko-KR"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2072287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a:t>STAs shall support DRUs </a:t>
            </a:r>
            <a:r>
              <a:rPr lang="en-US" altLang="ko-KR" sz="1800" dirty="0" smtClean="0"/>
              <a:t>defined in 20 </a:t>
            </a:r>
            <a:r>
              <a:rPr lang="en-US" altLang="ko-KR" sz="1800" dirty="0"/>
              <a:t>MHz distribution bandwidth</a:t>
            </a:r>
          </a:p>
          <a:p>
            <a:pPr lvl="1"/>
            <a:r>
              <a:rPr lang="en-US" altLang="ko-KR" sz="1800" dirty="0"/>
              <a:t>STAs except for 20 MHz operating STAs shall support DRUs </a:t>
            </a:r>
            <a:r>
              <a:rPr lang="en-US" altLang="ko-KR" sz="1800" dirty="0" smtClean="0"/>
              <a:t>defined in </a:t>
            </a:r>
            <a:r>
              <a:rPr lang="en-US" altLang="ko-KR" sz="1800" dirty="0"/>
              <a:t>40 MHz and 80 MHz distribution bandwidths</a:t>
            </a:r>
          </a:p>
          <a:p>
            <a:endParaRPr lang="en-US" altLang="ko-KR" sz="2000" dirty="0" smtClean="0"/>
          </a:p>
          <a:p>
            <a:r>
              <a:rPr lang="en-US" altLang="ko-KR" sz="2000" dirty="0" smtClean="0"/>
              <a:t>Y/N/A</a:t>
            </a:r>
            <a:r>
              <a:rPr lang="en-US" altLang="ko-KR" sz="2000" dirty="0"/>
              <a:t>: </a:t>
            </a:r>
            <a:r>
              <a:rPr lang="en-US" altLang="ko-KR" sz="2000" dirty="0" smtClean="0"/>
              <a:t>//</a:t>
            </a:r>
            <a:endParaRPr lang="en-US" altLang="ko-KR"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2691150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a:t>Small </a:t>
            </a:r>
            <a:r>
              <a:rPr lang="en-US" altLang="ko-KR" sz="1800" dirty="0" smtClean="0"/>
              <a:t>RRUs (regular RUs) </a:t>
            </a:r>
            <a:r>
              <a:rPr lang="en-US" altLang="ko-KR" sz="1800" dirty="0"/>
              <a:t>are supported for 20 MHz operating STAs in a hybrid PPDU</a:t>
            </a:r>
          </a:p>
          <a:p>
            <a:pPr lvl="2"/>
            <a:r>
              <a:rPr lang="en-US" altLang="ko-KR" sz="1600" dirty="0" smtClean="0"/>
              <a:t>The RRUs mean existing RUs which are defined in 11ax and 11be</a:t>
            </a:r>
          </a:p>
          <a:p>
            <a:pPr lvl="2"/>
            <a:r>
              <a:rPr lang="en-US" altLang="ko-KR" sz="1600" dirty="0" smtClean="0"/>
              <a:t>Exact </a:t>
            </a:r>
            <a:r>
              <a:rPr lang="en-US" altLang="ko-KR" sz="1600" dirty="0"/>
              <a:t>set of supported small R</a:t>
            </a:r>
            <a:r>
              <a:rPr lang="en-US" altLang="ko-KR" sz="1600" dirty="0" smtClean="0"/>
              <a:t>RUs </a:t>
            </a:r>
            <a:r>
              <a:rPr lang="en-US" altLang="ko-KR" sz="1600" dirty="0"/>
              <a:t>are </a:t>
            </a:r>
            <a:r>
              <a:rPr lang="en-US" altLang="ko-KR" sz="1600" dirty="0" smtClean="0"/>
              <a:t>TBD</a:t>
            </a:r>
          </a:p>
          <a:p>
            <a:endParaRPr lang="en-US" altLang="ko-KR" sz="2000" dirty="0" smtClean="0"/>
          </a:p>
          <a:p>
            <a:r>
              <a:rPr lang="en-US" altLang="ko-KR" sz="2000" dirty="0" smtClean="0"/>
              <a:t>Y/N/A</a:t>
            </a:r>
            <a:r>
              <a:rPr lang="en-US" altLang="ko-KR" sz="2000" dirty="0"/>
              <a:t>: </a:t>
            </a:r>
            <a:r>
              <a:rPr lang="en-US" altLang="ko-KR" sz="2000" dirty="0" smtClean="0"/>
              <a:t>//</a:t>
            </a:r>
            <a:endParaRPr lang="en-US" altLang="ko-KR"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14</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3069843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#5</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a:t>11bn supports </a:t>
            </a:r>
            <a:r>
              <a:rPr lang="en-US" altLang="ko-KR" sz="1800" dirty="0" smtClean="0"/>
              <a:t>160 </a:t>
            </a:r>
            <a:r>
              <a:rPr lang="en-US" altLang="ko-KR" sz="1800" dirty="0"/>
              <a:t>MHz distribution </a:t>
            </a:r>
            <a:r>
              <a:rPr lang="en-US" altLang="ko-KR" sz="1800" dirty="0" smtClean="0"/>
              <a:t>bandwidth </a:t>
            </a:r>
            <a:r>
              <a:rPr lang="en-US" altLang="ko-KR" sz="1800" dirty="0"/>
              <a:t>for </a:t>
            </a:r>
            <a:r>
              <a:rPr lang="en-US" altLang="ko-KR" sz="1800" dirty="0" smtClean="0"/>
              <a:t>DRU</a:t>
            </a:r>
          </a:p>
          <a:p>
            <a:endParaRPr lang="en-US" altLang="ko-KR" sz="2000" dirty="0" smtClean="0"/>
          </a:p>
          <a:p>
            <a:r>
              <a:rPr lang="en-US" altLang="ko-KR" sz="2000" dirty="0" smtClean="0"/>
              <a:t>Y/N/A</a:t>
            </a:r>
            <a:r>
              <a:rPr lang="en-US" altLang="ko-KR" sz="2000" dirty="0"/>
              <a:t>: //</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15</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2421542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#6</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The </a:t>
            </a:r>
            <a:r>
              <a:rPr lang="en-US" altLang="ko-KR" sz="1800" dirty="0"/>
              <a:t>maximum size of </a:t>
            </a:r>
            <a:r>
              <a:rPr lang="en-US" altLang="ko-KR" sz="1800" dirty="0" smtClean="0"/>
              <a:t>DRU </a:t>
            </a:r>
            <a:r>
              <a:rPr lang="en-US" altLang="ko-KR" sz="1800" dirty="0"/>
              <a:t>is 996 in 160 MHz distribution bandwidth</a:t>
            </a:r>
          </a:p>
          <a:p>
            <a:endParaRPr lang="en-US" altLang="ko-KR" sz="2000" dirty="0" smtClean="0"/>
          </a:p>
          <a:p>
            <a:r>
              <a:rPr lang="en-US" altLang="ko-KR" sz="2000" dirty="0" smtClean="0"/>
              <a:t>Y/N/A</a:t>
            </a:r>
            <a:r>
              <a:rPr lang="en-US" altLang="ko-KR" sz="2000" dirty="0"/>
              <a:t>: //</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16</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15231369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#7</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a:t>160 MHz distribution bandwidth is supported in a 160 MHz TB PPDU and a certain 160 MHz channel in a 320 MHz TB </a:t>
            </a:r>
            <a:r>
              <a:rPr lang="en-US" altLang="ko-KR" sz="1800" dirty="0" smtClean="0"/>
              <a:t>PPDU</a:t>
            </a:r>
            <a:endParaRPr lang="en-US" altLang="ko-KR" sz="1800" dirty="0"/>
          </a:p>
          <a:p>
            <a:endParaRPr lang="en-US" altLang="ko-KR" sz="2000" dirty="0" smtClean="0"/>
          </a:p>
          <a:p>
            <a:r>
              <a:rPr lang="en-US" altLang="ko-KR" sz="2000" dirty="0" smtClean="0"/>
              <a:t>Y/N/A</a:t>
            </a:r>
            <a:r>
              <a:rPr lang="en-US" altLang="ko-KR" sz="2000" dirty="0"/>
              <a:t>: //</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17</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966716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#8</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Transmitter </a:t>
            </a:r>
            <a:r>
              <a:rPr lang="en-US" altLang="ko-KR" sz="1800" dirty="0"/>
              <a:t>and receiver may perform 160 MHz PHY processing in </a:t>
            </a:r>
            <a:r>
              <a:rPr lang="en-US" altLang="ko-KR" sz="1800" dirty="0" smtClean="0"/>
              <a:t>the </a:t>
            </a:r>
            <a:r>
              <a:rPr lang="en-US" altLang="ko-KR" sz="1800" dirty="0"/>
              <a:t>160 MHz </a:t>
            </a:r>
            <a:r>
              <a:rPr lang="en-US" altLang="ko-KR" sz="1800" dirty="0" smtClean="0"/>
              <a:t>channel </a:t>
            </a:r>
            <a:r>
              <a:rPr lang="en-US" altLang="ko-KR" sz="1800" dirty="0"/>
              <a:t>where </a:t>
            </a:r>
            <a:r>
              <a:rPr lang="en-US" altLang="ko-KR" sz="1800" dirty="0" smtClean="0"/>
              <a:t>DRUs are used and 160 </a:t>
            </a:r>
            <a:r>
              <a:rPr lang="en-US" altLang="ko-KR" sz="1800" dirty="0"/>
              <a:t>MHz distribution bandwidth is </a:t>
            </a:r>
            <a:r>
              <a:rPr lang="en-US" altLang="ko-KR" sz="1800" dirty="0" smtClean="0"/>
              <a:t>applied</a:t>
            </a:r>
          </a:p>
          <a:p>
            <a:pPr lvl="2"/>
            <a:r>
              <a:rPr lang="en-US" altLang="ko-KR" sz="1600" dirty="0" smtClean="0"/>
              <a:t>160 </a:t>
            </a:r>
            <a:r>
              <a:rPr lang="en-US" altLang="ko-KR" sz="1600" dirty="0"/>
              <a:t>MHz PHY processing means constellation mapper, LDPC tone mapper / BCC </a:t>
            </a:r>
            <a:r>
              <a:rPr lang="en-US" altLang="ko-KR" sz="1600" dirty="0" err="1"/>
              <a:t>interleaver</a:t>
            </a:r>
            <a:r>
              <a:rPr lang="en-US" altLang="ko-KR" sz="1600" dirty="0"/>
              <a:t>, etc., are performed in a 160 MHz channel without segment parser / </a:t>
            </a:r>
            <a:r>
              <a:rPr lang="en-US" altLang="ko-KR" sz="1600" dirty="0" err="1"/>
              <a:t>deparser</a:t>
            </a:r>
            <a:endParaRPr lang="en-US" altLang="ko-KR" sz="2000" dirty="0" smtClean="0"/>
          </a:p>
          <a:p>
            <a:endParaRPr lang="en-US" altLang="ko-KR" sz="2000" dirty="0" smtClean="0"/>
          </a:p>
          <a:p>
            <a:r>
              <a:rPr lang="en-US" altLang="ko-KR" sz="2000" dirty="0" smtClean="0"/>
              <a:t>Y/N/A</a:t>
            </a:r>
            <a:r>
              <a:rPr lang="en-US" altLang="ko-KR" sz="2000" dirty="0"/>
              <a:t>: //</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18</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29256499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2000" dirty="0" smtClean="0"/>
              <a:t>[1] 11-23-1919-01-00bn-dru-proposal</a:t>
            </a:r>
          </a:p>
          <a:p>
            <a:pPr marL="0" indent="0">
              <a:buNone/>
            </a:pPr>
            <a:r>
              <a:rPr lang="en-US" altLang="ko-KR" sz="2000" dirty="0" smtClean="0"/>
              <a:t>[2] 11-24-0014-00-00bn-further-thoughts-on-dru</a:t>
            </a:r>
          </a:p>
          <a:p>
            <a:pPr marL="0" indent="0">
              <a:buNone/>
            </a:pPr>
            <a:r>
              <a:rPr lang="en-US" altLang="ko-KR" sz="2000" dirty="0" smtClean="0"/>
              <a:t>[</a:t>
            </a:r>
            <a:r>
              <a:rPr lang="en-US" altLang="ko-KR" sz="2000" dirty="0"/>
              <a:t>3</a:t>
            </a:r>
            <a:r>
              <a:rPr lang="en-US" altLang="ko-KR" sz="2000" dirty="0" smtClean="0"/>
              <a:t>] </a:t>
            </a:r>
            <a:r>
              <a:rPr lang="en-US" altLang="ko-KR" sz="2000" dirty="0"/>
              <a:t>11-23-1988-02-00bn-considerations-on-dru-design-and-application</a:t>
            </a:r>
            <a:endParaRPr lang="en-US" altLang="ko-KR" sz="2000" dirty="0" smtClean="0"/>
          </a:p>
          <a:p>
            <a:pPr marL="0" indent="0">
              <a:buNone/>
            </a:pPr>
            <a:r>
              <a:rPr lang="en-US" altLang="ko-KR" sz="2000" dirty="0" smtClean="0"/>
              <a:t>[4] 11-23-2020-00-00bn-high-level-perspective-on-distributed-tone-ru-for-11bn</a:t>
            </a:r>
          </a:p>
          <a:p>
            <a:pPr marL="0" indent="0">
              <a:buNone/>
            </a:pPr>
            <a:r>
              <a:rPr lang="en-US" altLang="ko-KR" sz="2000" dirty="0"/>
              <a:t>[5] </a:t>
            </a:r>
            <a:r>
              <a:rPr lang="en-US" altLang="ko-KR" sz="2000" dirty="0" smtClean="0"/>
              <a:t>11-23-2200-00-00bn-distribution-bandwidth-of-dru</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19</a:t>
            </a:fld>
            <a:endParaRPr lang="en-US" altLang="ko-KR"/>
          </a:p>
        </p:txBody>
      </p:sp>
      <p:sp>
        <p:nvSpPr>
          <p:cNvPr id="6" name="날짜 개체 틀 5"/>
          <p:cNvSpPr>
            <a:spLocks noGrp="1"/>
          </p:cNvSpPr>
          <p:nvPr>
            <p:ph type="dt" sz="half" idx="2"/>
          </p:nvPr>
        </p:nvSpPr>
        <p:spPr>
          <a:xfrm>
            <a:off x="696913" y="332601"/>
            <a:ext cx="1182055" cy="276999"/>
          </a:xfrm>
        </p:spPr>
        <p:txBody>
          <a:bodyPr/>
          <a:lstStyle/>
          <a:p>
            <a:pPr>
              <a:defRPr/>
            </a:pPr>
            <a:r>
              <a:rPr lang="en-US" dirty="0" smtClean="0"/>
              <a:t>March 2024</a:t>
            </a:r>
            <a:endParaRPr lang="en-US" dirty="0"/>
          </a:p>
        </p:txBody>
      </p:sp>
    </p:spTree>
    <p:extLst>
      <p:ext uri="{BB962C8B-B14F-4D97-AF65-F5344CB8AC3E}">
        <p14:creationId xmlns:p14="http://schemas.microsoft.com/office/powerpoint/2010/main" val="1429068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2000" dirty="0" smtClean="0"/>
              <a:t>A hybrid PPDU where DRUs and RRUs are used at the same time in a PPDU transmission was discussed [1-5]</a:t>
            </a:r>
          </a:p>
          <a:p>
            <a:r>
              <a:rPr lang="en-US" altLang="ko-KR" sz="2000" dirty="0" smtClean="0"/>
              <a:t>We </a:t>
            </a:r>
            <a:r>
              <a:rPr lang="en-US" altLang="ko-KR" sz="2000" dirty="0"/>
              <a:t>share our view on the hybrid PPDU and also discuss how to support 20 MHz operating STAs in the hybrid PPDU</a:t>
            </a:r>
            <a:endParaRPr lang="ko-KR" altLang="en-US" sz="2000" dirty="0"/>
          </a:p>
          <a:p>
            <a:endParaRPr lang="en-US" altLang="ko-KR" sz="2000" dirty="0"/>
          </a:p>
          <a:p>
            <a:r>
              <a:rPr lang="en-US" altLang="ko-KR" sz="2000" dirty="0" smtClean="0"/>
              <a:t>Meanwhile, </a:t>
            </a:r>
            <a:r>
              <a:rPr lang="en-US" altLang="ko-KR" sz="2000" smtClean="0"/>
              <a:t>in [1][2</a:t>
            </a:r>
            <a:r>
              <a:rPr lang="en-US" altLang="ko-KR" sz="2000" dirty="0" smtClean="0"/>
              <a:t>][5], </a:t>
            </a:r>
            <a:r>
              <a:rPr lang="en-US" altLang="ko-KR" sz="2000" dirty="0"/>
              <a:t>160 MHz distribution bandwidth was proposed for DRU</a:t>
            </a:r>
          </a:p>
          <a:p>
            <a:r>
              <a:rPr lang="en-US" altLang="ko-KR" sz="2000" dirty="0" smtClean="0"/>
              <a:t>We </a:t>
            </a:r>
            <a:r>
              <a:rPr lang="en-US" altLang="ko-KR" sz="2000" dirty="0"/>
              <a:t>address a PHY processing issue at both transmitter and receiver sides </a:t>
            </a:r>
            <a:r>
              <a:rPr lang="en-US" altLang="ko-KR" sz="2000" dirty="0" smtClean="0"/>
              <a:t>when 160 MHz distribution bandwidth is applied to </a:t>
            </a:r>
            <a:r>
              <a:rPr lang="en-US" altLang="ko-KR" sz="2000" dirty="0"/>
              <a:t>a </a:t>
            </a:r>
            <a:r>
              <a:rPr lang="en-US" altLang="ko-KR" sz="2000" dirty="0" smtClean="0"/>
              <a:t>PPDU transmission</a:t>
            </a:r>
            <a:endParaRPr lang="en-US" altLang="ko-KR" sz="2000" dirty="0"/>
          </a:p>
          <a:p>
            <a:r>
              <a:rPr lang="en-US" altLang="ko-KR" sz="2000" dirty="0" smtClean="0"/>
              <a:t>We </a:t>
            </a:r>
            <a:r>
              <a:rPr lang="en-US" altLang="ko-KR" sz="2000" dirty="0"/>
              <a:t>also propose some details on 160 MHz distribution </a:t>
            </a:r>
            <a:r>
              <a:rPr lang="en-US" altLang="ko-KR" sz="2000" dirty="0" smtClean="0"/>
              <a:t>bandwidth</a:t>
            </a:r>
            <a:endParaRPr lang="ko-KR" altLang="en-US" sz="2000" dirty="0"/>
          </a:p>
          <a:p>
            <a:endParaRPr lang="en-US" altLang="ko-KR" sz="2000" dirty="0" smtClean="0"/>
          </a:p>
          <a:p>
            <a:endParaRPr lang="en-US" altLang="ko-KR"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813649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Hybrid PPDU – Recap &amp; Issue</a:t>
            </a:r>
            <a:endParaRPr lang="ko-KR" altLang="en-US" dirty="0"/>
          </a:p>
        </p:txBody>
      </p:sp>
      <p:sp>
        <p:nvSpPr>
          <p:cNvPr id="3" name="내용 개체 틀 2"/>
          <p:cNvSpPr>
            <a:spLocks noGrp="1"/>
          </p:cNvSpPr>
          <p:nvPr>
            <p:ph idx="1"/>
          </p:nvPr>
        </p:nvSpPr>
        <p:spPr/>
        <p:txBody>
          <a:bodyPr/>
          <a:lstStyle/>
          <a:p>
            <a:r>
              <a:rPr lang="en-US" altLang="ko-KR" sz="2000" dirty="0" smtClean="0"/>
              <a:t>Most of the contributions [2-5] proposed 160 MHz and 320 MHz hybrid PPDUs and had a similar view on them</a:t>
            </a:r>
          </a:p>
          <a:p>
            <a:pPr lvl="1"/>
            <a:r>
              <a:rPr lang="en-US" altLang="ko-KR" sz="1800" dirty="0" smtClean="0"/>
              <a:t>Either DRUs or RRUs are used in 80 MHz</a:t>
            </a:r>
          </a:p>
          <a:p>
            <a:pPr lvl="1"/>
            <a:r>
              <a:rPr lang="en-US" altLang="ko-KR" sz="1800" dirty="0"/>
              <a:t>D</a:t>
            </a:r>
            <a:r>
              <a:rPr lang="en-US" altLang="ko-KR" sz="1800" dirty="0" smtClean="0"/>
              <a:t>istribution bandwidth is 80 MHz for DRU when puncturing is not applied</a:t>
            </a:r>
          </a:p>
          <a:p>
            <a:pPr lvl="2"/>
            <a:r>
              <a:rPr lang="en-US" altLang="ko-KR" sz="1600" dirty="0" smtClean="0"/>
              <a:t>Some of the contributions also considered 160 MHz distribution </a:t>
            </a:r>
            <a:r>
              <a:rPr lang="en-US" altLang="ko-KR" sz="1600" dirty="0" smtClean="0"/>
              <a:t>bandwidth in</a:t>
            </a:r>
            <a:r>
              <a:rPr lang="ko-KR" altLang="en-US" sz="1600" dirty="0" smtClean="0"/>
              <a:t> </a:t>
            </a:r>
            <a:r>
              <a:rPr lang="en-US" altLang="ko-KR" sz="1600" dirty="0" smtClean="0"/>
              <a:t>320 </a:t>
            </a:r>
            <a:r>
              <a:rPr lang="en-US" altLang="ko-KR" sz="1600" smtClean="0"/>
              <a:t>MHz hybrid PPDU [2][5]</a:t>
            </a:r>
            <a:endParaRPr lang="en-US" altLang="ko-KR" sz="1600" dirty="0" smtClean="0"/>
          </a:p>
          <a:p>
            <a:pPr lvl="1"/>
            <a:r>
              <a:rPr lang="en-US" altLang="ko-KR" sz="1800" dirty="0" smtClean="0"/>
              <a:t>If there is punctured 20 MHz in 80 MHz, 20 MHz and 40 MHz distribution bandwidths are applied to non-punctured 20 MHz and 40 MHz, respectively</a:t>
            </a:r>
          </a:p>
          <a:p>
            <a:endParaRPr lang="en-US" altLang="ko-KR" sz="2000" dirty="0" smtClean="0"/>
          </a:p>
          <a:p>
            <a:r>
              <a:rPr lang="en-US" altLang="ko-KR" sz="2000" dirty="0" smtClean="0"/>
              <a:t>There are still some issues to consider as follows</a:t>
            </a:r>
          </a:p>
          <a:p>
            <a:pPr lvl="1"/>
            <a:r>
              <a:rPr lang="en-US" altLang="ko-KR" sz="1800" dirty="0" smtClean="0"/>
              <a:t>80 MHz hybrid PPDU &amp; Mandatory support for DRU</a:t>
            </a:r>
          </a:p>
          <a:p>
            <a:pPr lvl="1"/>
            <a:r>
              <a:rPr lang="en-US" altLang="ko-KR" sz="1800" dirty="0" smtClean="0"/>
              <a:t>Support for small RRUs in hybrid PPDUs for 20 MHz operating STAs</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4228180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Hybrid PPDU – 80 MHz Hybrid PPDU</a:t>
            </a:r>
            <a:endParaRPr lang="ko-KR" altLang="en-US" dirty="0"/>
          </a:p>
        </p:txBody>
      </p:sp>
      <p:sp>
        <p:nvSpPr>
          <p:cNvPr id="3" name="내용 개체 틀 2"/>
          <p:cNvSpPr>
            <a:spLocks noGrp="1"/>
          </p:cNvSpPr>
          <p:nvPr>
            <p:ph idx="1"/>
          </p:nvPr>
        </p:nvSpPr>
        <p:spPr/>
        <p:txBody>
          <a:bodyPr/>
          <a:lstStyle/>
          <a:p>
            <a:r>
              <a:rPr lang="en-US" altLang="ko-KR" sz="2000" dirty="0" smtClean="0"/>
              <a:t>In addition to 160 MHz and 320 MHz hybrid PPDUs, we also propose an 80 MHz hybrid PPDU</a:t>
            </a:r>
          </a:p>
          <a:p>
            <a:pPr lvl="1"/>
            <a:r>
              <a:rPr lang="en-US" altLang="ko-KR" sz="1800" dirty="0"/>
              <a:t>Either DRUs or RRUs are used in </a:t>
            </a:r>
            <a:r>
              <a:rPr lang="en-US" altLang="ko-KR" sz="1800" dirty="0" smtClean="0"/>
              <a:t>40 </a:t>
            </a:r>
            <a:r>
              <a:rPr lang="en-US" altLang="ko-KR" sz="1800" dirty="0"/>
              <a:t>MHz</a:t>
            </a:r>
          </a:p>
          <a:p>
            <a:pPr lvl="1"/>
            <a:r>
              <a:rPr lang="en-US" altLang="ko-KR" sz="1800" dirty="0"/>
              <a:t>Distribution bandwidth is </a:t>
            </a:r>
            <a:r>
              <a:rPr lang="en-US" altLang="ko-KR" sz="1800" dirty="0" smtClean="0"/>
              <a:t>40 </a:t>
            </a:r>
            <a:r>
              <a:rPr lang="en-US" altLang="ko-KR" sz="1800" dirty="0"/>
              <a:t>MHz for DRU when puncturing is not applied</a:t>
            </a:r>
          </a:p>
          <a:p>
            <a:pPr lvl="1"/>
            <a:r>
              <a:rPr lang="en-US" altLang="ko-KR" sz="1800" dirty="0"/>
              <a:t>If there is punctured 20 </a:t>
            </a:r>
            <a:r>
              <a:rPr lang="en-US" altLang="ko-KR" sz="1800" dirty="0" smtClean="0"/>
              <a:t>MHz, </a:t>
            </a:r>
            <a:r>
              <a:rPr lang="en-US" altLang="ko-KR" sz="1800" dirty="0"/>
              <a:t>20 MHz </a:t>
            </a:r>
            <a:r>
              <a:rPr lang="en-US" altLang="ko-KR" sz="1800" dirty="0" smtClean="0"/>
              <a:t>distribution bandwidth can be </a:t>
            </a:r>
            <a:r>
              <a:rPr lang="en-US" altLang="ko-KR" sz="1800" dirty="0"/>
              <a:t>applied to </a:t>
            </a:r>
            <a:r>
              <a:rPr lang="en-US" altLang="ko-KR" sz="1800" dirty="0" smtClean="0"/>
              <a:t>non-punctured </a:t>
            </a:r>
            <a:r>
              <a:rPr lang="en-US" altLang="ko-KR" sz="1800" dirty="0"/>
              <a:t>20 </a:t>
            </a:r>
            <a:r>
              <a:rPr lang="en-US" altLang="ko-KR" sz="1800" dirty="0" smtClean="0"/>
              <a:t>MHz</a:t>
            </a:r>
          </a:p>
          <a:p>
            <a:endParaRPr lang="en-US" altLang="ko-KR" sz="2000" dirty="0" smtClean="0"/>
          </a:p>
          <a:p>
            <a:r>
              <a:rPr lang="en-US" altLang="ko-KR" sz="2000" dirty="0" smtClean="0"/>
              <a:t>The reasons behind our proposal are as follows</a:t>
            </a:r>
          </a:p>
          <a:p>
            <a:pPr lvl="1"/>
            <a:r>
              <a:rPr lang="en-US" altLang="ko-KR" sz="1800" dirty="0" smtClean="0"/>
              <a:t>80 MHz is important and widely used for a PPDU transmission</a:t>
            </a:r>
          </a:p>
          <a:p>
            <a:pPr lvl="2"/>
            <a:r>
              <a:rPr lang="en-US" altLang="ko-KR" sz="1600" dirty="0" smtClean="0"/>
              <a:t>Note that 80 MHz is the maximum mandatory bandwidth for non-AP STAs</a:t>
            </a:r>
          </a:p>
          <a:p>
            <a:pPr lvl="1"/>
            <a:r>
              <a:rPr lang="en-US" altLang="ko-KR" sz="1800" dirty="0" smtClean="0"/>
              <a:t>If the 80 MHz hybrid PPDU is not supported, we cannot support DRU incapable STAs or cannot benefit from DRU since DRU and RRU are not applicable to an 80 MHz transmission simultaneously</a:t>
            </a:r>
            <a:endParaRPr lang="en-US" altLang="ko-KR" dirty="0" smtClean="0"/>
          </a:p>
        </p:txBody>
      </p:sp>
      <p:sp>
        <p:nvSpPr>
          <p:cNvPr id="4" name="바닥글 개체 틀 3"/>
          <p:cNvSpPr>
            <a:spLocks noGrp="1"/>
          </p:cNvSpPr>
          <p:nvPr>
            <p:ph type="ftr" sz="quarter" idx="11"/>
          </p:nvPr>
        </p:nvSpPr>
        <p:spPr/>
        <p:txBody>
          <a:bodyPr/>
          <a:lstStyle/>
          <a:p>
            <a:pPr>
              <a:defRPr/>
            </a:pPr>
            <a:r>
              <a:rPr lang="en-US" altLang="ko-KR" dirty="0" err="1" smtClean="0"/>
              <a:t>Eunsung</a:t>
            </a:r>
            <a:r>
              <a:rPr lang="en-US" altLang="ko-KR" dirty="0" smtClean="0"/>
              <a:t> Park,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796761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Hybrid PPDU – </a:t>
            </a:r>
            <a:r>
              <a:rPr lang="en-US" altLang="ko-KR" dirty="0" smtClean="0"/>
              <a:t>Mandatory DRU Support</a:t>
            </a:r>
            <a:endParaRPr lang="ko-KR" altLang="en-US" dirty="0"/>
          </a:p>
        </p:txBody>
      </p:sp>
      <p:sp>
        <p:nvSpPr>
          <p:cNvPr id="3" name="내용 개체 틀 2"/>
          <p:cNvSpPr>
            <a:spLocks noGrp="1"/>
          </p:cNvSpPr>
          <p:nvPr>
            <p:ph idx="1"/>
          </p:nvPr>
        </p:nvSpPr>
        <p:spPr/>
        <p:txBody>
          <a:bodyPr/>
          <a:lstStyle/>
          <a:p>
            <a:r>
              <a:rPr lang="en-US" altLang="ko-KR" sz="2000" dirty="0" smtClean="0"/>
              <a:t>We can consider an alternative to the 80 MHz hybrid PPDU</a:t>
            </a:r>
          </a:p>
          <a:p>
            <a:pPr lvl="1"/>
            <a:r>
              <a:rPr lang="en-US" altLang="ko-KR" sz="1800" dirty="0" smtClean="0"/>
              <a:t>If support for DRU is mandatory, we can resolve the issues mentioned in the previous slide</a:t>
            </a:r>
          </a:p>
          <a:p>
            <a:pPr lvl="2"/>
            <a:r>
              <a:rPr lang="en-US" altLang="ko-KR" sz="1600" dirty="0" smtClean="0"/>
              <a:t>Since there is no DRU incapable STA, we can always benefit from DRUs for a PPDU transmission</a:t>
            </a:r>
          </a:p>
          <a:p>
            <a:pPr lvl="1"/>
            <a:r>
              <a:rPr lang="en-US" altLang="ko-KR" sz="1800" dirty="0" smtClean="0"/>
              <a:t>We propose the </a:t>
            </a:r>
            <a:r>
              <a:rPr lang="en-US" altLang="ko-KR" sz="1800" dirty="0"/>
              <a:t>followings </a:t>
            </a:r>
            <a:r>
              <a:rPr lang="en-US" altLang="ko-KR" sz="1800" dirty="0" smtClean="0"/>
              <a:t>specifically</a:t>
            </a:r>
          </a:p>
          <a:p>
            <a:pPr lvl="2"/>
            <a:r>
              <a:rPr lang="en-US" altLang="ko-KR" sz="1600" dirty="0" smtClean="0"/>
              <a:t>STAs shall support DRUs defined in 20 MHz distribution bandwidth</a:t>
            </a:r>
          </a:p>
          <a:p>
            <a:pPr lvl="2"/>
            <a:r>
              <a:rPr lang="en-US" altLang="ko-KR" sz="1600" dirty="0" smtClean="0"/>
              <a:t>STAs </a:t>
            </a:r>
            <a:r>
              <a:rPr lang="en-US" altLang="ko-KR" sz="1600" dirty="0"/>
              <a:t>except for 20 MHz operating STAs shall support DRUs </a:t>
            </a:r>
            <a:r>
              <a:rPr lang="en-US" altLang="ko-KR" sz="1600" dirty="0" smtClean="0"/>
              <a:t>defined in 40 MHz </a:t>
            </a:r>
            <a:r>
              <a:rPr lang="en-US" altLang="ko-KR" sz="1600" dirty="0"/>
              <a:t>and 80 </a:t>
            </a:r>
            <a:r>
              <a:rPr lang="en-US" altLang="ko-KR" sz="1600" dirty="0" smtClean="0"/>
              <a:t>MHz distribution bandwidths</a:t>
            </a:r>
          </a:p>
          <a:p>
            <a:endParaRPr lang="en-US" altLang="ko-KR" sz="2000" dirty="0"/>
          </a:p>
          <a:p>
            <a:r>
              <a:rPr lang="en-US" altLang="ko-KR" sz="2000" dirty="0" smtClean="0"/>
              <a:t>Consequently, we suggest either support for the 80 MHz hybrid PPDU or mandatory support for DRU</a:t>
            </a:r>
            <a:endParaRPr lang="ko-KR" altLang="en-US"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1731894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Hybrid PPDU –</a:t>
            </a:r>
            <a:br>
              <a:rPr lang="en-US" altLang="ko-KR" dirty="0"/>
            </a:br>
            <a:r>
              <a:rPr lang="en-US" altLang="ko-KR" dirty="0"/>
              <a:t>How </a:t>
            </a:r>
            <a:r>
              <a:rPr lang="en-US" altLang="ko-KR" dirty="0" smtClean="0"/>
              <a:t>to Support 20 MHz Operating STAs</a:t>
            </a:r>
            <a:endParaRPr lang="ko-KR" altLang="en-US" dirty="0"/>
          </a:p>
        </p:txBody>
      </p:sp>
      <p:sp>
        <p:nvSpPr>
          <p:cNvPr id="3" name="내용 개체 틀 2"/>
          <p:cNvSpPr>
            <a:spLocks noGrp="1"/>
          </p:cNvSpPr>
          <p:nvPr>
            <p:ph idx="1"/>
          </p:nvPr>
        </p:nvSpPr>
        <p:spPr/>
        <p:txBody>
          <a:bodyPr/>
          <a:lstStyle/>
          <a:p>
            <a:r>
              <a:rPr lang="en-US" altLang="ko-KR" sz="1800" dirty="0"/>
              <a:t>W</a:t>
            </a:r>
            <a:r>
              <a:rPr lang="en-US" altLang="ko-KR" sz="1800" dirty="0" smtClean="0"/>
              <a:t>e </a:t>
            </a:r>
            <a:r>
              <a:rPr lang="en-US" altLang="ko-KR" sz="1800" dirty="0"/>
              <a:t>propose to support small </a:t>
            </a:r>
            <a:r>
              <a:rPr lang="en-US" altLang="ko-KR" sz="1800" dirty="0" smtClean="0"/>
              <a:t>RRUs (e.g., 26 / 52 / 106 RRUs) </a:t>
            </a:r>
            <a:r>
              <a:rPr lang="en-US" altLang="ko-KR" sz="1800" dirty="0"/>
              <a:t>in </a:t>
            </a:r>
            <a:r>
              <a:rPr lang="en-US" altLang="ko-KR" sz="1800" dirty="0" smtClean="0"/>
              <a:t>the </a:t>
            </a:r>
            <a:r>
              <a:rPr lang="en-US" altLang="ko-KR" sz="1800" dirty="0"/>
              <a:t>hybrid </a:t>
            </a:r>
            <a:r>
              <a:rPr lang="en-US" altLang="ko-KR" sz="1800" dirty="0" smtClean="0"/>
              <a:t>PPDU described in slide 3 </a:t>
            </a:r>
            <a:r>
              <a:rPr lang="en-US" altLang="ko-KR" sz="1800" dirty="0"/>
              <a:t>for 20 MHz operating STAs</a:t>
            </a:r>
            <a:endParaRPr lang="ko-KR" altLang="en-US" sz="1800" dirty="0"/>
          </a:p>
          <a:p>
            <a:pPr lvl="1"/>
            <a:r>
              <a:rPr lang="en-US" altLang="ko-KR" sz="1600" dirty="0"/>
              <a:t>W</a:t>
            </a:r>
            <a:r>
              <a:rPr lang="en-US" altLang="ko-KR" sz="1600" dirty="0" smtClean="0"/>
              <a:t>hen </a:t>
            </a:r>
            <a:r>
              <a:rPr lang="en-US" altLang="ko-KR" sz="1600" dirty="0"/>
              <a:t>there is a punctured 20 MHz channel, 20 MHz distribution bandwidth is possible for </a:t>
            </a:r>
            <a:r>
              <a:rPr lang="en-US" altLang="ko-KR" sz="1600" dirty="0" smtClean="0"/>
              <a:t>DRUs</a:t>
            </a:r>
            <a:endParaRPr lang="en-US" altLang="ko-KR" sz="1600" dirty="0"/>
          </a:p>
          <a:p>
            <a:pPr lvl="2"/>
            <a:r>
              <a:rPr lang="en-US" altLang="ko-KR" sz="1400" dirty="0"/>
              <a:t>20 MHz operating STAs capable of DRU can be supported by DRUs or small RRUs</a:t>
            </a:r>
          </a:p>
          <a:p>
            <a:pPr lvl="2"/>
            <a:r>
              <a:rPr lang="en-US" altLang="ko-KR" sz="1400" dirty="0"/>
              <a:t>20 MHz operating STAs incapable of DRU can be supported by small RRUs</a:t>
            </a:r>
          </a:p>
          <a:p>
            <a:pPr lvl="1"/>
            <a:r>
              <a:rPr lang="en-US" altLang="ko-KR" sz="1600" dirty="0"/>
              <a:t>When there is no punctured 20 MHz channel, 20 MHz distribution bandwidth is not possible for DRUs</a:t>
            </a:r>
          </a:p>
          <a:p>
            <a:pPr lvl="2"/>
            <a:r>
              <a:rPr lang="en-US" altLang="ko-KR" sz="1400" dirty="0"/>
              <a:t>20 MHz operating STAs can be supported by small </a:t>
            </a:r>
            <a:r>
              <a:rPr lang="en-US" altLang="ko-KR" sz="1400" dirty="0" smtClean="0"/>
              <a:t>RRUs regardless of their capability</a:t>
            </a:r>
          </a:p>
          <a:p>
            <a:endParaRPr lang="en-US" altLang="ko-KR" sz="1800" dirty="0" smtClean="0"/>
          </a:p>
          <a:p>
            <a:r>
              <a:rPr lang="en-US" altLang="ko-KR" sz="1800" dirty="0" smtClean="0"/>
              <a:t>The reason behind our proposal is as follows</a:t>
            </a:r>
          </a:p>
          <a:p>
            <a:pPr lvl="1"/>
            <a:r>
              <a:rPr lang="en-US" altLang="ko-KR" sz="1600" dirty="0" smtClean="0"/>
              <a:t>If </a:t>
            </a:r>
            <a:r>
              <a:rPr lang="en-US" altLang="ko-KR" sz="1600" dirty="0"/>
              <a:t>large RRUs are only supported in </a:t>
            </a:r>
            <a:r>
              <a:rPr lang="en-US" altLang="ko-KR" sz="1600" dirty="0" smtClean="0"/>
              <a:t>the </a:t>
            </a:r>
            <a:r>
              <a:rPr lang="en-US" altLang="ko-KR" sz="1600" dirty="0"/>
              <a:t>hybrid PPDU, there is no supporting 20 MHz operating STAs when there is no punctured 20 MHz channel or 20 MHz operating STAs are incapable of </a:t>
            </a:r>
            <a:r>
              <a:rPr lang="en-US" altLang="ko-KR" sz="1600" dirty="0" smtClean="0"/>
              <a:t>DRU</a:t>
            </a:r>
          </a:p>
          <a:p>
            <a:pPr lvl="1"/>
            <a:r>
              <a:rPr lang="en-US" altLang="ko-KR" sz="1600" dirty="0"/>
              <a:t>Note that in a wider bandwidth TB PPDU, 20 MHz operating STAs do not support </a:t>
            </a:r>
            <a:r>
              <a:rPr lang="en-US" altLang="ko-KR" sz="1600" dirty="0" smtClean="0"/>
              <a:t>242 RRU</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1428963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160 MHz Distribution Bandwidth – Recap</a:t>
            </a:r>
            <a:endParaRPr lang="ko-KR" altLang="en-US" dirty="0"/>
          </a:p>
        </p:txBody>
      </p:sp>
      <p:sp>
        <p:nvSpPr>
          <p:cNvPr id="3" name="내용 개체 틀 2"/>
          <p:cNvSpPr>
            <a:spLocks noGrp="1"/>
          </p:cNvSpPr>
          <p:nvPr>
            <p:ph idx="1"/>
          </p:nvPr>
        </p:nvSpPr>
        <p:spPr/>
        <p:txBody>
          <a:bodyPr/>
          <a:lstStyle/>
          <a:p>
            <a:r>
              <a:rPr lang="en-US" altLang="ko-KR" sz="2000" dirty="0" smtClean="0"/>
              <a:t>In [1][2], we proposed </a:t>
            </a:r>
            <a:r>
              <a:rPr lang="en-US" altLang="ko-KR" sz="2000" dirty="0"/>
              <a:t>to support up to 160 MHz distribution bandwidth</a:t>
            </a:r>
          </a:p>
          <a:p>
            <a:pPr lvl="1"/>
            <a:r>
              <a:rPr lang="en-US" altLang="ko-KR" sz="1800" dirty="0"/>
              <a:t>We expect that 160 MHz may be widely used in 11bn</a:t>
            </a:r>
          </a:p>
          <a:p>
            <a:pPr lvl="2"/>
            <a:r>
              <a:rPr lang="en-US" altLang="ko-KR" sz="1600" dirty="0" smtClean="0"/>
              <a:t>Even though 11be mandates the support of up to 80 MHz for non-AP STAs, 160 MHz has been included in the certification program since Wi-Fi 5 (R2)</a:t>
            </a:r>
          </a:p>
          <a:p>
            <a:pPr lvl="2"/>
            <a:r>
              <a:rPr lang="en-US" altLang="ko-KR" sz="1600" dirty="0" smtClean="0"/>
              <a:t>160 MHz may become more common along with hardware improvement and thus this support can be mandatory for non-AP STAs in 11bn</a:t>
            </a:r>
          </a:p>
          <a:p>
            <a:pPr lvl="1"/>
            <a:r>
              <a:rPr lang="en-US" altLang="ko-KR" sz="1800" dirty="0" smtClean="0"/>
              <a:t>In 160 MHz, various kinds of large DRUs are available with a better transmit power gain resulting in higher throughput</a:t>
            </a:r>
            <a:endParaRPr lang="en-US" altLang="ko-KR"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aphicFrame>
        <p:nvGraphicFramePr>
          <p:cNvPr id="7" name="표 6"/>
          <p:cNvGraphicFramePr>
            <a:graphicFrameLocks noGrp="1"/>
          </p:cNvGraphicFramePr>
          <p:nvPr>
            <p:extLst/>
          </p:nvPr>
        </p:nvGraphicFramePr>
        <p:xfrm>
          <a:off x="1600200" y="4587240"/>
          <a:ext cx="6248400" cy="822960"/>
        </p:xfrm>
        <a:graphic>
          <a:graphicData uri="http://schemas.openxmlformats.org/drawingml/2006/table">
            <a:tbl>
              <a:tblPr firstRow="1" bandRow="1">
                <a:tableStyleId>{5940675A-B579-460E-94D1-54222C63F5DA}</a:tableStyleId>
              </a:tblPr>
              <a:tblGrid>
                <a:gridCol w="781050">
                  <a:extLst>
                    <a:ext uri="{9D8B030D-6E8A-4147-A177-3AD203B41FA5}">
                      <a16:colId xmlns:a16="http://schemas.microsoft.com/office/drawing/2014/main" val="1736479555"/>
                    </a:ext>
                  </a:extLst>
                </a:gridCol>
                <a:gridCol w="781050">
                  <a:extLst>
                    <a:ext uri="{9D8B030D-6E8A-4147-A177-3AD203B41FA5}">
                      <a16:colId xmlns:a16="http://schemas.microsoft.com/office/drawing/2014/main" val="2133214616"/>
                    </a:ext>
                  </a:extLst>
                </a:gridCol>
                <a:gridCol w="781050">
                  <a:extLst>
                    <a:ext uri="{9D8B030D-6E8A-4147-A177-3AD203B41FA5}">
                      <a16:colId xmlns:a16="http://schemas.microsoft.com/office/drawing/2014/main" val="3018681758"/>
                    </a:ext>
                  </a:extLst>
                </a:gridCol>
                <a:gridCol w="781050">
                  <a:extLst>
                    <a:ext uri="{9D8B030D-6E8A-4147-A177-3AD203B41FA5}">
                      <a16:colId xmlns:a16="http://schemas.microsoft.com/office/drawing/2014/main" val="2903667085"/>
                    </a:ext>
                  </a:extLst>
                </a:gridCol>
                <a:gridCol w="781050">
                  <a:extLst>
                    <a:ext uri="{9D8B030D-6E8A-4147-A177-3AD203B41FA5}">
                      <a16:colId xmlns:a16="http://schemas.microsoft.com/office/drawing/2014/main" val="3925085668"/>
                    </a:ext>
                  </a:extLst>
                </a:gridCol>
                <a:gridCol w="781050">
                  <a:extLst>
                    <a:ext uri="{9D8B030D-6E8A-4147-A177-3AD203B41FA5}">
                      <a16:colId xmlns:a16="http://schemas.microsoft.com/office/drawing/2014/main" val="3868690592"/>
                    </a:ext>
                  </a:extLst>
                </a:gridCol>
                <a:gridCol w="781050">
                  <a:extLst>
                    <a:ext uri="{9D8B030D-6E8A-4147-A177-3AD203B41FA5}">
                      <a16:colId xmlns:a16="http://schemas.microsoft.com/office/drawing/2014/main" val="1888160117"/>
                    </a:ext>
                  </a:extLst>
                </a:gridCol>
                <a:gridCol w="781050">
                  <a:extLst>
                    <a:ext uri="{9D8B030D-6E8A-4147-A177-3AD203B41FA5}">
                      <a16:colId xmlns:a16="http://schemas.microsoft.com/office/drawing/2014/main" val="3700647495"/>
                    </a:ext>
                  </a:extLst>
                </a:gridCol>
              </a:tblGrid>
              <a:tr h="0">
                <a:tc gridSpan="2">
                  <a:txBody>
                    <a:bodyPr/>
                    <a:lstStyle/>
                    <a:p>
                      <a:pPr algn="ctr" latinLnBrk="1"/>
                      <a:r>
                        <a:rPr lang="en-US" altLang="ko-KR" sz="1200" dirty="0" smtClean="0"/>
                        <a:t>DRU Size</a:t>
                      </a:r>
                      <a:endParaRPr lang="ko-KR" altLang="en-US" sz="1200" dirty="0"/>
                    </a:p>
                  </a:txBody>
                  <a:tcPr anchor="ctr"/>
                </a:tc>
                <a:tc hMerge="1">
                  <a:txBody>
                    <a:bodyPr/>
                    <a:lstStyle/>
                    <a:p>
                      <a:pPr algn="ctr" latinLnBrk="1"/>
                      <a:endParaRPr lang="ko-KR" altLang="en-US" sz="1200" dirty="0"/>
                    </a:p>
                  </a:txBody>
                  <a:tcPr anchor="ctr"/>
                </a:tc>
                <a:tc>
                  <a:txBody>
                    <a:bodyPr/>
                    <a:lstStyle/>
                    <a:p>
                      <a:pPr algn="ctr" latinLnBrk="1"/>
                      <a:r>
                        <a:rPr lang="en-US" altLang="ko-KR" sz="1200" dirty="0" smtClean="0"/>
                        <a:t>26</a:t>
                      </a:r>
                      <a:endParaRPr lang="ko-KR" altLang="en-US" sz="1200" dirty="0"/>
                    </a:p>
                  </a:txBody>
                  <a:tcPr anchor="ctr"/>
                </a:tc>
                <a:tc>
                  <a:txBody>
                    <a:bodyPr/>
                    <a:lstStyle/>
                    <a:p>
                      <a:pPr algn="ctr" latinLnBrk="1"/>
                      <a:r>
                        <a:rPr lang="en-US" altLang="ko-KR" sz="1200" dirty="0" smtClean="0"/>
                        <a:t>52</a:t>
                      </a:r>
                      <a:endParaRPr lang="ko-KR" altLang="en-US" sz="1200" dirty="0"/>
                    </a:p>
                  </a:txBody>
                  <a:tcPr anchor="ctr"/>
                </a:tc>
                <a:tc>
                  <a:txBody>
                    <a:bodyPr/>
                    <a:lstStyle/>
                    <a:p>
                      <a:pPr algn="ctr" latinLnBrk="1"/>
                      <a:r>
                        <a:rPr lang="en-US" altLang="ko-KR" sz="1200" dirty="0" smtClean="0"/>
                        <a:t>106</a:t>
                      </a:r>
                      <a:endParaRPr lang="ko-KR" altLang="en-US" sz="1200" dirty="0"/>
                    </a:p>
                  </a:txBody>
                  <a:tcPr anchor="ctr"/>
                </a:tc>
                <a:tc>
                  <a:txBody>
                    <a:bodyPr/>
                    <a:lstStyle/>
                    <a:p>
                      <a:pPr algn="ctr" latinLnBrk="1"/>
                      <a:r>
                        <a:rPr lang="en-US" altLang="ko-KR" sz="1200" dirty="0" smtClean="0"/>
                        <a:t>242</a:t>
                      </a:r>
                      <a:endParaRPr lang="ko-KR" altLang="en-US" sz="1200" dirty="0"/>
                    </a:p>
                  </a:txBody>
                  <a:tcPr anchor="ctr"/>
                </a:tc>
                <a:tc>
                  <a:txBody>
                    <a:bodyPr/>
                    <a:lstStyle/>
                    <a:p>
                      <a:pPr algn="ctr" latinLnBrk="1"/>
                      <a:r>
                        <a:rPr lang="en-US" altLang="ko-KR" sz="1200" dirty="0" smtClean="0"/>
                        <a:t>484</a:t>
                      </a:r>
                      <a:endParaRPr lang="ko-KR" altLang="en-US" sz="1200" dirty="0"/>
                    </a:p>
                  </a:txBody>
                  <a:tcPr anchor="ctr"/>
                </a:tc>
                <a:tc>
                  <a:txBody>
                    <a:bodyPr/>
                    <a:lstStyle/>
                    <a:p>
                      <a:pPr algn="ctr" latinLnBrk="1"/>
                      <a:r>
                        <a:rPr lang="en-US" altLang="ko-KR" sz="1200" dirty="0" smtClean="0"/>
                        <a:t>996</a:t>
                      </a:r>
                      <a:endParaRPr lang="ko-KR" altLang="en-US" sz="1200" dirty="0"/>
                    </a:p>
                  </a:txBody>
                  <a:tcPr anchor="ctr"/>
                </a:tc>
                <a:extLst>
                  <a:ext uri="{0D108BD9-81ED-4DB2-BD59-A6C34878D82A}">
                    <a16:rowId xmlns:a16="http://schemas.microsoft.com/office/drawing/2014/main" val="2406079785"/>
                  </a:ext>
                </a:extLst>
              </a:tr>
              <a:tr h="0">
                <a:tc rowSpan="2">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t>Gain</a:t>
                      </a:r>
                    </a:p>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t>(dB)</a:t>
                      </a:r>
                      <a:endParaRPr lang="ko-KR" altLang="en-US" sz="1200" dirty="0" smtClean="0"/>
                    </a:p>
                  </a:txBody>
                  <a:tcPr anchor="ctr"/>
                </a:tc>
                <a:tc>
                  <a:txBody>
                    <a:bodyPr/>
                    <a:lstStyle/>
                    <a:p>
                      <a:pPr algn="ctr" latinLnBrk="1"/>
                      <a:r>
                        <a:rPr lang="en-US" altLang="ko-KR" sz="1200" dirty="0" smtClean="0"/>
                        <a:t>160 MHz</a:t>
                      </a:r>
                      <a:endParaRPr lang="ko-KR" altLang="en-US" sz="1200" dirty="0"/>
                    </a:p>
                  </a:txBody>
                  <a:tcPr anchor="ctr"/>
                </a:tc>
                <a:tc>
                  <a:txBody>
                    <a:bodyPr/>
                    <a:lstStyle/>
                    <a:p>
                      <a:pPr algn="ctr" latinLnBrk="1"/>
                      <a:r>
                        <a:rPr lang="en-US" altLang="ko-KR" sz="1200" dirty="0" smtClean="0"/>
                        <a:t>11.14</a:t>
                      </a:r>
                      <a:endParaRPr lang="ko-KR" altLang="en-US" sz="1200" dirty="0"/>
                    </a:p>
                  </a:txBody>
                  <a:tcPr anchor="ctr"/>
                </a:tc>
                <a:tc>
                  <a:txBody>
                    <a:bodyPr/>
                    <a:lstStyle/>
                    <a:p>
                      <a:pPr algn="ctr" latinLnBrk="1"/>
                      <a:r>
                        <a:rPr lang="en-US" altLang="ko-KR" sz="1200" dirty="0" smtClean="0"/>
                        <a:t>11.14</a:t>
                      </a:r>
                      <a:endParaRPr lang="ko-KR" altLang="en-US" sz="1200" dirty="0"/>
                    </a:p>
                  </a:txBody>
                  <a:tcPr anchor="ctr"/>
                </a:tc>
                <a:tc>
                  <a:txBody>
                    <a:bodyPr/>
                    <a:lstStyle/>
                    <a:p>
                      <a:pPr algn="ctr" latinLnBrk="1"/>
                      <a:r>
                        <a:rPr lang="en-US" altLang="ko-KR" sz="1200" dirty="0" smtClean="0"/>
                        <a:t>11.14</a:t>
                      </a:r>
                      <a:endParaRPr lang="ko-KR" altLang="en-US" sz="1200" dirty="0"/>
                    </a:p>
                  </a:txBody>
                  <a:tcPr anchor="ctr"/>
                </a:tc>
                <a:tc>
                  <a:txBody>
                    <a:bodyPr/>
                    <a:lstStyle/>
                    <a:p>
                      <a:pPr algn="ctr" latinLnBrk="1"/>
                      <a:r>
                        <a:rPr lang="en-US" altLang="ko-KR" sz="1200" dirty="0" smtClean="0"/>
                        <a:t>8.13</a:t>
                      </a:r>
                      <a:endParaRPr lang="ko-KR" altLang="en-US" sz="1200" dirty="0"/>
                    </a:p>
                  </a:txBody>
                  <a:tcPr anchor="ctr"/>
                </a:tc>
                <a:tc>
                  <a:txBody>
                    <a:bodyPr/>
                    <a:lstStyle/>
                    <a:p>
                      <a:pPr algn="ctr" latinLnBrk="1"/>
                      <a:r>
                        <a:rPr lang="en-US" altLang="ko-KR" sz="1200" dirty="0" smtClean="0"/>
                        <a:t>5.12</a:t>
                      </a:r>
                      <a:endParaRPr lang="ko-KR" altLang="en-US" sz="1200" dirty="0"/>
                    </a:p>
                  </a:txBody>
                  <a:tcPr anchor="ctr"/>
                </a:tc>
                <a:tc>
                  <a:txBody>
                    <a:bodyPr/>
                    <a:lstStyle/>
                    <a:p>
                      <a:pPr algn="ctr" latinLnBrk="1"/>
                      <a:r>
                        <a:rPr lang="en-US" altLang="ko-KR" sz="1200" dirty="0" smtClean="0"/>
                        <a:t>2.69</a:t>
                      </a:r>
                      <a:endParaRPr lang="ko-KR" altLang="en-US" sz="1200" dirty="0"/>
                    </a:p>
                  </a:txBody>
                  <a:tcPr anchor="ctr"/>
                </a:tc>
                <a:extLst>
                  <a:ext uri="{0D108BD9-81ED-4DB2-BD59-A6C34878D82A}">
                    <a16:rowId xmlns:a16="http://schemas.microsoft.com/office/drawing/2014/main" val="183392709"/>
                  </a:ext>
                </a:extLst>
              </a:tr>
              <a:tr h="0">
                <a:tc vMerge="1">
                  <a:txBody>
                    <a:bodyPr/>
                    <a:lstStyle/>
                    <a:p>
                      <a:pPr algn="ctr" latinLnBrk="1"/>
                      <a:endParaRPr lang="ko-KR" altLang="en-US" sz="1200" dirty="0"/>
                    </a:p>
                  </a:txBody>
                  <a:tcPr anchor="ctr"/>
                </a:tc>
                <a:tc>
                  <a:txBody>
                    <a:bodyPr/>
                    <a:lstStyle/>
                    <a:p>
                      <a:pPr algn="ctr" latinLnBrk="1"/>
                      <a:r>
                        <a:rPr lang="en-US" altLang="ko-KR" sz="1200" dirty="0" smtClean="0"/>
                        <a:t>80 MHz</a:t>
                      </a:r>
                      <a:endParaRPr lang="ko-KR" altLang="en-US" sz="1200" dirty="0"/>
                    </a:p>
                  </a:txBody>
                  <a:tcPr anchor="ctr"/>
                </a:tc>
                <a:tc>
                  <a:txBody>
                    <a:bodyPr/>
                    <a:lstStyle/>
                    <a:p>
                      <a:pPr algn="ctr" latinLnBrk="1"/>
                      <a:r>
                        <a:rPr lang="en-US" altLang="ko-KR" sz="1200" dirty="0" smtClean="0"/>
                        <a:t>11.14</a:t>
                      </a:r>
                      <a:endParaRPr lang="ko-KR" altLang="en-US" sz="1200" dirty="0"/>
                    </a:p>
                  </a:txBody>
                  <a:tcPr anchor="ctr"/>
                </a:tc>
                <a:tc>
                  <a:txBody>
                    <a:bodyPr/>
                    <a:lstStyle/>
                    <a:p>
                      <a:pPr algn="ctr" latinLnBrk="1"/>
                      <a:r>
                        <a:rPr lang="en-US" altLang="ko-KR" sz="1200" dirty="0" smtClean="0"/>
                        <a:t>11.14</a:t>
                      </a:r>
                      <a:endParaRPr lang="ko-KR" altLang="en-US" sz="1200" dirty="0"/>
                    </a:p>
                  </a:txBody>
                  <a:tcPr anchor="ctr"/>
                </a:tc>
                <a:tc>
                  <a:txBody>
                    <a:bodyPr/>
                    <a:lstStyle/>
                    <a:p>
                      <a:pPr algn="ctr" latinLnBrk="1"/>
                      <a:r>
                        <a:rPr lang="en-US" altLang="ko-KR" sz="1200" dirty="0" smtClean="0"/>
                        <a:t>8.13</a:t>
                      </a:r>
                      <a:endParaRPr lang="ko-KR" altLang="en-US" sz="1200" dirty="0"/>
                    </a:p>
                  </a:txBody>
                  <a:tcPr anchor="ctr"/>
                </a:tc>
                <a:tc>
                  <a:txBody>
                    <a:bodyPr/>
                    <a:lstStyle/>
                    <a:p>
                      <a:pPr algn="ctr" latinLnBrk="1"/>
                      <a:r>
                        <a:rPr lang="en-US" altLang="ko-KR" sz="1200" dirty="0" smtClean="0"/>
                        <a:t>5.12</a:t>
                      </a:r>
                      <a:endParaRPr lang="ko-KR" altLang="en-US" sz="1200" dirty="0"/>
                    </a:p>
                  </a:txBody>
                  <a:tcPr anchor="ctr"/>
                </a:tc>
                <a:tc>
                  <a:txBody>
                    <a:bodyPr/>
                    <a:lstStyle/>
                    <a:p>
                      <a:pPr algn="ctr" latinLnBrk="1"/>
                      <a:r>
                        <a:rPr lang="en-US" altLang="ko-KR" sz="1200" dirty="0" smtClean="0"/>
                        <a:t>2.69</a:t>
                      </a:r>
                      <a:endParaRPr lang="ko-KR" altLang="en-US" sz="1200" dirty="0"/>
                    </a:p>
                  </a:txBody>
                  <a:tcPr anchor="ctr"/>
                </a:tc>
                <a:tc>
                  <a:txBody>
                    <a:bodyPr/>
                    <a:lstStyle/>
                    <a:p>
                      <a:pPr algn="ctr" latinLnBrk="1"/>
                      <a:r>
                        <a:rPr lang="en-US" altLang="ko-KR" sz="1200" dirty="0" smtClean="0"/>
                        <a:t>N/A</a:t>
                      </a:r>
                      <a:endParaRPr lang="ko-KR" altLang="en-US" sz="1200" dirty="0"/>
                    </a:p>
                  </a:txBody>
                  <a:tcPr anchor="ctr"/>
                </a:tc>
                <a:extLst>
                  <a:ext uri="{0D108BD9-81ED-4DB2-BD59-A6C34878D82A}">
                    <a16:rowId xmlns:a16="http://schemas.microsoft.com/office/drawing/2014/main" val="2346794974"/>
                  </a:ext>
                </a:extLst>
              </a:tr>
            </a:tbl>
          </a:graphicData>
        </a:graphic>
      </p:graphicFrame>
    </p:spTree>
    <p:extLst>
      <p:ext uri="{BB962C8B-B14F-4D97-AF65-F5344CB8AC3E}">
        <p14:creationId xmlns:p14="http://schemas.microsoft.com/office/powerpoint/2010/main" val="83814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160 MHz Distribution Bandwidth </a:t>
            </a:r>
            <a:r>
              <a:rPr lang="en-US" altLang="ko-KR" dirty="0" smtClean="0"/>
              <a:t>– Issue</a:t>
            </a:r>
            <a:endParaRPr lang="ko-KR" altLang="en-US" dirty="0"/>
          </a:p>
        </p:txBody>
      </p:sp>
      <p:sp>
        <p:nvSpPr>
          <p:cNvPr id="3" name="내용 개체 틀 2"/>
          <p:cNvSpPr>
            <a:spLocks noGrp="1"/>
          </p:cNvSpPr>
          <p:nvPr>
            <p:ph idx="1"/>
          </p:nvPr>
        </p:nvSpPr>
        <p:spPr/>
        <p:txBody>
          <a:bodyPr/>
          <a:lstStyle/>
          <a:p>
            <a:r>
              <a:rPr lang="en-US" altLang="ko-KR" sz="1800" dirty="0" smtClean="0"/>
              <a:t>The current PHY processing is based on 80 MHz and it may be complex to handle 160 MHz distribution bandwidth </a:t>
            </a:r>
          </a:p>
          <a:p>
            <a:pPr lvl="1"/>
            <a:r>
              <a:rPr lang="en-US" altLang="ko-KR" sz="1600" dirty="0" smtClean="0"/>
              <a:t>We may need to make 160 MHz processing possible</a:t>
            </a:r>
          </a:p>
          <a:p>
            <a:r>
              <a:rPr lang="en-US" altLang="ko-KR" sz="1800" dirty="0" smtClean="0"/>
              <a:t>At the transmitter side, </a:t>
            </a:r>
            <a:r>
              <a:rPr lang="en-US" altLang="ko-KR" sz="1800" dirty="0"/>
              <a:t>160 MHz PHY processing </a:t>
            </a:r>
            <a:r>
              <a:rPr lang="en-US" altLang="ko-KR" sz="1800" dirty="0" smtClean="0"/>
              <a:t>may be possible by just bypassing the segment parser</a:t>
            </a:r>
          </a:p>
          <a:p>
            <a:pPr lvl="1"/>
            <a:r>
              <a:rPr lang="en-US" altLang="ko-KR" sz="1600" dirty="0" smtClean="0"/>
              <a:t>Basically, the segment parser distributes data bits to each 80 MHz </a:t>
            </a:r>
            <a:r>
              <a:rPr lang="en-US" altLang="ko-KR" sz="1600" dirty="0" err="1" smtClean="0"/>
              <a:t>subchannel</a:t>
            </a:r>
            <a:r>
              <a:rPr lang="en-US" altLang="ko-KR" sz="1600" dirty="0" smtClean="0"/>
              <a:t> meaning that RUs larger than 996 RU needs the segment parser to reuse the current implementation</a:t>
            </a:r>
          </a:p>
          <a:p>
            <a:pPr lvl="1"/>
            <a:r>
              <a:rPr lang="en-US" altLang="ko-KR" sz="1600" dirty="0" smtClean="0"/>
              <a:t>However, the maximum size for DRU in 160 MHz may be 996, and thus, the segment parser is not required </a:t>
            </a:r>
          </a:p>
          <a:p>
            <a:r>
              <a:rPr lang="en-US" altLang="ko-KR" sz="1800" dirty="0" smtClean="0"/>
              <a:t>11bn approved that DRU is applied to TB PPDU meaning that the receiver is AP, and thus, there may be no problem with 160 MHz processing at the receiver as well</a:t>
            </a:r>
          </a:p>
          <a:p>
            <a:pPr lvl="1"/>
            <a:r>
              <a:rPr lang="en-US" altLang="ko-KR" sz="1600" dirty="0" smtClean="0"/>
              <a:t>AP schedules TB PPDU and knows 160 MHz channels where DRUs are used</a:t>
            </a:r>
          </a:p>
          <a:p>
            <a:pPr lvl="1"/>
            <a:r>
              <a:rPr lang="en-US" altLang="ko-KR" sz="1600" dirty="0" smtClean="0"/>
              <a:t>Hence, in these 160 MHz channels, AP can perform 160 MHz processing without any complicated problem</a:t>
            </a:r>
            <a:endParaRPr lang="ko-KR" altLang="en-US"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3096673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160 MHz Distribution Bandwidth </a:t>
            </a:r>
            <a:r>
              <a:rPr lang="en-US" altLang="ko-KR" dirty="0" smtClean="0"/>
              <a:t>–</a:t>
            </a:r>
            <a:br>
              <a:rPr lang="en-US" altLang="ko-KR" dirty="0" smtClean="0"/>
            </a:br>
            <a:r>
              <a:rPr lang="en-US" altLang="ko-KR" dirty="0" smtClean="0"/>
              <a:t>Proposal</a:t>
            </a:r>
            <a:endParaRPr lang="ko-KR" altLang="en-US" dirty="0"/>
          </a:p>
        </p:txBody>
      </p:sp>
      <p:sp>
        <p:nvSpPr>
          <p:cNvPr id="3" name="내용 개체 틀 2"/>
          <p:cNvSpPr>
            <a:spLocks noGrp="1"/>
          </p:cNvSpPr>
          <p:nvPr>
            <p:ph idx="1"/>
          </p:nvPr>
        </p:nvSpPr>
        <p:spPr/>
        <p:txBody>
          <a:bodyPr/>
          <a:lstStyle/>
          <a:p>
            <a:r>
              <a:rPr lang="en-US" altLang="ko-KR" sz="2000" dirty="0" smtClean="0"/>
              <a:t>We propose the followings</a:t>
            </a:r>
          </a:p>
          <a:p>
            <a:pPr lvl="1"/>
            <a:r>
              <a:rPr lang="en-US" altLang="ko-KR" sz="1800" dirty="0" smtClean="0"/>
              <a:t>11bn supports 160 MHz distribution bandwidth for DRU</a:t>
            </a:r>
          </a:p>
          <a:p>
            <a:pPr lvl="1"/>
            <a:r>
              <a:rPr lang="en-US" altLang="ko-KR" sz="1800" dirty="0" smtClean="0"/>
              <a:t>The maximum size of DRU is 996 in </a:t>
            </a:r>
            <a:r>
              <a:rPr lang="en-US" altLang="ko-KR" sz="1800" dirty="0"/>
              <a:t>160 MHz distribution bandwidth</a:t>
            </a:r>
            <a:endParaRPr lang="en-US" altLang="ko-KR" sz="1800" dirty="0" smtClean="0"/>
          </a:p>
          <a:p>
            <a:pPr lvl="1"/>
            <a:r>
              <a:rPr lang="en-US" altLang="ko-KR" sz="1800" dirty="0" smtClean="0"/>
              <a:t>160 MHz distribution bandwidth is supported in a 160 MHz TB PPDU and a certain 160 MHz channel in a 320 MHz TB PPDU</a:t>
            </a:r>
            <a:r>
              <a:rPr lang="ko-KR" altLang="en-US" sz="1800" dirty="0"/>
              <a:t> </a:t>
            </a:r>
            <a:r>
              <a:rPr lang="en-US" altLang="ko-KR" sz="1800" dirty="0" smtClean="0"/>
              <a:t>as well</a:t>
            </a:r>
          </a:p>
          <a:p>
            <a:pPr lvl="2"/>
            <a:r>
              <a:rPr lang="en-US" altLang="ko-KR" sz="1600" dirty="0" smtClean="0"/>
              <a:t>Even in the 320 MHz hybrid PPDU, 160 MHz distribution bandwidth can be supported in a certain 160 MHz channel</a:t>
            </a:r>
          </a:p>
          <a:p>
            <a:pPr lvl="1"/>
            <a:r>
              <a:rPr lang="en-US" altLang="ko-KR" sz="1800" dirty="0"/>
              <a:t>Transmitter and receiver may perform 160 MHz PHY processing in </a:t>
            </a:r>
            <a:r>
              <a:rPr lang="en-US" altLang="ko-KR" sz="1800" dirty="0" smtClean="0"/>
              <a:t>the </a:t>
            </a:r>
            <a:r>
              <a:rPr lang="en-US" altLang="ko-KR" sz="1800" dirty="0"/>
              <a:t>160 MHz </a:t>
            </a:r>
            <a:r>
              <a:rPr lang="en-US" altLang="ko-KR" sz="1800" dirty="0" smtClean="0"/>
              <a:t>channel </a:t>
            </a:r>
            <a:r>
              <a:rPr lang="en-US" altLang="ko-KR" sz="1800" dirty="0"/>
              <a:t>where </a:t>
            </a:r>
            <a:r>
              <a:rPr lang="en-US" altLang="ko-KR" sz="1800" dirty="0" smtClean="0"/>
              <a:t>160 </a:t>
            </a:r>
            <a:r>
              <a:rPr lang="en-US" altLang="ko-KR" sz="1800" dirty="0"/>
              <a:t>MHz distribution bandwidth is applied</a:t>
            </a:r>
          </a:p>
          <a:p>
            <a:pPr lvl="2"/>
            <a:r>
              <a:rPr lang="en-US" altLang="ko-KR" sz="1600" dirty="0"/>
              <a:t>One example to perform 160 MHz PHY processing is to bypass the segment parser / </a:t>
            </a:r>
            <a:r>
              <a:rPr lang="en-US" altLang="ko-KR" sz="1600" dirty="0" err="1" smtClean="0"/>
              <a:t>deparser</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111815094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289267</TotalTime>
  <Words>1832</Words>
  <Application>Microsoft Office PowerPoint</Application>
  <PresentationFormat>화면 슬라이드 쇼(4:3)</PresentationFormat>
  <Paragraphs>243</Paragraphs>
  <Slides>19</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19</vt:i4>
      </vt:variant>
    </vt:vector>
  </HeadingPairs>
  <TitlesOfParts>
    <vt:vector size="25" baseType="lpstr">
      <vt:lpstr>굴림</vt:lpstr>
      <vt:lpstr>맑은 고딕</vt:lpstr>
      <vt:lpstr>맑은 고딕</vt:lpstr>
      <vt:lpstr>Arial</vt:lpstr>
      <vt:lpstr>Times New Roman</vt:lpstr>
      <vt:lpstr>802-11-Submission</vt:lpstr>
      <vt:lpstr>Hybrid PPDU and Distribution Bandwidth for DRU</vt:lpstr>
      <vt:lpstr>Introduction</vt:lpstr>
      <vt:lpstr>Hybrid PPDU – Recap &amp; Issue</vt:lpstr>
      <vt:lpstr>Hybrid PPDU – 80 MHz Hybrid PPDU</vt:lpstr>
      <vt:lpstr>Hybrid PPDU – Mandatory DRU Support</vt:lpstr>
      <vt:lpstr>Hybrid PPDU – How to Support 20 MHz Operating STAs</vt:lpstr>
      <vt:lpstr>160 MHz Distribution Bandwidth – Recap</vt:lpstr>
      <vt:lpstr>160 MHz Distribution Bandwidth – Issue</vt:lpstr>
      <vt:lpstr>160 MHz Distribution Bandwidth – Proposal</vt:lpstr>
      <vt:lpstr>Conclusion</vt:lpstr>
      <vt:lpstr>Straw Poll #1</vt:lpstr>
      <vt:lpstr>Straw Poll #2</vt:lpstr>
      <vt:lpstr>Straw Poll #3</vt:lpstr>
      <vt:lpstr>Straw Poll #4</vt:lpstr>
      <vt:lpstr>Straw Poll #5</vt:lpstr>
      <vt:lpstr>Straw Poll #6</vt:lpstr>
      <vt:lpstr>Straw Poll #7</vt:lpstr>
      <vt:lpstr>Straw Poll #8</vt:lpstr>
      <vt:lpstr>References</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admin</cp:lastModifiedBy>
  <cp:revision>6510</cp:revision>
  <cp:lastPrinted>2019-01-10T23:08:02Z</cp:lastPrinted>
  <dcterms:created xsi:type="dcterms:W3CDTF">2007-05-21T21:00:37Z</dcterms:created>
  <dcterms:modified xsi:type="dcterms:W3CDTF">2024-03-07T23:14:53Z</dcterms:modified>
</cp:coreProperties>
</file>