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handoutMasterIdLst>
    <p:handoutMasterId r:id="rId20"/>
  </p:handoutMasterIdLst>
  <p:sldIdLst>
    <p:sldId id="256" r:id="rId5"/>
    <p:sldId id="329" r:id="rId6"/>
    <p:sldId id="326" r:id="rId7"/>
    <p:sldId id="327" r:id="rId8"/>
    <p:sldId id="349" r:id="rId9"/>
    <p:sldId id="328" r:id="rId10"/>
    <p:sldId id="334" r:id="rId11"/>
    <p:sldId id="336" r:id="rId12"/>
    <p:sldId id="338" r:id="rId13"/>
    <p:sldId id="341" r:id="rId14"/>
    <p:sldId id="345" r:id="rId15"/>
    <p:sldId id="344" r:id="rId16"/>
    <p:sldId id="347" r:id="rId17"/>
    <p:sldId id="264"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67BD28-2422-9B9D-E856-515A17DC277C}" name="Juan Carlos Zuniga (juzuniga)" initials="J(" userId="S::juzuniga@cisco.com::819d4d47-0e26-4d9e-a140-ac575e3de652" providerId="AD"/>
  <p188:author id="{A7D5ED2A-C69B-18A3-DCDB-9303483D1B73}" name="Binita Gupta (binitag)" initials="" userId="S::binitag@cisco.com::2e1667b5-636b-4c95-a3b3-a8a0dc9f68da" providerId="AD"/>
  <p188:author id="{4A081B76-AD21-DDDC-1426-E34659E905FB}" name="Brian Hart (brianh)" initials="B(" userId="S::brianh@cisco.com::b480e93f-9b7e-426d-89cd-28bc03e9a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68053-389C-95C8-D791-C461A88C4915}" v="213" dt="2024-05-10T17:53:09.947"/>
    <p1510:client id="{9289C576-CD86-561C-1318-8B4C19740558}" v="24" dt="2024-05-11T02:51:02.207"/>
    <p1510:client id="{D28BC9CE-72F5-B247-7B34-3D221E68C094}" v="33" dt="2024-05-10T16:41:48.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ita Gupta (binitag)" userId="2e1667b5-636b-4c95-a3b3-a8a0dc9f68da" providerId="ADAL" clId="{45BF5446-F8E1-1444-99A6-A5FD76C3AABF}"/>
    <pc:docChg chg="modSld">
      <pc:chgData name="Binita Gupta (binitag)" userId="2e1667b5-636b-4c95-a3b3-a8a0dc9f68da" providerId="ADAL" clId="{45BF5446-F8E1-1444-99A6-A5FD76C3AABF}" dt="2024-05-11T03:07:59.040" v="3" actId="20577"/>
      <pc:docMkLst>
        <pc:docMk/>
      </pc:docMkLst>
      <pc:sldChg chg="modSp mod">
        <pc:chgData name="Binita Gupta (binitag)" userId="2e1667b5-636b-4c95-a3b3-a8a0dc9f68da" providerId="ADAL" clId="{45BF5446-F8E1-1444-99A6-A5FD76C3AABF}" dt="2024-05-11T03:07:59.040" v="3" actId="20577"/>
        <pc:sldMkLst>
          <pc:docMk/>
          <pc:sldMk cId="1629753502" sldId="329"/>
        </pc:sldMkLst>
        <pc:spChg chg="mod">
          <ac:chgData name="Binita Gupta (binitag)" userId="2e1667b5-636b-4c95-a3b3-a8a0dc9f68da" providerId="ADAL" clId="{45BF5446-F8E1-1444-99A6-A5FD76C3AABF}" dt="2024-05-11T03:07:59.040" v="3" actId="20577"/>
          <ac:spMkLst>
            <pc:docMk/>
            <pc:sldMk cId="1629753502" sldId="329"/>
            <ac:spMk id="4098" creationId="{00000000-0000-0000-0000-000000000000}"/>
          </ac:spMkLst>
        </pc:spChg>
      </pc:sldChg>
    </pc:docChg>
  </pc:docChgLst>
  <pc:docChgLst>
    <pc:chgData name="Binita Gupta (binitag)" userId="2e1667b5-636b-4c95-a3b3-a8a0dc9f68da" providerId="ADAL" clId="{A7A1484D-9E8E-AC4D-B32D-AD0B67C49925}"/>
    <pc:docChg chg="undo custSel modSld">
      <pc:chgData name="Binita Gupta (binitag)" userId="2e1667b5-636b-4c95-a3b3-a8a0dc9f68da" providerId="ADAL" clId="{A7A1484D-9E8E-AC4D-B32D-AD0B67C49925}" dt="2024-05-11T03:03:08.242" v="211" actId="404"/>
      <pc:docMkLst>
        <pc:docMk/>
      </pc:docMkLst>
      <pc:sldChg chg="modSp mod">
        <pc:chgData name="Binita Gupta (binitag)" userId="2e1667b5-636b-4c95-a3b3-a8a0dc9f68da" providerId="ADAL" clId="{A7A1484D-9E8E-AC4D-B32D-AD0B67C49925}" dt="2024-05-11T03:03:08.242" v="211" actId="404"/>
        <pc:sldMkLst>
          <pc:docMk/>
          <pc:sldMk cId="0" sldId="264"/>
        </pc:sldMkLst>
        <pc:spChg chg="mod">
          <ac:chgData name="Binita Gupta (binitag)" userId="2e1667b5-636b-4c95-a3b3-a8a0dc9f68da" providerId="ADAL" clId="{A7A1484D-9E8E-AC4D-B32D-AD0B67C49925}" dt="2024-05-11T03:03:08.242" v="211" actId="404"/>
          <ac:spMkLst>
            <pc:docMk/>
            <pc:sldMk cId="0" sldId="264"/>
            <ac:spMk id="2" creationId="{00000000-0000-0000-0000-000000000000}"/>
          </ac:spMkLst>
        </pc:spChg>
      </pc:sldChg>
      <pc:sldChg chg="delCm">
        <pc:chgData name="Binita Gupta (binitag)" userId="2e1667b5-636b-4c95-a3b3-a8a0dc9f68da" providerId="ADAL" clId="{A7A1484D-9E8E-AC4D-B32D-AD0B67C49925}" dt="2024-05-11T02:53:01.836" v="3"/>
        <pc:sldMkLst>
          <pc:docMk/>
          <pc:sldMk cId="3519145549" sldId="326"/>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3:01.070" v="2"/>
              <pc2:cmMkLst xmlns:pc2="http://schemas.microsoft.com/office/powerpoint/2019/9/main/command">
                <pc:docMk/>
                <pc:sldMk cId="3519145549" sldId="326"/>
                <pc2:cmMk id="{AE32FE61-1EA8-4489-9A32-7A4DA8DA1FF2}"/>
              </pc2:cmMkLst>
            </pc226:cmChg>
            <pc226:cmChg xmlns:pc226="http://schemas.microsoft.com/office/powerpoint/2022/06/main/command" chg="del">
              <pc226:chgData name="Binita Gupta (binitag)" userId="2e1667b5-636b-4c95-a3b3-a8a0dc9f68da" providerId="ADAL" clId="{A7A1484D-9E8E-AC4D-B32D-AD0B67C49925}" dt="2024-05-11T02:53:01.836" v="3"/>
              <pc2:cmMkLst xmlns:pc2="http://schemas.microsoft.com/office/powerpoint/2019/9/main/command">
                <pc:docMk/>
                <pc:sldMk cId="3519145549" sldId="326"/>
                <pc2:cmMk id="{0C66CBAB-46FD-4DE0-B749-61CEDA881F76}"/>
              </pc2:cmMkLst>
            </pc226:cmChg>
          </p:ext>
        </pc:extLst>
      </pc:sldChg>
      <pc:sldChg chg="delCm">
        <pc:chgData name="Binita Gupta (binitag)" userId="2e1667b5-636b-4c95-a3b3-a8a0dc9f68da" providerId="ADAL" clId="{A7A1484D-9E8E-AC4D-B32D-AD0B67C49925}" dt="2024-05-11T02:53:06.405" v="4"/>
        <pc:sldMkLst>
          <pc:docMk/>
          <pc:sldMk cId="3193757993" sldId="327"/>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3:06.405" v="4"/>
              <pc2:cmMkLst xmlns:pc2="http://schemas.microsoft.com/office/powerpoint/2019/9/main/command">
                <pc:docMk/>
                <pc:sldMk cId="3193757993" sldId="327"/>
                <pc2:cmMk id="{56C6196F-25D1-44F9-A831-711C43B138A8}"/>
              </pc2:cmMkLst>
            </pc226:cmChg>
          </p:ext>
        </pc:extLst>
      </pc:sldChg>
      <pc:sldChg chg="delCm">
        <pc:chgData name="Binita Gupta (binitag)" userId="2e1667b5-636b-4c95-a3b3-a8a0dc9f68da" providerId="ADAL" clId="{A7A1484D-9E8E-AC4D-B32D-AD0B67C49925}" dt="2024-05-11T02:53:18.205" v="7"/>
        <pc:sldMkLst>
          <pc:docMk/>
          <pc:sldMk cId="2959107507" sldId="328"/>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3:18.205" v="7"/>
              <pc2:cmMkLst xmlns:pc2="http://schemas.microsoft.com/office/powerpoint/2019/9/main/command">
                <pc:docMk/>
                <pc:sldMk cId="2959107507" sldId="328"/>
                <pc2:cmMk id="{4A6B9348-177A-4BD9-9FAA-BD33ED1AE3E3}"/>
              </pc2:cmMkLst>
            </pc226:cmChg>
          </p:ext>
        </pc:extLst>
      </pc:sldChg>
      <pc:sldChg chg="modSp mod delCm">
        <pc:chgData name="Binita Gupta (binitag)" userId="2e1667b5-636b-4c95-a3b3-a8a0dc9f68da" providerId="ADAL" clId="{A7A1484D-9E8E-AC4D-B32D-AD0B67C49925}" dt="2024-05-11T03:02:26.009" v="210" actId="20577"/>
        <pc:sldMkLst>
          <pc:docMk/>
          <pc:sldMk cId="1629753502" sldId="329"/>
        </pc:sldMkLst>
        <pc:spChg chg="mod">
          <ac:chgData name="Binita Gupta (binitag)" userId="2e1667b5-636b-4c95-a3b3-a8a0dc9f68da" providerId="ADAL" clId="{A7A1484D-9E8E-AC4D-B32D-AD0B67C49925}" dt="2024-05-11T03:02:26.009" v="210" actId="20577"/>
          <ac:spMkLst>
            <pc:docMk/>
            <pc:sldMk cId="1629753502" sldId="329"/>
            <ac:spMk id="4098" creationId="{00000000-0000-0000-0000-000000000000}"/>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2:56.568" v="1"/>
              <pc2:cmMkLst xmlns:pc2="http://schemas.microsoft.com/office/powerpoint/2019/9/main/command">
                <pc:docMk/>
                <pc:sldMk cId="1629753502" sldId="329"/>
                <pc2:cmMk id="{A5BC6C21-13D2-4827-97EF-638126594D6B}"/>
              </pc2:cmMkLst>
            </pc226:cmChg>
            <pc226:cmChg xmlns:pc226="http://schemas.microsoft.com/office/powerpoint/2022/06/main/command" chg="del">
              <pc226:chgData name="Binita Gupta (binitag)" userId="2e1667b5-636b-4c95-a3b3-a8a0dc9f68da" providerId="ADAL" clId="{A7A1484D-9E8E-AC4D-B32D-AD0B67C49925}" dt="2024-05-11T02:52:55.569" v="0"/>
              <pc2:cmMkLst xmlns:pc2="http://schemas.microsoft.com/office/powerpoint/2019/9/main/command">
                <pc:docMk/>
                <pc:sldMk cId="1629753502" sldId="329"/>
                <pc2:cmMk id="{177F8D86-4FE3-4B4C-8AAE-F486D0A27BD3}"/>
              </pc2:cmMkLst>
            </pc226:cmChg>
          </p:ext>
        </pc:extLst>
      </pc:sldChg>
      <pc:sldChg chg="modSp mod delCm">
        <pc:chgData name="Binita Gupta (binitag)" userId="2e1667b5-636b-4c95-a3b3-a8a0dc9f68da" providerId="ADAL" clId="{A7A1484D-9E8E-AC4D-B32D-AD0B67C49925}" dt="2024-05-11T02:58:09.769" v="74" actId="1076"/>
        <pc:sldMkLst>
          <pc:docMk/>
          <pc:sldMk cId="4068257494" sldId="334"/>
        </pc:sldMkLst>
        <pc:spChg chg="mod">
          <ac:chgData name="Binita Gupta (binitag)" userId="2e1667b5-636b-4c95-a3b3-a8a0dc9f68da" providerId="ADAL" clId="{A7A1484D-9E8E-AC4D-B32D-AD0B67C49925}" dt="2024-05-11T02:58:09.769" v="74" actId="1076"/>
          <ac:spMkLst>
            <pc:docMk/>
            <pc:sldMk cId="4068257494" sldId="334"/>
            <ac:spMk id="7" creationId="{904F9B9F-3414-356C-91FE-A61CC62BB83D}"/>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00.411" v="10"/>
              <pc2:cmMkLst xmlns:pc2="http://schemas.microsoft.com/office/powerpoint/2019/9/main/command">
                <pc:docMk/>
                <pc:sldMk cId="4068257494" sldId="334"/>
                <pc2:cmMk id="{91585F35-C006-49D2-A7F7-91FB34718CD2}"/>
              </pc2:cmMkLst>
            </pc226:cmChg>
            <pc226:cmChg xmlns:pc226="http://schemas.microsoft.com/office/powerpoint/2022/06/main/command" chg="del">
              <pc226:chgData name="Binita Gupta (binitag)" userId="2e1667b5-636b-4c95-a3b3-a8a0dc9f68da" providerId="ADAL" clId="{A7A1484D-9E8E-AC4D-B32D-AD0B67C49925}" dt="2024-05-11T02:53:57.591" v="9"/>
              <pc2:cmMkLst xmlns:pc2="http://schemas.microsoft.com/office/powerpoint/2019/9/main/command">
                <pc:docMk/>
                <pc:sldMk cId="4068257494" sldId="334"/>
                <pc2:cmMk id="{F30375A5-F4B3-47D6-9C56-EA52ADB10F92}"/>
              </pc2:cmMkLst>
            </pc226:cmChg>
            <pc226:cmChg xmlns:pc226="http://schemas.microsoft.com/office/powerpoint/2022/06/main/command" chg="del">
              <pc226:chgData name="Binita Gupta (binitag)" userId="2e1667b5-636b-4c95-a3b3-a8a0dc9f68da" providerId="ADAL" clId="{A7A1484D-9E8E-AC4D-B32D-AD0B67C49925}" dt="2024-05-11T02:53:41.189" v="8"/>
              <pc2:cmMkLst xmlns:pc2="http://schemas.microsoft.com/office/powerpoint/2019/9/main/command">
                <pc:docMk/>
                <pc:sldMk cId="4068257494" sldId="334"/>
                <pc2:cmMk id="{191A92AA-F42D-464C-9D17-923560840DD0}"/>
              </pc2:cmMkLst>
            </pc226:cmChg>
            <pc226:cmChg xmlns:pc226="http://schemas.microsoft.com/office/powerpoint/2022/06/main/command" chg="del">
              <pc226:chgData name="Binita Gupta (binitag)" userId="2e1667b5-636b-4c95-a3b3-a8a0dc9f68da" providerId="ADAL" clId="{A7A1484D-9E8E-AC4D-B32D-AD0B67C49925}" dt="2024-05-11T02:54:02.428" v="11"/>
              <pc2:cmMkLst xmlns:pc2="http://schemas.microsoft.com/office/powerpoint/2019/9/main/command">
                <pc:docMk/>
                <pc:sldMk cId="4068257494" sldId="334"/>
                <pc2:cmMk id="{31126FED-D617-48A9-B5F6-D02E4D1D0085}"/>
              </pc2:cmMkLst>
            </pc226:cmChg>
          </p:ext>
        </pc:extLst>
      </pc:sldChg>
      <pc:sldChg chg="modSp mod delCm">
        <pc:chgData name="Binita Gupta (binitag)" userId="2e1667b5-636b-4c95-a3b3-a8a0dc9f68da" providerId="ADAL" clId="{A7A1484D-9E8E-AC4D-B32D-AD0B67C49925}" dt="2024-05-11T02:58:15.583" v="75" actId="1076"/>
        <pc:sldMkLst>
          <pc:docMk/>
          <pc:sldMk cId="34755774" sldId="336"/>
        </pc:sldMkLst>
        <pc:spChg chg="mod">
          <ac:chgData name="Binita Gupta (binitag)" userId="2e1667b5-636b-4c95-a3b3-a8a0dc9f68da" providerId="ADAL" clId="{A7A1484D-9E8E-AC4D-B32D-AD0B67C49925}" dt="2024-05-11T02:58:15.583" v="75" actId="1076"/>
          <ac:spMkLst>
            <pc:docMk/>
            <pc:sldMk cId="34755774" sldId="336"/>
            <ac:spMk id="7" creationId="{904F9B9F-3414-356C-91FE-A61CC62BB83D}"/>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4755774" sldId="336"/>
                <pc2:cmMk id="{12AE1193-7566-471E-BD2D-DC739B1F5307}"/>
              </pc2:cmMkLst>
            </pc226:cmChg>
          </p:ext>
        </pc:extLst>
      </pc:sldChg>
      <pc:sldChg chg="modSp mod delCm">
        <pc:chgData name="Binita Gupta (binitag)" userId="2e1667b5-636b-4c95-a3b3-a8a0dc9f68da" providerId="ADAL" clId="{A7A1484D-9E8E-AC4D-B32D-AD0B67C49925}" dt="2024-05-11T02:56:54.743" v="52" actId="14100"/>
        <pc:sldMkLst>
          <pc:docMk/>
          <pc:sldMk cId="3019381572" sldId="338"/>
        </pc:sldMkLst>
        <pc:spChg chg="mod">
          <ac:chgData name="Binita Gupta (binitag)" userId="2e1667b5-636b-4c95-a3b3-a8a0dc9f68da" providerId="ADAL" clId="{A7A1484D-9E8E-AC4D-B32D-AD0B67C49925}" dt="2024-05-11T02:56:54.743" v="52" actId="14100"/>
          <ac:spMkLst>
            <pc:docMk/>
            <pc:sldMk cId="3019381572" sldId="338"/>
            <ac:spMk id="3" creationId="{AEF05CFF-D585-00C2-317B-6F2D27BFE136}"/>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2858580E-280D-42C5-B949-1043A74F38C4}"/>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857D7938-72E1-4F29-8387-B3F1B86E4016}"/>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DE896655-91B0-4D5B-AA9F-7BDE6CD1A2F8}"/>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2FBAE066-50DC-4BD4-9B25-91EA4DF2C98C}"/>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994E7986-01AC-40CB-A9CD-05D87029CFA1}"/>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019381572" sldId="338"/>
                <pc2:cmMk id="{69E98BAA-0E34-496C-AA37-4EC163CE5514}"/>
              </pc2:cmMkLst>
            </pc226:cmChg>
          </p:ext>
        </pc:extLst>
      </pc:sldChg>
      <pc:sldChg chg="modSp mod delCm">
        <pc:chgData name="Binita Gupta (binitag)" userId="2e1667b5-636b-4c95-a3b3-a8a0dc9f68da" providerId="ADAL" clId="{A7A1484D-9E8E-AC4D-B32D-AD0B67C49925}" dt="2024-05-11T03:00:31.452" v="186" actId="20577"/>
        <pc:sldMkLst>
          <pc:docMk/>
          <pc:sldMk cId="1497484472" sldId="341"/>
        </pc:sldMkLst>
        <pc:spChg chg="mod">
          <ac:chgData name="Binita Gupta (binitag)" userId="2e1667b5-636b-4c95-a3b3-a8a0dc9f68da" providerId="ADAL" clId="{A7A1484D-9E8E-AC4D-B32D-AD0B67C49925}" dt="2024-05-11T03:00:31.452" v="186" actId="20577"/>
          <ac:spMkLst>
            <pc:docMk/>
            <pc:sldMk cId="1497484472" sldId="341"/>
            <ac:spMk id="3" creationId="{AEF05CFF-D585-00C2-317B-6F2D27BFE136}"/>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1497484472" sldId="341"/>
                <pc2:cmMk id="{C8ECA203-C6DC-4A18-8F55-5FA4186DB152}"/>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1497484472" sldId="341"/>
                <pc2:cmMk id="{92463C31-6F26-4D3B-A6A1-4621084530BA}"/>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1497484472" sldId="341"/>
                <pc2:cmMk id="{8079A43B-61D3-4FD4-8437-48FC2EB58A37}"/>
              </pc2:cmMkLst>
            </pc226:cmChg>
          </p:ext>
        </pc:extLst>
      </pc:sldChg>
      <pc:sldChg chg="delCm">
        <pc:chgData name="Binita Gupta (binitag)" userId="2e1667b5-636b-4c95-a3b3-a8a0dc9f68da" providerId="ADAL" clId="{A7A1484D-9E8E-AC4D-B32D-AD0B67C49925}" dt="2024-05-11T02:54:11.638" v="12"/>
        <pc:sldMkLst>
          <pc:docMk/>
          <pc:sldMk cId="3776688080" sldId="344"/>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776688080" sldId="344"/>
                <pc2:cmMk id="{6DEC7D74-C145-403A-9962-FF4BFBCFF338}"/>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3776688080" sldId="344"/>
                <pc2:cmMk id="{6C6973D5-4879-414A-AEF7-4A7E2807FDAB}"/>
              </pc2:cmMkLst>
            </pc226:cmChg>
          </p:ext>
        </pc:extLst>
      </pc:sldChg>
      <pc:sldChg chg="delCm">
        <pc:chgData name="Binita Gupta (binitag)" userId="2e1667b5-636b-4c95-a3b3-a8a0dc9f68da" providerId="ADAL" clId="{A7A1484D-9E8E-AC4D-B32D-AD0B67C49925}" dt="2024-05-11T02:54:11.638" v="12"/>
        <pc:sldMkLst>
          <pc:docMk/>
          <pc:sldMk cId="415922247" sldId="345"/>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415922247" sldId="345"/>
                <pc2:cmMk id="{721E871A-2B29-47D7-A787-115FBB75C76B}"/>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415922247" sldId="345"/>
                <pc2:cmMk id="{3047262C-CDCC-4399-9ACD-546E3DF2EF53}"/>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415922247" sldId="345"/>
                <pc2:cmMk id="{679DB591-B140-4047-A0DE-F78555340891}"/>
              </pc2:cmMkLst>
            </pc226:cmChg>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415922247" sldId="345"/>
                <pc2:cmMk id="{228C569D-1424-486C-ABD9-BE6362B1F4DC}"/>
              </pc2:cmMkLst>
            </pc226:cmChg>
          </p:ext>
        </pc:extLst>
      </pc:sldChg>
      <pc:sldChg chg="modSp mod delCm">
        <pc:chgData name="Binita Gupta (binitag)" userId="2e1667b5-636b-4c95-a3b3-a8a0dc9f68da" providerId="ADAL" clId="{A7A1484D-9E8E-AC4D-B32D-AD0B67C49925}" dt="2024-05-11T03:01:49.351" v="204" actId="20577"/>
        <pc:sldMkLst>
          <pc:docMk/>
          <pc:sldMk cId="780010981" sldId="347"/>
        </pc:sldMkLst>
        <pc:spChg chg="mod">
          <ac:chgData name="Binita Gupta (binitag)" userId="2e1667b5-636b-4c95-a3b3-a8a0dc9f68da" providerId="ADAL" clId="{A7A1484D-9E8E-AC4D-B32D-AD0B67C49925}" dt="2024-05-11T03:01:49.351" v="204" actId="20577"/>
          <ac:spMkLst>
            <pc:docMk/>
            <pc:sldMk cId="780010981" sldId="347"/>
            <ac:spMk id="3" creationId="{AEF05CFF-D585-00C2-317B-6F2D27BFE136}"/>
          </ac:spMkLst>
        </pc:spChg>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4:11.638" v="12"/>
              <pc2:cmMkLst xmlns:pc2="http://schemas.microsoft.com/office/powerpoint/2019/9/main/command">
                <pc:docMk/>
                <pc:sldMk cId="780010981" sldId="347"/>
                <pc2:cmMk id="{551D5195-6E13-429D-9665-70E4D41F9C9A}"/>
              </pc2:cmMkLst>
            </pc226:cmChg>
          </p:ext>
        </pc:extLst>
      </pc:sldChg>
      <pc:sldChg chg="delCm">
        <pc:chgData name="Binita Gupta (binitag)" userId="2e1667b5-636b-4c95-a3b3-a8a0dc9f68da" providerId="ADAL" clId="{A7A1484D-9E8E-AC4D-B32D-AD0B67C49925}" dt="2024-05-11T02:53:13.887" v="6"/>
        <pc:sldMkLst>
          <pc:docMk/>
          <pc:sldMk cId="2189902331" sldId="349"/>
        </pc:sldMkLst>
        <pc:extLst>
          <p:ext xmlns:p="http://schemas.openxmlformats.org/presentationml/2006/main" uri="{D6D511B9-2390-475A-947B-AFAB55BFBCF1}">
            <pc226:cmChg xmlns:pc226="http://schemas.microsoft.com/office/powerpoint/2022/06/main/command" chg="del">
              <pc226:chgData name="Binita Gupta (binitag)" userId="2e1667b5-636b-4c95-a3b3-a8a0dc9f68da" providerId="ADAL" clId="{A7A1484D-9E8E-AC4D-B32D-AD0B67C49925}" dt="2024-05-11T02:53:13.887" v="6"/>
              <pc2:cmMkLst xmlns:pc2="http://schemas.microsoft.com/office/powerpoint/2019/9/main/command">
                <pc:docMk/>
                <pc:sldMk cId="2189902331" sldId="349"/>
                <pc2:cmMk id="{11888F22-5D8D-4745-928B-D71B2DD8AFCF}"/>
              </pc2:cmMkLst>
            </pc226:cmChg>
            <pc226:cmChg xmlns:pc226="http://schemas.microsoft.com/office/powerpoint/2022/06/main/command" chg="del">
              <pc226:chgData name="Binita Gupta (binitag)" userId="2e1667b5-636b-4c95-a3b3-a8a0dc9f68da" providerId="ADAL" clId="{A7A1484D-9E8E-AC4D-B32D-AD0B67C49925}" dt="2024-05-11T02:53:11.007" v="5"/>
              <pc2:cmMkLst xmlns:pc2="http://schemas.microsoft.com/office/powerpoint/2019/9/main/command">
                <pc:docMk/>
                <pc:sldMk cId="2189902331" sldId="349"/>
                <pc2:cmMk id="{D679927A-7D8B-44CA-A085-D949878D7968}"/>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893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143545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82470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329950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73852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251079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2024</a:t>
            </a:r>
            <a:endParaRPr lang="en-GB"/>
          </a:p>
        </p:txBody>
      </p:sp>
      <p:sp>
        <p:nvSpPr>
          <p:cNvPr id="6" name="Footer Placeholder 5"/>
          <p:cNvSpPr>
            <a:spLocks noGrp="1"/>
          </p:cNvSpPr>
          <p:nvPr>
            <p:ph type="ftr" idx="11"/>
          </p:nvPr>
        </p:nvSpPr>
        <p:spPr/>
        <p:txBody>
          <a:bodyPr/>
          <a:lstStyle>
            <a:lvl1pPr>
              <a:defRPr/>
            </a:lvl1pPr>
          </a:lstStyle>
          <a:p>
            <a:r>
              <a:rPr lang="en-GB"/>
              <a:t>Binita Gupta et al (Cisco Systems)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Binita Gupta et al (Cisco Systems)</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2024</a:t>
            </a:r>
            <a:endParaRPr lang="en-GB"/>
          </a:p>
        </p:txBody>
      </p:sp>
      <p:sp>
        <p:nvSpPr>
          <p:cNvPr id="4" name="Footer Placeholder 3"/>
          <p:cNvSpPr>
            <a:spLocks noGrp="1"/>
          </p:cNvSpPr>
          <p:nvPr>
            <p:ph type="ftr" idx="11"/>
          </p:nvPr>
        </p:nvSpPr>
        <p:spPr/>
        <p:txBody>
          <a:bodyPr/>
          <a:lstStyle>
            <a:lvl1pPr>
              <a:defRPr/>
            </a:lvl1pPr>
          </a:lstStyle>
          <a:p>
            <a:r>
              <a:rPr lang="en-GB"/>
              <a:t>Binita Gupta et al (Cisco Systems)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2024</a:t>
            </a:r>
            <a:endParaRPr lang="en-GB"/>
          </a:p>
        </p:txBody>
      </p:sp>
      <p:sp>
        <p:nvSpPr>
          <p:cNvPr id="3" name="Footer Placeholder 2"/>
          <p:cNvSpPr>
            <a:spLocks noGrp="1"/>
          </p:cNvSpPr>
          <p:nvPr>
            <p:ph type="ftr" idx="11"/>
          </p:nvPr>
        </p:nvSpPr>
        <p:spPr/>
        <p:txBody>
          <a:bodyPr/>
          <a:lstStyle>
            <a:lvl1pPr>
              <a:defRPr/>
            </a:lvl1pPr>
          </a:lstStyle>
          <a:p>
            <a:r>
              <a:rPr lang="en-GB"/>
              <a:t>Binita Gupta et al (Cisco Systems)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802.11-24/399r0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 Thoughts on L4S Support in Wi-Fi</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a:t>
            </a:r>
            <a:r>
              <a:rPr lang="en-GB" sz="2000" b="0"/>
              <a:t> 2024-03-01</a:t>
            </a:r>
          </a:p>
        </p:txBody>
      </p:sp>
      <p:sp>
        <p:nvSpPr>
          <p:cNvPr id="6" name="Date Placeholder 3"/>
          <p:cNvSpPr>
            <a:spLocks noGrp="1"/>
          </p:cNvSpPr>
          <p:nvPr>
            <p:ph type="dt" idx="10"/>
          </p:nvPr>
        </p:nvSpPr>
        <p:spPr/>
        <p:txBody>
          <a:bodyPr/>
          <a:lstStyle/>
          <a:p>
            <a:r>
              <a:rPr lang="en-US"/>
              <a:t>March 2024</a:t>
            </a:r>
            <a:endParaRPr lang="en-GB"/>
          </a:p>
        </p:txBody>
      </p:sp>
      <p:sp>
        <p:nvSpPr>
          <p:cNvPr id="7" name="Footer Placeholder 4"/>
          <p:cNvSpPr>
            <a:spLocks noGrp="1"/>
          </p:cNvSpPr>
          <p:nvPr>
            <p:ph type="ftr" idx="11"/>
          </p:nvPr>
        </p:nvSpPr>
        <p:spPr/>
        <p:txBody>
          <a:bodyPr/>
          <a:lstStyle/>
          <a:p>
            <a:r>
              <a:rPr lang="en-GB"/>
              <a:t>Binita Gupta et al (Cisco Systems)</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3602490609"/>
              </p:ext>
            </p:extLst>
          </p:nvPr>
        </p:nvGraphicFramePr>
        <p:xfrm>
          <a:off x="1117600" y="3030538"/>
          <a:ext cx="10272713" cy="2570162"/>
        </p:xfrm>
        <a:graphic>
          <a:graphicData uri="http://schemas.openxmlformats.org/presentationml/2006/ole">
            <mc:AlternateContent xmlns:mc="http://schemas.openxmlformats.org/markup-compatibility/2006">
              <mc:Choice xmlns:v="urn:schemas-microsoft-com:vml" Requires="v">
                <p:oleObj name="Document" r:id="rId3" imgW="10439400" imgH="2628900" progId="Word.Document.8">
                  <p:embed/>
                </p:oleObj>
              </mc:Choice>
              <mc:Fallback>
                <p:oleObj name="Document" r:id="rId3" imgW="10439400" imgH="2628900" progId="Word.Document.8">
                  <p:embed/>
                  <p:pic>
                    <p:nvPicPr>
                      <p:cNvPr id="3075" name="Object 3"/>
                      <p:cNvPicPr>
                        <a:picLocks noChangeAspect="1" noChangeArrowheads="1"/>
                      </p:cNvPicPr>
                      <p:nvPr/>
                    </p:nvPicPr>
                    <p:blipFill>
                      <a:blip r:embed="rId4"/>
                      <a:srcRect/>
                      <a:stretch>
                        <a:fillRect/>
                      </a:stretch>
                    </p:blipFill>
                    <p:spPr bwMode="auto">
                      <a:xfrm>
                        <a:off x="1117600" y="3030538"/>
                        <a:ext cx="10272713" cy="2570162"/>
                      </a:xfrm>
                      <a:prstGeom prst="rect">
                        <a:avLst/>
                      </a:prstGeom>
                      <a:noFill/>
                    </p:spPr>
                  </p:pic>
                </p:oleObj>
              </mc:Fallback>
            </mc:AlternateContent>
          </a:graphicData>
        </a:graphic>
      </p:graphicFrame>
      <p:sp>
        <p:nvSpPr>
          <p:cNvPr id="2" name="Rectangle 4">
            <a:extLst>
              <a:ext uri="{FF2B5EF4-FFF2-40B4-BE49-F238E27FC236}">
                <a16:creationId xmlns:a16="http://schemas.microsoft.com/office/drawing/2014/main" id="{F516EF11-E59F-4B47-98FD-2C7F1D976989}"/>
              </a:ext>
            </a:extLst>
          </p:cNvPr>
          <p:cNvSpPr>
            <a:spLocks noChangeArrowheads="1"/>
          </p:cNvSpPr>
          <p:nvPr/>
        </p:nvSpPr>
        <p:spPr bwMode="auto">
          <a:xfrm>
            <a:off x="1143790" y="221074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1C13-8931-FB37-8CDE-15DF66A9DDCE}"/>
              </a:ext>
            </a:extLst>
          </p:cNvPr>
          <p:cNvSpPr>
            <a:spLocks noGrp="1"/>
          </p:cNvSpPr>
          <p:nvPr>
            <p:ph type="title"/>
          </p:nvPr>
        </p:nvSpPr>
        <p:spPr>
          <a:xfrm>
            <a:off x="914401" y="685801"/>
            <a:ext cx="10361084" cy="609597"/>
          </a:xfrm>
        </p:spPr>
        <p:txBody>
          <a:bodyPr/>
          <a:lstStyle/>
          <a:p>
            <a:r>
              <a:rPr lang="en-US" dirty="0"/>
              <a:t>D) L4S traffic classification using TCLAS</a:t>
            </a:r>
          </a:p>
        </p:txBody>
      </p:sp>
      <p:sp>
        <p:nvSpPr>
          <p:cNvPr id="3" name="Content Placeholder 2">
            <a:extLst>
              <a:ext uri="{FF2B5EF4-FFF2-40B4-BE49-F238E27FC236}">
                <a16:creationId xmlns:a16="http://schemas.microsoft.com/office/drawing/2014/main" id="{AEF05CFF-D585-00C2-317B-6F2D27BFE136}"/>
              </a:ext>
            </a:extLst>
          </p:cNvPr>
          <p:cNvSpPr>
            <a:spLocks noGrp="1"/>
          </p:cNvSpPr>
          <p:nvPr>
            <p:ph idx="1"/>
          </p:nvPr>
        </p:nvSpPr>
        <p:spPr>
          <a:xfrm>
            <a:off x="647700" y="1324257"/>
            <a:ext cx="10896600" cy="3084353"/>
          </a:xfrm>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TCLAS in SCS can be used to classify L4S traffic based on ECN bits (01, 11) and indicate specific QoS for L4S flows. For example, using SCS+TCLAS, STA can request: </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a) specific Delay Bound to be provided for L4S flows, b) map L4S flows to a higher-QoS TID</a:t>
            </a:r>
            <a:endParaRPr lang="en-US" sz="1600"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c) for a VPN tunnel, where multiple flows map to same IP-tuple, STA can request a delay bound and/or min data rate for just the L4S flows over that tunnel.</a:t>
            </a:r>
            <a:endParaRPr lang="en-US" sz="16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To enable classification of L4S flows, extend TCLAS to classify based on ECN. For Classifier Type 4, DSCP field can be redefined to be interpreted as indicating DSCP, ECN or both - the 2 MSBs indicate ECN. </a:t>
            </a:r>
            <a:endParaRPr lang="en-US" sz="1800"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E.g. TCLAS can be used to indicate an L4S flow, by including two TCLAS elements (indicating ECN=01 and ECN=11), and a TCLAS Processing element indicating ‘either match’</a:t>
            </a:r>
            <a:endParaRPr lang="en-US" sz="1600"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ECN based classification is used when supported by both sides (AP and STA)</a:t>
            </a:r>
            <a:endParaRPr lang="en-US" sz="1600"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mn-cs"/>
            </a:endParaRPr>
          </a:p>
        </p:txBody>
      </p:sp>
      <p:sp>
        <p:nvSpPr>
          <p:cNvPr id="4" name="Slide Number Placeholder 3">
            <a:extLst>
              <a:ext uri="{FF2B5EF4-FFF2-40B4-BE49-F238E27FC236}">
                <a16:creationId xmlns:a16="http://schemas.microsoft.com/office/drawing/2014/main" id="{246A4925-0CC0-6CC6-9D38-37F567C61EBC}"/>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468E2CA6-5483-AD8D-4AA5-D0702D9B1128}"/>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EDE37FD4-C6F1-4D99-6BE0-5936B522A547}"/>
              </a:ext>
            </a:extLst>
          </p:cNvPr>
          <p:cNvSpPr>
            <a:spLocks noGrp="1"/>
          </p:cNvSpPr>
          <p:nvPr>
            <p:ph type="dt" idx="15"/>
          </p:nvPr>
        </p:nvSpPr>
        <p:spPr/>
        <p:txBody>
          <a:bodyPr/>
          <a:lstStyle/>
          <a:p>
            <a:r>
              <a:rPr lang="en-US"/>
              <a:t>March 2024</a:t>
            </a:r>
            <a:endParaRPr lang="en-GB"/>
          </a:p>
        </p:txBody>
      </p:sp>
      <p:pic>
        <p:nvPicPr>
          <p:cNvPr id="8" name="Picture 7">
            <a:extLst>
              <a:ext uri="{FF2B5EF4-FFF2-40B4-BE49-F238E27FC236}">
                <a16:creationId xmlns:a16="http://schemas.microsoft.com/office/drawing/2014/main" id="{0B1CEF3D-2B4C-8C6B-4D94-EA88571B87DD}"/>
              </a:ext>
            </a:extLst>
          </p:cNvPr>
          <p:cNvPicPr>
            <a:picLocks noChangeAspect="1"/>
          </p:cNvPicPr>
          <p:nvPr/>
        </p:nvPicPr>
        <p:blipFill>
          <a:blip r:embed="rId3"/>
          <a:stretch>
            <a:fillRect/>
          </a:stretch>
        </p:blipFill>
        <p:spPr>
          <a:xfrm>
            <a:off x="380998" y="4462442"/>
            <a:ext cx="5534978" cy="1709757"/>
          </a:xfrm>
          <a:prstGeom prst="rect">
            <a:avLst/>
          </a:prstGeom>
        </p:spPr>
      </p:pic>
      <p:pic>
        <p:nvPicPr>
          <p:cNvPr id="9" name="Picture 8">
            <a:extLst>
              <a:ext uri="{FF2B5EF4-FFF2-40B4-BE49-F238E27FC236}">
                <a16:creationId xmlns:a16="http://schemas.microsoft.com/office/drawing/2014/main" id="{E3541279-2F28-25EA-E6E1-584EC6BDEDDB}"/>
              </a:ext>
            </a:extLst>
          </p:cNvPr>
          <p:cNvPicPr>
            <a:picLocks noChangeAspect="1"/>
          </p:cNvPicPr>
          <p:nvPr/>
        </p:nvPicPr>
        <p:blipFill>
          <a:blip r:embed="rId4"/>
          <a:stretch>
            <a:fillRect/>
          </a:stretch>
        </p:blipFill>
        <p:spPr>
          <a:xfrm>
            <a:off x="6276026" y="4462442"/>
            <a:ext cx="5715044" cy="1744202"/>
          </a:xfrm>
          <a:prstGeom prst="rect">
            <a:avLst/>
          </a:prstGeom>
        </p:spPr>
      </p:pic>
    </p:spTree>
    <p:extLst>
      <p:ext uri="{BB962C8B-B14F-4D97-AF65-F5344CB8AC3E}">
        <p14:creationId xmlns:p14="http://schemas.microsoft.com/office/powerpoint/2010/main" val="149748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1C13-8931-FB37-8CDE-15DF66A9DDCE}"/>
              </a:ext>
            </a:extLst>
          </p:cNvPr>
          <p:cNvSpPr>
            <a:spLocks noGrp="1"/>
          </p:cNvSpPr>
          <p:nvPr>
            <p:ph type="title"/>
          </p:nvPr>
        </p:nvSpPr>
        <p:spPr>
          <a:xfrm>
            <a:off x="914401" y="685801"/>
            <a:ext cx="10361084" cy="838199"/>
          </a:xfrm>
        </p:spPr>
        <p:txBody>
          <a:bodyPr/>
          <a:lstStyle/>
          <a:p>
            <a:r>
              <a:rPr lang="en-US" dirty="0"/>
              <a:t>E) L4S considerations in SCS based scheduling</a:t>
            </a:r>
          </a:p>
        </p:txBody>
      </p:sp>
      <p:sp>
        <p:nvSpPr>
          <p:cNvPr id="3" name="Content Placeholder 2">
            <a:extLst>
              <a:ext uri="{FF2B5EF4-FFF2-40B4-BE49-F238E27FC236}">
                <a16:creationId xmlns:a16="http://schemas.microsoft.com/office/drawing/2014/main" id="{AEF05CFF-D585-00C2-317B-6F2D27BFE136}"/>
              </a:ext>
            </a:extLst>
          </p:cNvPr>
          <p:cNvSpPr>
            <a:spLocks noGrp="1"/>
          </p:cNvSpPr>
          <p:nvPr>
            <p:ph idx="1"/>
          </p:nvPr>
        </p:nvSpPr>
        <p:spPr>
          <a:xfrm>
            <a:off x="653845" y="1676400"/>
            <a:ext cx="6127955" cy="4495798"/>
          </a:xfrm>
        </p:spPr>
        <p:txBody>
          <a:bodyPr/>
          <a:lstStyle/>
          <a:p>
            <a:pPr marL="0" lvl="1"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Coexistence of L4S flows with SCS flows:</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An SCS flow can be an L4S flow (or not), and vice versa</a:t>
            </a:r>
            <a:endParaRPr lang="en-US" sz="18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If an SCS flow is also an L4S flow, STA should signal that to the AP (using TCLAS as on slide 10). AP uses this info in applying any L4S based policy, at the time of SCS exchange.</a:t>
            </a:r>
            <a:endParaRPr lang="en-US" sz="1800"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cs typeface="+mn-cs"/>
              </a:rPr>
              <a:t>For UL if TCLAS is not included, STA can indicate a flow is L4S flow in the QoS Characteristics element (</a:t>
            </a:r>
            <a:r>
              <a:rPr lang="en-US" sz="1600" dirty="0" err="1">
                <a:cs typeface="+mn-cs"/>
              </a:rPr>
              <a:t>e.g</a:t>
            </a:r>
            <a:r>
              <a:rPr lang="en-US" sz="1600" dirty="0">
                <a:cs typeface="+mn-cs"/>
              </a:rPr>
              <a:t> using a Reserved bit in Control info)</a:t>
            </a:r>
            <a:endParaRPr lang="en-US" sz="16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L4S flows are always mapped to L4S queues, independent of whether SCS stream established.</a:t>
            </a:r>
            <a:endParaRPr lang="en-US" sz="18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AP’s SCS scheduling should attempt to meet the QoS characteristics of SCS flows (either classic or L4S), while trying to keep shallow queues for L4S flows.</a:t>
            </a:r>
            <a:endParaRPr lang="en-US" sz="1800" dirty="0">
              <a:cs typeface="Times New Roman"/>
            </a:endParaRPr>
          </a:p>
        </p:txBody>
      </p:sp>
      <p:sp>
        <p:nvSpPr>
          <p:cNvPr id="4" name="Slide Number Placeholder 3">
            <a:extLst>
              <a:ext uri="{FF2B5EF4-FFF2-40B4-BE49-F238E27FC236}">
                <a16:creationId xmlns:a16="http://schemas.microsoft.com/office/drawing/2014/main" id="{246A4925-0CC0-6CC6-9D38-37F567C61EBC}"/>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468E2CA6-5483-AD8D-4AA5-D0702D9B1128}"/>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EDE37FD4-C6F1-4D99-6BE0-5936B522A547}"/>
              </a:ext>
            </a:extLst>
          </p:cNvPr>
          <p:cNvSpPr>
            <a:spLocks noGrp="1"/>
          </p:cNvSpPr>
          <p:nvPr>
            <p:ph type="dt" idx="15"/>
          </p:nvPr>
        </p:nvSpPr>
        <p:spPr/>
        <p:txBody>
          <a:bodyPr/>
          <a:lstStyle/>
          <a:p>
            <a:r>
              <a:rPr lang="en-US"/>
              <a:t>March 2024</a:t>
            </a:r>
            <a:endParaRPr lang="en-GB"/>
          </a:p>
        </p:txBody>
      </p:sp>
      <p:pic>
        <p:nvPicPr>
          <p:cNvPr id="66" name="Picture 65">
            <a:extLst>
              <a:ext uri="{FF2B5EF4-FFF2-40B4-BE49-F238E27FC236}">
                <a16:creationId xmlns:a16="http://schemas.microsoft.com/office/drawing/2014/main" id="{658F676D-8183-C145-3C67-F540F3A0C322}"/>
              </a:ext>
            </a:extLst>
          </p:cNvPr>
          <p:cNvPicPr>
            <a:picLocks noChangeAspect="1"/>
          </p:cNvPicPr>
          <p:nvPr/>
        </p:nvPicPr>
        <p:blipFill>
          <a:blip r:embed="rId2"/>
          <a:stretch>
            <a:fillRect/>
          </a:stretch>
        </p:blipFill>
        <p:spPr>
          <a:xfrm>
            <a:off x="6934200" y="2181224"/>
            <a:ext cx="4975254" cy="2924175"/>
          </a:xfrm>
          <a:prstGeom prst="rect">
            <a:avLst/>
          </a:prstGeom>
        </p:spPr>
      </p:pic>
    </p:spTree>
    <p:extLst>
      <p:ext uri="{BB962C8B-B14F-4D97-AF65-F5344CB8AC3E}">
        <p14:creationId xmlns:p14="http://schemas.microsoft.com/office/powerpoint/2010/main" val="41592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1C13-8931-FB37-8CDE-15DF66A9DDCE}"/>
              </a:ext>
            </a:extLst>
          </p:cNvPr>
          <p:cNvSpPr>
            <a:spLocks noGrp="1"/>
          </p:cNvSpPr>
          <p:nvPr>
            <p:ph type="title"/>
          </p:nvPr>
        </p:nvSpPr>
        <p:spPr>
          <a:xfrm>
            <a:off x="914401" y="685801"/>
            <a:ext cx="10361084" cy="609597"/>
          </a:xfrm>
        </p:spPr>
        <p:txBody>
          <a:bodyPr/>
          <a:lstStyle/>
          <a:p>
            <a:r>
              <a:rPr lang="en-US" dirty="0"/>
              <a:t>F) L4S Capability Signaling</a:t>
            </a:r>
          </a:p>
        </p:txBody>
      </p:sp>
      <p:sp>
        <p:nvSpPr>
          <p:cNvPr id="3" name="Content Placeholder 2">
            <a:extLst>
              <a:ext uri="{FF2B5EF4-FFF2-40B4-BE49-F238E27FC236}">
                <a16:creationId xmlns:a16="http://schemas.microsoft.com/office/drawing/2014/main" id="{AEF05CFF-D585-00C2-317B-6F2D27BFE136}"/>
              </a:ext>
            </a:extLst>
          </p:cNvPr>
          <p:cNvSpPr>
            <a:spLocks noGrp="1"/>
          </p:cNvSpPr>
          <p:nvPr>
            <p:ph idx="1"/>
          </p:nvPr>
        </p:nvSpPr>
        <p:spPr>
          <a:xfrm>
            <a:off x="647700" y="1570732"/>
            <a:ext cx="10896600" cy="4068068"/>
          </a:xfrm>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Both peer STAs need to signal support for L4S related capability to use L4S enhancements. Depending upon the features supported for L4S, the following capability can be signaled:</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L4S Dual Queue AQM</a:t>
            </a:r>
            <a:endParaRPr lang="en-US"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L4S CE L2 signaling for downlink</a:t>
            </a:r>
            <a:endParaRPr lang="en-US" dirty="0">
              <a:cs typeface="Times New Roman"/>
            </a:endParaRPr>
          </a:p>
          <a:p>
            <a:pPr marL="1200150" lvl="3"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Using A-Control</a:t>
            </a:r>
            <a:endParaRPr lang="en-US"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TCLAS ECN classification for L4S </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L4S signaling in QoS Characteristics</a:t>
            </a:r>
            <a:endParaRPr lang="en-US" dirty="0">
              <a:cs typeface="Times New Roman"/>
            </a:endParaRPr>
          </a:p>
          <a:p>
            <a:pPr marL="857250" lvl="3"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L4S related capabilities can be signaled in the Extended Capabilities element and/or in the UHR Capabilities element </a:t>
            </a:r>
            <a:endParaRPr lang="en-US" dirty="0">
              <a:cs typeface="Times New Roman"/>
            </a:endParaRPr>
          </a:p>
          <a:p>
            <a:pPr marL="400050" lvl="2"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600">
              <a:cs typeface="+mn-cs"/>
            </a:endParaRPr>
          </a:p>
        </p:txBody>
      </p:sp>
      <p:sp>
        <p:nvSpPr>
          <p:cNvPr id="4" name="Slide Number Placeholder 3">
            <a:extLst>
              <a:ext uri="{FF2B5EF4-FFF2-40B4-BE49-F238E27FC236}">
                <a16:creationId xmlns:a16="http://schemas.microsoft.com/office/drawing/2014/main" id="{246A4925-0CC0-6CC6-9D38-37F567C61EBC}"/>
              </a:ext>
            </a:extLst>
          </p:cNvPr>
          <p:cNvSpPr>
            <a:spLocks noGrp="1"/>
          </p:cNvSpPr>
          <p:nvPr>
            <p:ph type="sldNum" idx="12"/>
          </p:nvPr>
        </p:nvSpPr>
        <p:spPr/>
        <p:txBody>
          <a:bodyPr/>
          <a:lstStyle/>
          <a:p>
            <a:r>
              <a:rPr lang="en-GB"/>
              <a:t>Slide </a:t>
            </a:r>
            <a:fld id="{440F5867-744E-4AA6-B0ED-4C44D2DFBB7B}" type="slidenum">
              <a:rPr lang="en-GB" smtClean="0"/>
              <a:pPr/>
              <a:t>12</a:t>
            </a:fld>
            <a:endParaRPr lang="en-GB"/>
          </a:p>
        </p:txBody>
      </p:sp>
      <p:sp>
        <p:nvSpPr>
          <p:cNvPr id="5" name="Footer Placeholder 4">
            <a:extLst>
              <a:ext uri="{FF2B5EF4-FFF2-40B4-BE49-F238E27FC236}">
                <a16:creationId xmlns:a16="http://schemas.microsoft.com/office/drawing/2014/main" id="{468E2CA6-5483-AD8D-4AA5-D0702D9B1128}"/>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EDE37FD4-C6F1-4D99-6BE0-5936B522A547}"/>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377668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1C13-8931-FB37-8CDE-15DF66A9DDCE}"/>
              </a:ext>
            </a:extLst>
          </p:cNvPr>
          <p:cNvSpPr>
            <a:spLocks noGrp="1"/>
          </p:cNvSpPr>
          <p:nvPr>
            <p:ph type="title"/>
          </p:nvPr>
        </p:nvSpPr>
        <p:spPr>
          <a:xfrm>
            <a:off x="914401" y="685801"/>
            <a:ext cx="10361084" cy="609597"/>
          </a:xfrm>
        </p:spPr>
        <p:txBody>
          <a:bodyPr/>
          <a:lstStyle/>
          <a:p>
            <a:r>
              <a:rPr lang="en-US"/>
              <a:t>Summary</a:t>
            </a:r>
          </a:p>
        </p:txBody>
      </p:sp>
      <p:sp>
        <p:nvSpPr>
          <p:cNvPr id="3" name="Content Placeholder 2">
            <a:extLst>
              <a:ext uri="{FF2B5EF4-FFF2-40B4-BE49-F238E27FC236}">
                <a16:creationId xmlns:a16="http://schemas.microsoft.com/office/drawing/2014/main" id="{AEF05CFF-D585-00C2-317B-6F2D27BFE136}"/>
              </a:ext>
            </a:extLst>
          </p:cNvPr>
          <p:cNvSpPr>
            <a:spLocks noGrp="1"/>
          </p:cNvSpPr>
          <p:nvPr>
            <p:ph idx="1"/>
          </p:nvPr>
        </p:nvSpPr>
        <p:spPr>
          <a:xfrm>
            <a:off x="761999" y="1736505"/>
            <a:ext cx="10513486" cy="3902295"/>
          </a:xfrm>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We propose mapping </a:t>
            </a:r>
            <a:r>
              <a:rPr lang="en-GB" b="0" dirty="0"/>
              <a:t>L4S Dual Queue AQM to 802.11 at the MAC layer</a:t>
            </a:r>
            <a:endParaRPr lang="en-US"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We propose MAC SAP primitive enhancement for indicating L4S MSDUs</a:t>
            </a:r>
            <a:endParaRPr lang="en-US"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For L4S congestion signaling in DL, we propose:</a:t>
            </a:r>
            <a:endParaRPr lang="en-US"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A new L4S-CE.indication to signal L2 congestion for CE marking of future packets at L3 (Approach 1)</a:t>
            </a:r>
            <a:endParaRPr lang="en-US"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MAC SAP primitives to send MDSU to upper layer, CE mark and send back to MAC (Approach 2)</a:t>
            </a:r>
            <a:endParaRPr lang="en-US" sz="2000" dirty="0">
              <a:cs typeface="+mn-cs"/>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Faster L4S CE signaling at L2 using A-Control (Approach 3)</a:t>
            </a:r>
            <a:endParaRPr lang="en-US" dirty="0">
              <a:cs typeface="Times New Roman"/>
            </a:endParaRP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cs typeface="+mn-cs"/>
              </a:rPr>
              <a:t>Approach 3 can be used instead of Approach 1 or Approach 2</a:t>
            </a:r>
            <a:endParaRPr lang="en-US" sz="20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We propose to enhance TCLAS to enable classifying L4S flows using ECN bits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mn-cs"/>
              </a:rPr>
              <a:t>We shared how L4S flows are considered in SCS based scheduling</a:t>
            </a:r>
            <a:endParaRPr lang="en-US" sz="1800" dirty="0">
              <a:cs typeface="+mn-cs"/>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cs typeface="Times New Roman"/>
              </a:rPr>
              <a:t>We propose L4S capability signaling to communicate support for L4S related features</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Times New Roman"/>
            </a:endParaRPr>
          </a:p>
        </p:txBody>
      </p:sp>
      <p:sp>
        <p:nvSpPr>
          <p:cNvPr id="4" name="Slide Number Placeholder 3">
            <a:extLst>
              <a:ext uri="{FF2B5EF4-FFF2-40B4-BE49-F238E27FC236}">
                <a16:creationId xmlns:a16="http://schemas.microsoft.com/office/drawing/2014/main" id="{246A4925-0CC0-6CC6-9D38-37F567C61EBC}"/>
              </a:ext>
            </a:extLst>
          </p:cNvPr>
          <p:cNvSpPr>
            <a:spLocks noGrp="1"/>
          </p:cNvSpPr>
          <p:nvPr>
            <p:ph type="sldNum" idx="12"/>
          </p:nvPr>
        </p:nvSpPr>
        <p:spPr/>
        <p:txBody>
          <a:bodyPr/>
          <a:lstStyle/>
          <a:p>
            <a:r>
              <a:rPr lang="en-GB"/>
              <a:t>Slide </a:t>
            </a:r>
            <a:fld id="{440F5867-744E-4AA6-B0ED-4C44D2DFBB7B}" type="slidenum">
              <a:rPr lang="en-GB" smtClean="0"/>
              <a:pPr/>
              <a:t>13</a:t>
            </a:fld>
            <a:endParaRPr lang="en-GB"/>
          </a:p>
        </p:txBody>
      </p:sp>
      <p:sp>
        <p:nvSpPr>
          <p:cNvPr id="5" name="Footer Placeholder 4">
            <a:extLst>
              <a:ext uri="{FF2B5EF4-FFF2-40B4-BE49-F238E27FC236}">
                <a16:creationId xmlns:a16="http://schemas.microsoft.com/office/drawing/2014/main" id="{468E2CA6-5483-AD8D-4AA5-D0702D9B1128}"/>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EDE37FD4-C6F1-4D99-6BE0-5936B522A547}"/>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78001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0" y="1981201"/>
            <a:ext cx="10591799" cy="4113213"/>
          </a:xfrm>
        </p:spPr>
        <p:txBody>
          <a:bodyPr/>
          <a:lstStyle/>
          <a:p>
            <a:r>
              <a:rPr lang="en-US" altLang="zh-CN" sz="1800" b="0" dirty="0">
                <a:sym typeface="+mn-ea"/>
              </a:rPr>
              <a:t>[1] 11-23/2065, WNG, “</a:t>
            </a:r>
            <a:r>
              <a:rPr lang="en-US" sz="1800" b="0" dirty="0"/>
              <a:t>End-to-End Congestion Control, L4S and Implications for Wi-Fi”</a:t>
            </a:r>
            <a:endParaRPr lang="en-US" altLang="zh-CN" sz="1800" b="0" dirty="0">
              <a:sym typeface="+mn-ea"/>
            </a:endParaRPr>
          </a:p>
          <a:p>
            <a:r>
              <a:rPr lang="en-US" altLang="zh-CN" sz="1800" b="0" dirty="0">
                <a:ea typeface="宋体" panose="02010600030101010101" pitchFamily="2" charset="-122"/>
                <a:sym typeface="+mn-ea"/>
              </a:rPr>
              <a:t>[2] 11-23-0679-00-0uhr-low-latency-qos-based-on-l4s</a:t>
            </a:r>
          </a:p>
          <a:p>
            <a:r>
              <a:rPr lang="en-US" altLang="zh-CN" sz="1800" b="0" dirty="0">
                <a:sym typeface="+mn-ea"/>
              </a:rPr>
              <a:t>[3] 11-24-0080-01-0arc-l4s-over-wi-fi-links</a:t>
            </a:r>
          </a:p>
          <a:p>
            <a:r>
              <a:rPr lang="en-US" altLang="zh-CN" sz="1800" b="0" dirty="0">
                <a:sym typeface="+mn-ea"/>
              </a:rPr>
              <a:t>[4] 11-24-0384-01-00bn-low-latency-based-on-l4s</a:t>
            </a:r>
          </a:p>
          <a:p>
            <a:r>
              <a:rPr lang="en-US" altLang="zh-CN" sz="1800" b="0" dirty="0">
                <a:sym typeface="+mn-ea"/>
              </a:rPr>
              <a:t>[5] IETF RFC 9330 “</a:t>
            </a:r>
            <a:r>
              <a:rPr lang="en-US" sz="1800" b="0" dirty="0"/>
              <a:t>Low Latency, Low Loss, and Scalable Throughput (L4S) Internet Service: Architecture”</a:t>
            </a:r>
          </a:p>
          <a:p>
            <a:r>
              <a:rPr lang="en-US" altLang="zh-CN" sz="1800" b="0" dirty="0">
                <a:sym typeface="+mn-ea"/>
              </a:rPr>
              <a:t>[6] IETF RFC 9331 “</a:t>
            </a:r>
            <a:r>
              <a:rPr lang="en-US" sz="1800" b="0" dirty="0"/>
              <a:t>The Explicit Congestion Notification (ECN) Protocol for Low Latency, Low Loss, and Scalable Throughput (L4S)”</a:t>
            </a:r>
            <a:r>
              <a:rPr lang="en-US" altLang="zh-CN" sz="1800" b="0" dirty="0">
                <a:sym typeface="+mn-ea"/>
              </a:rPr>
              <a:t> </a:t>
            </a:r>
          </a:p>
          <a:p>
            <a:r>
              <a:rPr lang="en-US" sz="1800" b="0" dirty="0">
                <a:sym typeface="+mn-ea"/>
              </a:rPr>
              <a:t>[7] IETF RFC 9332 “</a:t>
            </a:r>
            <a:r>
              <a:rPr lang="en-US" sz="1800" b="0" dirty="0"/>
              <a:t>Dual-Queue Coupled Active Queue Management (AQM) for Low Latency, Low Loss, and Scalable Throughput (L4S)”</a:t>
            </a:r>
          </a:p>
          <a:p>
            <a:endParaRPr lang="en-GB" dirty="0"/>
          </a:p>
          <a:p>
            <a:endParaRPr lang="en-GB" dirty="0"/>
          </a:p>
          <a:p>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5" name="Footer Placeholder 4"/>
          <p:cNvSpPr>
            <a:spLocks noGrp="1"/>
          </p:cNvSpPr>
          <p:nvPr>
            <p:ph type="ftr" idx="14"/>
          </p:nvPr>
        </p:nvSpPr>
        <p:spPr/>
        <p:txBody>
          <a:bodyPr/>
          <a:lstStyle/>
          <a:p>
            <a:r>
              <a:rPr lang="en-GB"/>
              <a:t>Binita Gupta et al (Cisco Systems)</a:t>
            </a:r>
          </a:p>
        </p:txBody>
      </p:sp>
      <p:sp>
        <p:nvSpPr>
          <p:cNvPr id="4" name="Date Placeholder 3"/>
          <p:cNvSpPr>
            <a:spLocks noGrp="1"/>
          </p:cNvSpPr>
          <p:nvPr>
            <p:ph type="dt" idx="15"/>
          </p:nvPr>
        </p:nvSpPr>
        <p:spPr/>
        <p:txBody>
          <a:bodyPr/>
          <a:lstStyle/>
          <a:p>
            <a:r>
              <a:rPr lang="en-US"/>
              <a:t>March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68738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 </a:t>
            </a:r>
          </a:p>
        </p:txBody>
      </p:sp>
      <p:sp>
        <p:nvSpPr>
          <p:cNvPr id="4098" name="Rectangle 2"/>
          <p:cNvSpPr>
            <a:spLocks noGrp="1" noChangeArrowheads="1"/>
          </p:cNvSpPr>
          <p:nvPr>
            <p:ph idx="1"/>
          </p:nvPr>
        </p:nvSpPr>
        <p:spPr>
          <a:xfrm>
            <a:off x="811742" y="1370500"/>
            <a:ext cx="10667999" cy="4988169"/>
          </a:xfrm>
          <a:ln/>
        </p:spPr>
        <p:txBody>
          <a:bodyPr/>
          <a:lstStyle/>
          <a:p>
            <a:pPr>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UHR PAR scope includes improving low latency support</a:t>
            </a:r>
            <a:endParaRPr lang="en-US" dirty="0">
              <a:cs typeface="Times New Roman"/>
            </a:endParaRPr>
          </a:p>
          <a:p>
            <a:pPr>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L4S technology is defined by IETF RFCs [5-7] to provide improved end-to-end latency support with low packet losses due to congestion</a:t>
            </a:r>
            <a:endParaRPr lang="en-GB" sz="2000" b="0" dirty="0">
              <a:cs typeface="Times New Roman"/>
            </a:endParaRPr>
          </a:p>
          <a:p>
            <a:pPr>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Earlier presentations have covered L4S support in Wi-Fi [1-4]</a:t>
            </a:r>
            <a:endParaRPr lang="en-GB" sz="2000" b="0" dirty="0">
              <a:cs typeface="Times New Roman"/>
            </a:endParaRPr>
          </a:p>
          <a:p>
            <a:pPr lvl="1">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[1] Highlights that WLAN access can be a bottleneck &amp; L4S congestion </a:t>
            </a:r>
            <a:r>
              <a:rPr lang="en-GB" sz="1600" dirty="0" err="1"/>
              <a:t>signaling</a:t>
            </a:r>
            <a:r>
              <a:rPr lang="en-GB" sz="1600" dirty="0"/>
              <a:t> in WLAN can improve e2e latency</a:t>
            </a:r>
            <a:endParaRPr lang="en-GB" sz="1600" dirty="0">
              <a:cs typeface="Times New Roman"/>
            </a:endParaRPr>
          </a:p>
          <a:p>
            <a:pPr lvl="1">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[2] Describes mapping of </a:t>
            </a:r>
            <a:r>
              <a:rPr lang="en-GB" sz="1600" dirty="0"/>
              <a:t>L4S </a:t>
            </a:r>
            <a:r>
              <a:rPr lang="en-GB" sz="1600" b="0" dirty="0"/>
              <a:t>Dual Queue AQM </a:t>
            </a:r>
            <a:r>
              <a:rPr lang="en-GB" sz="1600" dirty="0"/>
              <a:t>(Active Queue Management) to</a:t>
            </a:r>
            <a:r>
              <a:rPr lang="en-GB" sz="1600" b="0" dirty="0"/>
              <a:t> Wi-Fi </a:t>
            </a:r>
            <a:r>
              <a:rPr lang="en-GB" sz="1600" dirty="0"/>
              <a:t>ACs for</a:t>
            </a:r>
            <a:r>
              <a:rPr lang="en-GB" sz="1600" b="0" dirty="0"/>
              <a:t> AC_BE </a:t>
            </a:r>
            <a:r>
              <a:rPr lang="en-GB" sz="1600" dirty="0"/>
              <a:t>&amp;</a:t>
            </a:r>
            <a:r>
              <a:rPr lang="en-GB" sz="1600" b="0" dirty="0"/>
              <a:t> AC_VI</a:t>
            </a:r>
            <a:endParaRPr lang="en-GB" sz="1600" b="0" dirty="0">
              <a:cs typeface="Times New Roman"/>
            </a:endParaRPr>
          </a:p>
          <a:p>
            <a:pPr lvl="1">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[4] Proposes </a:t>
            </a:r>
            <a:r>
              <a:rPr lang="en-US" sz="1600" b="0" dirty="0">
                <a:sym typeface="+mn-ea"/>
              </a:rPr>
              <a:t>to extend ECN signal of L4S to MAC layer for the downlink</a:t>
            </a:r>
            <a:endParaRPr lang="en-GB" sz="2000" b="0" dirty="0">
              <a:cs typeface="Times New Roman"/>
            </a:endParaRPr>
          </a:p>
          <a:p>
            <a:pPr>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In this presentation we propose enhancements for supporting L4S in 802.11, specifically:</a:t>
            </a:r>
            <a:endParaRPr lang="en-GB" sz="2000" b="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 L4S Dual Queue AQM mapping to 802.11</a:t>
            </a:r>
            <a:endParaRPr lang="en-GB" sz="180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B) L4S related </a:t>
            </a:r>
            <a:r>
              <a:rPr lang="en-GB" sz="1800" dirty="0" err="1"/>
              <a:t>signaling</a:t>
            </a:r>
            <a:r>
              <a:rPr lang="en-GB" sz="1800" dirty="0"/>
              <a:t> between upper layer and MAC</a:t>
            </a:r>
            <a:endParaRPr lang="en-GB" sz="180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C) Faster L4S congestion </a:t>
            </a:r>
            <a:r>
              <a:rPr lang="en-GB" sz="1800" dirty="0" err="1"/>
              <a:t>signaling</a:t>
            </a:r>
            <a:r>
              <a:rPr lang="en-GB" sz="1800" dirty="0"/>
              <a:t> at L2 for DL</a:t>
            </a:r>
            <a:endParaRPr lang="en-GB" sz="180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D) Enhanced TCLAS to enable classifying L4S flows in SCS</a:t>
            </a:r>
            <a:endParaRPr lang="en-US" sz="180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E) L4S considerations in SCS based scheduling</a:t>
            </a:r>
            <a:endParaRPr lang="en-US" sz="1800" dirty="0">
              <a:cs typeface="Times New Roman"/>
            </a:endParaRPr>
          </a:p>
          <a:p>
            <a:pPr marL="514350" lvl="1"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Times New Roman"/>
              </a:rPr>
              <a:t>F) L4S capability signaling</a:t>
            </a:r>
          </a:p>
          <a:p>
            <a:pPr lvl="1">
              <a:buFont typeface="Arial" pitchFamily="16"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dirty="0">
              <a:cs typeface="Times New Roman"/>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Binita Gupta et al (Cisco Systems)</a:t>
            </a:r>
          </a:p>
        </p:txBody>
      </p:sp>
      <p:sp>
        <p:nvSpPr>
          <p:cNvPr id="4" name="Date Placeholder 3"/>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629753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600F-376E-E012-40E6-F1CF42C852C6}"/>
              </a:ext>
            </a:extLst>
          </p:cNvPr>
          <p:cNvSpPr>
            <a:spLocks noGrp="1"/>
          </p:cNvSpPr>
          <p:nvPr>
            <p:ph type="title"/>
          </p:nvPr>
        </p:nvSpPr>
        <p:spPr>
          <a:xfrm>
            <a:off x="914401" y="685801"/>
            <a:ext cx="10361084" cy="798803"/>
          </a:xfrm>
        </p:spPr>
        <p:txBody>
          <a:bodyPr/>
          <a:lstStyle/>
          <a:p>
            <a:r>
              <a:rPr lang="en-US"/>
              <a:t>Recap of L4S Signaling</a:t>
            </a:r>
          </a:p>
        </p:txBody>
      </p:sp>
      <p:sp>
        <p:nvSpPr>
          <p:cNvPr id="3" name="Date Placeholder 2">
            <a:extLst>
              <a:ext uri="{FF2B5EF4-FFF2-40B4-BE49-F238E27FC236}">
                <a16:creationId xmlns:a16="http://schemas.microsoft.com/office/drawing/2014/main" id="{8E2D7465-842F-727E-1627-70674166AE13}"/>
              </a:ext>
            </a:extLst>
          </p:cNvPr>
          <p:cNvSpPr>
            <a:spLocks noGrp="1"/>
          </p:cNvSpPr>
          <p:nvPr>
            <p:ph type="dt" idx="10"/>
          </p:nvPr>
        </p:nvSpPr>
        <p:spPr/>
        <p:txBody>
          <a:bodyPr/>
          <a:lstStyle/>
          <a:p>
            <a:r>
              <a:rPr lang="en-US"/>
              <a:t>March 2024</a:t>
            </a:r>
            <a:endParaRPr lang="en-GB"/>
          </a:p>
        </p:txBody>
      </p:sp>
      <p:sp>
        <p:nvSpPr>
          <p:cNvPr id="4" name="Footer Placeholder 3">
            <a:extLst>
              <a:ext uri="{FF2B5EF4-FFF2-40B4-BE49-F238E27FC236}">
                <a16:creationId xmlns:a16="http://schemas.microsoft.com/office/drawing/2014/main" id="{0274CA35-A4BD-1175-C76E-D31B32663269}"/>
              </a:ext>
            </a:extLst>
          </p:cNvPr>
          <p:cNvSpPr>
            <a:spLocks noGrp="1"/>
          </p:cNvSpPr>
          <p:nvPr>
            <p:ph type="ftr" idx="11"/>
          </p:nvPr>
        </p:nvSpPr>
        <p:spPr/>
        <p:txBody>
          <a:bodyPr/>
          <a:lstStyle/>
          <a:p>
            <a:r>
              <a:rPr lang="en-GB"/>
              <a:t>Binita Gupta et al (Cisco Systems)</a:t>
            </a:r>
          </a:p>
        </p:txBody>
      </p:sp>
      <p:sp>
        <p:nvSpPr>
          <p:cNvPr id="5" name="Slide Number Placeholder 4">
            <a:extLst>
              <a:ext uri="{FF2B5EF4-FFF2-40B4-BE49-F238E27FC236}">
                <a16:creationId xmlns:a16="http://schemas.microsoft.com/office/drawing/2014/main" id="{90F90ABD-CEBB-9721-9601-548E79E55DCE}"/>
              </a:ext>
            </a:extLst>
          </p:cNvPr>
          <p:cNvSpPr>
            <a:spLocks noGrp="1"/>
          </p:cNvSpPr>
          <p:nvPr>
            <p:ph type="sldNum" idx="12"/>
          </p:nvPr>
        </p:nvSpPr>
        <p:spPr/>
        <p:txBody>
          <a:bodyPr/>
          <a:lstStyle/>
          <a:p>
            <a:r>
              <a:rPr lang="en-GB"/>
              <a:t>Slide </a:t>
            </a:r>
            <a:fld id="{06B781AF-4CCF-49B0-A572-DE54FBE5D942}" type="slidenum">
              <a:rPr lang="en-GB" smtClean="0"/>
              <a:pPr/>
              <a:t>3</a:t>
            </a:fld>
            <a:endParaRPr lang="en-GB"/>
          </a:p>
        </p:txBody>
      </p:sp>
      <p:sp>
        <p:nvSpPr>
          <p:cNvPr id="6" name="Rectangle 2">
            <a:extLst>
              <a:ext uri="{FF2B5EF4-FFF2-40B4-BE49-F238E27FC236}">
                <a16:creationId xmlns:a16="http://schemas.microsoft.com/office/drawing/2014/main" id="{3029469F-768D-AF34-2EC3-A7844AC30210}"/>
              </a:ext>
            </a:extLst>
          </p:cNvPr>
          <p:cNvSpPr txBox="1">
            <a:spLocks noChangeArrowheads="1"/>
          </p:cNvSpPr>
          <p:nvPr/>
        </p:nvSpPr>
        <p:spPr>
          <a:xfrm>
            <a:off x="805922" y="1774375"/>
            <a:ext cx="10578042" cy="4343400"/>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kern="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p:txBody>
      </p:sp>
      <p:sp>
        <p:nvSpPr>
          <p:cNvPr id="7" name="Rectangle 6">
            <a:extLst>
              <a:ext uri="{FF2B5EF4-FFF2-40B4-BE49-F238E27FC236}">
                <a16:creationId xmlns:a16="http://schemas.microsoft.com/office/drawing/2014/main" id="{DDC51ABD-5048-5045-AC69-53F2D228353D}"/>
              </a:ext>
            </a:extLst>
          </p:cNvPr>
          <p:cNvSpPr/>
          <p:nvPr/>
        </p:nvSpPr>
        <p:spPr>
          <a:xfrm>
            <a:off x="770771" y="5069561"/>
            <a:ext cx="1600200" cy="115293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rPr>
              <a:t>L4S Sender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ysClr val="window" lastClr="FFFFFF"/>
                </a:solidFill>
                <a:latin typeface="Calibri" panose="020F0502020204030204"/>
              </a:rPr>
              <a:t>Sets IP.ECT1</a:t>
            </a:r>
            <a:endParaRPr kumimoji="0" lang="en-US" sz="1200" b="0" i="0" u="none" strike="noStrike" kern="1200" cap="none" spc="0" normalizeH="0" baseline="0" noProof="0">
              <a:ln>
                <a:noFill/>
              </a:ln>
              <a:solidFill>
                <a:sysClr val="window" lastClr="FFFFFF"/>
              </a:solidFill>
              <a:effectLst/>
              <a:uLnTx/>
              <a:uFillTx/>
              <a:latin typeface="Calibri" panose="020F0502020204030204"/>
            </a:endParaRPr>
          </a:p>
        </p:txBody>
      </p:sp>
      <p:sp>
        <p:nvSpPr>
          <p:cNvPr id="8" name="Rectangle 7">
            <a:extLst>
              <a:ext uri="{FF2B5EF4-FFF2-40B4-BE49-F238E27FC236}">
                <a16:creationId xmlns:a16="http://schemas.microsoft.com/office/drawing/2014/main" id="{E655FADB-15EC-2355-C83C-CB79CAF1D152}"/>
              </a:ext>
            </a:extLst>
          </p:cNvPr>
          <p:cNvSpPr/>
          <p:nvPr/>
        </p:nvSpPr>
        <p:spPr>
          <a:xfrm>
            <a:off x="9686171" y="5069561"/>
            <a:ext cx="1600200" cy="1152939"/>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rPr>
              <a:t>L4S Receiver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rPr>
              <a:t>Application</a:t>
            </a:r>
          </a:p>
          <a:p>
            <a:pPr lvl="0" algn="ctr">
              <a:defRPr/>
            </a:pPr>
            <a:r>
              <a:rPr lang="en-US" sz="1200">
                <a:solidFill>
                  <a:sysClr val="window" lastClr="FFFFFF"/>
                </a:solidFill>
                <a:latin typeface="Calibri" panose="020F0502020204030204"/>
              </a:rPr>
              <a:t>Echoes CE in L4++</a:t>
            </a:r>
          </a:p>
        </p:txBody>
      </p:sp>
      <p:sp>
        <p:nvSpPr>
          <p:cNvPr id="9" name="Rectangle 8">
            <a:extLst>
              <a:ext uri="{FF2B5EF4-FFF2-40B4-BE49-F238E27FC236}">
                <a16:creationId xmlns:a16="http://schemas.microsoft.com/office/drawing/2014/main" id="{339E8FB1-5F87-AD6B-A786-AAFBD3BA5B1E}"/>
              </a:ext>
            </a:extLst>
          </p:cNvPr>
          <p:cNvSpPr/>
          <p:nvPr/>
        </p:nvSpPr>
        <p:spPr>
          <a:xfrm>
            <a:off x="3498317" y="5301474"/>
            <a:ext cx="980661" cy="68911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ysClr val="window" lastClr="FFFFFF"/>
                </a:solidFill>
                <a:effectLst/>
                <a:uLnTx/>
                <a:uFillTx/>
                <a:latin typeface="Calibri" panose="020F0502020204030204"/>
                <a:ea typeface="+mn-ea"/>
                <a:cs typeface="+mn-cs"/>
              </a:rPr>
              <a:t>Network node</a:t>
            </a:r>
          </a:p>
        </p:txBody>
      </p:sp>
      <p:sp>
        <p:nvSpPr>
          <p:cNvPr id="10" name="Rectangle 9">
            <a:extLst>
              <a:ext uri="{FF2B5EF4-FFF2-40B4-BE49-F238E27FC236}">
                <a16:creationId xmlns:a16="http://schemas.microsoft.com/office/drawing/2014/main" id="{1580E1D4-F86B-D58E-26BA-D9A5400ABCE8}"/>
              </a:ext>
            </a:extLst>
          </p:cNvPr>
          <p:cNvSpPr/>
          <p:nvPr/>
        </p:nvSpPr>
        <p:spPr>
          <a:xfrm>
            <a:off x="5468669" y="5301474"/>
            <a:ext cx="1222511" cy="68911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ysClr val="window" lastClr="FFFFFF"/>
                </a:solidFill>
                <a:effectLst/>
                <a:uLnTx/>
                <a:uFillTx/>
                <a:latin typeface="Calibri" panose="020F0502020204030204"/>
                <a:ea typeface="+mn-ea"/>
                <a:cs typeface="+mn-cs"/>
              </a:rPr>
              <a:t>Bottleneck node</a:t>
            </a:r>
          </a:p>
        </p:txBody>
      </p:sp>
      <p:sp>
        <p:nvSpPr>
          <p:cNvPr id="11" name="Rectangle 10">
            <a:extLst>
              <a:ext uri="{FF2B5EF4-FFF2-40B4-BE49-F238E27FC236}">
                <a16:creationId xmlns:a16="http://schemas.microsoft.com/office/drawing/2014/main" id="{C43EA23C-3CB1-28E3-D57F-78E0BFB556CA}"/>
              </a:ext>
            </a:extLst>
          </p:cNvPr>
          <p:cNvSpPr/>
          <p:nvPr/>
        </p:nvSpPr>
        <p:spPr>
          <a:xfrm>
            <a:off x="7552569" y="5301474"/>
            <a:ext cx="980661" cy="689113"/>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ysClr val="window" lastClr="FFFFFF"/>
                </a:solidFill>
                <a:effectLst/>
                <a:uLnTx/>
                <a:uFillTx/>
                <a:latin typeface="Calibri" panose="020F0502020204030204"/>
                <a:ea typeface="+mn-ea"/>
                <a:cs typeface="+mn-cs"/>
              </a:rPr>
              <a:t>Network node</a:t>
            </a:r>
          </a:p>
        </p:txBody>
      </p:sp>
      <p:cxnSp>
        <p:nvCxnSpPr>
          <p:cNvPr id="12" name="Straight Arrow Connector 11">
            <a:extLst>
              <a:ext uri="{FF2B5EF4-FFF2-40B4-BE49-F238E27FC236}">
                <a16:creationId xmlns:a16="http://schemas.microsoft.com/office/drawing/2014/main" id="{4E7AD531-8250-3215-5B7E-FBBA1F711D1B}"/>
              </a:ext>
            </a:extLst>
          </p:cNvPr>
          <p:cNvCxnSpPr>
            <a:stCxn id="7" idx="3"/>
            <a:endCxn id="9" idx="1"/>
          </p:cNvCxnSpPr>
          <p:nvPr/>
        </p:nvCxnSpPr>
        <p:spPr>
          <a:xfrm>
            <a:off x="2370971" y="5646031"/>
            <a:ext cx="1127346" cy="0"/>
          </a:xfrm>
          <a:prstGeom prst="straightConnector1">
            <a:avLst/>
          </a:prstGeom>
          <a:noFill/>
          <a:ln w="25400" cap="flat" cmpd="sng" algn="ctr">
            <a:solidFill>
              <a:srgbClr val="4472C4"/>
            </a:solidFill>
            <a:prstDash val="solid"/>
            <a:miter lim="800000"/>
            <a:tailEnd type="triangle" w="lg" len="lg"/>
          </a:ln>
          <a:effectLst/>
        </p:spPr>
      </p:cxnSp>
      <p:cxnSp>
        <p:nvCxnSpPr>
          <p:cNvPr id="13" name="Straight Arrow Connector 12">
            <a:extLst>
              <a:ext uri="{FF2B5EF4-FFF2-40B4-BE49-F238E27FC236}">
                <a16:creationId xmlns:a16="http://schemas.microsoft.com/office/drawing/2014/main" id="{0B31474B-DAA0-02C9-4516-4BB777B74D79}"/>
              </a:ext>
            </a:extLst>
          </p:cNvPr>
          <p:cNvCxnSpPr>
            <a:cxnSpLocks/>
            <a:stCxn id="9" idx="3"/>
            <a:endCxn id="10" idx="1"/>
          </p:cNvCxnSpPr>
          <p:nvPr/>
        </p:nvCxnSpPr>
        <p:spPr>
          <a:xfrm>
            <a:off x="4478978" y="5646031"/>
            <a:ext cx="989691" cy="0"/>
          </a:xfrm>
          <a:prstGeom prst="straightConnector1">
            <a:avLst/>
          </a:prstGeom>
          <a:noFill/>
          <a:ln w="25400" cap="flat" cmpd="sng" algn="ctr">
            <a:solidFill>
              <a:srgbClr val="4472C4"/>
            </a:solidFill>
            <a:prstDash val="solid"/>
            <a:miter lim="800000"/>
            <a:tailEnd type="triangle" w="lg" len="lg"/>
          </a:ln>
          <a:effectLst/>
        </p:spPr>
      </p:cxnSp>
      <p:cxnSp>
        <p:nvCxnSpPr>
          <p:cNvPr id="14" name="Straight Arrow Connector 13">
            <a:extLst>
              <a:ext uri="{FF2B5EF4-FFF2-40B4-BE49-F238E27FC236}">
                <a16:creationId xmlns:a16="http://schemas.microsoft.com/office/drawing/2014/main" id="{76541BF6-AC35-5ECD-4EDF-6B80F394F633}"/>
              </a:ext>
            </a:extLst>
          </p:cNvPr>
          <p:cNvCxnSpPr>
            <a:cxnSpLocks/>
            <a:stCxn id="10" idx="3"/>
            <a:endCxn id="11" idx="1"/>
          </p:cNvCxnSpPr>
          <p:nvPr/>
        </p:nvCxnSpPr>
        <p:spPr>
          <a:xfrm>
            <a:off x="6691180" y="5646031"/>
            <a:ext cx="861389" cy="0"/>
          </a:xfrm>
          <a:prstGeom prst="straightConnector1">
            <a:avLst/>
          </a:prstGeom>
          <a:noFill/>
          <a:ln w="25400" cap="flat" cmpd="sng" algn="ctr">
            <a:solidFill>
              <a:srgbClr val="4472C4"/>
            </a:solidFill>
            <a:prstDash val="solid"/>
            <a:miter lim="800000"/>
            <a:tailEnd type="triangle" w="lg" len="lg"/>
          </a:ln>
          <a:effectLst/>
        </p:spPr>
      </p:cxnSp>
      <p:cxnSp>
        <p:nvCxnSpPr>
          <p:cNvPr id="15" name="Straight Arrow Connector 14">
            <a:extLst>
              <a:ext uri="{FF2B5EF4-FFF2-40B4-BE49-F238E27FC236}">
                <a16:creationId xmlns:a16="http://schemas.microsoft.com/office/drawing/2014/main" id="{2D19FEA9-78C8-F118-F293-D324E059BC43}"/>
              </a:ext>
            </a:extLst>
          </p:cNvPr>
          <p:cNvCxnSpPr>
            <a:cxnSpLocks/>
            <a:stCxn id="11" idx="3"/>
            <a:endCxn id="8" idx="1"/>
          </p:cNvCxnSpPr>
          <p:nvPr/>
        </p:nvCxnSpPr>
        <p:spPr>
          <a:xfrm>
            <a:off x="8533230" y="5646031"/>
            <a:ext cx="1152941" cy="0"/>
          </a:xfrm>
          <a:prstGeom prst="straightConnector1">
            <a:avLst/>
          </a:prstGeom>
          <a:noFill/>
          <a:ln w="25400" cap="flat" cmpd="sng" algn="ctr">
            <a:solidFill>
              <a:srgbClr val="4472C4"/>
            </a:solidFill>
            <a:prstDash val="solid"/>
            <a:miter lim="800000"/>
            <a:tailEnd type="triangle" w="lg" len="lg"/>
          </a:ln>
          <a:effectLst/>
        </p:spPr>
      </p:cxnSp>
      <p:sp>
        <p:nvSpPr>
          <p:cNvPr id="16" name="TextBox 21">
            <a:extLst>
              <a:ext uri="{FF2B5EF4-FFF2-40B4-BE49-F238E27FC236}">
                <a16:creationId xmlns:a16="http://schemas.microsoft.com/office/drawing/2014/main" id="{9673DB8A-D012-DAB8-C5E6-4A04D9DAB2ED}"/>
              </a:ext>
            </a:extLst>
          </p:cNvPr>
          <p:cNvSpPr txBox="1"/>
          <p:nvPr/>
        </p:nvSpPr>
        <p:spPr>
          <a:xfrm>
            <a:off x="2625486" y="5319864"/>
            <a:ext cx="64312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rPr>
              <a:t>ECT1</a:t>
            </a:r>
          </a:p>
        </p:txBody>
      </p:sp>
      <p:sp>
        <p:nvSpPr>
          <p:cNvPr id="17" name="TextBox 22">
            <a:extLst>
              <a:ext uri="{FF2B5EF4-FFF2-40B4-BE49-F238E27FC236}">
                <a16:creationId xmlns:a16="http://schemas.microsoft.com/office/drawing/2014/main" id="{896A3A07-7FAC-2ED7-2334-6CA75E82EFF5}"/>
              </a:ext>
            </a:extLst>
          </p:cNvPr>
          <p:cNvSpPr txBox="1"/>
          <p:nvPr/>
        </p:nvSpPr>
        <p:spPr>
          <a:xfrm>
            <a:off x="4633587" y="5301474"/>
            <a:ext cx="64312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rPr>
              <a:t>ECT1</a:t>
            </a:r>
          </a:p>
        </p:txBody>
      </p:sp>
      <p:sp>
        <p:nvSpPr>
          <p:cNvPr id="18" name="TextBox 23">
            <a:extLst>
              <a:ext uri="{FF2B5EF4-FFF2-40B4-BE49-F238E27FC236}">
                <a16:creationId xmlns:a16="http://schemas.microsoft.com/office/drawing/2014/main" id="{68921E91-500E-9354-3170-4E77DAEB2F4E}"/>
              </a:ext>
            </a:extLst>
          </p:cNvPr>
          <p:cNvSpPr txBox="1"/>
          <p:nvPr/>
        </p:nvSpPr>
        <p:spPr>
          <a:xfrm>
            <a:off x="6728433" y="5301473"/>
            <a:ext cx="81503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rPr>
              <a:t>CE|ECT1</a:t>
            </a:r>
          </a:p>
        </p:txBody>
      </p:sp>
      <p:sp>
        <p:nvSpPr>
          <p:cNvPr id="19" name="TextBox 25">
            <a:extLst>
              <a:ext uri="{FF2B5EF4-FFF2-40B4-BE49-F238E27FC236}">
                <a16:creationId xmlns:a16="http://schemas.microsoft.com/office/drawing/2014/main" id="{83B61AF0-066C-3769-B769-990BCD7479DD}"/>
              </a:ext>
            </a:extLst>
          </p:cNvPr>
          <p:cNvSpPr txBox="1"/>
          <p:nvPr/>
        </p:nvSpPr>
        <p:spPr>
          <a:xfrm>
            <a:off x="8689841" y="5283615"/>
            <a:ext cx="81503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rPr>
              <a:t>CE|ECT1</a:t>
            </a:r>
          </a:p>
        </p:txBody>
      </p:sp>
      <p:cxnSp>
        <p:nvCxnSpPr>
          <p:cNvPr id="20" name="Curved Connector 27">
            <a:extLst>
              <a:ext uri="{FF2B5EF4-FFF2-40B4-BE49-F238E27FC236}">
                <a16:creationId xmlns:a16="http://schemas.microsoft.com/office/drawing/2014/main" id="{1F84B64D-23B0-309E-C4D8-0811485F45C6}"/>
              </a:ext>
            </a:extLst>
          </p:cNvPr>
          <p:cNvCxnSpPr>
            <a:cxnSpLocks/>
            <a:stCxn id="8" idx="0"/>
            <a:endCxn id="7" idx="0"/>
          </p:cNvCxnSpPr>
          <p:nvPr/>
        </p:nvCxnSpPr>
        <p:spPr>
          <a:xfrm rot="16200000" flipV="1">
            <a:off x="6028571" y="611861"/>
            <a:ext cx="12700" cy="8915400"/>
          </a:xfrm>
          <a:prstGeom prst="curvedConnector3">
            <a:avLst>
              <a:gd name="adj1" fmla="val 1800000"/>
            </a:avLst>
          </a:prstGeom>
          <a:noFill/>
          <a:ln w="25400" cap="flat" cmpd="sng" algn="ctr">
            <a:solidFill>
              <a:srgbClr val="4472C4"/>
            </a:solidFill>
            <a:prstDash val="solid"/>
            <a:miter lim="800000"/>
            <a:tailEnd type="triangle" w="lg" len="lg"/>
          </a:ln>
          <a:effectLst/>
        </p:spPr>
      </p:cxnSp>
      <p:sp>
        <p:nvSpPr>
          <p:cNvPr id="21" name="TextBox 29">
            <a:extLst>
              <a:ext uri="{FF2B5EF4-FFF2-40B4-BE49-F238E27FC236}">
                <a16:creationId xmlns:a16="http://schemas.microsoft.com/office/drawing/2014/main" id="{24B7FE6E-2AAB-7D4E-F9E0-0D14C656769B}"/>
              </a:ext>
            </a:extLst>
          </p:cNvPr>
          <p:cNvSpPr txBox="1"/>
          <p:nvPr/>
        </p:nvSpPr>
        <p:spPr>
          <a:xfrm>
            <a:off x="4228938" y="4487818"/>
            <a:ext cx="398846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ysClr val="windowText" lastClr="000000"/>
                </a:solidFill>
                <a:effectLst/>
                <a:uLnTx/>
                <a:uFillTx/>
                <a:latin typeface="Calibri" panose="020F0502020204030204"/>
                <a:ea typeface="+mn-ea"/>
                <a:cs typeface="+mn-cs"/>
              </a:rPr>
              <a:t>CE-marking</a:t>
            </a:r>
            <a:r>
              <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rPr>
              <a:t> feedback in Layer 4 or above</a:t>
            </a:r>
          </a:p>
        </p:txBody>
      </p:sp>
      <p:sp>
        <p:nvSpPr>
          <p:cNvPr id="30" name="Rectangle 2">
            <a:extLst>
              <a:ext uri="{FF2B5EF4-FFF2-40B4-BE49-F238E27FC236}">
                <a16:creationId xmlns:a16="http://schemas.microsoft.com/office/drawing/2014/main" id="{C81C063B-1026-5C06-9F47-9BF2501AE2D6}"/>
              </a:ext>
            </a:extLst>
          </p:cNvPr>
          <p:cNvSpPr txBox="1">
            <a:spLocks noChangeArrowheads="1"/>
          </p:cNvSpPr>
          <p:nvPr/>
        </p:nvSpPr>
        <p:spPr>
          <a:xfrm>
            <a:off x="4343400" y="1593811"/>
            <a:ext cx="7391953" cy="2611291"/>
          </a:xfrm>
          <a:prstGeom prst="rect">
            <a:avLst/>
          </a:prstGeom>
          <a:ln/>
        </p:spPr>
        <p:txBody>
          <a:bodyPr lIns="91440" tIns="45720" rIns="91440" bIns="45720" anchor="t"/>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L4S enables early notification of network congestion to the receiver and then to the sender to allow the sender adjusting its sending rate, without dropping packets. </a:t>
            </a:r>
            <a:endParaRPr lang="en-GB" sz="1800" b="0" kern="0"/>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b="0" kern="0" dirty="0"/>
              <a:t>ECN field in IP header signals L4S capable transport and congestion notification</a:t>
            </a:r>
            <a:endParaRPr lang="en-GB" sz="1400" b="0" kern="0" dirty="0">
              <a:cs typeface="Times New Roman"/>
            </a:endParaRPr>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b="0" kern="0" dirty="0"/>
              <a:t>L4S sender uses ECT1 (ECN=01) for L4S enabled flow</a:t>
            </a:r>
            <a:endParaRPr lang="en-GB" sz="1400" b="0" kern="0" dirty="0">
              <a:cs typeface="Times New Roman"/>
            </a:endParaRPr>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b="0" kern="0" dirty="0"/>
              <a:t>Bottleneck node upon experiencing congestion marks CE (ECN=11)</a:t>
            </a:r>
            <a:endParaRPr lang="en-GB" sz="1400" b="0" kern="0" dirty="0">
              <a:cs typeface="Times New Roman"/>
            </a:endParaRPr>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b="0" kern="0" dirty="0"/>
              <a:t>CE</a:t>
            </a:r>
            <a:r>
              <a:rPr lang="en-GB" sz="1400" kern="0" dirty="0"/>
              <a:t> </a:t>
            </a:r>
            <a:r>
              <a:rPr lang="en-GB" sz="1400" b="0" kern="0" dirty="0"/>
              <a:t>markings are received at the L4S receiver</a:t>
            </a:r>
            <a:endParaRPr lang="en-GB" sz="1400" b="0" kern="0" dirty="0">
              <a:cs typeface="Times New Roman"/>
            </a:endParaRPr>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b="0" kern="0" dirty="0"/>
              <a:t>L4S receiver sends congestion feedback to the sender at Layer 4 (e.g. TCP or QUIC)</a:t>
            </a:r>
            <a:endParaRPr lang="en-GB" sz="1400" b="0" kern="0" dirty="0">
              <a:cs typeface="Times New Roman"/>
            </a:endParaRPr>
          </a:p>
          <a:p>
            <a:pPr lvl="1">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400" kern="0" dirty="0"/>
              <a:t>Sender reduces its data rate which reduces congestion in the L4S queues</a:t>
            </a:r>
            <a:endParaRPr lang="en-GB" sz="1400" kern="0" dirty="0">
              <a:cs typeface="Times New Roman"/>
            </a:endParaRPr>
          </a:p>
          <a:p>
            <a:pPr>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kern="0" dirty="0"/>
              <a:t>L4S support is needed at the sender, receiver and the bottleneck nodes (the Wi-Fi AP would be a bottleneck node)</a:t>
            </a:r>
            <a:endParaRPr lang="en-GB" sz="1600" kern="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p:txBody>
      </p:sp>
      <p:pic>
        <p:nvPicPr>
          <p:cNvPr id="31" name="Picture 30">
            <a:extLst>
              <a:ext uri="{FF2B5EF4-FFF2-40B4-BE49-F238E27FC236}">
                <a16:creationId xmlns:a16="http://schemas.microsoft.com/office/drawing/2014/main" id="{8291D62B-D948-A63B-A9F0-4696D21A458A}"/>
              </a:ext>
            </a:extLst>
          </p:cNvPr>
          <p:cNvPicPr>
            <a:picLocks noChangeAspect="1"/>
          </p:cNvPicPr>
          <p:nvPr/>
        </p:nvPicPr>
        <p:blipFill>
          <a:blip r:embed="rId2"/>
          <a:stretch>
            <a:fillRect/>
          </a:stretch>
        </p:blipFill>
        <p:spPr>
          <a:xfrm>
            <a:off x="313422" y="1848989"/>
            <a:ext cx="3787031" cy="1808612"/>
          </a:xfrm>
          <a:prstGeom prst="rect">
            <a:avLst/>
          </a:prstGeom>
        </p:spPr>
      </p:pic>
      <p:sp>
        <p:nvSpPr>
          <p:cNvPr id="32" name="TextBox 21">
            <a:extLst>
              <a:ext uri="{FF2B5EF4-FFF2-40B4-BE49-F238E27FC236}">
                <a16:creationId xmlns:a16="http://schemas.microsoft.com/office/drawing/2014/main" id="{E6C3D822-107A-FD8A-EA96-8056E27F4A10}"/>
              </a:ext>
            </a:extLst>
          </p:cNvPr>
          <p:cNvSpPr txBox="1"/>
          <p:nvPr/>
        </p:nvSpPr>
        <p:spPr>
          <a:xfrm>
            <a:off x="104175" y="4052628"/>
            <a:ext cx="141397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latin typeface="Calibri" panose="020F0502020204030204"/>
              </a:rPr>
              <a:t>Figure Source [1]</a:t>
            </a: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14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600F-376E-E012-40E6-F1CF42C852C6}"/>
              </a:ext>
            </a:extLst>
          </p:cNvPr>
          <p:cNvSpPr>
            <a:spLocks noGrp="1"/>
          </p:cNvSpPr>
          <p:nvPr>
            <p:ph type="title"/>
          </p:nvPr>
        </p:nvSpPr>
        <p:spPr>
          <a:xfrm>
            <a:off x="1022880" y="606425"/>
            <a:ext cx="10361084" cy="1065213"/>
          </a:xfrm>
        </p:spPr>
        <p:txBody>
          <a:bodyPr/>
          <a:lstStyle/>
          <a:p>
            <a:r>
              <a:rPr lang="en-US"/>
              <a:t>Recap of L4S Dual Queue AQM</a:t>
            </a:r>
          </a:p>
        </p:txBody>
      </p:sp>
      <p:sp>
        <p:nvSpPr>
          <p:cNvPr id="3" name="Date Placeholder 2">
            <a:extLst>
              <a:ext uri="{FF2B5EF4-FFF2-40B4-BE49-F238E27FC236}">
                <a16:creationId xmlns:a16="http://schemas.microsoft.com/office/drawing/2014/main" id="{8E2D7465-842F-727E-1627-70674166AE13}"/>
              </a:ext>
            </a:extLst>
          </p:cNvPr>
          <p:cNvSpPr>
            <a:spLocks noGrp="1"/>
          </p:cNvSpPr>
          <p:nvPr>
            <p:ph type="dt" idx="10"/>
          </p:nvPr>
        </p:nvSpPr>
        <p:spPr/>
        <p:txBody>
          <a:bodyPr/>
          <a:lstStyle/>
          <a:p>
            <a:r>
              <a:rPr lang="en-US"/>
              <a:t>March 2024</a:t>
            </a:r>
            <a:endParaRPr lang="en-GB"/>
          </a:p>
        </p:txBody>
      </p:sp>
      <p:sp>
        <p:nvSpPr>
          <p:cNvPr id="4" name="Footer Placeholder 3">
            <a:extLst>
              <a:ext uri="{FF2B5EF4-FFF2-40B4-BE49-F238E27FC236}">
                <a16:creationId xmlns:a16="http://schemas.microsoft.com/office/drawing/2014/main" id="{0274CA35-A4BD-1175-C76E-D31B32663269}"/>
              </a:ext>
            </a:extLst>
          </p:cNvPr>
          <p:cNvSpPr>
            <a:spLocks noGrp="1"/>
          </p:cNvSpPr>
          <p:nvPr>
            <p:ph type="ftr" idx="11"/>
          </p:nvPr>
        </p:nvSpPr>
        <p:spPr/>
        <p:txBody>
          <a:bodyPr/>
          <a:lstStyle/>
          <a:p>
            <a:r>
              <a:rPr lang="en-GB"/>
              <a:t>Binita Gupta et al (Cisco Systems)</a:t>
            </a:r>
          </a:p>
        </p:txBody>
      </p:sp>
      <p:sp>
        <p:nvSpPr>
          <p:cNvPr id="5" name="Slide Number Placeholder 4">
            <a:extLst>
              <a:ext uri="{FF2B5EF4-FFF2-40B4-BE49-F238E27FC236}">
                <a16:creationId xmlns:a16="http://schemas.microsoft.com/office/drawing/2014/main" id="{90F90ABD-CEBB-9721-9601-548E79E55DCE}"/>
              </a:ext>
            </a:extLst>
          </p:cNvPr>
          <p:cNvSpPr>
            <a:spLocks noGrp="1"/>
          </p:cNvSpPr>
          <p:nvPr>
            <p:ph type="sldNum" idx="12"/>
          </p:nvPr>
        </p:nvSpPr>
        <p:spPr/>
        <p:txBody>
          <a:bodyPr/>
          <a:lstStyle/>
          <a:p>
            <a:r>
              <a:rPr lang="en-GB"/>
              <a:t>Slide </a:t>
            </a:r>
            <a:fld id="{06B781AF-4CCF-49B0-A572-DE54FBE5D942}" type="slidenum">
              <a:rPr lang="en-GB" smtClean="0"/>
              <a:pPr/>
              <a:t>4</a:t>
            </a:fld>
            <a:endParaRPr lang="en-GB"/>
          </a:p>
        </p:txBody>
      </p:sp>
      <p:sp>
        <p:nvSpPr>
          <p:cNvPr id="6" name="Rectangle 2">
            <a:extLst>
              <a:ext uri="{FF2B5EF4-FFF2-40B4-BE49-F238E27FC236}">
                <a16:creationId xmlns:a16="http://schemas.microsoft.com/office/drawing/2014/main" id="{3029469F-768D-AF34-2EC3-A7844AC30210}"/>
              </a:ext>
            </a:extLst>
          </p:cNvPr>
          <p:cNvSpPr txBox="1">
            <a:spLocks noChangeArrowheads="1"/>
          </p:cNvSpPr>
          <p:nvPr/>
        </p:nvSpPr>
        <p:spPr>
          <a:xfrm>
            <a:off x="805922" y="1774375"/>
            <a:ext cx="10578042" cy="2476829"/>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kern="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p:txBody>
      </p:sp>
      <p:sp>
        <p:nvSpPr>
          <p:cNvPr id="7" name="Rectangle 2">
            <a:extLst>
              <a:ext uri="{FF2B5EF4-FFF2-40B4-BE49-F238E27FC236}">
                <a16:creationId xmlns:a16="http://schemas.microsoft.com/office/drawing/2014/main" id="{7ED89115-0A2C-2925-DE59-1D40609A22B5}"/>
              </a:ext>
            </a:extLst>
          </p:cNvPr>
          <p:cNvSpPr txBox="1">
            <a:spLocks noChangeArrowheads="1"/>
          </p:cNvSpPr>
          <p:nvPr/>
        </p:nvSpPr>
        <p:spPr>
          <a:xfrm>
            <a:off x="508000" y="1616513"/>
            <a:ext cx="11607799" cy="2476829"/>
          </a:xfrm>
          <a:prstGeom prst="rect">
            <a:avLst/>
          </a:prstGeom>
          <a:ln/>
        </p:spPr>
        <p:txBody>
          <a:bodyPr lIns="91440" tIns="45720" rIns="91440" bIns="45720" anchor="t"/>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L4S aims to reduce latency added due to queuing delay to achieve improved e2e latency</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Achieves this by maintaining dual queue AQM:</a:t>
            </a:r>
            <a:endParaRPr lang="en-GB" sz="2000" b="0" kern="0" dirty="0">
              <a:cs typeface="Times New Roman"/>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A </a:t>
            </a:r>
            <a:r>
              <a:rPr lang="en-GB" sz="1600" b="0" kern="0" dirty="0"/>
              <a:t>shallow L4S queue for L4S </a:t>
            </a:r>
            <a:r>
              <a:rPr lang="en-GB" sz="1600" kern="0" dirty="0"/>
              <a:t>flows (as L4S does not build deep queues), </a:t>
            </a:r>
            <a:r>
              <a:rPr lang="en-GB" sz="1600" b="0" kern="0" dirty="0"/>
              <a:t>and</a:t>
            </a:r>
            <a:r>
              <a:rPr lang="en-GB" sz="1600" kern="0" dirty="0"/>
              <a:t> </a:t>
            </a:r>
            <a:endParaRPr lang="en-GB" sz="1600" b="0" kern="0" dirty="0">
              <a:cs typeface="Times New Roman"/>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A</a:t>
            </a:r>
            <a:r>
              <a:rPr lang="en-GB" sz="1600" b="0" kern="0" dirty="0"/>
              <a:t> Classic queue for other non-L4S flows</a:t>
            </a:r>
            <a:endParaRPr lang="en-GB" sz="1600" b="0" kern="0"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CE markings are </a:t>
            </a:r>
            <a:r>
              <a:rPr lang="en-GB" sz="2000" b="0" kern="0" dirty="0" err="1"/>
              <a:t>signaled</a:t>
            </a:r>
            <a:r>
              <a:rPr lang="en-GB" sz="2000" b="0" kern="0" dirty="0"/>
              <a:t> when congestion is experienced in the L4S queue</a:t>
            </a:r>
            <a:endParaRPr lang="en-GB" sz="2000" b="0" kern="0"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[7] defines coupling between dual queues such that each queue gets similar throughput for fairness</a:t>
            </a:r>
            <a:endParaRPr lang="en-GB" sz="2000" b="0" kern="0"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For L4S support, WLAN APs (and STAs) would need to implement L4S Dual Queue AQM</a:t>
            </a:r>
            <a:endParaRPr lang="en-GB" sz="2000" b="0" kern="0"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kern="0"/>
          </a:p>
        </p:txBody>
      </p:sp>
      <p:pic>
        <p:nvPicPr>
          <p:cNvPr id="8" name="Picture 7">
            <a:extLst>
              <a:ext uri="{FF2B5EF4-FFF2-40B4-BE49-F238E27FC236}">
                <a16:creationId xmlns:a16="http://schemas.microsoft.com/office/drawing/2014/main" id="{E839DD50-9969-2D5E-1180-93618408113A}"/>
              </a:ext>
            </a:extLst>
          </p:cNvPr>
          <p:cNvPicPr>
            <a:picLocks noChangeAspect="1"/>
          </p:cNvPicPr>
          <p:nvPr/>
        </p:nvPicPr>
        <p:blipFill>
          <a:blip r:embed="rId2"/>
          <a:stretch>
            <a:fillRect/>
          </a:stretch>
        </p:blipFill>
        <p:spPr>
          <a:xfrm>
            <a:off x="2649539" y="4411780"/>
            <a:ext cx="6403161" cy="1869310"/>
          </a:xfrm>
          <a:prstGeom prst="rect">
            <a:avLst/>
          </a:prstGeom>
        </p:spPr>
      </p:pic>
      <p:sp>
        <p:nvSpPr>
          <p:cNvPr id="9" name="TextBox 21">
            <a:extLst>
              <a:ext uri="{FF2B5EF4-FFF2-40B4-BE49-F238E27FC236}">
                <a16:creationId xmlns:a16="http://schemas.microsoft.com/office/drawing/2014/main" id="{42B648CA-B177-225B-C872-15C81175AC30}"/>
              </a:ext>
            </a:extLst>
          </p:cNvPr>
          <p:cNvSpPr txBox="1"/>
          <p:nvPr/>
        </p:nvSpPr>
        <p:spPr>
          <a:xfrm>
            <a:off x="1044651" y="5103430"/>
            <a:ext cx="141397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ysClr val="windowText" lastClr="000000"/>
                </a:solidFill>
                <a:latin typeface="Calibri" panose="020F0502020204030204"/>
              </a:rPr>
              <a:t>Figure Source [2]</a:t>
            </a:r>
            <a:endParaRPr kumimoji="0" lang="en-US" sz="14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E0DF-9782-072B-928B-52D7D1FF96C6}"/>
              </a:ext>
            </a:extLst>
          </p:cNvPr>
          <p:cNvSpPr>
            <a:spLocks noGrp="1"/>
          </p:cNvSpPr>
          <p:nvPr>
            <p:ph type="title"/>
          </p:nvPr>
        </p:nvSpPr>
        <p:spPr>
          <a:xfrm>
            <a:off x="901699" y="558347"/>
            <a:ext cx="10361084" cy="838199"/>
          </a:xfrm>
        </p:spPr>
        <p:txBody>
          <a:bodyPr/>
          <a:lstStyle/>
          <a:p>
            <a:r>
              <a:rPr lang="en-US" dirty="0"/>
              <a:t>A) Mapping L4S Dual Queue AQM to 802.11</a:t>
            </a:r>
          </a:p>
        </p:txBody>
      </p:sp>
      <p:sp>
        <p:nvSpPr>
          <p:cNvPr id="3" name="Content Placeholder 2">
            <a:extLst>
              <a:ext uri="{FF2B5EF4-FFF2-40B4-BE49-F238E27FC236}">
                <a16:creationId xmlns:a16="http://schemas.microsoft.com/office/drawing/2014/main" id="{355A8879-4D3C-B773-98F0-60930127C559}"/>
              </a:ext>
            </a:extLst>
          </p:cNvPr>
          <p:cNvSpPr>
            <a:spLocks noGrp="1"/>
          </p:cNvSpPr>
          <p:nvPr>
            <p:ph idx="1"/>
          </p:nvPr>
        </p:nvSpPr>
        <p:spPr>
          <a:xfrm>
            <a:off x="685800" y="1524000"/>
            <a:ext cx="6781800" cy="4724400"/>
          </a:xfrm>
        </p:spPr>
        <p:txBody>
          <a:bodyPr/>
          <a:lstStyle/>
          <a:p>
            <a:pPr>
              <a:buFont typeface="Arial" panose="020B0604020202020204" pitchFamily="34" charset="0"/>
              <a:buChar char="•"/>
            </a:pPr>
            <a:r>
              <a:rPr lang="en-GB" sz="1800" b="0" dirty="0"/>
              <a:t>[2] Suggested mapping of L4S Dual Queue AQM to 802.11 to create shallow L4S queues for BE &amp; VI. That makes sense given these categories can have a mix of L4S and classic flows.</a:t>
            </a:r>
            <a:endParaRPr lang="en-GB" sz="1800" b="0" dirty="0">
              <a:cs typeface="Times New Roman"/>
            </a:endParaRPr>
          </a:p>
          <a:p>
            <a:pPr lvl="1">
              <a:buFont typeface="Arial" panose="020B0604020202020204" pitchFamily="34" charset="0"/>
              <a:buChar char="•"/>
            </a:pPr>
            <a:r>
              <a:rPr lang="en-GB" sz="1600" dirty="0"/>
              <a:t>All applications requiring low e2e delay may not be mapped to AC_VI, hence need L4S queue for BE as well</a:t>
            </a:r>
            <a:endParaRPr lang="en-GB" sz="1600" b="0" dirty="0">
              <a:cs typeface="Times New Roman"/>
            </a:endParaRPr>
          </a:p>
          <a:p>
            <a:pPr>
              <a:buFont typeface="Arial" panose="020B0604020202020204" pitchFamily="34" charset="0"/>
              <a:buChar char="•"/>
            </a:pPr>
            <a:r>
              <a:rPr lang="en-US" sz="1800" b="0" dirty="0"/>
              <a:t>For AC_VO, voice traffic packets are small (160 bytes), queue is already shallow. Hence, no separate L4S queue and ECN marking needed for AC_VO.</a:t>
            </a:r>
            <a:endParaRPr lang="en-US" sz="1800" b="0" dirty="0">
              <a:cs typeface="Times New Roman"/>
            </a:endParaRPr>
          </a:p>
          <a:p>
            <a:pPr>
              <a:buFont typeface="Arial" panose="020B0604020202020204" pitchFamily="34" charset="0"/>
              <a:buChar char="•"/>
            </a:pPr>
            <a:r>
              <a:rPr lang="en-US" sz="1800" b="0" dirty="0"/>
              <a:t>In 802.11 baseline, when Alternate EDCA is activated (from .11aa), 6 transmit queues are defined</a:t>
            </a:r>
            <a:endParaRPr lang="en-US" sz="1800" b="0" dirty="0">
              <a:cs typeface="Times New Roman"/>
            </a:endParaRPr>
          </a:p>
          <a:p>
            <a:pPr lvl="1">
              <a:buFont typeface="Arial" panose="020B0604020202020204" pitchFamily="34" charset="0"/>
              <a:buChar char="•"/>
            </a:pPr>
            <a:r>
              <a:rPr lang="en-US" sz="1600" b="0" dirty="0"/>
              <a:t>A_VO and A_VI queues were added to differentiate between different types of VO and VI traffic (e.g. video conf. vs streaming video).</a:t>
            </a:r>
            <a:r>
              <a:rPr lang="en-US" sz="1600" dirty="0"/>
              <a:t> </a:t>
            </a:r>
          </a:p>
          <a:p>
            <a:pPr lvl="1">
              <a:buFont typeface="Arial" panose="020B0604020202020204" pitchFamily="34" charset="0"/>
              <a:buChar char="•"/>
            </a:pPr>
            <a:r>
              <a:rPr lang="en-US" sz="1600" b="0" dirty="0"/>
              <a:t>With 11be </a:t>
            </a:r>
            <a:r>
              <a:rPr lang="en-US" sz="1600" b="0" dirty="0" err="1"/>
              <a:t>SCS+QoS</a:t>
            </a:r>
            <a:r>
              <a:rPr lang="en-US" sz="1600" b="0" dirty="0"/>
              <a:t> Characteristics, flows within a TID/AC can be differentiated </a:t>
            </a:r>
            <a:r>
              <a:rPr lang="en-US" sz="1600" dirty="0"/>
              <a:t>per</a:t>
            </a:r>
            <a:r>
              <a:rPr lang="en-US" sz="1600" b="0" dirty="0"/>
              <a:t> SCS scheduling. Hence, alternate queues not needed.</a:t>
            </a:r>
            <a:endParaRPr lang="en-US" sz="1600" b="0" dirty="0">
              <a:cs typeface="Times New Roman"/>
            </a:endParaRPr>
          </a:p>
          <a:p>
            <a:pPr>
              <a:buFont typeface="Arial" panose="020B0604020202020204" pitchFamily="34" charset="0"/>
              <a:buChar char="•"/>
            </a:pPr>
            <a:r>
              <a:rPr lang="en-US" sz="1800" b="0" dirty="0"/>
              <a:t>We propose that UHR APs set Alternate EDCA=0 and repurpose alternate queues to for L4S queues (for AC_BE and AC_VI). </a:t>
            </a:r>
            <a:endParaRPr lang="en-US" sz="1800" b="0" dirty="0">
              <a:cs typeface="Times New Roman"/>
            </a:endParaRPr>
          </a:p>
          <a:p>
            <a:pPr marL="0" indent="0"/>
            <a:endParaRPr lang="en-US"/>
          </a:p>
        </p:txBody>
      </p:sp>
      <p:sp>
        <p:nvSpPr>
          <p:cNvPr id="4" name="Slide Number Placeholder 3">
            <a:extLst>
              <a:ext uri="{FF2B5EF4-FFF2-40B4-BE49-F238E27FC236}">
                <a16:creationId xmlns:a16="http://schemas.microsoft.com/office/drawing/2014/main" id="{C11D9FFC-FE5F-347C-4011-3C47C3E09280}"/>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FF36BE86-A0EC-6A9F-2891-015C26F86C21}"/>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5D2FAE2F-637C-FEEB-0B2F-E1193AE146E3}"/>
              </a:ext>
            </a:extLst>
          </p:cNvPr>
          <p:cNvSpPr>
            <a:spLocks noGrp="1"/>
          </p:cNvSpPr>
          <p:nvPr>
            <p:ph type="dt" idx="15"/>
          </p:nvPr>
        </p:nvSpPr>
        <p:spPr/>
        <p:txBody>
          <a:bodyPr/>
          <a:lstStyle/>
          <a:p>
            <a:r>
              <a:rPr lang="en-US"/>
              <a:t>March 2024</a:t>
            </a:r>
            <a:endParaRPr lang="en-GB"/>
          </a:p>
        </p:txBody>
      </p:sp>
      <p:pic>
        <p:nvPicPr>
          <p:cNvPr id="7" name="Picture 6">
            <a:extLst>
              <a:ext uri="{FF2B5EF4-FFF2-40B4-BE49-F238E27FC236}">
                <a16:creationId xmlns:a16="http://schemas.microsoft.com/office/drawing/2014/main" id="{DD61D12F-4C76-F6BF-0012-6C19BFF523D8}"/>
              </a:ext>
            </a:extLst>
          </p:cNvPr>
          <p:cNvPicPr>
            <a:picLocks noChangeAspect="1"/>
          </p:cNvPicPr>
          <p:nvPr/>
        </p:nvPicPr>
        <p:blipFill>
          <a:blip r:embed="rId2"/>
          <a:stretch>
            <a:fillRect/>
          </a:stretch>
        </p:blipFill>
        <p:spPr>
          <a:xfrm>
            <a:off x="7835900" y="1621518"/>
            <a:ext cx="3751710" cy="4530612"/>
          </a:xfrm>
          <a:prstGeom prst="rect">
            <a:avLst/>
          </a:prstGeom>
        </p:spPr>
      </p:pic>
    </p:spTree>
    <p:extLst>
      <p:ext uri="{BB962C8B-B14F-4D97-AF65-F5344CB8AC3E}">
        <p14:creationId xmlns:p14="http://schemas.microsoft.com/office/powerpoint/2010/main" val="218990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AF32-D18D-DF2A-A80F-9C1BC227F3BA}"/>
              </a:ext>
            </a:extLst>
          </p:cNvPr>
          <p:cNvSpPr>
            <a:spLocks noGrp="1"/>
          </p:cNvSpPr>
          <p:nvPr>
            <p:ph type="title"/>
          </p:nvPr>
        </p:nvSpPr>
        <p:spPr>
          <a:xfrm>
            <a:off x="914401" y="685801"/>
            <a:ext cx="10361084" cy="685799"/>
          </a:xfrm>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Where should L4S Dual Queue AQM be implemented? </a:t>
            </a:r>
          </a:p>
        </p:txBody>
      </p:sp>
      <p:sp>
        <p:nvSpPr>
          <p:cNvPr id="4" name="Slide Number Placeholder 3">
            <a:extLst>
              <a:ext uri="{FF2B5EF4-FFF2-40B4-BE49-F238E27FC236}">
                <a16:creationId xmlns:a16="http://schemas.microsoft.com/office/drawing/2014/main" id="{DD15DC2D-5842-B793-C5FB-5361A1FD6C69}"/>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2B662F99-2C97-6D94-B5F4-9BD4246A1E16}"/>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DDCDFEFD-90C9-A7D3-E275-ECDCEBB3C194}"/>
              </a:ext>
            </a:extLst>
          </p:cNvPr>
          <p:cNvSpPr>
            <a:spLocks noGrp="1"/>
          </p:cNvSpPr>
          <p:nvPr>
            <p:ph type="dt" idx="15"/>
          </p:nvPr>
        </p:nvSpPr>
        <p:spPr/>
        <p:txBody>
          <a:bodyPr/>
          <a:lstStyle/>
          <a:p>
            <a:r>
              <a:rPr lang="en-US"/>
              <a:t>March 2024</a:t>
            </a:r>
            <a:endParaRPr lang="en-GB"/>
          </a:p>
        </p:txBody>
      </p:sp>
      <p:sp>
        <p:nvSpPr>
          <p:cNvPr id="9" name="Rectangle 2">
            <a:extLst>
              <a:ext uri="{FF2B5EF4-FFF2-40B4-BE49-F238E27FC236}">
                <a16:creationId xmlns:a16="http://schemas.microsoft.com/office/drawing/2014/main" id="{DA69D1C6-5D5E-C93A-DF90-F207EA27DDCE}"/>
              </a:ext>
            </a:extLst>
          </p:cNvPr>
          <p:cNvSpPr txBox="1">
            <a:spLocks noChangeArrowheads="1"/>
          </p:cNvSpPr>
          <p:nvPr/>
        </p:nvSpPr>
        <p:spPr bwMode="auto">
          <a:xfrm>
            <a:off x="7614356" y="1465087"/>
            <a:ext cx="2895601" cy="30252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kern="0" dirty="0"/>
              <a:t>Option 2: At the MAC layer</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p>
        </p:txBody>
      </p:sp>
      <p:pic>
        <p:nvPicPr>
          <p:cNvPr id="11" name="Picture 10">
            <a:extLst>
              <a:ext uri="{FF2B5EF4-FFF2-40B4-BE49-F238E27FC236}">
                <a16:creationId xmlns:a16="http://schemas.microsoft.com/office/drawing/2014/main" id="{9F27A5DC-0BF8-8C72-E654-AB7C274FFABE}"/>
              </a:ext>
            </a:extLst>
          </p:cNvPr>
          <p:cNvPicPr>
            <a:picLocks noChangeAspect="1"/>
          </p:cNvPicPr>
          <p:nvPr/>
        </p:nvPicPr>
        <p:blipFill>
          <a:blip r:embed="rId3"/>
          <a:stretch>
            <a:fillRect/>
          </a:stretch>
        </p:blipFill>
        <p:spPr>
          <a:xfrm>
            <a:off x="7157176" y="1767616"/>
            <a:ext cx="3524244" cy="3336117"/>
          </a:xfrm>
          <a:prstGeom prst="rect">
            <a:avLst/>
          </a:prstGeom>
        </p:spPr>
      </p:pic>
      <p:sp>
        <p:nvSpPr>
          <p:cNvPr id="13" name="Rectangle 2">
            <a:extLst>
              <a:ext uri="{FF2B5EF4-FFF2-40B4-BE49-F238E27FC236}">
                <a16:creationId xmlns:a16="http://schemas.microsoft.com/office/drawing/2014/main" id="{C734757B-00D7-CD3D-3ACD-05B727757791}"/>
              </a:ext>
            </a:extLst>
          </p:cNvPr>
          <p:cNvSpPr txBox="1">
            <a:spLocks noChangeArrowheads="1"/>
          </p:cNvSpPr>
          <p:nvPr/>
        </p:nvSpPr>
        <p:spPr bwMode="auto">
          <a:xfrm>
            <a:off x="6223930" y="5046882"/>
            <a:ext cx="5581426" cy="11823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highlight>
                  <a:srgbClr val="F5F5F5"/>
                </a:highlight>
                <a:latin typeface="Times New Roman"/>
                <a:cs typeface="Times New Roman"/>
              </a:rPr>
              <a:t>Option 2</a:t>
            </a:r>
            <a:r>
              <a:rPr lang="en-US" sz="1600" b="0" i="0" u="none" strike="noStrike" dirty="0">
                <a:solidFill>
                  <a:srgbClr val="000000"/>
                </a:solidFill>
                <a:effectLst/>
                <a:highlight>
                  <a:srgbClr val="F5F5F5"/>
                </a:highlight>
                <a:latin typeface="Times New Roman"/>
                <a:cs typeface="Times New Roman"/>
              </a:rPr>
              <a:t> provides tight control for L4S flows scheduling in 802.11 close to Tx queue, </a:t>
            </a:r>
            <a:r>
              <a:rPr lang="en-US" sz="1600" b="0" dirty="0">
                <a:highlight>
                  <a:srgbClr val="F5F5F5"/>
                </a:highlight>
                <a:latin typeface="Times New Roman"/>
                <a:cs typeface="Times New Roman"/>
              </a:rPr>
              <a:t>to achieve low</a:t>
            </a:r>
            <a:r>
              <a:rPr lang="en-US" sz="1600" b="0" i="0" u="none" strike="noStrike" dirty="0">
                <a:solidFill>
                  <a:srgbClr val="000000"/>
                </a:solidFill>
                <a:effectLst/>
                <a:highlight>
                  <a:srgbClr val="F5F5F5"/>
                </a:highlight>
                <a:latin typeface="Times New Roman"/>
                <a:cs typeface="Times New Roman"/>
              </a:rPr>
              <a:t> queuing delay and optimal throughput</a:t>
            </a:r>
            <a:r>
              <a:rPr lang="en-US" sz="1600" b="0" i="0" dirty="0">
                <a:solidFill>
                  <a:srgbClr val="000000"/>
                </a:solidFill>
                <a:effectLst/>
                <a:highlight>
                  <a:srgbClr val="F5F5F5"/>
                </a:highlight>
                <a:latin typeface="Times New Roman"/>
                <a:cs typeface="Times New Roman"/>
              </a:rPr>
              <a:t>​</a:t>
            </a:r>
            <a:endParaRPr lang="en-US" sz="1600" b="0" kern="0" dirty="0">
              <a:latin typeface="Times New Roman"/>
              <a:cs typeface="Times New Roman"/>
            </a:endParaRPr>
          </a:p>
          <a:p>
            <a:pPr>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kern="0" dirty="0"/>
              <a:t>In this contribution we focus on enhancements needed to enable this option.</a:t>
            </a:r>
            <a:endParaRPr lang="en-US" sz="1800" kern="0"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p>
        </p:txBody>
      </p:sp>
      <p:sp>
        <p:nvSpPr>
          <p:cNvPr id="7" name="TextBox 6">
            <a:extLst>
              <a:ext uri="{FF2B5EF4-FFF2-40B4-BE49-F238E27FC236}">
                <a16:creationId xmlns:a16="http://schemas.microsoft.com/office/drawing/2014/main" id="{C0DA8408-FE2B-51A0-40B2-4B2A96934D2F}"/>
              </a:ext>
            </a:extLst>
          </p:cNvPr>
          <p:cNvSpPr txBox="1">
            <a:spLocks noChangeArrowheads="1"/>
          </p:cNvSpPr>
          <p:nvPr/>
        </p:nvSpPr>
        <p:spPr bwMode="auto">
          <a:xfrm>
            <a:off x="1226860" y="1416178"/>
            <a:ext cx="3276600" cy="30252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ct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kern="0" dirty="0">
                <a:solidFill>
                  <a:srgbClr val="000000"/>
                </a:solidFill>
                <a:latin typeface="Times New Roman"/>
                <a:ea typeface="MS Gothic"/>
                <a:cs typeface="Times New Roman"/>
              </a:rPr>
              <a:t>Option </a:t>
            </a:r>
            <a:r>
              <a:rPr lang="en-US" sz="1600" kern="0" dirty="0">
                <a:solidFill>
                  <a:srgbClr val="000000"/>
                </a:solidFill>
                <a:latin typeface="Times New Roman"/>
                <a:ea typeface="MS Gothic"/>
                <a:cs typeface="Times New Roman"/>
              </a:rPr>
              <a:t>1</a:t>
            </a:r>
            <a:r>
              <a:rPr lang="en-US" sz="1600" b="0" kern="0" dirty="0">
                <a:solidFill>
                  <a:srgbClr val="000000"/>
                </a:solidFill>
                <a:latin typeface="Times New Roman"/>
                <a:ea typeface="MS Gothic"/>
                <a:cs typeface="Times New Roman"/>
              </a:rPr>
              <a:t>: Above the MAC layer</a:t>
            </a:r>
          </a:p>
          <a:p>
            <a:pPr algn="ct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800" b="0" kern="0">
              <a:solidFill>
                <a:srgbClr val="000000"/>
              </a:solidFill>
            </a:endParaRPr>
          </a:p>
          <a:p>
            <a:pPr algn="ct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solidFill>
                <a:srgbClr val="000000"/>
              </a:solidFill>
            </a:endParaRPr>
          </a:p>
          <a:p>
            <a:pPr algn="ct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b="0" kern="0">
              <a:solidFill>
                <a:srgbClr val="000000"/>
              </a:solidFill>
            </a:endParaRPr>
          </a:p>
        </p:txBody>
      </p:sp>
      <p:sp>
        <p:nvSpPr>
          <p:cNvPr id="8" name="TextBox 7">
            <a:extLst>
              <a:ext uri="{FF2B5EF4-FFF2-40B4-BE49-F238E27FC236}">
                <a16:creationId xmlns:a16="http://schemas.microsoft.com/office/drawing/2014/main" id="{216858E4-8B08-790F-DA2D-76499FEA28FD}"/>
              </a:ext>
            </a:extLst>
          </p:cNvPr>
          <p:cNvSpPr txBox="1">
            <a:spLocks noChangeArrowheads="1"/>
          </p:cNvSpPr>
          <p:nvPr/>
        </p:nvSpPr>
        <p:spPr bwMode="auto">
          <a:xfrm>
            <a:off x="527759" y="5083388"/>
            <a:ext cx="5706530" cy="11823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kern="0" dirty="0">
                <a:solidFill>
                  <a:srgbClr val="000000"/>
                </a:solidFill>
                <a:latin typeface="Times New Roman"/>
                <a:ea typeface="MS Gothic"/>
                <a:cs typeface="Times New Roman"/>
              </a:rPr>
              <a:t>Option </a:t>
            </a:r>
            <a:r>
              <a:rPr lang="en-US" sz="1600" kern="0" dirty="0">
                <a:solidFill>
                  <a:srgbClr val="000000"/>
                </a:solidFill>
                <a:latin typeface="Times New Roman"/>
                <a:ea typeface="MS Gothic"/>
                <a:cs typeface="Times New Roman"/>
              </a:rPr>
              <a:t>1</a:t>
            </a:r>
            <a:r>
              <a:rPr lang="en-US" sz="1600" b="0" kern="0" dirty="0">
                <a:solidFill>
                  <a:srgbClr val="000000"/>
                </a:solidFill>
                <a:latin typeface="Times New Roman"/>
                <a:ea typeface="MS Gothic"/>
                <a:cs typeface="Times New Roman"/>
              </a:rPr>
              <a:t> makes 802.11 blind to L4S, does not enable tight control for L4S flows scheduling close to 802.11 Tx queue. Hence, can be hard to realize low queuing delay while achieving optimal throughput. </a:t>
            </a:r>
            <a:endParaRPr lang="en-US" sz="1600" b="0" kern="0">
              <a:solidFill>
                <a:srgbClr val="000000"/>
              </a:solidFill>
              <a:latin typeface="Times New Roman"/>
              <a:ea typeface="MS Gothic"/>
              <a:cs typeface="Times New Roman"/>
            </a:endParaRPr>
          </a:p>
        </p:txBody>
      </p:sp>
      <p:pic>
        <p:nvPicPr>
          <p:cNvPr id="10" name="Picture 9">
            <a:extLst>
              <a:ext uri="{FF2B5EF4-FFF2-40B4-BE49-F238E27FC236}">
                <a16:creationId xmlns:a16="http://schemas.microsoft.com/office/drawing/2014/main" id="{0BF30C43-AFD5-80CC-0CD4-06D17242CDAB}"/>
              </a:ext>
            </a:extLst>
          </p:cNvPr>
          <p:cNvPicPr>
            <a:picLocks noChangeAspect="1"/>
          </p:cNvPicPr>
          <p:nvPr/>
        </p:nvPicPr>
        <p:blipFill>
          <a:blip r:embed="rId4"/>
          <a:stretch>
            <a:fillRect/>
          </a:stretch>
        </p:blipFill>
        <p:spPr>
          <a:xfrm>
            <a:off x="1338446" y="1743075"/>
            <a:ext cx="3374571" cy="3350890"/>
          </a:xfrm>
          <a:prstGeom prst="rect">
            <a:avLst/>
          </a:prstGeom>
        </p:spPr>
      </p:pic>
    </p:spTree>
    <p:extLst>
      <p:ext uri="{BB962C8B-B14F-4D97-AF65-F5344CB8AC3E}">
        <p14:creationId xmlns:p14="http://schemas.microsoft.com/office/powerpoint/2010/main" val="29591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AF32-D18D-DF2A-A80F-9C1BC227F3BA}"/>
              </a:ext>
            </a:extLst>
          </p:cNvPr>
          <p:cNvSpPr>
            <a:spLocks noGrp="1"/>
          </p:cNvSpPr>
          <p:nvPr>
            <p:ph type="title"/>
          </p:nvPr>
        </p:nvSpPr>
        <p:spPr>
          <a:xfrm>
            <a:off x="915458" y="606425"/>
            <a:ext cx="10361084" cy="673777"/>
          </a:xfrm>
        </p:spPr>
        <p:txBody>
          <a:bodyPr/>
          <a:lstStyle/>
          <a:p>
            <a:r>
              <a:rPr lang="en-US" dirty="0"/>
              <a:t>B) Enabling L4S Dual Queue AQM at the MAC</a:t>
            </a:r>
          </a:p>
        </p:txBody>
      </p:sp>
      <p:sp>
        <p:nvSpPr>
          <p:cNvPr id="4" name="Slide Number Placeholder 3">
            <a:extLst>
              <a:ext uri="{FF2B5EF4-FFF2-40B4-BE49-F238E27FC236}">
                <a16:creationId xmlns:a16="http://schemas.microsoft.com/office/drawing/2014/main" id="{DD15DC2D-5842-B793-C5FB-5361A1FD6C69}"/>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2B662F99-2C97-6D94-B5F4-9BD4246A1E16}"/>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DDCDFEFD-90C9-A7D3-E275-ECDCEBB3C194}"/>
              </a:ext>
            </a:extLst>
          </p:cNvPr>
          <p:cNvSpPr>
            <a:spLocks noGrp="1"/>
          </p:cNvSpPr>
          <p:nvPr>
            <p:ph type="dt" idx="15"/>
          </p:nvPr>
        </p:nvSpPr>
        <p:spPr/>
        <p:txBody>
          <a:bodyPr/>
          <a:lstStyle/>
          <a:p>
            <a:r>
              <a:rPr lang="en-US"/>
              <a:t>March 2024</a:t>
            </a:r>
            <a:endParaRPr lang="en-GB"/>
          </a:p>
        </p:txBody>
      </p:sp>
      <p:sp>
        <p:nvSpPr>
          <p:cNvPr id="7" name="Rectangle 2">
            <a:extLst>
              <a:ext uri="{FF2B5EF4-FFF2-40B4-BE49-F238E27FC236}">
                <a16:creationId xmlns:a16="http://schemas.microsoft.com/office/drawing/2014/main" id="{904F9B9F-3414-356C-91FE-A61CC62BB83D}"/>
              </a:ext>
            </a:extLst>
          </p:cNvPr>
          <p:cNvSpPr>
            <a:spLocks noGrp="1" noChangeArrowheads="1"/>
          </p:cNvSpPr>
          <p:nvPr>
            <p:ph idx="1"/>
          </p:nvPr>
        </p:nvSpPr>
        <p:spPr>
          <a:xfrm>
            <a:off x="650711" y="1245312"/>
            <a:ext cx="10990061" cy="2055019"/>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Dual Queue AQM at the MAC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t>ECN markings are in the IP header at L3. </a:t>
            </a:r>
            <a:r>
              <a:rPr lang="en-US" sz="1600" b="0" dirty="0">
                <a:solidFill>
                  <a:prstClr val="black"/>
                </a:solidFill>
                <a:latin typeface="Aptos" panose="02110004020202020204"/>
              </a:rPr>
              <a:t>MAC layer/L2 does not look into the IP header of each packet.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solidFill>
                  <a:prstClr val="black"/>
                </a:solidFill>
                <a:latin typeface="Aptos" panose="02110004020202020204"/>
              </a:rPr>
              <a:t>Need to signal L4S packets to the MAC layer for queuing of these packets in the right queue.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b="0" dirty="0">
                <a:solidFill>
                  <a:prstClr val="black"/>
                </a:solidFill>
                <a:latin typeface="Aptos" panose="02110004020202020204"/>
              </a:rPr>
              <a:t>Enhance MA-</a:t>
            </a:r>
            <a:r>
              <a:rPr lang="en-US" sz="1600" b="0" dirty="0" err="1">
                <a:solidFill>
                  <a:prstClr val="black"/>
                </a:solidFill>
                <a:latin typeface="Aptos" panose="02110004020202020204"/>
              </a:rPr>
              <a:t>UNITDATA.request</a:t>
            </a:r>
            <a:r>
              <a:rPr lang="en-US" sz="1600" b="0" dirty="0">
                <a:solidFill>
                  <a:prstClr val="black"/>
                </a:solidFill>
                <a:latin typeface="Aptos" panose="02110004020202020204"/>
              </a:rPr>
              <a:t> primitive to signal L4S packets, by adding an L4S parameter. MAC layer queues L4S packets in the L4S queue that corresponds to the priority value (mapped to AC_BE or AC_VI).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solidFill>
                  <a:prstClr val="black"/>
                </a:solidFill>
                <a:latin typeface="Aptos" panose="02110004020202020204"/>
              </a:rPr>
              <a:t>Approach 1 for CE marking</a:t>
            </a:r>
            <a:r>
              <a:rPr lang="en-US" sz="1600" b="0" dirty="0">
                <a:solidFill>
                  <a:prstClr val="black"/>
                </a:solidFill>
                <a:latin typeface="Aptos" panose="02110004020202020204"/>
              </a:rPr>
              <a:t>: When congestion is experienced at the MAC, it is signaled to the upper layer/L3 to CE mark (set ECN=11) subsequent packets. Add a new L4S-CE.indication northbound MAC-SAP (or MLME) primitive for this.</a:t>
            </a:r>
          </a:p>
          <a:p>
            <a:pPr marL="342900" lvl="1" indent="0" defTabSz="685800" fontAlgn="auto">
              <a:spcBef>
                <a:spcPts val="375"/>
              </a:spcBef>
              <a:spcAft>
                <a:spcPts val="0"/>
              </a:spcAft>
              <a:buNone/>
            </a:pPr>
            <a:endParaRPr lang="en-US" sz="1400" dirty="0">
              <a:solidFill>
                <a:prstClr val="black"/>
              </a:solidFill>
              <a:latin typeface="Calibri" panose="020F0502020204030204" pitchFamily="34" charset="0"/>
              <a:cs typeface="Calibri" panose="020F0502020204030204" pitchFamily="34"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p:txBody>
      </p:sp>
      <p:sp>
        <p:nvSpPr>
          <p:cNvPr id="3" name="Rectangle 2">
            <a:extLst>
              <a:ext uri="{FF2B5EF4-FFF2-40B4-BE49-F238E27FC236}">
                <a16:creationId xmlns:a16="http://schemas.microsoft.com/office/drawing/2014/main" id="{B3A032F0-8FF5-4C72-7DD5-E0E7C99E6647}"/>
              </a:ext>
            </a:extLst>
          </p:cNvPr>
          <p:cNvSpPr txBox="1">
            <a:spLocks noChangeArrowheads="1"/>
          </p:cNvSpPr>
          <p:nvPr/>
        </p:nvSpPr>
        <p:spPr bwMode="auto">
          <a:xfrm>
            <a:off x="1143000" y="3529659"/>
            <a:ext cx="2383971" cy="2652713"/>
          </a:xfrm>
          <a:prstGeom prst="rect">
            <a:avLst/>
          </a:prstGeom>
          <a:solidFill>
            <a:schemeClr val="accent1">
              <a:lumMod val="20000"/>
              <a:lumOff val="80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5715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MA-</a:t>
            </a:r>
            <a:r>
              <a:rPr lang="en-US" sz="1200" kern="0" err="1">
                <a:solidFill>
                  <a:prstClr val="black"/>
                </a:solidFill>
                <a:latin typeface="Calibri" panose="020F0502020204030204" pitchFamily="34" charset="0"/>
                <a:cs typeface="Calibri" panose="020F0502020204030204" pitchFamily="34" charset="0"/>
              </a:rPr>
              <a:t>UNITDATA.request</a:t>
            </a:r>
            <a:r>
              <a:rPr lang="en-US" sz="1200" kern="0">
                <a:solidFill>
                  <a:prstClr val="black"/>
                </a:solidFill>
                <a:latin typeface="Calibri" panose="020F0502020204030204" pitchFamily="34" charset="0"/>
                <a:cs typeface="Calibri" panose="020F0502020204030204" pitchFamily="34" charset="0"/>
              </a:rPr>
              <a:t>(</a:t>
            </a:r>
          </a:p>
          <a:p>
            <a:pPr marL="285750" lvl="1" indent="0" defTabSz="685800" fontAlgn="auto">
              <a:spcBef>
                <a:spcPts val="375"/>
              </a:spcBef>
              <a:spcAft>
                <a:spcPts val="0"/>
              </a:spcAft>
            </a:pPr>
            <a:r>
              <a:rPr lang="en-US" sz="800" kern="0">
                <a:solidFill>
                  <a:prstClr val="black"/>
                </a:solidFill>
                <a:latin typeface="Calibri" panose="020F0502020204030204" pitchFamily="34" charset="0"/>
                <a:cs typeface="Calibri" panose="020F0502020204030204" pitchFamily="34" charset="0"/>
              </a:rPr>
              <a:t>	</a:t>
            </a:r>
            <a:r>
              <a:rPr lang="en-US" sz="1200" kern="0">
                <a:solidFill>
                  <a:prstClr val="black"/>
                </a:solidFill>
                <a:latin typeface="Calibri" panose="020F0502020204030204" pitchFamily="34" charset="0"/>
                <a:cs typeface="Calibri" panose="020F0502020204030204" pitchFamily="34" charset="0"/>
              </a:rPr>
              <a:t>source address,</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destination address,</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routing information,</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data, </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r>
              <a:rPr lang="en-US" sz="1200" kern="0">
                <a:solidFill>
                  <a:srgbClr val="FF0000"/>
                </a:solidFill>
                <a:latin typeface="Calibri" panose="020F0502020204030204" pitchFamily="34" charset="0"/>
                <a:cs typeface="Calibri" panose="020F0502020204030204" pitchFamily="34" charset="0"/>
              </a:rPr>
              <a:t>priority,</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MSDU format,</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SCSID,</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r>
              <a:rPr lang="en-US" sz="1200" b="1" kern="0">
                <a:solidFill>
                  <a:srgbClr val="FF0000"/>
                </a:solidFill>
                <a:latin typeface="Calibri" panose="020F0502020204030204" pitchFamily="34" charset="0"/>
                <a:cs typeface="Calibri" panose="020F0502020204030204" pitchFamily="34" charset="0"/>
              </a:rPr>
              <a:t>L4S</a:t>
            </a:r>
            <a:r>
              <a:rPr lang="en-US" sz="1200" kern="0">
                <a:solidFill>
                  <a:prstClr val="black"/>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endParaRPr lang="en-US" sz="120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p:txBody>
      </p:sp>
      <p:sp>
        <p:nvSpPr>
          <p:cNvPr id="8" name="Rectangle 2">
            <a:extLst>
              <a:ext uri="{FF2B5EF4-FFF2-40B4-BE49-F238E27FC236}">
                <a16:creationId xmlns:a16="http://schemas.microsoft.com/office/drawing/2014/main" id="{F517C1F7-EDF6-7F87-2841-D7A17E99D686}"/>
              </a:ext>
            </a:extLst>
          </p:cNvPr>
          <p:cNvSpPr txBox="1">
            <a:spLocks noChangeArrowheads="1"/>
          </p:cNvSpPr>
          <p:nvPr/>
        </p:nvSpPr>
        <p:spPr bwMode="auto">
          <a:xfrm>
            <a:off x="4037842" y="3755083"/>
            <a:ext cx="2828400" cy="2201864"/>
          </a:xfrm>
          <a:prstGeom prst="rect">
            <a:avLst/>
          </a:prstGeom>
          <a:solidFill>
            <a:schemeClr val="accent1">
              <a:lumMod val="20000"/>
              <a:lumOff val="80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defTabSz="685800" fontAlgn="auto">
              <a:spcBef>
                <a:spcPts val="375"/>
              </a:spcBef>
              <a:spcAft>
                <a:spcPts val="0"/>
              </a:spcAft>
            </a:pPr>
            <a:r>
              <a:rPr lang="en-US" sz="1200" dirty="0">
                <a:solidFill>
                  <a:srgbClr val="FF0000"/>
                </a:solidFill>
                <a:latin typeface="Calibri"/>
                <a:cs typeface="Calibri"/>
              </a:rPr>
              <a:t>L4S-CE.indication(</a:t>
            </a:r>
          </a:p>
          <a:p>
            <a:pPr marL="0" indent="0" defTabSz="685800" fontAlgn="auto">
              <a:spcBef>
                <a:spcPts val="375"/>
              </a:spcBef>
              <a:spcAft>
                <a:spcPts val="0"/>
              </a:spcAft>
            </a:pPr>
            <a:r>
              <a:rPr lang="en-US" sz="1200" b="0" dirty="0">
                <a:solidFill>
                  <a:srgbClr val="FF0000"/>
                </a:solidFill>
                <a:latin typeface="Calibri"/>
                <a:cs typeface="Calibri"/>
              </a:rPr>
              <a:t>	</a:t>
            </a:r>
            <a:r>
              <a:rPr lang="en-US" sz="1200" b="0" dirty="0">
                <a:solidFill>
                  <a:schemeClr val="tx1"/>
                </a:solidFill>
                <a:latin typeface="Calibri"/>
                <a:cs typeface="Calibri"/>
              </a:rPr>
              <a:t>source address,</a:t>
            </a:r>
          </a:p>
          <a:p>
            <a:pPr marL="0" indent="0" defTabSz="685800" fontAlgn="auto">
              <a:spcBef>
                <a:spcPts val="375"/>
              </a:spcBef>
              <a:spcAft>
                <a:spcPts val="0"/>
              </a:spcAft>
            </a:pPr>
            <a:r>
              <a:rPr lang="en-US" sz="1200" b="0" dirty="0">
                <a:solidFill>
                  <a:schemeClr val="tx1"/>
                </a:solidFill>
                <a:latin typeface="Calibri"/>
                <a:cs typeface="Calibri"/>
              </a:rPr>
              <a:t>	destination address,</a:t>
            </a:r>
          </a:p>
          <a:p>
            <a:pPr marL="0" indent="0" defTabSz="685800" fontAlgn="auto">
              <a:spcBef>
                <a:spcPts val="375"/>
              </a:spcBef>
              <a:spcAft>
                <a:spcPts val="0"/>
              </a:spcAft>
            </a:pPr>
            <a:r>
              <a:rPr lang="en-US" sz="1200" b="0" dirty="0">
                <a:solidFill>
                  <a:schemeClr val="tx1"/>
                </a:solidFill>
                <a:latin typeface="Calibri"/>
                <a:cs typeface="Calibri"/>
              </a:rPr>
              <a:t>	priority, 	    	</a:t>
            </a:r>
          </a:p>
          <a:p>
            <a:pPr marL="0" indent="0" defTabSz="685800" fontAlgn="auto">
              <a:spcBef>
                <a:spcPts val="375"/>
              </a:spcBef>
              <a:spcAft>
                <a:spcPts val="0"/>
              </a:spcAft>
            </a:pPr>
            <a:r>
              <a:rPr lang="en-US" sz="1200" b="0" dirty="0">
                <a:solidFill>
                  <a:schemeClr val="tx1"/>
                </a:solidFill>
                <a:latin typeface="Calibri"/>
                <a:cs typeface="Calibri"/>
              </a:rPr>
              <a:t>	SCSID,	</a:t>
            </a:r>
            <a:r>
              <a:rPr lang="en-US" sz="1200" b="0" dirty="0">
                <a:solidFill>
                  <a:srgbClr val="FF0000"/>
                </a:solidFill>
                <a:latin typeface="Calibri"/>
                <a:cs typeface="Calibri"/>
              </a:rPr>
              <a:t>	</a:t>
            </a:r>
          </a:p>
          <a:p>
            <a:pPr marL="0" indent="0" defTabSz="685800" fontAlgn="auto">
              <a:spcBef>
                <a:spcPts val="375"/>
              </a:spcBef>
              <a:spcAft>
                <a:spcPts val="0"/>
              </a:spcAft>
            </a:pPr>
            <a:r>
              <a:rPr lang="en-US" sz="1200" b="0" dirty="0">
                <a:solidFill>
                  <a:srgbClr val="FF0000"/>
                </a:solidFill>
                <a:latin typeface="Calibri"/>
                <a:cs typeface="Calibri"/>
              </a:rPr>
              <a:t>	</a:t>
            </a:r>
            <a:r>
              <a:rPr lang="en-US" sz="1200" dirty="0">
                <a:solidFill>
                  <a:srgbClr val="FF0000"/>
                </a:solidFill>
                <a:latin typeface="Calibri"/>
                <a:cs typeface="Calibri"/>
              </a:rPr>
              <a:t>L4S marking probability,</a:t>
            </a:r>
          </a:p>
          <a:p>
            <a:pPr marL="0" indent="0" defTabSz="685800" fontAlgn="auto">
              <a:spcBef>
                <a:spcPts val="375"/>
              </a:spcBef>
              <a:spcAft>
                <a:spcPts val="0"/>
              </a:spcAft>
            </a:pPr>
            <a:r>
              <a:rPr lang="en-US" sz="1200" dirty="0">
                <a:solidFill>
                  <a:srgbClr val="FF0000"/>
                </a:solidFill>
                <a:latin typeface="Calibri"/>
                <a:cs typeface="Calibri"/>
              </a:rPr>
              <a:t>	Classic queue drop probability,</a:t>
            </a:r>
          </a:p>
          <a:p>
            <a:pPr marL="0" indent="0" defTabSz="685800" fontAlgn="auto">
              <a:spcBef>
                <a:spcPts val="375"/>
              </a:spcBef>
              <a:spcAft>
                <a:spcPts val="0"/>
              </a:spcAft>
            </a:pPr>
            <a:r>
              <a:rPr lang="en-US" sz="1200" b="0" dirty="0">
                <a:solidFill>
                  <a:srgbClr val="FF0000"/>
                </a:solidFill>
                <a:latin typeface="Calibri"/>
                <a:cs typeface="Calibri"/>
              </a:rPr>
              <a:t>	…</a:t>
            </a:r>
          </a:p>
          <a:p>
            <a:pPr marL="0" indent="0" defTabSz="685800" fontAlgn="auto">
              <a:spcBef>
                <a:spcPts val="375"/>
              </a:spcBef>
              <a:spcAft>
                <a:spcPts val="0"/>
              </a:spcAft>
            </a:pPr>
            <a:r>
              <a:rPr lang="en-US" sz="1200" b="0" dirty="0">
                <a:solidFill>
                  <a:srgbClr val="FF0000"/>
                </a:solidFill>
                <a:latin typeface="Calibri"/>
                <a:cs typeface="Calibri"/>
              </a:rPr>
              <a:t>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p:txBody>
      </p:sp>
      <p:pic>
        <p:nvPicPr>
          <p:cNvPr id="11" name="Picture 10">
            <a:extLst>
              <a:ext uri="{FF2B5EF4-FFF2-40B4-BE49-F238E27FC236}">
                <a16:creationId xmlns:a16="http://schemas.microsoft.com/office/drawing/2014/main" id="{3F33C9F8-5A20-6E20-7B64-E57E747BB1B2}"/>
              </a:ext>
            </a:extLst>
          </p:cNvPr>
          <p:cNvPicPr>
            <a:picLocks noChangeAspect="1"/>
          </p:cNvPicPr>
          <p:nvPr/>
        </p:nvPicPr>
        <p:blipFill>
          <a:blip r:embed="rId3"/>
          <a:stretch>
            <a:fillRect/>
          </a:stretch>
        </p:blipFill>
        <p:spPr>
          <a:xfrm>
            <a:off x="7133483" y="3365712"/>
            <a:ext cx="4246027" cy="3044321"/>
          </a:xfrm>
          <a:prstGeom prst="rect">
            <a:avLst/>
          </a:prstGeom>
        </p:spPr>
      </p:pic>
    </p:spTree>
    <p:extLst>
      <p:ext uri="{BB962C8B-B14F-4D97-AF65-F5344CB8AC3E}">
        <p14:creationId xmlns:p14="http://schemas.microsoft.com/office/powerpoint/2010/main" val="406825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AF32-D18D-DF2A-A80F-9C1BC227F3BA}"/>
              </a:ext>
            </a:extLst>
          </p:cNvPr>
          <p:cNvSpPr>
            <a:spLocks noGrp="1"/>
          </p:cNvSpPr>
          <p:nvPr>
            <p:ph type="title"/>
          </p:nvPr>
        </p:nvSpPr>
        <p:spPr>
          <a:xfrm>
            <a:off x="914401" y="685802"/>
            <a:ext cx="10361084" cy="598304"/>
          </a:xfrm>
        </p:spPr>
        <p:txBody>
          <a:bodyPr/>
          <a:lstStyle/>
          <a:p>
            <a:r>
              <a:rPr lang="en-US" dirty="0"/>
              <a:t>B) Enabling L4S Dual Queue AQM at the MAC</a:t>
            </a:r>
          </a:p>
        </p:txBody>
      </p:sp>
      <p:sp>
        <p:nvSpPr>
          <p:cNvPr id="4" name="Slide Number Placeholder 3">
            <a:extLst>
              <a:ext uri="{FF2B5EF4-FFF2-40B4-BE49-F238E27FC236}">
                <a16:creationId xmlns:a16="http://schemas.microsoft.com/office/drawing/2014/main" id="{DD15DC2D-5842-B793-C5FB-5361A1FD6C69}"/>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2B662F99-2C97-6D94-B5F4-9BD4246A1E16}"/>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DDCDFEFD-90C9-A7D3-E275-ECDCEBB3C194}"/>
              </a:ext>
            </a:extLst>
          </p:cNvPr>
          <p:cNvSpPr>
            <a:spLocks noGrp="1"/>
          </p:cNvSpPr>
          <p:nvPr>
            <p:ph type="dt" idx="15"/>
          </p:nvPr>
        </p:nvSpPr>
        <p:spPr/>
        <p:txBody>
          <a:bodyPr/>
          <a:lstStyle/>
          <a:p>
            <a:r>
              <a:rPr lang="en-US"/>
              <a:t>March 2024</a:t>
            </a:r>
            <a:endParaRPr lang="en-GB"/>
          </a:p>
        </p:txBody>
      </p:sp>
      <p:sp>
        <p:nvSpPr>
          <p:cNvPr id="7" name="Rectangle 2">
            <a:extLst>
              <a:ext uri="{FF2B5EF4-FFF2-40B4-BE49-F238E27FC236}">
                <a16:creationId xmlns:a16="http://schemas.microsoft.com/office/drawing/2014/main" id="{904F9B9F-3414-356C-91FE-A61CC62BB83D}"/>
              </a:ext>
            </a:extLst>
          </p:cNvPr>
          <p:cNvSpPr>
            <a:spLocks noGrp="1" noChangeArrowheads="1"/>
          </p:cNvSpPr>
          <p:nvPr>
            <p:ph idx="1"/>
          </p:nvPr>
        </p:nvSpPr>
        <p:spPr>
          <a:xfrm>
            <a:off x="900702" y="1404744"/>
            <a:ext cx="10896599" cy="1142205"/>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Dual Queue AQM at the MAC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solidFill>
                  <a:prstClr val="black"/>
                </a:solidFill>
                <a:latin typeface="Aptos" panose="02110004020202020204"/>
              </a:rPr>
              <a:t>Approach 2 for CE marking:</a:t>
            </a:r>
            <a:r>
              <a:rPr lang="en-US" sz="1600" b="0" dirty="0">
                <a:solidFill>
                  <a:prstClr val="black"/>
                </a:solidFill>
                <a:latin typeface="Aptos" panose="02110004020202020204"/>
              </a:rPr>
              <a:t> when an MSDU experiences congestion at the MAC, the MSDU is sent to the upper layer for CE marking, and after marking the MSDU is inserted back in the MAC queue at the same place (to avoid out-of-order delivery). Define new L4S-CE-MARKING.request/response primitive to achieve this.</a:t>
            </a:r>
          </a:p>
        </p:txBody>
      </p:sp>
      <p:sp>
        <p:nvSpPr>
          <p:cNvPr id="9" name="Rectangle 2">
            <a:extLst>
              <a:ext uri="{FF2B5EF4-FFF2-40B4-BE49-F238E27FC236}">
                <a16:creationId xmlns:a16="http://schemas.microsoft.com/office/drawing/2014/main" id="{833CAC11-630C-5C1D-A81B-0B021374B9D2}"/>
              </a:ext>
            </a:extLst>
          </p:cNvPr>
          <p:cNvSpPr txBox="1">
            <a:spLocks noChangeArrowheads="1"/>
          </p:cNvSpPr>
          <p:nvPr/>
        </p:nvSpPr>
        <p:spPr bwMode="auto">
          <a:xfrm>
            <a:off x="900702" y="3028901"/>
            <a:ext cx="2567421" cy="2895600"/>
          </a:xfrm>
          <a:prstGeom prst="rect">
            <a:avLst/>
          </a:prstGeom>
          <a:solidFill>
            <a:schemeClr val="accent1">
              <a:lumMod val="20000"/>
              <a:lumOff val="80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5715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L4S-CE-MARKING.request(</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r>
              <a:rPr lang="en-US" sz="1200" kern="0">
                <a:solidFill>
                  <a:schemeClr val="tx1"/>
                </a:solidFill>
                <a:latin typeface="Calibri" panose="020F0502020204030204" pitchFamily="34" charset="0"/>
                <a:cs typeface="Calibri" panose="020F0502020204030204" pitchFamily="34" charset="0"/>
              </a:rPr>
              <a:t>source address,</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destination address,</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routing information,</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data, </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priority,</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MSDU format,</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SCSID,</a:t>
            </a:r>
          </a:p>
          <a:p>
            <a:pPr marL="285750" lvl="1" indent="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	</a:t>
            </a:r>
            <a:r>
              <a:rPr lang="en-US" sz="1200" b="1" kern="0">
                <a:solidFill>
                  <a:srgbClr val="FF0000"/>
                </a:solidFill>
                <a:latin typeface="Calibri" panose="020F0502020204030204" pitchFamily="34" charset="0"/>
                <a:cs typeface="Calibri" panose="020F0502020204030204" pitchFamily="34" charset="0"/>
              </a:rPr>
              <a:t>queue dialog token</a:t>
            </a:r>
            <a:r>
              <a:rPr lang="en-US" sz="1200" kern="0">
                <a:solidFill>
                  <a:srgbClr val="FF0000"/>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	)</a:t>
            </a:r>
            <a:endParaRPr lang="en-US" sz="1200" kern="0">
              <a:solidFill>
                <a:srgbClr val="FF0000"/>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p:txBody>
      </p:sp>
      <p:sp>
        <p:nvSpPr>
          <p:cNvPr id="8" name="Rectangle 2">
            <a:extLst>
              <a:ext uri="{FF2B5EF4-FFF2-40B4-BE49-F238E27FC236}">
                <a16:creationId xmlns:a16="http://schemas.microsoft.com/office/drawing/2014/main" id="{A20A8571-1CF5-4AC7-E9D2-C0952B686AB1}"/>
              </a:ext>
            </a:extLst>
          </p:cNvPr>
          <p:cNvSpPr txBox="1">
            <a:spLocks noChangeArrowheads="1"/>
          </p:cNvSpPr>
          <p:nvPr/>
        </p:nvSpPr>
        <p:spPr bwMode="auto">
          <a:xfrm>
            <a:off x="3970577" y="3028901"/>
            <a:ext cx="2490513" cy="2895600"/>
          </a:xfrm>
          <a:prstGeom prst="rect">
            <a:avLst/>
          </a:prstGeom>
          <a:solidFill>
            <a:schemeClr val="accent1">
              <a:lumMod val="20000"/>
              <a:lumOff val="80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5715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L4S-CE-MARKING.response(</a:t>
            </a:r>
          </a:p>
          <a:p>
            <a:pPr marL="285750" lvl="1" indent="0" defTabSz="685800" fontAlgn="auto">
              <a:spcBef>
                <a:spcPts val="375"/>
              </a:spcBef>
              <a:spcAft>
                <a:spcPts val="0"/>
              </a:spcAft>
            </a:pPr>
            <a:r>
              <a:rPr lang="en-US" sz="1200" kern="0">
                <a:solidFill>
                  <a:prstClr val="black"/>
                </a:solidFill>
                <a:latin typeface="Calibri" panose="020F0502020204030204" pitchFamily="34" charset="0"/>
                <a:cs typeface="Calibri" panose="020F0502020204030204" pitchFamily="34" charset="0"/>
              </a:rPr>
              <a:t>	</a:t>
            </a:r>
            <a:r>
              <a:rPr lang="en-US" sz="1200" kern="0">
                <a:solidFill>
                  <a:schemeClr val="tx1"/>
                </a:solidFill>
                <a:latin typeface="Calibri" panose="020F0502020204030204" pitchFamily="34" charset="0"/>
                <a:cs typeface="Calibri" panose="020F0502020204030204" pitchFamily="34" charset="0"/>
              </a:rPr>
              <a:t>source address,</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destination address,</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routing information,</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data, </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priority,</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MSDU format,</a:t>
            </a:r>
          </a:p>
          <a:p>
            <a:pPr marL="285750" lvl="1" indent="0" defTabSz="685800" fontAlgn="auto">
              <a:spcBef>
                <a:spcPts val="375"/>
              </a:spcBef>
              <a:spcAft>
                <a:spcPts val="0"/>
              </a:spcAft>
            </a:pPr>
            <a:r>
              <a:rPr lang="en-US" sz="1200" kern="0">
                <a:solidFill>
                  <a:schemeClr val="tx1"/>
                </a:solidFill>
                <a:latin typeface="Calibri" panose="020F0502020204030204" pitchFamily="34" charset="0"/>
                <a:cs typeface="Calibri" panose="020F0502020204030204" pitchFamily="34" charset="0"/>
              </a:rPr>
              <a:t>	SCSID,</a:t>
            </a:r>
          </a:p>
          <a:p>
            <a:pPr marL="285750" lvl="1" indent="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	</a:t>
            </a:r>
            <a:r>
              <a:rPr lang="en-US" sz="1200" b="1" kern="0">
                <a:solidFill>
                  <a:srgbClr val="FF0000"/>
                </a:solidFill>
                <a:latin typeface="Calibri" panose="020F0502020204030204" pitchFamily="34" charset="0"/>
                <a:cs typeface="Calibri" panose="020F0502020204030204" pitchFamily="34" charset="0"/>
              </a:rPr>
              <a:t>queue dialog token</a:t>
            </a:r>
            <a:r>
              <a:rPr lang="en-US" sz="1200" kern="0">
                <a:solidFill>
                  <a:srgbClr val="FF0000"/>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200" kern="0">
                <a:solidFill>
                  <a:srgbClr val="FF0000"/>
                </a:solidFill>
                <a:latin typeface="Calibri" panose="020F0502020204030204" pitchFamily="34" charset="0"/>
                <a:cs typeface="Calibri" panose="020F0502020204030204" pitchFamily="34" charset="0"/>
              </a:rPr>
              <a:t>	)</a:t>
            </a:r>
            <a:endParaRPr lang="en-US" sz="1200" kern="0">
              <a:solidFill>
                <a:srgbClr val="FF0000"/>
              </a:solidFill>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p:txBody>
      </p:sp>
      <p:pic>
        <p:nvPicPr>
          <p:cNvPr id="11" name="Picture 10">
            <a:extLst>
              <a:ext uri="{FF2B5EF4-FFF2-40B4-BE49-F238E27FC236}">
                <a16:creationId xmlns:a16="http://schemas.microsoft.com/office/drawing/2014/main" id="{E92BB600-A9B2-7246-688A-B4074D00E973}"/>
              </a:ext>
            </a:extLst>
          </p:cNvPr>
          <p:cNvPicPr>
            <a:picLocks noChangeAspect="1"/>
          </p:cNvPicPr>
          <p:nvPr/>
        </p:nvPicPr>
        <p:blipFill>
          <a:blip r:embed="rId2"/>
          <a:stretch>
            <a:fillRect/>
          </a:stretch>
        </p:blipFill>
        <p:spPr>
          <a:xfrm>
            <a:off x="6781800" y="2690913"/>
            <a:ext cx="4876800" cy="3496574"/>
          </a:xfrm>
          <a:prstGeom prst="rect">
            <a:avLst/>
          </a:prstGeom>
        </p:spPr>
      </p:pic>
    </p:spTree>
    <p:extLst>
      <p:ext uri="{BB962C8B-B14F-4D97-AF65-F5344CB8AC3E}">
        <p14:creationId xmlns:p14="http://schemas.microsoft.com/office/powerpoint/2010/main" val="3475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1C13-8931-FB37-8CDE-15DF66A9DDCE}"/>
              </a:ext>
            </a:extLst>
          </p:cNvPr>
          <p:cNvSpPr>
            <a:spLocks noGrp="1"/>
          </p:cNvSpPr>
          <p:nvPr>
            <p:ph type="title"/>
          </p:nvPr>
        </p:nvSpPr>
        <p:spPr>
          <a:xfrm>
            <a:off x="914401" y="685801"/>
            <a:ext cx="10361084" cy="609597"/>
          </a:xfrm>
        </p:spPr>
        <p:txBody>
          <a:bodyPr/>
          <a:lstStyle/>
          <a:p>
            <a:r>
              <a:rPr lang="en-US" dirty="0"/>
              <a:t>C) L2 Signaling for Downlink L4S Congestion </a:t>
            </a:r>
          </a:p>
        </p:txBody>
      </p:sp>
      <p:sp>
        <p:nvSpPr>
          <p:cNvPr id="3" name="Content Placeholder 2">
            <a:extLst>
              <a:ext uri="{FF2B5EF4-FFF2-40B4-BE49-F238E27FC236}">
                <a16:creationId xmlns:a16="http://schemas.microsoft.com/office/drawing/2014/main" id="{AEF05CFF-D585-00C2-317B-6F2D27BFE136}"/>
              </a:ext>
            </a:extLst>
          </p:cNvPr>
          <p:cNvSpPr>
            <a:spLocks noGrp="1"/>
          </p:cNvSpPr>
          <p:nvPr>
            <p:ph idx="1"/>
          </p:nvPr>
        </p:nvSpPr>
        <p:spPr>
          <a:xfrm>
            <a:off x="697523" y="1280737"/>
            <a:ext cx="11088157" cy="2416631"/>
          </a:xfrm>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cs typeface="+mn-cs"/>
              </a:rPr>
              <a:t>Approach 1 or Approach 2 involves asking the upper layer for CE marking – can add delay to congestion notification.</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1" dirty="0"/>
              <a:t>Approach 3 for CE marking:</a:t>
            </a:r>
            <a:r>
              <a:rPr lang="en-US" sz="1800" dirty="0"/>
              <a:t> Faster CE signaling at L2 - either </a:t>
            </a:r>
            <a:r>
              <a:rPr lang="en-US" sz="1800" dirty="0">
                <a:cs typeface="+mn-cs"/>
              </a:rPr>
              <a:t>MPDUs experiencing congestion </a:t>
            </a:r>
            <a:r>
              <a:rPr lang="en-US" sz="1800" dirty="0"/>
              <a:t>or other MPDUs in same L4S queue closer to Tx can be marked at L2 to signal congestion earlier. </a:t>
            </a:r>
            <a:endParaRPr lang="en-US" sz="1800" dirty="0">
              <a:cs typeface="Times New Roman"/>
            </a:endParaRPr>
          </a:p>
          <a:p>
            <a:pPr marL="742950" lvl="2" indent="-342900">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Signal using a new Control ID in A-Control</a:t>
            </a:r>
            <a:endParaRPr lang="en-US" sz="1600" dirty="0">
              <a:cs typeface="Times New Roman"/>
            </a:endParaRPr>
          </a:p>
          <a:p>
            <a:pPr marL="742950" lvl="2" indent="-342900">
              <a:spcBef>
                <a:spcPts val="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Can be used instead of Approach 1 or Approach 2</a:t>
            </a:r>
            <a:endParaRPr lang="en-US" sz="16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When STA receives a data frame with L4S CE in A-Control, it will request upper layer to add L3 CE marking.</a:t>
            </a:r>
            <a:endParaRPr lang="en-US" sz="1800" dirty="0">
              <a:cs typeface="Times New Roman"/>
            </a:endParaRP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Enhance MA-</a:t>
            </a:r>
            <a:r>
              <a:rPr lang="en-US" sz="1800" dirty="0" err="1"/>
              <a:t>UNITDATA.indication</a:t>
            </a:r>
            <a:r>
              <a:rPr lang="en-US" sz="1800" dirty="0"/>
              <a:t> to add a request for packets to be CE marked by L3. </a:t>
            </a:r>
            <a:endParaRPr lang="en-US" dirty="0"/>
          </a:p>
        </p:txBody>
      </p:sp>
      <p:sp>
        <p:nvSpPr>
          <p:cNvPr id="4" name="Slide Number Placeholder 3">
            <a:extLst>
              <a:ext uri="{FF2B5EF4-FFF2-40B4-BE49-F238E27FC236}">
                <a16:creationId xmlns:a16="http://schemas.microsoft.com/office/drawing/2014/main" id="{246A4925-0CC0-6CC6-9D38-37F567C61EBC}"/>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468E2CA6-5483-AD8D-4AA5-D0702D9B1128}"/>
              </a:ext>
            </a:extLst>
          </p:cNvPr>
          <p:cNvSpPr>
            <a:spLocks noGrp="1"/>
          </p:cNvSpPr>
          <p:nvPr>
            <p:ph type="ftr" idx="14"/>
          </p:nvPr>
        </p:nvSpPr>
        <p:spPr/>
        <p:txBody>
          <a:bodyPr/>
          <a:lstStyle/>
          <a:p>
            <a:r>
              <a:rPr lang="en-GB"/>
              <a:t>Binita Gupta et al (Cisco Systems)</a:t>
            </a:r>
          </a:p>
        </p:txBody>
      </p:sp>
      <p:sp>
        <p:nvSpPr>
          <p:cNvPr id="6" name="Date Placeholder 5">
            <a:extLst>
              <a:ext uri="{FF2B5EF4-FFF2-40B4-BE49-F238E27FC236}">
                <a16:creationId xmlns:a16="http://schemas.microsoft.com/office/drawing/2014/main" id="{EDE37FD4-C6F1-4D99-6BE0-5936B522A547}"/>
              </a:ext>
            </a:extLst>
          </p:cNvPr>
          <p:cNvSpPr>
            <a:spLocks noGrp="1"/>
          </p:cNvSpPr>
          <p:nvPr>
            <p:ph type="dt" idx="15"/>
          </p:nvPr>
        </p:nvSpPr>
        <p:spPr/>
        <p:txBody>
          <a:bodyPr/>
          <a:lstStyle/>
          <a:p>
            <a:r>
              <a:rPr lang="en-US"/>
              <a:t>March 2024</a:t>
            </a:r>
            <a:endParaRPr lang="en-GB"/>
          </a:p>
        </p:txBody>
      </p:sp>
      <p:sp>
        <p:nvSpPr>
          <p:cNvPr id="7" name="Rectangle 2">
            <a:extLst>
              <a:ext uri="{FF2B5EF4-FFF2-40B4-BE49-F238E27FC236}">
                <a16:creationId xmlns:a16="http://schemas.microsoft.com/office/drawing/2014/main" id="{97519095-ED9D-19BC-55F3-611808249916}"/>
              </a:ext>
            </a:extLst>
          </p:cNvPr>
          <p:cNvSpPr txBox="1">
            <a:spLocks noChangeArrowheads="1"/>
          </p:cNvSpPr>
          <p:nvPr/>
        </p:nvSpPr>
        <p:spPr bwMode="auto">
          <a:xfrm>
            <a:off x="1219200" y="3896291"/>
            <a:ext cx="2474384" cy="2416631"/>
          </a:xfrm>
          <a:prstGeom prst="rect">
            <a:avLst/>
          </a:prstGeom>
          <a:solidFill>
            <a:schemeClr val="accent1">
              <a:lumMod val="20000"/>
              <a:lumOff val="80000"/>
            </a:schemeClr>
          </a:solid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5715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MA-</a:t>
            </a:r>
            <a:r>
              <a:rPr lang="en-US" sz="1100" kern="0" err="1">
                <a:solidFill>
                  <a:prstClr val="black"/>
                </a:solidFill>
                <a:latin typeface="Calibri" panose="020F0502020204030204" pitchFamily="34" charset="0"/>
                <a:cs typeface="Calibri" panose="020F0502020204030204" pitchFamily="34" charset="0"/>
              </a:rPr>
              <a:t>UNITDATA.indication</a:t>
            </a:r>
            <a:r>
              <a:rPr lang="en-US" sz="1100" kern="0">
                <a:solidFill>
                  <a:prstClr val="black"/>
                </a:solidFill>
                <a:latin typeface="Calibri" panose="020F0502020204030204" pitchFamily="34" charset="0"/>
                <a:cs typeface="Calibri" panose="020F0502020204030204" pitchFamily="34" charset="0"/>
              </a:rPr>
              <a:t>(</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source address,</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destination address,</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routing information,</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data, </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a:t>
            </a:r>
            <a:r>
              <a:rPr lang="en-US" sz="1100" kern="0">
                <a:solidFill>
                  <a:schemeClr val="tx1"/>
                </a:solidFill>
                <a:latin typeface="Calibri" panose="020F0502020204030204" pitchFamily="34" charset="0"/>
                <a:cs typeface="Calibri" panose="020F0502020204030204" pitchFamily="34" charset="0"/>
              </a:rPr>
              <a:t>priority,</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MSDU format,</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SCSID,</a:t>
            </a: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a:t>
            </a:r>
            <a:r>
              <a:rPr lang="en-US" sz="1100" b="1" kern="0">
                <a:solidFill>
                  <a:srgbClr val="FF0000"/>
                </a:solidFill>
                <a:latin typeface="Calibri" panose="020F0502020204030204" pitchFamily="34" charset="0"/>
                <a:cs typeface="Calibri" panose="020F0502020204030204" pitchFamily="34" charset="0"/>
              </a:rPr>
              <a:t>L4S CE marking request</a:t>
            </a:r>
            <a:endParaRPr lang="en-US" sz="1100" kern="0">
              <a:solidFill>
                <a:prstClr val="black"/>
              </a:solidFill>
              <a:latin typeface="Calibri" panose="020F0502020204030204" pitchFamily="34" charset="0"/>
              <a:cs typeface="Calibri" panose="020F0502020204030204" pitchFamily="34" charset="0"/>
            </a:endParaRPr>
          </a:p>
          <a:p>
            <a:pPr marL="285750" lvl="1" indent="0" defTabSz="685800" fontAlgn="auto">
              <a:spcBef>
                <a:spcPts val="375"/>
              </a:spcBef>
              <a:spcAft>
                <a:spcPts val="0"/>
              </a:spcAft>
            </a:pPr>
            <a:r>
              <a:rPr lang="en-US" sz="1100" kern="0">
                <a:solidFill>
                  <a:prstClr val="black"/>
                </a:solidFill>
                <a:latin typeface="Calibri" panose="020F0502020204030204" pitchFamily="34" charset="0"/>
                <a:cs typeface="Calibri" panose="020F0502020204030204" pitchFamily="34" charset="0"/>
              </a:rPr>
              <a:t>	)</a:t>
            </a:r>
            <a:endParaRPr lang="en-US" sz="1800" b="0" ker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kern="0"/>
          </a:p>
        </p:txBody>
      </p:sp>
      <p:pic>
        <p:nvPicPr>
          <p:cNvPr id="8" name="Picture 7">
            <a:extLst>
              <a:ext uri="{FF2B5EF4-FFF2-40B4-BE49-F238E27FC236}">
                <a16:creationId xmlns:a16="http://schemas.microsoft.com/office/drawing/2014/main" id="{13475DE4-13FC-8F2F-7D87-5EFC27481D69}"/>
              </a:ext>
            </a:extLst>
          </p:cNvPr>
          <p:cNvPicPr>
            <a:picLocks noChangeAspect="1"/>
          </p:cNvPicPr>
          <p:nvPr/>
        </p:nvPicPr>
        <p:blipFill>
          <a:blip r:embed="rId3"/>
          <a:stretch>
            <a:fillRect/>
          </a:stretch>
        </p:blipFill>
        <p:spPr>
          <a:xfrm>
            <a:off x="4798485" y="3849768"/>
            <a:ext cx="6477000" cy="2580518"/>
          </a:xfrm>
          <a:prstGeom prst="rect">
            <a:avLst/>
          </a:prstGeom>
        </p:spPr>
      </p:pic>
    </p:spTree>
    <p:extLst>
      <p:ext uri="{BB962C8B-B14F-4D97-AF65-F5344CB8AC3E}">
        <p14:creationId xmlns:p14="http://schemas.microsoft.com/office/powerpoint/2010/main" val="301938157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EBCD8CC63F41458532E656F01C53D4" ma:contentTypeVersion="6" ma:contentTypeDescription="Create a new document." ma:contentTypeScope="" ma:versionID="6e4e254c4dc506b8b9c0eb24538055b9">
  <xsd:schema xmlns:xsd="http://www.w3.org/2001/XMLSchema" xmlns:xs="http://www.w3.org/2001/XMLSchema" xmlns:p="http://schemas.microsoft.com/office/2006/metadata/properties" xmlns:ns2="14b2ed78-cb32-475d-87a1-0a811991d57d" xmlns:ns3="5ed839e1-8824-4397-8ad9-2738f482ddf8" targetNamespace="http://schemas.microsoft.com/office/2006/metadata/properties" ma:root="true" ma:fieldsID="dd7f111a3b3ccd54245844f61bc63775" ns2:_="" ns3:_="">
    <xsd:import namespace="14b2ed78-cb32-475d-87a1-0a811991d57d"/>
    <xsd:import namespace="5ed839e1-8824-4397-8ad9-2738f482dd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2ed78-cb32-475d-87a1-0a811991d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d839e1-8824-4397-8ad9-2738f482ddf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ed839e1-8824-4397-8ad9-2738f482ddf8">
      <UserInfo>
        <DisplayName>Juan Carlos Zuniga (juzuniga)</DisplayName>
        <AccountId>2513</AccountId>
        <AccountType/>
      </UserInfo>
      <UserInfo>
        <DisplayName>Jerome Henry (jerhenry)</DisplayName>
        <AccountId>680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A2A37-E6F2-45C4-AABE-05A7143F40C9}">
  <ds:schemaRefs>
    <ds:schemaRef ds:uri="14b2ed78-cb32-475d-87a1-0a811991d57d"/>
    <ds:schemaRef ds:uri="5ed839e1-8824-4397-8ad9-2738f482dd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8D0B4D-ED58-4FB9-BFB1-58F58E0C6691}">
  <ds:schemaRef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5ed839e1-8824-4397-8ad9-2738f482ddf8"/>
    <ds:schemaRef ds:uri="http://purl.org/dc/elements/1.1/"/>
    <ds:schemaRef ds:uri="14b2ed78-cb32-475d-87a1-0a811991d57d"/>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44764D1-248F-4589-B6DE-4DF7202175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2275</Words>
  <Application>Microsoft Macintosh PowerPoint</Application>
  <PresentationFormat>Widescreen</PresentationFormat>
  <Paragraphs>261</Paragraphs>
  <Slides>14</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Unicode MS</vt:lpstr>
      <vt:lpstr>宋体</vt:lpstr>
      <vt:lpstr>Aptos</vt:lpstr>
      <vt:lpstr>Arial</vt:lpstr>
      <vt:lpstr>Calibri</vt:lpstr>
      <vt:lpstr>Times New Roman</vt:lpstr>
      <vt:lpstr>Office Theme</vt:lpstr>
      <vt:lpstr>Document</vt:lpstr>
      <vt:lpstr> Thoughts on L4S Support in Wi-Fi</vt:lpstr>
      <vt:lpstr>Introduction </vt:lpstr>
      <vt:lpstr>Recap of L4S Signaling</vt:lpstr>
      <vt:lpstr>Recap of L4S Dual Queue AQM</vt:lpstr>
      <vt:lpstr>A) Mapping L4S Dual Queue AQM to 802.11</vt:lpstr>
      <vt:lpstr>Where should L4S Dual Queue AQM be implemented? </vt:lpstr>
      <vt:lpstr>B) Enabling L4S Dual Queue AQM at the MAC</vt:lpstr>
      <vt:lpstr>B) Enabling L4S Dual Queue AQM at the MAC</vt:lpstr>
      <vt:lpstr>C) L2 Signaling for Downlink L4S Congestion </vt:lpstr>
      <vt:lpstr>D) L4S traffic classification using TCLAS</vt:lpstr>
      <vt:lpstr>E) L4S considerations in SCS based scheduling</vt:lpstr>
      <vt:lpstr>F) L4S Capability Signaling</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Binita Gupta (binitag)</dc:creator>
  <cp:keywords/>
  <dc:description/>
  <cp:lastModifiedBy>Binita Gupta (binitag)</cp:lastModifiedBy>
  <cp:revision>171</cp:revision>
  <cp:lastPrinted>1601-01-01T00:00:00Z</cp:lastPrinted>
  <dcterms:created xsi:type="dcterms:W3CDTF">2023-11-30T08:06:57Z</dcterms:created>
  <dcterms:modified xsi:type="dcterms:W3CDTF">2024-05-11T03:08:05Z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0x0101009FEBCD8CC63F41458532E656F01C53D4</vt:lpwstr>
  </property>
</Properties>
</file>