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6" r:id="rId2"/>
    <p:sldId id="286" r:id="rId3"/>
    <p:sldId id="281" r:id="rId4"/>
    <p:sldId id="287" r:id="rId5"/>
    <p:sldId id="288" r:id="rId6"/>
    <p:sldId id="289" r:id="rId7"/>
    <p:sldId id="290" r:id="rId8"/>
    <p:sldId id="291" r:id="rId9"/>
    <p:sldId id="292" r:id="rId10"/>
    <p:sldId id="293" r:id="rId11"/>
    <p:sldId id="294" r:id="rId12"/>
    <p:sldId id="285" r:id="rId13"/>
    <p:sldId id="298" r:id="rId14"/>
    <p:sldId id="283" r:id="rId15"/>
    <p:sldId id="297" r:id="rId16"/>
    <p:sldId id="264" r:id="rId1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705" autoAdjust="0"/>
    <p:restoredTop sz="94660"/>
  </p:normalViewPr>
  <p:slideViewPr>
    <p:cSldViewPr>
      <p:cViewPr varScale="1">
        <p:scale>
          <a:sx n="112" d="100"/>
          <a:sy n="112" d="100"/>
        </p:scale>
        <p:origin x="516" y="10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2/29/2024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2024</a:t>
            </a:r>
            <a:endParaRPr lang="en-GB" dirty="0"/>
          </a:p>
        </p:txBody>
      </p:sp>
      <p:sp>
        <p:nvSpPr>
          <p:cNvPr id="5" name="Footer Placeholder 4"/>
          <p:cNvSpPr>
            <a:spLocks noGrp="1"/>
          </p:cNvSpPr>
          <p:nvPr>
            <p:ph type="ftr" idx="11"/>
          </p:nvPr>
        </p:nvSpPr>
        <p:spPr/>
        <p:txBody>
          <a:bodyPr/>
          <a:lstStyle>
            <a:lvl1pPr>
              <a:defRPr/>
            </a:lvl1pPr>
          </a:lstStyle>
          <a:p>
            <a:r>
              <a:rPr lang="en-GB" dirty="0"/>
              <a:t>Kiseon Ryu et al, NXP</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Kiseon Ryu et al, NXP</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April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February 2023</a:t>
            </a:r>
            <a:endParaRPr lang="en-GB" dirty="0"/>
          </a:p>
        </p:txBody>
      </p:sp>
      <p:sp>
        <p:nvSpPr>
          <p:cNvPr id="5" name="Footer Placeholder 4"/>
          <p:cNvSpPr>
            <a:spLocks noGrp="1"/>
          </p:cNvSpPr>
          <p:nvPr>
            <p:ph type="ftr" idx="11"/>
          </p:nvPr>
        </p:nvSpPr>
        <p:spPr/>
        <p:txBody>
          <a:bodyPr/>
          <a:lstStyle>
            <a:lvl1pPr>
              <a:defRPr/>
            </a:lvl1pPr>
          </a:lstStyle>
          <a:p>
            <a:r>
              <a:rPr lang="en-GB" dirty="0"/>
              <a:t>Kiseon Ryu et al, NXP</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February 2023</a:t>
            </a:r>
            <a:endParaRPr lang="en-GB" dirty="0"/>
          </a:p>
        </p:txBody>
      </p:sp>
      <p:sp>
        <p:nvSpPr>
          <p:cNvPr id="6" name="Footer Placeholder 5"/>
          <p:cNvSpPr>
            <a:spLocks noGrp="1"/>
          </p:cNvSpPr>
          <p:nvPr>
            <p:ph type="ftr" idx="11"/>
          </p:nvPr>
        </p:nvSpPr>
        <p:spPr/>
        <p:txBody>
          <a:bodyPr/>
          <a:lstStyle>
            <a:lvl1pPr>
              <a:defRPr/>
            </a:lvl1pPr>
          </a:lstStyle>
          <a:p>
            <a:r>
              <a:rPr lang="en-GB" dirty="0"/>
              <a:t>Kiseon Ryu et al, NXP</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February 2023</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Kiseon Ryu et al, NXP</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February 2023</a:t>
            </a:r>
            <a:endParaRPr lang="en-GB" dirty="0"/>
          </a:p>
        </p:txBody>
      </p:sp>
      <p:sp>
        <p:nvSpPr>
          <p:cNvPr id="4" name="Footer Placeholder 3"/>
          <p:cNvSpPr>
            <a:spLocks noGrp="1"/>
          </p:cNvSpPr>
          <p:nvPr>
            <p:ph type="ftr" idx="11"/>
          </p:nvPr>
        </p:nvSpPr>
        <p:spPr/>
        <p:txBody>
          <a:bodyPr/>
          <a:lstStyle>
            <a:lvl1pPr>
              <a:defRPr/>
            </a:lvl1pPr>
          </a:lstStyle>
          <a:p>
            <a:r>
              <a:rPr lang="en-GB" dirty="0"/>
              <a:t>Kiseon Ryu et al, NXP</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February 2023</a:t>
            </a:r>
            <a:endParaRPr lang="en-GB" dirty="0"/>
          </a:p>
        </p:txBody>
      </p:sp>
      <p:sp>
        <p:nvSpPr>
          <p:cNvPr id="3" name="Footer Placeholder 2"/>
          <p:cNvSpPr>
            <a:spLocks noGrp="1"/>
          </p:cNvSpPr>
          <p:nvPr>
            <p:ph type="ftr" idx="11"/>
          </p:nvPr>
        </p:nvSpPr>
        <p:spPr/>
        <p:txBody>
          <a:bodyPr/>
          <a:lstStyle>
            <a:lvl1pPr>
              <a:defRPr/>
            </a:lvl1pPr>
          </a:lstStyle>
          <a:p>
            <a:r>
              <a:rPr lang="en-GB" dirty="0"/>
              <a:t>Kiseon Ryu et al, NXP</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February 2023</a:t>
            </a:r>
            <a:endParaRPr lang="en-GB" dirty="0"/>
          </a:p>
        </p:txBody>
      </p:sp>
      <p:sp>
        <p:nvSpPr>
          <p:cNvPr id="5" name="Footer Placeholder 4"/>
          <p:cNvSpPr>
            <a:spLocks noGrp="1"/>
          </p:cNvSpPr>
          <p:nvPr>
            <p:ph type="ftr" idx="11"/>
          </p:nvPr>
        </p:nvSpPr>
        <p:spPr/>
        <p:txBody>
          <a:bodyPr/>
          <a:lstStyle>
            <a:lvl1pPr>
              <a:defRPr/>
            </a:lvl1pPr>
          </a:lstStyle>
          <a:p>
            <a:r>
              <a:rPr lang="en-GB" dirty="0"/>
              <a:t>Kiseon Ryu et al, NXP</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February 2023</a:t>
            </a:r>
            <a:endParaRPr lang="en-GB" dirty="0"/>
          </a:p>
        </p:txBody>
      </p:sp>
      <p:sp>
        <p:nvSpPr>
          <p:cNvPr id="5" name="Footer Placeholder 4"/>
          <p:cNvSpPr>
            <a:spLocks noGrp="1"/>
          </p:cNvSpPr>
          <p:nvPr>
            <p:ph type="ftr" idx="11"/>
          </p:nvPr>
        </p:nvSpPr>
        <p:spPr/>
        <p:txBody>
          <a:bodyPr/>
          <a:lstStyle>
            <a:lvl1pPr>
              <a:defRPr/>
            </a:lvl1pPr>
          </a:lstStyle>
          <a:p>
            <a:r>
              <a:rPr lang="en-GB" dirty="0"/>
              <a:t>Kiseon Ryu et al, NXP</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Kiseon Ryu et al, NXP</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802.11-24/0386r0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Lower MAC Relay Follow-Up</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2023-03-xx</a:t>
            </a:r>
          </a:p>
        </p:txBody>
      </p:sp>
      <p:sp>
        <p:nvSpPr>
          <p:cNvPr id="6" name="Date Placeholder 3"/>
          <p:cNvSpPr>
            <a:spLocks noGrp="1"/>
          </p:cNvSpPr>
          <p:nvPr>
            <p:ph type="dt" idx="10"/>
          </p:nvPr>
        </p:nvSpPr>
        <p:spPr/>
        <p:txBody>
          <a:bodyPr/>
          <a:lstStyle/>
          <a:p>
            <a:r>
              <a:rPr lang="en-US" dirty="0"/>
              <a:t>March 2024</a:t>
            </a:r>
            <a:endParaRPr lang="en-GB" dirty="0"/>
          </a:p>
        </p:txBody>
      </p:sp>
      <p:sp>
        <p:nvSpPr>
          <p:cNvPr id="7" name="Footer Placeholder 4"/>
          <p:cNvSpPr>
            <a:spLocks noGrp="1"/>
          </p:cNvSpPr>
          <p:nvPr>
            <p:ph type="ftr" idx="11"/>
          </p:nvPr>
        </p:nvSpPr>
        <p:spPr/>
        <p:txBody>
          <a:bodyPr/>
          <a:lstStyle/>
          <a:p>
            <a:r>
              <a:rPr lang="en-GB" dirty="0"/>
              <a:t>Kiseon Ryu et al, NXP</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82553476"/>
              </p:ext>
            </p:extLst>
          </p:nvPr>
        </p:nvGraphicFramePr>
        <p:xfrm>
          <a:off x="996950" y="2414588"/>
          <a:ext cx="10223500" cy="2486025"/>
        </p:xfrm>
        <a:graphic>
          <a:graphicData uri="http://schemas.openxmlformats.org/presentationml/2006/ole">
            <mc:AlternateContent xmlns:mc="http://schemas.openxmlformats.org/markup-compatibility/2006">
              <mc:Choice xmlns:v="urn:schemas-microsoft-com:vml" Requires="v">
                <p:oleObj name="Document" r:id="rId3" imgW="10425961" imgH="2550409" progId="Word.Document.8">
                  <p:embed/>
                </p:oleObj>
              </mc:Choice>
              <mc:Fallback>
                <p:oleObj name="Document" r:id="rId3" imgW="10425961" imgH="2550409" progId="Word.Document.8">
                  <p:embed/>
                  <p:pic>
                    <p:nvPicPr>
                      <p:cNvPr id="0" name="Picture 3"/>
                      <p:cNvPicPr>
                        <a:picLocks noChangeAspect="1" noChangeArrowheads="1"/>
                      </p:cNvPicPr>
                      <p:nvPr/>
                    </p:nvPicPr>
                    <p:blipFill>
                      <a:blip r:embed="rId4"/>
                      <a:srcRect/>
                      <a:stretch>
                        <a:fillRect/>
                      </a:stretch>
                    </p:blipFill>
                    <p:spPr bwMode="auto">
                      <a:xfrm>
                        <a:off x="996950" y="2414588"/>
                        <a:ext cx="10223500" cy="248602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46174F-D35D-757D-764E-DC7BB0F12D56}"/>
              </a:ext>
            </a:extLst>
          </p:cNvPr>
          <p:cNvSpPr>
            <a:spLocks noGrp="1"/>
          </p:cNvSpPr>
          <p:nvPr>
            <p:ph type="title"/>
          </p:nvPr>
        </p:nvSpPr>
        <p:spPr>
          <a:xfrm>
            <a:off x="914401" y="685801"/>
            <a:ext cx="10361084" cy="672009"/>
          </a:xfrm>
        </p:spPr>
        <p:txBody>
          <a:bodyPr/>
          <a:lstStyle/>
          <a:p>
            <a:r>
              <a:rPr lang="en-US" dirty="0"/>
              <a:t>Non-UHR STA Support</a:t>
            </a:r>
          </a:p>
        </p:txBody>
      </p:sp>
      <p:sp>
        <p:nvSpPr>
          <p:cNvPr id="3" name="Content Placeholder 2">
            <a:extLst>
              <a:ext uri="{FF2B5EF4-FFF2-40B4-BE49-F238E27FC236}">
                <a16:creationId xmlns:a16="http://schemas.microsoft.com/office/drawing/2014/main" id="{F52812D5-4D9E-9519-45E7-9436BD8AFD7B}"/>
              </a:ext>
            </a:extLst>
          </p:cNvPr>
          <p:cNvSpPr>
            <a:spLocks noGrp="1"/>
          </p:cNvSpPr>
          <p:nvPr>
            <p:ph idx="1"/>
          </p:nvPr>
        </p:nvSpPr>
        <p:spPr>
          <a:xfrm>
            <a:off x="914400" y="1447799"/>
            <a:ext cx="10475384" cy="1981201"/>
          </a:xfrm>
        </p:spPr>
        <p:txBody>
          <a:bodyPr>
            <a:normAutofit fontScale="55000" lnSpcReduction="20000"/>
          </a:bodyPr>
          <a:lstStyle/>
          <a:p>
            <a:pPr>
              <a:buFont typeface="Arial" panose="020B0604020202020204" pitchFamily="34" charset="0"/>
              <a:buChar char="•"/>
            </a:pPr>
            <a:r>
              <a:rPr lang="en-US" dirty="0"/>
              <a:t>A non-UHR STA does not support</a:t>
            </a:r>
          </a:p>
          <a:p>
            <a:pPr lvl="1">
              <a:buFont typeface="Arial" panose="020B0604020202020204" pitchFamily="34" charset="0"/>
              <a:buChar char="•"/>
            </a:pPr>
            <a:r>
              <a:rPr lang="en-US" dirty="0"/>
              <a:t>E2E BA (e.g., for UL relay in slide 6)</a:t>
            </a:r>
          </a:p>
          <a:p>
            <a:pPr lvl="1">
              <a:buFont typeface="Arial" panose="020B0604020202020204" pitchFamily="34" charset="0"/>
              <a:buChar char="•"/>
            </a:pPr>
            <a:r>
              <a:rPr lang="en-US" dirty="0"/>
              <a:t>Relay TXOP protection (e.g., RTSA Tx as a TXOP holder in slide 7)</a:t>
            </a:r>
          </a:p>
          <a:p>
            <a:pPr lvl="1">
              <a:buFont typeface="Arial" panose="020B0604020202020204" pitchFamily="34" charset="0"/>
              <a:buChar char="•"/>
            </a:pPr>
            <a:r>
              <a:rPr lang="en-US" dirty="0"/>
              <a:t>Announcement info of the relay device in a Beacon/Probe Response frame sent by an AP</a:t>
            </a:r>
          </a:p>
          <a:p>
            <a:pPr lvl="1">
              <a:buFont typeface="Arial" panose="020B0604020202020204" pitchFamily="34" charset="0"/>
              <a:buChar char="•"/>
            </a:pPr>
            <a:r>
              <a:rPr lang="en-US" dirty="0"/>
              <a:t>Note. The non-UHR STA can act as being associated with the relay device not with the AP.</a:t>
            </a:r>
          </a:p>
          <a:p>
            <a:pPr>
              <a:buFont typeface="Arial" panose="020B0604020202020204" pitchFamily="34" charset="0"/>
              <a:buChar char="•"/>
            </a:pPr>
            <a:r>
              <a:rPr lang="en-US" dirty="0"/>
              <a:t>For UL relay with a non-UHR STA, a relay device may extend a TXOP by modifying the Duration field in a frame (e.g., CTS frame and/or the last BA frame), or triggered TXOP sharing can be used.</a:t>
            </a:r>
          </a:p>
          <a:p>
            <a:pPr lvl="1">
              <a:buFont typeface="Arial" panose="020B0604020202020204" pitchFamily="34" charset="0"/>
              <a:buChar char="•"/>
            </a:pPr>
            <a:r>
              <a:rPr lang="en-US" dirty="0"/>
              <a:t>See the below figures.</a:t>
            </a:r>
          </a:p>
          <a:p>
            <a:pPr lvl="1">
              <a:buFont typeface="Arial" panose="020B0604020202020204" pitchFamily="34" charset="0"/>
              <a:buChar char="•"/>
            </a:pPr>
            <a:r>
              <a:rPr lang="en-US" dirty="0"/>
              <a:t>The relay device may retransmit a failed (A-)MPDU based on a 2</a:t>
            </a:r>
            <a:r>
              <a:rPr lang="en-US" baseline="30000" dirty="0"/>
              <a:t>nd</a:t>
            </a:r>
            <a:r>
              <a:rPr lang="en-US" dirty="0"/>
              <a:t> hop BA frame for the extended TXOP or for the allocated time duration in the same TXOP.</a:t>
            </a:r>
          </a:p>
        </p:txBody>
      </p:sp>
      <p:sp>
        <p:nvSpPr>
          <p:cNvPr id="4" name="Slide Number Placeholder 3">
            <a:extLst>
              <a:ext uri="{FF2B5EF4-FFF2-40B4-BE49-F238E27FC236}">
                <a16:creationId xmlns:a16="http://schemas.microsoft.com/office/drawing/2014/main" id="{C39C4B8C-E217-5ADC-11FF-D3E56027B43D}"/>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0F11A590-F03F-4BB2-8BB7-BCC4A9BB3C91}"/>
              </a:ext>
            </a:extLst>
          </p:cNvPr>
          <p:cNvSpPr>
            <a:spLocks noGrp="1"/>
          </p:cNvSpPr>
          <p:nvPr>
            <p:ph type="ftr" idx="14"/>
          </p:nvPr>
        </p:nvSpPr>
        <p:spPr/>
        <p:txBody>
          <a:bodyPr/>
          <a:lstStyle/>
          <a:p>
            <a:r>
              <a:rPr lang="en-GB"/>
              <a:t>Kiseon Ryu et al, NXP</a:t>
            </a:r>
            <a:endParaRPr lang="en-GB" dirty="0"/>
          </a:p>
        </p:txBody>
      </p:sp>
      <p:sp>
        <p:nvSpPr>
          <p:cNvPr id="6" name="Date Placeholder 5">
            <a:extLst>
              <a:ext uri="{FF2B5EF4-FFF2-40B4-BE49-F238E27FC236}">
                <a16:creationId xmlns:a16="http://schemas.microsoft.com/office/drawing/2014/main" id="{B04008C2-A73B-EEF0-90D8-57B6B22D86A5}"/>
              </a:ext>
            </a:extLst>
          </p:cNvPr>
          <p:cNvSpPr>
            <a:spLocks noGrp="1"/>
          </p:cNvSpPr>
          <p:nvPr>
            <p:ph type="dt" idx="15"/>
          </p:nvPr>
        </p:nvSpPr>
        <p:spPr/>
        <p:txBody>
          <a:bodyPr/>
          <a:lstStyle/>
          <a:p>
            <a:r>
              <a:rPr lang="en-US" dirty="0"/>
              <a:t>March 2024</a:t>
            </a:r>
            <a:endParaRPr lang="en-GB" dirty="0"/>
          </a:p>
        </p:txBody>
      </p:sp>
      <p:sp>
        <p:nvSpPr>
          <p:cNvPr id="9" name="TextBox 8">
            <a:extLst>
              <a:ext uri="{FF2B5EF4-FFF2-40B4-BE49-F238E27FC236}">
                <a16:creationId xmlns:a16="http://schemas.microsoft.com/office/drawing/2014/main" id="{534C26B6-836C-C34F-A18A-5DD27246B4EA}"/>
              </a:ext>
            </a:extLst>
          </p:cNvPr>
          <p:cNvSpPr txBox="1"/>
          <p:nvPr/>
        </p:nvSpPr>
        <p:spPr>
          <a:xfrm>
            <a:off x="2043638" y="6213804"/>
            <a:ext cx="3426885" cy="261610"/>
          </a:xfrm>
          <a:prstGeom prst="rect">
            <a:avLst/>
          </a:prstGeom>
          <a:noFill/>
        </p:spPr>
        <p:txBody>
          <a:bodyPr wrap="square">
            <a:spAutoFit/>
          </a:bodyPr>
          <a:lstStyle/>
          <a:p>
            <a:r>
              <a:rPr lang="en-US" sz="1100" dirty="0">
                <a:solidFill>
                  <a:schemeClr val="tx1"/>
                </a:solidFill>
              </a:rPr>
              <a:t>Example of EDCA-based UL relay for a non-UHR STA</a:t>
            </a:r>
          </a:p>
        </p:txBody>
      </p:sp>
      <p:pic>
        <p:nvPicPr>
          <p:cNvPr id="16" name="Picture 15">
            <a:extLst>
              <a:ext uri="{FF2B5EF4-FFF2-40B4-BE49-F238E27FC236}">
                <a16:creationId xmlns:a16="http://schemas.microsoft.com/office/drawing/2014/main" id="{C126551F-E1DA-1E3B-2336-6509045BAF78}"/>
              </a:ext>
            </a:extLst>
          </p:cNvPr>
          <p:cNvPicPr>
            <a:picLocks noChangeAspect="1"/>
          </p:cNvPicPr>
          <p:nvPr/>
        </p:nvPicPr>
        <p:blipFill>
          <a:blip r:embed="rId2"/>
          <a:stretch>
            <a:fillRect/>
          </a:stretch>
        </p:blipFill>
        <p:spPr>
          <a:xfrm>
            <a:off x="1438821" y="3518989"/>
            <a:ext cx="4206842" cy="2728912"/>
          </a:xfrm>
          <a:prstGeom prst="rect">
            <a:avLst/>
          </a:prstGeom>
        </p:spPr>
      </p:pic>
      <p:sp>
        <p:nvSpPr>
          <p:cNvPr id="18" name="TextBox 17">
            <a:extLst>
              <a:ext uri="{FF2B5EF4-FFF2-40B4-BE49-F238E27FC236}">
                <a16:creationId xmlns:a16="http://schemas.microsoft.com/office/drawing/2014/main" id="{5005B287-011A-B3AF-254C-CEDBE9F91100}"/>
              </a:ext>
            </a:extLst>
          </p:cNvPr>
          <p:cNvSpPr txBox="1"/>
          <p:nvPr/>
        </p:nvSpPr>
        <p:spPr>
          <a:xfrm>
            <a:off x="6820962" y="6213804"/>
            <a:ext cx="3352800" cy="261610"/>
          </a:xfrm>
          <a:prstGeom prst="rect">
            <a:avLst/>
          </a:prstGeom>
          <a:noFill/>
        </p:spPr>
        <p:txBody>
          <a:bodyPr wrap="square">
            <a:spAutoFit/>
          </a:bodyPr>
          <a:lstStyle/>
          <a:p>
            <a:r>
              <a:rPr lang="en-US" sz="1100" dirty="0">
                <a:solidFill>
                  <a:schemeClr val="tx1"/>
                </a:solidFill>
              </a:rPr>
              <a:t>Example of trigger-based UL relay for a non-UHR STA</a:t>
            </a:r>
          </a:p>
        </p:txBody>
      </p:sp>
      <p:pic>
        <p:nvPicPr>
          <p:cNvPr id="13" name="Picture 12">
            <a:extLst>
              <a:ext uri="{FF2B5EF4-FFF2-40B4-BE49-F238E27FC236}">
                <a16:creationId xmlns:a16="http://schemas.microsoft.com/office/drawing/2014/main" id="{8906B45D-18C5-AABF-9181-80BEF07AA1AB}"/>
              </a:ext>
            </a:extLst>
          </p:cNvPr>
          <p:cNvPicPr>
            <a:picLocks noChangeAspect="1"/>
          </p:cNvPicPr>
          <p:nvPr/>
        </p:nvPicPr>
        <p:blipFill>
          <a:blip r:embed="rId3"/>
          <a:stretch>
            <a:fillRect/>
          </a:stretch>
        </p:blipFill>
        <p:spPr>
          <a:xfrm>
            <a:off x="6473954" y="3563791"/>
            <a:ext cx="3842276" cy="2714269"/>
          </a:xfrm>
          <a:prstGeom prst="rect">
            <a:avLst/>
          </a:prstGeom>
        </p:spPr>
      </p:pic>
    </p:spTree>
    <p:extLst>
      <p:ext uri="{BB962C8B-B14F-4D97-AF65-F5344CB8AC3E}">
        <p14:creationId xmlns:p14="http://schemas.microsoft.com/office/powerpoint/2010/main" val="40387021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179D1F-34D9-9D7B-8113-2318D8EF5987}"/>
              </a:ext>
            </a:extLst>
          </p:cNvPr>
          <p:cNvSpPr>
            <a:spLocks noGrp="1"/>
          </p:cNvSpPr>
          <p:nvPr>
            <p:ph type="title"/>
          </p:nvPr>
        </p:nvSpPr>
        <p:spPr/>
        <p:txBody>
          <a:bodyPr/>
          <a:lstStyle/>
          <a:p>
            <a:r>
              <a:rPr lang="en-US" dirty="0"/>
              <a:t>Sounding procedure for relay</a:t>
            </a:r>
          </a:p>
        </p:txBody>
      </p:sp>
      <p:sp>
        <p:nvSpPr>
          <p:cNvPr id="3" name="Content Placeholder 2">
            <a:extLst>
              <a:ext uri="{FF2B5EF4-FFF2-40B4-BE49-F238E27FC236}">
                <a16:creationId xmlns:a16="http://schemas.microsoft.com/office/drawing/2014/main" id="{C7EEC67E-76B2-581A-B173-CCF6166D67DB}"/>
              </a:ext>
            </a:extLst>
          </p:cNvPr>
          <p:cNvSpPr>
            <a:spLocks noGrp="1"/>
          </p:cNvSpPr>
          <p:nvPr>
            <p:ph idx="1"/>
          </p:nvPr>
        </p:nvSpPr>
        <p:spPr>
          <a:xfrm>
            <a:off x="914401" y="1981201"/>
            <a:ext cx="6229356" cy="4190998"/>
          </a:xfrm>
        </p:spPr>
        <p:txBody>
          <a:bodyPr>
            <a:normAutofit fontScale="70000" lnSpcReduction="20000"/>
          </a:bodyPr>
          <a:lstStyle/>
          <a:p>
            <a:pPr>
              <a:buFont typeface="Arial" panose="020B0604020202020204" pitchFamily="34" charset="0"/>
              <a:buChar char="•"/>
            </a:pPr>
            <a:r>
              <a:rPr lang="en-US" sz="2400" dirty="0"/>
              <a:t>Channel measurement and link adaptation for 1</a:t>
            </a:r>
            <a:r>
              <a:rPr lang="en-US" sz="2400" baseline="30000" dirty="0"/>
              <a:t>st</a:t>
            </a:r>
            <a:r>
              <a:rPr lang="en-US" sz="2400" dirty="0"/>
              <a:t> hop and 2</a:t>
            </a:r>
            <a:r>
              <a:rPr lang="en-US" sz="2400" baseline="30000" dirty="0"/>
              <a:t>nd</a:t>
            </a:r>
            <a:r>
              <a:rPr lang="en-US" sz="2400" dirty="0"/>
              <a:t> hop links can be done independently.</a:t>
            </a:r>
          </a:p>
          <a:p>
            <a:pPr>
              <a:buFont typeface="Arial" panose="020B0604020202020204" pitchFamily="34" charset="0"/>
              <a:buChar char="•"/>
            </a:pPr>
            <a:r>
              <a:rPr lang="en-US" sz="2400" dirty="0"/>
              <a:t>Sounding Procedure in a shared/extended TXOP</a:t>
            </a:r>
            <a:endParaRPr lang="en-US" dirty="0"/>
          </a:p>
          <a:p>
            <a:pPr lvl="1">
              <a:buFont typeface="Arial" panose="020B0604020202020204" pitchFamily="34" charset="0"/>
              <a:buChar char="•"/>
            </a:pPr>
            <a:r>
              <a:rPr lang="en-US" dirty="0"/>
              <a:t>To minimize the channel access from the rely device, a cascaded sounding procedure can be considered.</a:t>
            </a:r>
          </a:p>
          <a:p>
            <a:pPr lvl="1">
              <a:buFont typeface="Arial" panose="020B0604020202020204" pitchFamily="34" charset="0"/>
              <a:buChar char="•"/>
            </a:pPr>
            <a:r>
              <a:rPr lang="en-US" dirty="0"/>
              <a:t>Cascaded sounding sequence for both 1</a:t>
            </a:r>
            <a:r>
              <a:rPr lang="en-US" baseline="30000" dirty="0"/>
              <a:t>st</a:t>
            </a:r>
            <a:r>
              <a:rPr lang="en-US" dirty="0"/>
              <a:t> hop link and 2</a:t>
            </a:r>
            <a:r>
              <a:rPr lang="en-US" baseline="30000" dirty="0"/>
              <a:t>nd</a:t>
            </a:r>
            <a:r>
              <a:rPr lang="en-US" dirty="0"/>
              <a:t> hop link can be done sequentially within a single shared/extended TXOP.</a:t>
            </a:r>
          </a:p>
          <a:p>
            <a:pPr lvl="2">
              <a:buFont typeface="Arial" panose="020B0604020202020204" pitchFamily="34" charset="0"/>
              <a:buChar char="•"/>
            </a:pPr>
            <a:r>
              <a:rPr lang="en-US" dirty="0"/>
              <a:t>An AP or a non-AP STA may initiate a cascaded sounding procedure.</a:t>
            </a:r>
          </a:p>
          <a:p>
            <a:pPr lvl="2">
              <a:buFont typeface="Arial" panose="020B0604020202020204" pitchFamily="34" charset="0"/>
              <a:buChar char="•"/>
            </a:pPr>
            <a:r>
              <a:rPr lang="en-US" dirty="0"/>
              <a:t>The AP or the non-AP STA as a sounding initiator may indicate the cascaded sounding in an NDPA frame.</a:t>
            </a:r>
          </a:p>
          <a:p>
            <a:pPr lvl="2">
              <a:buFont typeface="Arial" panose="020B0604020202020204" pitchFamily="34" charset="0"/>
              <a:buChar char="•"/>
            </a:pPr>
            <a:r>
              <a:rPr lang="en-US" dirty="0"/>
              <a:t>The NDPA received from a source device can include an explicit indication and/or a destination device’s address information (e.g., MAC address or AID).</a:t>
            </a:r>
          </a:p>
          <a:p>
            <a:pPr lvl="1">
              <a:buFont typeface="Arial" panose="020B0604020202020204" pitchFamily="34" charset="0"/>
              <a:buChar char="•"/>
            </a:pPr>
            <a:r>
              <a:rPr lang="en-US" dirty="0"/>
              <a:t>With a result of sounding for each link (1</a:t>
            </a:r>
            <a:r>
              <a:rPr lang="en-US" baseline="30000" dirty="0"/>
              <a:t>st</a:t>
            </a:r>
            <a:r>
              <a:rPr lang="en-US" dirty="0"/>
              <a:t> and 2</a:t>
            </a:r>
            <a:r>
              <a:rPr lang="en-US" baseline="30000" dirty="0"/>
              <a:t>nd</a:t>
            </a:r>
            <a:r>
              <a:rPr lang="en-US" dirty="0"/>
              <a:t> hop links), beamforming transmission can be done independently with a different set of SM matrixes for each link.</a:t>
            </a:r>
          </a:p>
          <a:p>
            <a:pPr lvl="2">
              <a:buFont typeface="Arial" panose="020B0604020202020204" pitchFamily="34" charset="0"/>
              <a:buChar char="•"/>
            </a:pPr>
            <a:r>
              <a:rPr lang="en-US" dirty="0" err="1"/>
              <a:t>BFer</a:t>
            </a:r>
            <a:r>
              <a:rPr lang="en-US" dirty="0"/>
              <a:t>/</a:t>
            </a:r>
            <a:r>
              <a:rPr lang="en-US" dirty="0" err="1"/>
              <a:t>BFee</a:t>
            </a:r>
            <a:r>
              <a:rPr lang="en-US" dirty="0"/>
              <a:t> between an AP and a relay device with a first set of SM matrixes.</a:t>
            </a:r>
          </a:p>
          <a:p>
            <a:pPr lvl="2">
              <a:buFont typeface="Arial" panose="020B0604020202020204" pitchFamily="34" charset="0"/>
              <a:buChar char="•"/>
            </a:pPr>
            <a:r>
              <a:rPr lang="en-US" dirty="0" err="1"/>
              <a:t>BFer</a:t>
            </a:r>
            <a:r>
              <a:rPr lang="en-US" dirty="0"/>
              <a:t>/</a:t>
            </a:r>
            <a:r>
              <a:rPr lang="en-US" dirty="0" err="1"/>
              <a:t>BFee</a:t>
            </a:r>
            <a:r>
              <a:rPr lang="en-US" dirty="0"/>
              <a:t> between a relay device and a non-AP STA with a second set of SM matrixes</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0D19C4E5-3A7A-2F8C-9E30-A8376AFE71AA}"/>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0BB960C2-89E9-4CCA-B275-BB5F727C7000}"/>
              </a:ext>
            </a:extLst>
          </p:cNvPr>
          <p:cNvSpPr>
            <a:spLocks noGrp="1"/>
          </p:cNvSpPr>
          <p:nvPr>
            <p:ph type="ftr" idx="14"/>
          </p:nvPr>
        </p:nvSpPr>
        <p:spPr/>
        <p:txBody>
          <a:bodyPr/>
          <a:lstStyle/>
          <a:p>
            <a:r>
              <a:rPr lang="en-GB"/>
              <a:t>Kiseon Ryu et al, NXP</a:t>
            </a:r>
            <a:endParaRPr lang="en-GB" dirty="0"/>
          </a:p>
        </p:txBody>
      </p:sp>
      <p:sp>
        <p:nvSpPr>
          <p:cNvPr id="6" name="Date Placeholder 5">
            <a:extLst>
              <a:ext uri="{FF2B5EF4-FFF2-40B4-BE49-F238E27FC236}">
                <a16:creationId xmlns:a16="http://schemas.microsoft.com/office/drawing/2014/main" id="{3DDA32E1-F543-BE4F-6B0F-8A3F1FA8E5BD}"/>
              </a:ext>
            </a:extLst>
          </p:cNvPr>
          <p:cNvSpPr>
            <a:spLocks noGrp="1"/>
          </p:cNvSpPr>
          <p:nvPr>
            <p:ph type="dt" idx="15"/>
          </p:nvPr>
        </p:nvSpPr>
        <p:spPr/>
        <p:txBody>
          <a:bodyPr/>
          <a:lstStyle/>
          <a:p>
            <a:r>
              <a:rPr lang="en-US" dirty="0"/>
              <a:t>March 2024</a:t>
            </a:r>
            <a:endParaRPr lang="en-GB" dirty="0"/>
          </a:p>
        </p:txBody>
      </p:sp>
      <p:pic>
        <p:nvPicPr>
          <p:cNvPr id="7" name="Picture 6">
            <a:extLst>
              <a:ext uri="{FF2B5EF4-FFF2-40B4-BE49-F238E27FC236}">
                <a16:creationId xmlns:a16="http://schemas.microsoft.com/office/drawing/2014/main" id="{3FADBB19-7808-3A9B-6EFB-885634963648}"/>
              </a:ext>
            </a:extLst>
          </p:cNvPr>
          <p:cNvPicPr>
            <a:picLocks noChangeAspect="1"/>
          </p:cNvPicPr>
          <p:nvPr/>
        </p:nvPicPr>
        <p:blipFill>
          <a:blip r:embed="rId2"/>
          <a:stretch>
            <a:fillRect/>
          </a:stretch>
        </p:blipFill>
        <p:spPr>
          <a:xfrm>
            <a:off x="7543800" y="2330279"/>
            <a:ext cx="4246027" cy="3565870"/>
          </a:xfrm>
          <a:prstGeom prst="rect">
            <a:avLst/>
          </a:prstGeom>
        </p:spPr>
      </p:pic>
      <p:sp>
        <p:nvSpPr>
          <p:cNvPr id="8" name="TextBox 7">
            <a:extLst>
              <a:ext uri="{FF2B5EF4-FFF2-40B4-BE49-F238E27FC236}">
                <a16:creationId xmlns:a16="http://schemas.microsoft.com/office/drawing/2014/main" id="{05AC098F-75AE-4AA2-6107-91576CCA4A12}"/>
              </a:ext>
            </a:extLst>
          </p:cNvPr>
          <p:cNvSpPr txBox="1"/>
          <p:nvPr/>
        </p:nvSpPr>
        <p:spPr>
          <a:xfrm>
            <a:off x="8277221" y="5922365"/>
            <a:ext cx="2779184" cy="276999"/>
          </a:xfrm>
          <a:prstGeom prst="rect">
            <a:avLst/>
          </a:prstGeom>
          <a:noFill/>
        </p:spPr>
        <p:txBody>
          <a:bodyPr wrap="square" rtlCol="0">
            <a:spAutoFit/>
          </a:bodyPr>
          <a:lstStyle/>
          <a:p>
            <a:r>
              <a:rPr lang="en-US" sz="1200" dirty="0">
                <a:solidFill>
                  <a:schemeClr val="tx1"/>
                </a:solidFill>
              </a:rPr>
              <a:t>Example of cascaded sounding sequence</a:t>
            </a:r>
          </a:p>
        </p:txBody>
      </p:sp>
    </p:spTree>
    <p:extLst>
      <p:ext uri="{BB962C8B-B14F-4D97-AF65-F5344CB8AC3E}">
        <p14:creationId xmlns:p14="http://schemas.microsoft.com/office/powerpoint/2010/main" val="41943489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5F5F3A-733F-8676-E862-2A9539464C9E}"/>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218A676E-EFC3-0A50-7429-0C494D140CA3}"/>
              </a:ext>
            </a:extLst>
          </p:cNvPr>
          <p:cNvSpPr>
            <a:spLocks noGrp="1"/>
          </p:cNvSpPr>
          <p:nvPr>
            <p:ph idx="1"/>
          </p:nvPr>
        </p:nvSpPr>
        <p:spPr/>
        <p:txBody>
          <a:bodyPr>
            <a:normAutofit fontScale="92500" lnSpcReduction="10000"/>
          </a:bodyPr>
          <a:lstStyle/>
          <a:p>
            <a:pPr>
              <a:buFont typeface="Arial" panose="020B0604020202020204" pitchFamily="34" charset="0"/>
              <a:buChar char="•"/>
            </a:pPr>
            <a:r>
              <a:rPr lang="en-US" dirty="0"/>
              <a:t>In this contribution, we discuss further details about low complexity relay protocol for UHR with the following features.  </a:t>
            </a:r>
          </a:p>
          <a:p>
            <a:pPr lvl="1">
              <a:buFont typeface="Arial" panose="020B0604020202020204" pitchFamily="34" charset="0"/>
              <a:buChar char="•"/>
            </a:pPr>
            <a:r>
              <a:rPr lang="en-US" dirty="0"/>
              <a:t>Relay addressing</a:t>
            </a:r>
          </a:p>
          <a:p>
            <a:pPr lvl="1">
              <a:buFont typeface="Arial" panose="020B0604020202020204" pitchFamily="34" charset="0"/>
              <a:buChar char="•"/>
            </a:pPr>
            <a:r>
              <a:rPr lang="en-US" dirty="0"/>
              <a:t>End-to-end BA </a:t>
            </a:r>
          </a:p>
          <a:p>
            <a:pPr lvl="1">
              <a:buFont typeface="Arial" panose="020B0604020202020204" pitchFamily="34" charset="0"/>
              <a:buChar char="•"/>
            </a:pPr>
            <a:r>
              <a:rPr lang="en-US" dirty="0"/>
              <a:t>Relay TXOP protection </a:t>
            </a:r>
          </a:p>
          <a:p>
            <a:pPr lvl="1">
              <a:buFont typeface="Arial" panose="020B0604020202020204" pitchFamily="34" charset="0"/>
              <a:buChar char="•"/>
            </a:pPr>
            <a:r>
              <a:rPr lang="en-US" dirty="0"/>
              <a:t>Beacon forwarding </a:t>
            </a:r>
          </a:p>
          <a:p>
            <a:pPr lvl="1">
              <a:buFont typeface="Arial" panose="020B0604020202020204" pitchFamily="34" charset="0"/>
              <a:buChar char="•"/>
            </a:pPr>
            <a:r>
              <a:rPr lang="en-US" dirty="0"/>
              <a:t>Security processing for relay</a:t>
            </a:r>
          </a:p>
          <a:p>
            <a:pPr lvl="1">
              <a:buFont typeface="Arial" panose="020B0604020202020204" pitchFamily="34" charset="0"/>
              <a:buChar char="•"/>
            </a:pPr>
            <a:r>
              <a:rPr lang="en-US" dirty="0"/>
              <a:t>Non-UHR STA support</a:t>
            </a:r>
          </a:p>
          <a:p>
            <a:pPr lvl="1">
              <a:buFont typeface="Arial" panose="020B0604020202020204" pitchFamily="34" charset="0"/>
              <a:buChar char="•"/>
            </a:pPr>
            <a:r>
              <a:rPr lang="en-US" dirty="0"/>
              <a:t>Sounding procedure for relay</a:t>
            </a:r>
          </a:p>
          <a:p>
            <a:pPr lvl="1">
              <a:buFont typeface="Arial" panose="020B0604020202020204" pitchFamily="34" charset="0"/>
              <a:buChar char="•"/>
            </a:pPr>
            <a:endParaRPr lang="en-US" dirty="0"/>
          </a:p>
          <a:p>
            <a:pPr>
              <a:buFont typeface="Arial" panose="020B0604020202020204" pitchFamily="34" charset="0"/>
              <a:buChar char="•"/>
            </a:pPr>
            <a:r>
              <a:rPr lang="en-US" dirty="0"/>
              <a:t>We suggest to </a:t>
            </a:r>
            <a:r>
              <a:rPr lang="en-US" sz="2400" dirty="0"/>
              <a:t>define a relay protocol in 802.11bn to </a:t>
            </a:r>
            <a:r>
              <a:rPr lang="en-US" altLang="zh-CN" sz="2400" dirty="0"/>
              <a:t>improve </a:t>
            </a:r>
            <a:r>
              <a:rPr lang="en-US" altLang="zh-CN" sz="2400" dirty="0" err="1"/>
              <a:t>RvR</a:t>
            </a:r>
            <a:r>
              <a:rPr lang="en-US" altLang="zh-CN" sz="2400" dirty="0"/>
              <a:t> (Rate-vs-Range) with simple </a:t>
            </a:r>
            <a:r>
              <a:rPr lang="en-US" sz="2400" dirty="0"/>
              <a:t>relay processing.</a:t>
            </a:r>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17218A9B-9F16-79F6-696E-C238F31F5B8D}"/>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1056488B-1FED-5647-E0AD-0E9DC86B4A1C}"/>
              </a:ext>
            </a:extLst>
          </p:cNvPr>
          <p:cNvSpPr>
            <a:spLocks noGrp="1"/>
          </p:cNvSpPr>
          <p:nvPr>
            <p:ph type="ftr" idx="14"/>
          </p:nvPr>
        </p:nvSpPr>
        <p:spPr/>
        <p:txBody>
          <a:bodyPr/>
          <a:lstStyle/>
          <a:p>
            <a:r>
              <a:rPr lang="en-GB"/>
              <a:t>Kiseon Ryu et al, NXP</a:t>
            </a:r>
            <a:endParaRPr lang="en-GB" dirty="0"/>
          </a:p>
        </p:txBody>
      </p:sp>
      <p:sp>
        <p:nvSpPr>
          <p:cNvPr id="6" name="Date Placeholder 5">
            <a:extLst>
              <a:ext uri="{FF2B5EF4-FFF2-40B4-BE49-F238E27FC236}">
                <a16:creationId xmlns:a16="http://schemas.microsoft.com/office/drawing/2014/main" id="{04AA5AA6-DE96-A784-A3BE-6F2322D0CF16}"/>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397699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E19C2B-5B02-0632-E060-8829136B280B}"/>
              </a:ext>
            </a:extLst>
          </p:cNvPr>
          <p:cNvSpPr>
            <a:spLocks noGrp="1"/>
          </p:cNvSpPr>
          <p:nvPr>
            <p:ph type="title"/>
          </p:nvPr>
        </p:nvSpPr>
        <p:spPr/>
        <p:txBody>
          <a:bodyPr/>
          <a:lstStyle/>
          <a:p>
            <a:r>
              <a:rPr lang="en-US" sz="3200" dirty="0"/>
              <a:t>Straw Poll 1</a:t>
            </a:r>
            <a:endParaRPr lang="en-US" dirty="0"/>
          </a:p>
        </p:txBody>
      </p:sp>
      <p:sp>
        <p:nvSpPr>
          <p:cNvPr id="3" name="Content Placeholder 2">
            <a:extLst>
              <a:ext uri="{FF2B5EF4-FFF2-40B4-BE49-F238E27FC236}">
                <a16:creationId xmlns:a16="http://schemas.microsoft.com/office/drawing/2014/main" id="{70443FB1-553C-E01E-D52B-B7DDB23FEFDB}"/>
              </a:ext>
            </a:extLst>
          </p:cNvPr>
          <p:cNvSpPr>
            <a:spLocks noGrp="1"/>
          </p:cNvSpPr>
          <p:nvPr>
            <p:ph idx="1"/>
          </p:nvPr>
        </p:nvSpPr>
        <p:spPr/>
        <p:txBody>
          <a:bodyPr/>
          <a:lstStyle/>
          <a:p>
            <a:pPr>
              <a:buFont typeface="Arial" panose="020B0604020202020204" pitchFamily="34" charset="0"/>
              <a:buChar char="•"/>
            </a:pPr>
            <a:r>
              <a:rPr lang="en-US" dirty="0"/>
              <a:t>Do you support to define </a:t>
            </a:r>
            <a:r>
              <a:rPr lang="en-US" sz="2400" dirty="0"/>
              <a:t>a relay protocol in 11bn to </a:t>
            </a:r>
            <a:r>
              <a:rPr lang="en-US" altLang="zh-CN" sz="2400" dirty="0"/>
              <a:t>improve </a:t>
            </a:r>
            <a:r>
              <a:rPr lang="en-US" altLang="zh-CN" sz="2400" dirty="0" err="1"/>
              <a:t>RvR</a:t>
            </a:r>
            <a:r>
              <a:rPr lang="en-US" altLang="zh-CN" sz="2400" dirty="0"/>
              <a:t> (Rate-vs-Range) requirement?</a:t>
            </a:r>
          </a:p>
          <a:p>
            <a:pPr>
              <a:buFont typeface="Arial" panose="020B0604020202020204" pitchFamily="34" charset="0"/>
              <a:buChar char="•"/>
            </a:pPr>
            <a:endParaRPr lang="en-US" dirty="0"/>
          </a:p>
          <a:p>
            <a:pPr marL="0" indent="0"/>
            <a:endParaRPr lang="en-US" sz="2400" b="0" dirty="0"/>
          </a:p>
          <a:p>
            <a:pPr marL="0" indent="0"/>
            <a:endParaRPr lang="en-US" b="0" dirty="0"/>
          </a:p>
          <a:p>
            <a:pPr marL="0" indent="0"/>
            <a:endParaRPr lang="en-US" sz="2400" b="0" dirty="0"/>
          </a:p>
          <a:p>
            <a:pPr marL="0" indent="0"/>
            <a:r>
              <a:rPr lang="en-US" b="0" dirty="0"/>
              <a:t>	</a:t>
            </a:r>
            <a:r>
              <a:rPr lang="en-US" sz="2400" b="0" dirty="0"/>
              <a:t>Y/N/A: </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AC3BE301-7030-CE8B-C055-36039247883F}"/>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EFBAA88-C902-393A-36A1-475A677F76B8}"/>
              </a:ext>
            </a:extLst>
          </p:cNvPr>
          <p:cNvSpPr>
            <a:spLocks noGrp="1"/>
          </p:cNvSpPr>
          <p:nvPr>
            <p:ph type="ftr" idx="14"/>
          </p:nvPr>
        </p:nvSpPr>
        <p:spPr/>
        <p:txBody>
          <a:bodyPr/>
          <a:lstStyle/>
          <a:p>
            <a:r>
              <a:rPr lang="en-GB"/>
              <a:t>Kiseon Ryu et al, NXP</a:t>
            </a:r>
            <a:endParaRPr lang="en-GB" dirty="0"/>
          </a:p>
        </p:txBody>
      </p:sp>
      <p:sp>
        <p:nvSpPr>
          <p:cNvPr id="6" name="Date Placeholder 5">
            <a:extLst>
              <a:ext uri="{FF2B5EF4-FFF2-40B4-BE49-F238E27FC236}">
                <a16:creationId xmlns:a16="http://schemas.microsoft.com/office/drawing/2014/main" id="{1A22896E-A7B3-0F8E-F457-9F82AE8DF06D}"/>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6949008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478BED-3A30-FFDA-1FC0-F8362DB606EB}"/>
              </a:ext>
            </a:extLst>
          </p:cNvPr>
          <p:cNvSpPr>
            <a:spLocks noGrp="1"/>
          </p:cNvSpPr>
          <p:nvPr>
            <p:ph type="title"/>
          </p:nvPr>
        </p:nvSpPr>
        <p:spPr/>
        <p:txBody>
          <a:bodyPr/>
          <a:lstStyle/>
          <a:p>
            <a:r>
              <a:rPr lang="en-US" dirty="0"/>
              <a:t>Straw Poll 2</a:t>
            </a:r>
          </a:p>
        </p:txBody>
      </p:sp>
      <p:sp>
        <p:nvSpPr>
          <p:cNvPr id="3" name="Content Placeholder 2">
            <a:extLst>
              <a:ext uri="{FF2B5EF4-FFF2-40B4-BE49-F238E27FC236}">
                <a16:creationId xmlns:a16="http://schemas.microsoft.com/office/drawing/2014/main" id="{1DD3455C-61D4-9EDD-868D-6DDF595A4AA7}"/>
              </a:ext>
            </a:extLst>
          </p:cNvPr>
          <p:cNvSpPr>
            <a:spLocks noGrp="1"/>
          </p:cNvSpPr>
          <p:nvPr>
            <p:ph idx="1"/>
          </p:nvPr>
        </p:nvSpPr>
        <p:spPr/>
        <p:txBody>
          <a:bodyPr>
            <a:normAutofit/>
          </a:bodyPr>
          <a:lstStyle/>
          <a:p>
            <a:pPr marL="457200" indent="-457200">
              <a:buFont typeface="Arial" panose="020B0604020202020204" pitchFamily="34" charset="0"/>
              <a:buChar char="•"/>
            </a:pPr>
            <a:r>
              <a:rPr lang="en-US" dirty="0"/>
              <a:t>Do you support a relay protocol in 11bn </a:t>
            </a:r>
            <a:r>
              <a:rPr lang="en-US" altLang="zh-CN" dirty="0"/>
              <a:t>with the followings</a:t>
            </a:r>
            <a:r>
              <a:rPr lang="en-US" dirty="0"/>
              <a:t>?</a:t>
            </a:r>
          </a:p>
          <a:p>
            <a:pPr lvl="1">
              <a:buFont typeface="Arial" panose="020B0604020202020204" pitchFamily="34" charset="0"/>
              <a:buChar char="•"/>
            </a:pPr>
            <a:r>
              <a:rPr lang="en-US" dirty="0"/>
              <a:t>A relay device performs only PHY and lower MAC functions (e.g., (A-)MPDU processing, hop-by-hop BA processing, etc.) without upper MAC function (e.g.,  security processing, SN processing, etc.).</a:t>
            </a:r>
          </a:p>
          <a:p>
            <a:pPr lvl="1">
              <a:buFont typeface="Arial" panose="020B0604020202020204" pitchFamily="34" charset="0"/>
              <a:buChar char="•"/>
            </a:pPr>
            <a:r>
              <a:rPr lang="en-US" dirty="0"/>
              <a:t>End devices (i.e., a non-AP STA and an AP) performs both lower MAC and upper MAC functions as well as PHY function when transmitting/receiving frames through the relay device.</a:t>
            </a:r>
          </a:p>
          <a:p>
            <a:pPr lvl="1">
              <a:buFont typeface="Arial" panose="020B0604020202020204" pitchFamily="34" charset="0"/>
              <a:buChar char="•"/>
            </a:pPr>
            <a:endParaRPr lang="en-US" sz="2400" dirty="0"/>
          </a:p>
          <a:p>
            <a:pPr marL="457200" lvl="1" indent="0"/>
            <a:r>
              <a:rPr lang="en-US" sz="2400" dirty="0"/>
              <a:t>Y/N/A: </a:t>
            </a:r>
          </a:p>
        </p:txBody>
      </p:sp>
      <p:sp>
        <p:nvSpPr>
          <p:cNvPr id="4" name="Slide Number Placeholder 3">
            <a:extLst>
              <a:ext uri="{FF2B5EF4-FFF2-40B4-BE49-F238E27FC236}">
                <a16:creationId xmlns:a16="http://schemas.microsoft.com/office/drawing/2014/main" id="{F1145B89-AEFA-DAF2-A8E5-58B40E96FEDA}"/>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34ACEBB9-BC42-8CAE-4233-AE62EFF52D1A}"/>
              </a:ext>
            </a:extLst>
          </p:cNvPr>
          <p:cNvSpPr>
            <a:spLocks noGrp="1"/>
          </p:cNvSpPr>
          <p:nvPr>
            <p:ph type="ftr" idx="14"/>
          </p:nvPr>
        </p:nvSpPr>
        <p:spPr/>
        <p:txBody>
          <a:bodyPr/>
          <a:lstStyle/>
          <a:p>
            <a:r>
              <a:rPr lang="en-GB"/>
              <a:t>Kiseon Ryu et al, NXP</a:t>
            </a:r>
            <a:endParaRPr lang="en-GB" dirty="0"/>
          </a:p>
        </p:txBody>
      </p:sp>
      <p:sp>
        <p:nvSpPr>
          <p:cNvPr id="6" name="Date Placeholder 5">
            <a:extLst>
              <a:ext uri="{FF2B5EF4-FFF2-40B4-BE49-F238E27FC236}">
                <a16:creationId xmlns:a16="http://schemas.microsoft.com/office/drawing/2014/main" id="{4A1F57DA-18C7-33CD-EF86-C83D4EFB2749}"/>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9152466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A824CE-FB9E-F108-E7EA-61AA842A019F}"/>
              </a:ext>
            </a:extLst>
          </p:cNvPr>
          <p:cNvSpPr>
            <a:spLocks noGrp="1"/>
          </p:cNvSpPr>
          <p:nvPr>
            <p:ph type="title"/>
          </p:nvPr>
        </p:nvSpPr>
        <p:spPr/>
        <p:txBody>
          <a:bodyPr/>
          <a:lstStyle/>
          <a:p>
            <a:r>
              <a:rPr lang="en-US" dirty="0"/>
              <a:t>Straw Poll 3</a:t>
            </a:r>
          </a:p>
        </p:txBody>
      </p:sp>
      <p:sp>
        <p:nvSpPr>
          <p:cNvPr id="3" name="Content Placeholder 2">
            <a:extLst>
              <a:ext uri="{FF2B5EF4-FFF2-40B4-BE49-F238E27FC236}">
                <a16:creationId xmlns:a16="http://schemas.microsoft.com/office/drawing/2014/main" id="{982E499D-67F5-7234-0F83-00989E77E307}"/>
              </a:ext>
            </a:extLst>
          </p:cNvPr>
          <p:cNvSpPr>
            <a:spLocks noGrp="1"/>
          </p:cNvSpPr>
          <p:nvPr>
            <p:ph idx="1"/>
          </p:nvPr>
        </p:nvSpPr>
        <p:spPr/>
        <p:txBody>
          <a:bodyPr>
            <a:normAutofit fontScale="85000" lnSpcReduction="20000"/>
          </a:bodyPr>
          <a:lstStyle/>
          <a:p>
            <a:pPr>
              <a:buFont typeface="Arial" panose="020B0604020202020204" pitchFamily="34" charset="0"/>
              <a:buChar char="•"/>
            </a:pPr>
            <a:r>
              <a:rPr lang="en-US" dirty="0"/>
              <a:t>Do you agree to the following principles for UHR relay in 11bn?</a:t>
            </a:r>
          </a:p>
          <a:p>
            <a:pPr lvl="1">
              <a:buFont typeface="Arial" panose="020B0604020202020204" pitchFamily="34" charset="0"/>
              <a:buChar char="•"/>
            </a:pPr>
            <a:r>
              <a:rPr lang="en-US" dirty="0"/>
              <a:t>No multi-hop relay support </a:t>
            </a:r>
          </a:p>
          <a:p>
            <a:pPr lvl="2">
              <a:buFont typeface="Arial" panose="020B0604020202020204" pitchFamily="34" charset="0"/>
              <a:buChar char="•"/>
            </a:pPr>
            <a:r>
              <a:rPr lang="en-US" dirty="0"/>
              <a:t>Only one relay device can relay frame(s) between a source device and a destination device within a TXOP.</a:t>
            </a:r>
          </a:p>
          <a:p>
            <a:pPr lvl="1">
              <a:buFont typeface="Arial" panose="020B0604020202020204" pitchFamily="34" charset="0"/>
              <a:buChar char="•"/>
            </a:pPr>
            <a:r>
              <a:rPr lang="en-US" dirty="0"/>
              <a:t>Relay operation within a TXOP</a:t>
            </a:r>
          </a:p>
          <a:p>
            <a:pPr lvl="2">
              <a:buFont typeface="Arial" panose="020B0604020202020204" pitchFamily="34" charset="0"/>
              <a:buChar char="•"/>
            </a:pPr>
            <a:r>
              <a:rPr lang="en-US" dirty="0"/>
              <a:t>The TXOP can be shared with a relay device by a TXOP holder. </a:t>
            </a:r>
          </a:p>
          <a:p>
            <a:pPr lvl="2">
              <a:buFont typeface="Arial" panose="020B0604020202020204" pitchFamily="34" charset="0"/>
              <a:buChar char="•"/>
            </a:pPr>
            <a:r>
              <a:rPr lang="en-US" dirty="0"/>
              <a:t>The relay device can empty the Rx/Tx buffer and discard the BA scoreboard after the TXOP.</a:t>
            </a:r>
          </a:p>
          <a:p>
            <a:pPr lvl="1">
              <a:buFont typeface="Arial" panose="020B0604020202020204" pitchFamily="34" charset="0"/>
              <a:buChar char="•"/>
            </a:pPr>
            <a:r>
              <a:rPr lang="en-US" dirty="0"/>
              <a:t>Retransmission by a source device, based on the end-to-end BA frame if the source device supports the end-to-end BA frame. </a:t>
            </a:r>
          </a:p>
          <a:p>
            <a:pPr lvl="2">
              <a:buFont typeface="Arial" panose="020B0604020202020204" pitchFamily="34" charset="0"/>
              <a:buChar char="•"/>
            </a:pPr>
            <a:r>
              <a:rPr lang="en-US" dirty="0"/>
              <a:t>The end-to-end BA frame is a BA frame that is forwarded by a relay device from a destination device. </a:t>
            </a:r>
          </a:p>
          <a:p>
            <a:pPr lvl="2">
              <a:buFont typeface="Arial" panose="020B0604020202020204" pitchFamily="34" charset="0"/>
              <a:buChar char="•"/>
            </a:pPr>
            <a:r>
              <a:rPr lang="en-US" dirty="0"/>
              <a:t>The end-to-end BA frame contains the BA information of which (A-)MPDU is successfully received at the destination device through the relay device.</a:t>
            </a:r>
          </a:p>
          <a:p>
            <a:pPr lvl="1">
              <a:buFont typeface="Arial" panose="020B0604020202020204" pitchFamily="34" charset="0"/>
              <a:buChar char="•"/>
            </a:pPr>
            <a:r>
              <a:rPr lang="en-US" dirty="0"/>
              <a:t>Only SU relay support, and no MU relay support</a:t>
            </a:r>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marL="457200" lvl="1" indent="0"/>
            <a:r>
              <a:rPr lang="en-US" sz="2000" dirty="0"/>
              <a:t>Y/N/A: </a:t>
            </a:r>
          </a:p>
          <a:p>
            <a:pPr lvl="1">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A0D8A17A-A808-16C5-CB4F-2F4D23D6E034}"/>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3D322166-B784-59D9-3F29-75FB871C3FCB}"/>
              </a:ext>
            </a:extLst>
          </p:cNvPr>
          <p:cNvSpPr>
            <a:spLocks noGrp="1"/>
          </p:cNvSpPr>
          <p:nvPr>
            <p:ph type="ftr" idx="14"/>
          </p:nvPr>
        </p:nvSpPr>
        <p:spPr/>
        <p:txBody>
          <a:bodyPr/>
          <a:lstStyle/>
          <a:p>
            <a:r>
              <a:rPr lang="en-GB"/>
              <a:t>Kiseon Ryu et al, NXP</a:t>
            </a:r>
            <a:endParaRPr lang="en-GB" dirty="0"/>
          </a:p>
        </p:txBody>
      </p:sp>
      <p:sp>
        <p:nvSpPr>
          <p:cNvPr id="6" name="Date Placeholder 5">
            <a:extLst>
              <a:ext uri="{FF2B5EF4-FFF2-40B4-BE49-F238E27FC236}">
                <a16:creationId xmlns:a16="http://schemas.microsoft.com/office/drawing/2014/main" id="{00146D25-70BE-47A3-C639-7E52F3C41263}"/>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9344298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p:txBody>
          <a:bodyPr/>
          <a:lstStyle/>
          <a:p>
            <a:pPr>
              <a:buFont typeface="Arial" panose="020B0604020202020204" pitchFamily="34" charset="0"/>
              <a:buChar char="•"/>
            </a:pPr>
            <a:r>
              <a:rPr lang="en-GB" dirty="0"/>
              <a:t>[1] IEEE 802.11-23/1175 </a:t>
            </a:r>
            <a:r>
              <a:rPr lang="en-US" dirty="0"/>
              <a:t>UHR Relay Follow-Up</a:t>
            </a:r>
            <a:endParaRPr lang="en-GB" dirty="0"/>
          </a:p>
          <a:p>
            <a:pPr>
              <a:buFont typeface="Arial" panose="020B0604020202020204" pitchFamily="34" charset="0"/>
              <a:buChar char="•"/>
            </a:pP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16</a:t>
            </a:fld>
            <a:endParaRPr lang="en-GB"/>
          </a:p>
        </p:txBody>
      </p:sp>
      <p:sp>
        <p:nvSpPr>
          <p:cNvPr id="5" name="Footer Placeholder 4"/>
          <p:cNvSpPr>
            <a:spLocks noGrp="1"/>
          </p:cNvSpPr>
          <p:nvPr>
            <p:ph type="ftr" idx="14"/>
          </p:nvPr>
        </p:nvSpPr>
        <p:spPr/>
        <p:txBody>
          <a:bodyPr/>
          <a:lstStyle/>
          <a:p>
            <a:r>
              <a:rPr lang="en-GB" dirty="0"/>
              <a:t>Kiseon Ryu et al, NXP</a:t>
            </a:r>
          </a:p>
        </p:txBody>
      </p:sp>
      <p:sp>
        <p:nvSpPr>
          <p:cNvPr id="4" name="Date Placeholder 3"/>
          <p:cNvSpPr>
            <a:spLocks noGrp="1"/>
          </p:cNvSpPr>
          <p:nvPr>
            <p:ph type="dt" idx="15"/>
          </p:nvPr>
        </p:nvSpPr>
        <p:spPr/>
        <p:txBody>
          <a:bodyPr/>
          <a:lstStyle/>
          <a:p>
            <a:r>
              <a:rPr lang="en-US" dirty="0"/>
              <a:t>March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0584A8-8A9D-2B6C-D25A-2C2B35CC939E}"/>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57BC2C0F-1FC2-5227-3A55-8760ADF6370B}"/>
              </a:ext>
            </a:extLst>
          </p:cNvPr>
          <p:cNvSpPr>
            <a:spLocks noGrp="1"/>
          </p:cNvSpPr>
          <p:nvPr>
            <p:ph idx="1"/>
          </p:nvPr>
        </p:nvSpPr>
        <p:spPr>
          <a:xfrm>
            <a:off x="914401" y="1981201"/>
            <a:ext cx="5410199" cy="4113213"/>
          </a:xfrm>
        </p:spPr>
        <p:txBody>
          <a:bodyPr>
            <a:normAutofit fontScale="70000" lnSpcReduction="20000"/>
          </a:bodyPr>
          <a:lstStyle/>
          <a:p>
            <a:pPr>
              <a:buFont typeface="Arial" panose="020B0604020202020204" pitchFamily="34" charset="0"/>
              <a:buChar char="•"/>
            </a:pPr>
            <a:r>
              <a:rPr lang="en-US" dirty="0"/>
              <a:t>In [1], we introduced a high-level concept of relay protocol with the low complexity and a simple solution for UHR. </a:t>
            </a:r>
          </a:p>
          <a:p>
            <a:pPr lvl="1">
              <a:buFont typeface="Arial" panose="020B0604020202020204" pitchFamily="34" charset="0"/>
              <a:buChar char="•"/>
            </a:pPr>
            <a:r>
              <a:rPr lang="en-US" dirty="0"/>
              <a:t>A relay device has only PHY and lower MAC functions (e.g., (A-)MPDU processing, hop-by-hop BA processing, etc.) without upper MAC functions (e.g.,  security processing, SN processing, etc.).</a:t>
            </a:r>
          </a:p>
          <a:p>
            <a:pPr lvl="1">
              <a:buFont typeface="Arial" panose="020B0604020202020204" pitchFamily="34" charset="0"/>
              <a:buChar char="•"/>
            </a:pPr>
            <a:r>
              <a:rPr lang="en-US" dirty="0"/>
              <a:t>End devices (i.e., a non-AP STA and an AP) involve both lower MAC and upper MAC functions when transmitting/receiving frames through the relay device.</a:t>
            </a:r>
          </a:p>
          <a:p>
            <a:pPr lvl="1">
              <a:buFont typeface="Arial" panose="020B0604020202020204" pitchFamily="34" charset="0"/>
              <a:buChar char="•"/>
            </a:pPr>
            <a:r>
              <a:rPr lang="en-US" dirty="0"/>
              <a:t>Relay operation can be done in a single TXOP by TXOP sharing. </a:t>
            </a:r>
          </a:p>
          <a:p>
            <a:pPr>
              <a:buFont typeface="Arial" panose="020B0604020202020204" pitchFamily="34" charset="0"/>
              <a:buChar char="•"/>
            </a:pPr>
            <a:endParaRPr lang="en-US" dirty="0"/>
          </a:p>
          <a:p>
            <a:pPr>
              <a:buFont typeface="Arial" panose="020B0604020202020204" pitchFamily="34" charset="0"/>
              <a:buChar char="•"/>
            </a:pPr>
            <a:r>
              <a:rPr lang="en-US" dirty="0"/>
              <a:t>In this document, we discuss further details to support the relay protocol in 11bn such as relay addressing, end-to-end BA, relay TXOP protection, Beacon forwarding, security processing, non-UHR STA support, sounding procedure, etc.</a:t>
            </a:r>
          </a:p>
        </p:txBody>
      </p:sp>
      <p:sp>
        <p:nvSpPr>
          <p:cNvPr id="4" name="Slide Number Placeholder 3">
            <a:extLst>
              <a:ext uri="{FF2B5EF4-FFF2-40B4-BE49-F238E27FC236}">
                <a16:creationId xmlns:a16="http://schemas.microsoft.com/office/drawing/2014/main" id="{95BF0635-ADE1-0411-590D-AC7C85923E2F}"/>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24CCF8FC-003F-6F1C-7C63-1A73E3553C79}"/>
              </a:ext>
            </a:extLst>
          </p:cNvPr>
          <p:cNvSpPr>
            <a:spLocks noGrp="1"/>
          </p:cNvSpPr>
          <p:nvPr>
            <p:ph type="ftr" idx="14"/>
          </p:nvPr>
        </p:nvSpPr>
        <p:spPr/>
        <p:txBody>
          <a:bodyPr/>
          <a:lstStyle/>
          <a:p>
            <a:r>
              <a:rPr lang="en-GB"/>
              <a:t>Kiseon Ryu et al, NXP</a:t>
            </a:r>
            <a:endParaRPr lang="en-GB" dirty="0"/>
          </a:p>
        </p:txBody>
      </p:sp>
      <p:sp>
        <p:nvSpPr>
          <p:cNvPr id="6" name="Date Placeholder 5">
            <a:extLst>
              <a:ext uri="{FF2B5EF4-FFF2-40B4-BE49-F238E27FC236}">
                <a16:creationId xmlns:a16="http://schemas.microsoft.com/office/drawing/2014/main" id="{B44744C1-ED77-4E02-89F6-ACD50FD763D6}"/>
              </a:ext>
            </a:extLst>
          </p:cNvPr>
          <p:cNvSpPr>
            <a:spLocks noGrp="1"/>
          </p:cNvSpPr>
          <p:nvPr>
            <p:ph type="dt" idx="15"/>
          </p:nvPr>
        </p:nvSpPr>
        <p:spPr/>
        <p:txBody>
          <a:bodyPr/>
          <a:lstStyle/>
          <a:p>
            <a:r>
              <a:rPr lang="en-US" dirty="0"/>
              <a:t>March 2024</a:t>
            </a:r>
            <a:endParaRPr lang="en-GB" dirty="0"/>
          </a:p>
        </p:txBody>
      </p:sp>
      <p:pic>
        <p:nvPicPr>
          <p:cNvPr id="7" name="Picture 6">
            <a:extLst>
              <a:ext uri="{FF2B5EF4-FFF2-40B4-BE49-F238E27FC236}">
                <a16:creationId xmlns:a16="http://schemas.microsoft.com/office/drawing/2014/main" id="{4E0EC555-01CD-B708-AED8-D8E05A3C8400}"/>
              </a:ext>
            </a:extLst>
          </p:cNvPr>
          <p:cNvPicPr>
            <a:picLocks noChangeAspect="1"/>
          </p:cNvPicPr>
          <p:nvPr/>
        </p:nvPicPr>
        <p:blipFill>
          <a:blip r:embed="rId2"/>
          <a:stretch>
            <a:fillRect/>
          </a:stretch>
        </p:blipFill>
        <p:spPr>
          <a:xfrm>
            <a:off x="6521594" y="1905000"/>
            <a:ext cx="5490352" cy="4267199"/>
          </a:xfrm>
          <a:prstGeom prst="rect">
            <a:avLst/>
          </a:prstGeom>
        </p:spPr>
      </p:pic>
    </p:spTree>
    <p:extLst>
      <p:ext uri="{BB962C8B-B14F-4D97-AF65-F5344CB8AC3E}">
        <p14:creationId xmlns:p14="http://schemas.microsoft.com/office/powerpoint/2010/main" val="42744845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CA80FF-C78A-E11E-236D-CBE86D2F6EE7}"/>
              </a:ext>
            </a:extLst>
          </p:cNvPr>
          <p:cNvSpPr>
            <a:spLocks noGrp="1"/>
          </p:cNvSpPr>
          <p:nvPr>
            <p:ph type="title"/>
          </p:nvPr>
        </p:nvSpPr>
        <p:spPr>
          <a:xfrm>
            <a:off x="914401" y="685801"/>
            <a:ext cx="10361084" cy="763587"/>
          </a:xfrm>
        </p:spPr>
        <p:txBody>
          <a:bodyPr/>
          <a:lstStyle/>
          <a:p>
            <a:r>
              <a:rPr lang="en-US" sz="2800" dirty="0"/>
              <a:t>Recap) Lower MAC Relay [1]</a:t>
            </a:r>
          </a:p>
        </p:txBody>
      </p:sp>
      <p:sp>
        <p:nvSpPr>
          <p:cNvPr id="3" name="Content Placeholder 2">
            <a:extLst>
              <a:ext uri="{FF2B5EF4-FFF2-40B4-BE49-F238E27FC236}">
                <a16:creationId xmlns:a16="http://schemas.microsoft.com/office/drawing/2014/main" id="{B93D7907-3E5E-4D33-6405-E81329DD00AD}"/>
              </a:ext>
            </a:extLst>
          </p:cNvPr>
          <p:cNvSpPr>
            <a:spLocks noGrp="1"/>
          </p:cNvSpPr>
          <p:nvPr>
            <p:ph idx="1"/>
          </p:nvPr>
        </p:nvSpPr>
        <p:spPr>
          <a:xfrm>
            <a:off x="929217" y="1981201"/>
            <a:ext cx="5648109" cy="3937002"/>
          </a:xfrm>
        </p:spPr>
        <p:txBody>
          <a:bodyPr>
            <a:normAutofit/>
          </a:bodyPr>
          <a:lstStyle/>
          <a:p>
            <a:pPr>
              <a:buFont typeface="Arial" panose="020B0604020202020204" pitchFamily="34" charset="0"/>
              <a:buChar char="•"/>
            </a:pPr>
            <a:r>
              <a:rPr lang="en-US" sz="1800" dirty="0"/>
              <a:t>A relay device decodes and forwards (A-)MPDU, that is successfully received from a source device, to a destination device within a TXOP (</a:t>
            </a:r>
            <a:r>
              <a:rPr lang="en-US" sz="1800" dirty="0" err="1"/>
              <a:t>a.k.a</a:t>
            </a:r>
            <a:r>
              <a:rPr lang="en-US" sz="1800" dirty="0"/>
              <a:t> relay TXOP). </a:t>
            </a:r>
          </a:p>
          <a:p>
            <a:pPr lvl="1">
              <a:buFont typeface="Arial" panose="020B0604020202020204" pitchFamily="34" charset="0"/>
              <a:buChar char="•"/>
            </a:pPr>
            <a:r>
              <a:rPr lang="en-US" sz="1400" dirty="0"/>
              <a:t>For DL relay, the source device and the destination device are an AP and a non-AP STA respectively, and vice-versa for UL relay.</a:t>
            </a:r>
          </a:p>
          <a:p>
            <a:pPr lvl="1">
              <a:buFont typeface="Arial" panose="020B0604020202020204" pitchFamily="34" charset="0"/>
              <a:buChar char="•"/>
            </a:pPr>
            <a:r>
              <a:rPr lang="en-US" sz="1400" dirty="0"/>
              <a:t>The relay device can empty the Rx/Tx buffer after the relay TXOP.</a:t>
            </a:r>
          </a:p>
          <a:p>
            <a:pPr>
              <a:buFont typeface="Arial" panose="020B0604020202020204" pitchFamily="34" charset="0"/>
              <a:buChar char="•"/>
            </a:pPr>
            <a:r>
              <a:rPr lang="en-US" sz="1800" dirty="0"/>
              <a:t>In a separate TXOP, the source device may retransmit any failed MPDU to the destination device through the relay device, based on the end-to-end BA frame forwarded by the relay device.</a:t>
            </a:r>
            <a:endParaRPr lang="en-US" sz="1400" dirty="0"/>
          </a:p>
        </p:txBody>
      </p:sp>
      <p:sp>
        <p:nvSpPr>
          <p:cNvPr id="4" name="Slide Number Placeholder 3">
            <a:extLst>
              <a:ext uri="{FF2B5EF4-FFF2-40B4-BE49-F238E27FC236}">
                <a16:creationId xmlns:a16="http://schemas.microsoft.com/office/drawing/2014/main" id="{994D26A5-60F0-B4B1-2CFC-0D50AD6B78F1}"/>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0663B3EE-CAFA-2801-F9D2-CAFECA44993B}"/>
              </a:ext>
            </a:extLst>
          </p:cNvPr>
          <p:cNvSpPr>
            <a:spLocks noGrp="1"/>
          </p:cNvSpPr>
          <p:nvPr>
            <p:ph type="ftr" idx="14"/>
          </p:nvPr>
        </p:nvSpPr>
        <p:spPr/>
        <p:txBody>
          <a:bodyPr/>
          <a:lstStyle/>
          <a:p>
            <a:r>
              <a:rPr lang="en-GB" dirty="0"/>
              <a:t>Kiseon Ryu et al, NXP</a:t>
            </a:r>
          </a:p>
        </p:txBody>
      </p:sp>
      <p:sp>
        <p:nvSpPr>
          <p:cNvPr id="6" name="Date Placeholder 5">
            <a:extLst>
              <a:ext uri="{FF2B5EF4-FFF2-40B4-BE49-F238E27FC236}">
                <a16:creationId xmlns:a16="http://schemas.microsoft.com/office/drawing/2014/main" id="{89E7F3DB-B17A-CA64-38F3-5A2348614A68}"/>
              </a:ext>
            </a:extLst>
          </p:cNvPr>
          <p:cNvSpPr>
            <a:spLocks noGrp="1"/>
          </p:cNvSpPr>
          <p:nvPr>
            <p:ph type="dt" idx="15"/>
          </p:nvPr>
        </p:nvSpPr>
        <p:spPr/>
        <p:txBody>
          <a:bodyPr/>
          <a:lstStyle/>
          <a:p>
            <a:r>
              <a:rPr lang="en-US" dirty="0"/>
              <a:t>March 2024</a:t>
            </a:r>
            <a:endParaRPr lang="en-GB" dirty="0"/>
          </a:p>
        </p:txBody>
      </p:sp>
      <p:pic>
        <p:nvPicPr>
          <p:cNvPr id="7" name="Picture 6">
            <a:extLst>
              <a:ext uri="{FF2B5EF4-FFF2-40B4-BE49-F238E27FC236}">
                <a16:creationId xmlns:a16="http://schemas.microsoft.com/office/drawing/2014/main" id="{388A02A4-A3FC-25EE-F15C-E44C88768CCA}"/>
              </a:ext>
            </a:extLst>
          </p:cNvPr>
          <p:cNvPicPr>
            <a:picLocks noChangeAspect="1"/>
          </p:cNvPicPr>
          <p:nvPr/>
        </p:nvPicPr>
        <p:blipFill>
          <a:blip r:embed="rId2"/>
          <a:stretch>
            <a:fillRect/>
          </a:stretch>
        </p:blipFill>
        <p:spPr>
          <a:xfrm>
            <a:off x="6988144" y="1904933"/>
            <a:ext cx="4557252" cy="3780208"/>
          </a:xfrm>
          <a:prstGeom prst="rect">
            <a:avLst/>
          </a:prstGeom>
        </p:spPr>
      </p:pic>
      <p:sp>
        <p:nvSpPr>
          <p:cNvPr id="9" name="TextBox 8">
            <a:extLst>
              <a:ext uri="{FF2B5EF4-FFF2-40B4-BE49-F238E27FC236}">
                <a16:creationId xmlns:a16="http://schemas.microsoft.com/office/drawing/2014/main" id="{CD40CF68-C482-38A4-33E1-6B33E743D199}"/>
              </a:ext>
            </a:extLst>
          </p:cNvPr>
          <p:cNvSpPr txBox="1"/>
          <p:nvPr/>
        </p:nvSpPr>
        <p:spPr>
          <a:xfrm>
            <a:off x="8416949" y="5832909"/>
            <a:ext cx="1699641" cy="307777"/>
          </a:xfrm>
          <a:prstGeom prst="rect">
            <a:avLst/>
          </a:prstGeom>
          <a:noFill/>
        </p:spPr>
        <p:txBody>
          <a:bodyPr wrap="square">
            <a:spAutoFit/>
          </a:bodyPr>
          <a:lstStyle/>
          <a:p>
            <a:r>
              <a:rPr lang="en-US" sz="1400" dirty="0">
                <a:solidFill>
                  <a:schemeClr val="tx1"/>
                </a:solidFill>
              </a:rPr>
              <a:t>Example of DL relay</a:t>
            </a:r>
          </a:p>
        </p:txBody>
      </p:sp>
    </p:spTree>
    <p:extLst>
      <p:ext uri="{BB962C8B-B14F-4D97-AF65-F5344CB8AC3E}">
        <p14:creationId xmlns:p14="http://schemas.microsoft.com/office/powerpoint/2010/main" val="1846919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5CC969-5347-DDD0-6860-65D0531E71DC}"/>
              </a:ext>
            </a:extLst>
          </p:cNvPr>
          <p:cNvSpPr>
            <a:spLocks noGrp="1"/>
          </p:cNvSpPr>
          <p:nvPr>
            <p:ph type="title"/>
          </p:nvPr>
        </p:nvSpPr>
        <p:spPr/>
        <p:txBody>
          <a:bodyPr/>
          <a:lstStyle/>
          <a:p>
            <a:r>
              <a:rPr lang="en-US" dirty="0"/>
              <a:t>Addressing in Data/Management frames for relay</a:t>
            </a:r>
          </a:p>
        </p:txBody>
      </p:sp>
      <p:sp>
        <p:nvSpPr>
          <p:cNvPr id="3" name="Content Placeholder 2">
            <a:extLst>
              <a:ext uri="{FF2B5EF4-FFF2-40B4-BE49-F238E27FC236}">
                <a16:creationId xmlns:a16="http://schemas.microsoft.com/office/drawing/2014/main" id="{97F0CAC8-0AFC-4289-8C75-1D4A25E7DBD0}"/>
              </a:ext>
            </a:extLst>
          </p:cNvPr>
          <p:cNvSpPr>
            <a:spLocks noGrp="1"/>
          </p:cNvSpPr>
          <p:nvPr>
            <p:ph idx="1"/>
          </p:nvPr>
        </p:nvSpPr>
        <p:spPr>
          <a:xfrm>
            <a:off x="914401" y="1981201"/>
            <a:ext cx="7543799" cy="4113213"/>
          </a:xfrm>
        </p:spPr>
        <p:txBody>
          <a:bodyPr>
            <a:normAutofit fontScale="85000" lnSpcReduction="20000"/>
          </a:bodyPr>
          <a:lstStyle/>
          <a:p>
            <a:pPr>
              <a:buFont typeface="Arial" panose="020B0604020202020204" pitchFamily="34" charset="0"/>
              <a:buChar char="•"/>
            </a:pPr>
            <a:r>
              <a:rPr lang="en-US" sz="1800" dirty="0"/>
              <a:t>For relay operation, at least three address information should be indicated in a relayed frame such as the RA, the TA, and the SA/DA.</a:t>
            </a:r>
          </a:p>
          <a:p>
            <a:pPr lvl="1">
              <a:buFont typeface="Arial" panose="020B0604020202020204" pitchFamily="34" charset="0"/>
              <a:buChar char="•"/>
            </a:pPr>
            <a:r>
              <a:rPr lang="en-US" sz="1600" dirty="0"/>
              <a:t>1st hop frame should indicate the RA (e.g., relay device), the TA (e.g., AP for DL, non-AP STA for UL) and the DA (e.g., non-AP STA for DL, AP for UL). </a:t>
            </a:r>
          </a:p>
          <a:p>
            <a:pPr lvl="1">
              <a:buFont typeface="Arial" panose="020B0604020202020204" pitchFamily="34" charset="0"/>
              <a:buChar char="•"/>
            </a:pPr>
            <a:r>
              <a:rPr lang="en-US" sz="1600" dirty="0"/>
              <a:t>2nd hop frame should indicate the RA (e.g., non-AP STA for DL, AP for UL), the TA (e.g., relay device) and the SA (e.g., AP for DL, non-AP STA for UL).</a:t>
            </a:r>
          </a:p>
          <a:p>
            <a:pPr>
              <a:buFont typeface="Arial" panose="020B0604020202020204" pitchFamily="34" charset="0"/>
              <a:buChar char="•"/>
            </a:pPr>
            <a:endParaRPr lang="en-US" sz="1800" dirty="0"/>
          </a:p>
          <a:p>
            <a:pPr>
              <a:buFont typeface="Arial" panose="020B0604020202020204" pitchFamily="34" charset="0"/>
              <a:buChar char="•"/>
            </a:pPr>
            <a:r>
              <a:rPr lang="en-US" sz="1800" dirty="0"/>
              <a:t>Proposal</a:t>
            </a:r>
          </a:p>
          <a:p>
            <a:pPr lvl="1">
              <a:buFont typeface="Arial" panose="020B0604020202020204" pitchFamily="34" charset="0"/>
              <a:buChar char="•"/>
            </a:pPr>
            <a:r>
              <a:rPr lang="en-US" sz="1600" dirty="0"/>
              <a:t>A relay device stores the non-AP STA’s address information (e.g., mapping of the AID and the MAC address) that can be relayed.</a:t>
            </a:r>
          </a:p>
          <a:p>
            <a:pPr lvl="1">
              <a:buFont typeface="Arial" panose="020B0604020202020204" pitchFamily="34" charset="0"/>
              <a:buChar char="•"/>
            </a:pPr>
            <a:r>
              <a:rPr lang="en-US" sz="1600" dirty="0"/>
              <a:t>Additional address information (i.e., SA/DA) can be indicated in the A-Control field.</a:t>
            </a:r>
          </a:p>
          <a:p>
            <a:pPr lvl="2">
              <a:buFont typeface="Arial" panose="020B0604020202020204" pitchFamily="34" charset="0"/>
              <a:buChar char="•"/>
            </a:pPr>
            <a:r>
              <a:rPr lang="en-US" sz="1400" dirty="0"/>
              <a:t>The AID of the non-AP STA (as in the source address or the destination address) can be included in the MAC header of the 1</a:t>
            </a:r>
            <a:r>
              <a:rPr lang="en-US" sz="1400" baseline="30000" dirty="0"/>
              <a:t>st</a:t>
            </a:r>
            <a:r>
              <a:rPr lang="en-US" sz="1400" dirty="0"/>
              <a:t> hop and/or the 2</a:t>
            </a:r>
            <a:r>
              <a:rPr lang="en-US" sz="1400" baseline="30000" dirty="0"/>
              <a:t>nd</a:t>
            </a:r>
            <a:r>
              <a:rPr lang="en-US" sz="1400" dirty="0"/>
              <a:t> hop frame.</a:t>
            </a:r>
          </a:p>
          <a:p>
            <a:pPr lvl="2">
              <a:buFont typeface="Arial" panose="020B0604020202020204" pitchFamily="34" charset="0"/>
              <a:buChar char="•"/>
            </a:pPr>
            <a:r>
              <a:rPr lang="en-US" sz="1400" dirty="0"/>
              <a:t>Additional address information for the AP (i.e., the SA for DL, and the DA for UL) may not be included in the relayed frame.</a:t>
            </a:r>
          </a:p>
          <a:p>
            <a:pPr lvl="1">
              <a:buFont typeface="Arial" panose="020B0604020202020204" pitchFamily="34" charset="0"/>
              <a:buChar char="•"/>
            </a:pPr>
            <a:r>
              <a:rPr lang="en-US" sz="1600" dirty="0"/>
              <a:t>The relay device can update the RA/TA fields and the additional address (SA/DA) in the A-Control field when relaying the frame, based on the additional address information indicated in the A-Control field of the received frame and the stored non-AP STA’s AID/MAC address mapping information. </a:t>
            </a:r>
          </a:p>
        </p:txBody>
      </p:sp>
      <p:sp>
        <p:nvSpPr>
          <p:cNvPr id="4" name="Slide Number Placeholder 3">
            <a:extLst>
              <a:ext uri="{FF2B5EF4-FFF2-40B4-BE49-F238E27FC236}">
                <a16:creationId xmlns:a16="http://schemas.microsoft.com/office/drawing/2014/main" id="{9F7D5830-C397-3382-592A-E36F5BD84587}"/>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511F338D-34BB-A9E9-F5A2-783880AA5606}"/>
              </a:ext>
            </a:extLst>
          </p:cNvPr>
          <p:cNvSpPr>
            <a:spLocks noGrp="1"/>
          </p:cNvSpPr>
          <p:nvPr>
            <p:ph type="ftr" idx="14"/>
          </p:nvPr>
        </p:nvSpPr>
        <p:spPr/>
        <p:txBody>
          <a:bodyPr/>
          <a:lstStyle/>
          <a:p>
            <a:r>
              <a:rPr lang="en-GB"/>
              <a:t>Kiseon Ryu et al, NXP</a:t>
            </a:r>
            <a:endParaRPr lang="en-GB" dirty="0"/>
          </a:p>
        </p:txBody>
      </p:sp>
      <p:sp>
        <p:nvSpPr>
          <p:cNvPr id="6" name="Date Placeholder 5">
            <a:extLst>
              <a:ext uri="{FF2B5EF4-FFF2-40B4-BE49-F238E27FC236}">
                <a16:creationId xmlns:a16="http://schemas.microsoft.com/office/drawing/2014/main" id="{3E225382-2C21-7B97-25B3-F2DBE90398B8}"/>
              </a:ext>
            </a:extLst>
          </p:cNvPr>
          <p:cNvSpPr>
            <a:spLocks noGrp="1"/>
          </p:cNvSpPr>
          <p:nvPr>
            <p:ph type="dt" idx="15"/>
          </p:nvPr>
        </p:nvSpPr>
        <p:spPr/>
        <p:txBody>
          <a:bodyPr/>
          <a:lstStyle/>
          <a:p>
            <a:r>
              <a:rPr lang="en-US" dirty="0"/>
              <a:t>March 2024</a:t>
            </a:r>
            <a:endParaRPr lang="en-GB" dirty="0"/>
          </a:p>
        </p:txBody>
      </p:sp>
      <p:pic>
        <p:nvPicPr>
          <p:cNvPr id="12" name="Picture 11">
            <a:extLst>
              <a:ext uri="{FF2B5EF4-FFF2-40B4-BE49-F238E27FC236}">
                <a16:creationId xmlns:a16="http://schemas.microsoft.com/office/drawing/2014/main" id="{3EE59BAA-A6F9-E43A-93AD-E14615DD20EF}"/>
              </a:ext>
            </a:extLst>
          </p:cNvPr>
          <p:cNvPicPr>
            <a:picLocks noChangeAspect="1"/>
          </p:cNvPicPr>
          <p:nvPr/>
        </p:nvPicPr>
        <p:blipFill>
          <a:blip r:embed="rId2"/>
          <a:stretch>
            <a:fillRect/>
          </a:stretch>
        </p:blipFill>
        <p:spPr>
          <a:xfrm>
            <a:off x="8686800" y="1981201"/>
            <a:ext cx="2793490" cy="3854309"/>
          </a:xfrm>
          <a:prstGeom prst="rect">
            <a:avLst/>
          </a:prstGeom>
        </p:spPr>
      </p:pic>
      <p:sp>
        <p:nvSpPr>
          <p:cNvPr id="7" name="TextBox 6">
            <a:extLst>
              <a:ext uri="{FF2B5EF4-FFF2-40B4-BE49-F238E27FC236}">
                <a16:creationId xmlns:a16="http://schemas.microsoft.com/office/drawing/2014/main" id="{4D4D2489-6B39-CC66-1CD4-024952CB58A0}"/>
              </a:ext>
            </a:extLst>
          </p:cNvPr>
          <p:cNvSpPr txBox="1"/>
          <p:nvPr/>
        </p:nvSpPr>
        <p:spPr>
          <a:xfrm>
            <a:off x="9419170" y="5867400"/>
            <a:ext cx="2315630" cy="461665"/>
          </a:xfrm>
          <a:prstGeom prst="rect">
            <a:avLst/>
          </a:prstGeom>
          <a:noFill/>
        </p:spPr>
        <p:txBody>
          <a:bodyPr wrap="square">
            <a:spAutoFit/>
          </a:bodyPr>
          <a:lstStyle/>
          <a:p>
            <a:r>
              <a:rPr lang="en-US" sz="1200" dirty="0">
                <a:solidFill>
                  <a:schemeClr val="tx1"/>
                </a:solidFill>
              </a:rPr>
              <a:t>Example of addressing in a Data/Management frame for relay</a:t>
            </a:r>
          </a:p>
        </p:txBody>
      </p:sp>
    </p:spTree>
    <p:extLst>
      <p:ext uri="{BB962C8B-B14F-4D97-AF65-F5344CB8AC3E}">
        <p14:creationId xmlns:p14="http://schemas.microsoft.com/office/powerpoint/2010/main" val="1753999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A34C03-20DB-893B-7C18-5D8AE5D0F23D}"/>
              </a:ext>
            </a:extLst>
          </p:cNvPr>
          <p:cNvSpPr>
            <a:spLocks noGrp="1"/>
          </p:cNvSpPr>
          <p:nvPr>
            <p:ph type="title"/>
          </p:nvPr>
        </p:nvSpPr>
        <p:spPr/>
        <p:txBody>
          <a:bodyPr/>
          <a:lstStyle/>
          <a:p>
            <a:r>
              <a:rPr lang="en-US" dirty="0"/>
              <a:t>Addressing in Data/Management frames for relay</a:t>
            </a:r>
          </a:p>
        </p:txBody>
      </p:sp>
      <p:sp>
        <p:nvSpPr>
          <p:cNvPr id="3" name="Content Placeholder 2">
            <a:extLst>
              <a:ext uri="{FF2B5EF4-FFF2-40B4-BE49-F238E27FC236}">
                <a16:creationId xmlns:a16="http://schemas.microsoft.com/office/drawing/2014/main" id="{949E3F44-C854-7257-E626-5EA1DE1C05B4}"/>
              </a:ext>
            </a:extLst>
          </p:cNvPr>
          <p:cNvSpPr>
            <a:spLocks noGrp="1"/>
          </p:cNvSpPr>
          <p:nvPr>
            <p:ph idx="1"/>
          </p:nvPr>
        </p:nvSpPr>
        <p:spPr>
          <a:xfrm>
            <a:off x="914401" y="1981201"/>
            <a:ext cx="7772399" cy="4190998"/>
          </a:xfrm>
        </p:spPr>
        <p:txBody>
          <a:bodyPr>
            <a:normAutofit fontScale="77500" lnSpcReduction="20000"/>
          </a:bodyPr>
          <a:lstStyle/>
          <a:p>
            <a:pPr>
              <a:buFont typeface="Arial" panose="020B0604020202020204" pitchFamily="34" charset="0"/>
              <a:buChar char="•"/>
            </a:pPr>
            <a:r>
              <a:rPr lang="en-US" dirty="0"/>
              <a:t>Relay A-Control field can be included in the relayed frame with the following information.</a:t>
            </a:r>
          </a:p>
          <a:p>
            <a:pPr lvl="1">
              <a:buFont typeface="Arial" panose="020B0604020202020204" pitchFamily="34" charset="0"/>
              <a:buChar char="•"/>
            </a:pPr>
            <a:r>
              <a:rPr lang="en-US" b="0" dirty="0"/>
              <a:t>The Hop subfield: </a:t>
            </a:r>
          </a:p>
          <a:p>
            <a:pPr lvl="2">
              <a:buFont typeface="Arial" panose="020B0604020202020204" pitchFamily="34" charset="0"/>
              <a:buChar char="•"/>
            </a:pPr>
            <a:r>
              <a:rPr lang="en-US" b="0" dirty="0"/>
              <a:t>0: 1st Hop Tx</a:t>
            </a:r>
          </a:p>
          <a:p>
            <a:pPr lvl="2">
              <a:buFont typeface="Arial" panose="020B0604020202020204" pitchFamily="34" charset="0"/>
              <a:buChar char="•"/>
            </a:pPr>
            <a:r>
              <a:rPr lang="en-US" b="0" dirty="0"/>
              <a:t>1: 2nd Hop Tx</a:t>
            </a:r>
          </a:p>
          <a:p>
            <a:pPr lvl="1">
              <a:buFont typeface="Arial" panose="020B0604020202020204" pitchFamily="34" charset="0"/>
              <a:buChar char="•"/>
            </a:pPr>
            <a:r>
              <a:rPr lang="en-US" b="0" dirty="0"/>
              <a:t>The Direction subfield: </a:t>
            </a:r>
          </a:p>
          <a:p>
            <a:pPr lvl="2">
              <a:buFont typeface="Arial" panose="020B0604020202020204" pitchFamily="34" charset="0"/>
              <a:buChar char="•"/>
            </a:pPr>
            <a:r>
              <a:rPr lang="en-US" b="0" dirty="0"/>
              <a:t>0: Downlink</a:t>
            </a:r>
          </a:p>
          <a:p>
            <a:pPr lvl="2">
              <a:buFont typeface="Arial" panose="020B0604020202020204" pitchFamily="34" charset="0"/>
              <a:buChar char="•"/>
            </a:pPr>
            <a:r>
              <a:rPr lang="en-US" b="0" dirty="0"/>
              <a:t>1: Uplink</a:t>
            </a:r>
          </a:p>
          <a:p>
            <a:pPr lvl="1">
              <a:buFont typeface="Arial" panose="020B0604020202020204" pitchFamily="34" charset="0"/>
              <a:buChar char="•"/>
            </a:pPr>
            <a:r>
              <a:rPr lang="en-US" b="0" dirty="0"/>
              <a:t>The AID subfield:</a:t>
            </a:r>
          </a:p>
          <a:p>
            <a:pPr lvl="2">
              <a:buFont typeface="Arial" panose="020B0604020202020204" pitchFamily="34" charset="0"/>
              <a:buChar char="•"/>
            </a:pPr>
            <a:r>
              <a:rPr lang="en-US" b="0" dirty="0"/>
              <a:t>If the Hop subfield is set to 0 and the Direction subfield is set to 0, the AID subfield is set to a non-AP STA’s AID tha</a:t>
            </a:r>
            <a:r>
              <a:rPr lang="en-US" dirty="0"/>
              <a:t>t is a destination device</a:t>
            </a:r>
            <a:r>
              <a:rPr lang="en-US" b="0" dirty="0"/>
              <a:t>. </a:t>
            </a:r>
          </a:p>
          <a:p>
            <a:pPr lvl="2">
              <a:buFont typeface="Arial" panose="020B0604020202020204" pitchFamily="34" charset="0"/>
              <a:buChar char="•"/>
            </a:pPr>
            <a:r>
              <a:rPr lang="en-US" b="0" dirty="0"/>
              <a:t>If the Hop subfield is set to 1 and the Direction subfield is set to 1, the AID subfield is set to a non-AP STA’s AID that is a source device.</a:t>
            </a:r>
          </a:p>
          <a:p>
            <a:pPr lvl="1">
              <a:buFont typeface="Arial" panose="020B0604020202020204" pitchFamily="34" charset="0"/>
              <a:buChar char="•"/>
            </a:pPr>
            <a:endParaRPr lang="en-US" dirty="0"/>
          </a:p>
          <a:p>
            <a:pPr lvl="1">
              <a:buFont typeface="Arial" panose="020B0604020202020204" pitchFamily="34" charset="0"/>
              <a:buChar char="•"/>
            </a:pPr>
            <a:r>
              <a:rPr lang="en-US" dirty="0"/>
              <a:t>Note: The Hop subfield and the Direction subfield can be replaced with 1 bit indication indicating the AID for a non-AP STA that is for either a source device or a destination device depending on the direction of the relay operation.</a:t>
            </a:r>
            <a:endParaRPr lang="en-US" b="0" dirty="0"/>
          </a:p>
        </p:txBody>
      </p:sp>
      <p:sp>
        <p:nvSpPr>
          <p:cNvPr id="4" name="Slide Number Placeholder 3">
            <a:extLst>
              <a:ext uri="{FF2B5EF4-FFF2-40B4-BE49-F238E27FC236}">
                <a16:creationId xmlns:a16="http://schemas.microsoft.com/office/drawing/2014/main" id="{DB02B00D-E3BB-F719-6F8F-7D7F272EB888}"/>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DB65618D-2523-8AFF-3426-50A700D4D837}"/>
              </a:ext>
            </a:extLst>
          </p:cNvPr>
          <p:cNvSpPr>
            <a:spLocks noGrp="1"/>
          </p:cNvSpPr>
          <p:nvPr>
            <p:ph type="ftr" idx="14"/>
          </p:nvPr>
        </p:nvSpPr>
        <p:spPr/>
        <p:txBody>
          <a:bodyPr/>
          <a:lstStyle/>
          <a:p>
            <a:r>
              <a:rPr lang="en-GB"/>
              <a:t>Kiseon Ryu et al, NXP</a:t>
            </a:r>
            <a:endParaRPr lang="en-GB" dirty="0"/>
          </a:p>
        </p:txBody>
      </p:sp>
      <p:sp>
        <p:nvSpPr>
          <p:cNvPr id="6" name="Date Placeholder 5">
            <a:extLst>
              <a:ext uri="{FF2B5EF4-FFF2-40B4-BE49-F238E27FC236}">
                <a16:creationId xmlns:a16="http://schemas.microsoft.com/office/drawing/2014/main" id="{B30510C3-F794-E669-092F-ED6AEB8AE970}"/>
              </a:ext>
            </a:extLst>
          </p:cNvPr>
          <p:cNvSpPr>
            <a:spLocks noGrp="1"/>
          </p:cNvSpPr>
          <p:nvPr>
            <p:ph type="dt" idx="15"/>
          </p:nvPr>
        </p:nvSpPr>
        <p:spPr/>
        <p:txBody>
          <a:bodyPr/>
          <a:lstStyle/>
          <a:p>
            <a:r>
              <a:rPr lang="en-US" dirty="0"/>
              <a:t>March 2024</a:t>
            </a:r>
            <a:endParaRPr lang="en-GB" dirty="0"/>
          </a:p>
        </p:txBody>
      </p:sp>
      <p:pic>
        <p:nvPicPr>
          <p:cNvPr id="7" name="Picture 6">
            <a:extLst>
              <a:ext uri="{FF2B5EF4-FFF2-40B4-BE49-F238E27FC236}">
                <a16:creationId xmlns:a16="http://schemas.microsoft.com/office/drawing/2014/main" id="{4019A973-6454-4B88-A9CC-F3537B1E675D}"/>
              </a:ext>
            </a:extLst>
          </p:cNvPr>
          <p:cNvPicPr>
            <a:picLocks noChangeAspect="1"/>
          </p:cNvPicPr>
          <p:nvPr/>
        </p:nvPicPr>
        <p:blipFill>
          <a:blip r:embed="rId2"/>
          <a:stretch>
            <a:fillRect/>
          </a:stretch>
        </p:blipFill>
        <p:spPr>
          <a:xfrm>
            <a:off x="8839200" y="2363787"/>
            <a:ext cx="2909194" cy="1065213"/>
          </a:xfrm>
          <a:prstGeom prst="rect">
            <a:avLst/>
          </a:prstGeom>
        </p:spPr>
      </p:pic>
      <p:sp>
        <p:nvSpPr>
          <p:cNvPr id="8" name="TextBox 7">
            <a:extLst>
              <a:ext uri="{FF2B5EF4-FFF2-40B4-BE49-F238E27FC236}">
                <a16:creationId xmlns:a16="http://schemas.microsoft.com/office/drawing/2014/main" id="{296058C0-C881-C304-4859-C39EC597F1E8}"/>
              </a:ext>
            </a:extLst>
          </p:cNvPr>
          <p:cNvSpPr txBox="1"/>
          <p:nvPr/>
        </p:nvSpPr>
        <p:spPr>
          <a:xfrm>
            <a:off x="9367246" y="3429000"/>
            <a:ext cx="2354798" cy="276999"/>
          </a:xfrm>
          <a:prstGeom prst="rect">
            <a:avLst/>
          </a:prstGeom>
          <a:noFill/>
        </p:spPr>
        <p:txBody>
          <a:bodyPr wrap="square">
            <a:spAutoFit/>
          </a:bodyPr>
          <a:lstStyle/>
          <a:p>
            <a:r>
              <a:rPr lang="en-US" sz="1200" dirty="0">
                <a:solidFill>
                  <a:schemeClr val="tx1"/>
                </a:solidFill>
              </a:rPr>
              <a:t>Example of Relay A-Control field</a:t>
            </a:r>
          </a:p>
        </p:txBody>
      </p:sp>
    </p:spTree>
    <p:extLst>
      <p:ext uri="{BB962C8B-B14F-4D97-AF65-F5344CB8AC3E}">
        <p14:creationId xmlns:p14="http://schemas.microsoft.com/office/powerpoint/2010/main" val="4797429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2526C6-FAE5-81FA-5F74-481C43463028}"/>
              </a:ext>
            </a:extLst>
          </p:cNvPr>
          <p:cNvSpPr>
            <a:spLocks noGrp="1"/>
          </p:cNvSpPr>
          <p:nvPr>
            <p:ph type="title"/>
          </p:nvPr>
        </p:nvSpPr>
        <p:spPr/>
        <p:txBody>
          <a:bodyPr/>
          <a:lstStyle/>
          <a:p>
            <a:r>
              <a:rPr lang="en-US" dirty="0"/>
              <a:t>Addressing in relayed BA frames</a:t>
            </a:r>
          </a:p>
        </p:txBody>
      </p:sp>
      <p:sp>
        <p:nvSpPr>
          <p:cNvPr id="3" name="Content Placeholder 2">
            <a:extLst>
              <a:ext uri="{FF2B5EF4-FFF2-40B4-BE49-F238E27FC236}">
                <a16:creationId xmlns:a16="http://schemas.microsoft.com/office/drawing/2014/main" id="{42F42120-3A6B-C25A-3286-E151FEB93D72}"/>
              </a:ext>
            </a:extLst>
          </p:cNvPr>
          <p:cNvSpPr>
            <a:spLocks noGrp="1"/>
          </p:cNvSpPr>
          <p:nvPr>
            <p:ph idx="1"/>
          </p:nvPr>
        </p:nvSpPr>
        <p:spPr>
          <a:xfrm>
            <a:off x="914401" y="1981201"/>
            <a:ext cx="10475383" cy="1219199"/>
          </a:xfrm>
        </p:spPr>
        <p:txBody>
          <a:bodyPr>
            <a:normAutofit fontScale="85000" lnSpcReduction="10000"/>
          </a:bodyPr>
          <a:lstStyle/>
          <a:p>
            <a:pPr>
              <a:buFont typeface="Arial" panose="020B0604020202020204" pitchFamily="34" charset="0"/>
              <a:buChar char="•"/>
            </a:pPr>
            <a:r>
              <a:rPr lang="en-US" sz="2000" dirty="0"/>
              <a:t>Relayed BA frame (e.g., 2</a:t>
            </a:r>
            <a:r>
              <a:rPr lang="en-US" sz="2000" baseline="30000" dirty="0"/>
              <a:t>nd</a:t>
            </a:r>
            <a:r>
              <a:rPr lang="en-US" sz="2000" dirty="0"/>
              <a:t> hop BA or E2E BA) should be able to indicate an additional address information (i.e., source address or destination address) in addition to the RA/TA fields.</a:t>
            </a:r>
          </a:p>
          <a:p>
            <a:pPr>
              <a:buFont typeface="Arial" panose="020B0604020202020204" pitchFamily="34" charset="0"/>
              <a:buChar char="•"/>
            </a:pPr>
            <a:r>
              <a:rPr lang="en-US" sz="2000" dirty="0"/>
              <a:t>Multi-STA BA can be used as a relayed BA frame (e.g., E2E BA for DL relay, and 2</a:t>
            </a:r>
            <a:r>
              <a:rPr lang="en-US" sz="2000" baseline="30000" dirty="0"/>
              <a:t>nd</a:t>
            </a:r>
            <a:r>
              <a:rPr lang="en-US" sz="2000" dirty="0"/>
              <a:t> hop BA frame for UL relay) that includes additional address information (e.g., SA and DA) in the Per AID TID info field. </a:t>
            </a:r>
          </a:p>
        </p:txBody>
      </p:sp>
      <p:sp>
        <p:nvSpPr>
          <p:cNvPr id="4" name="Slide Number Placeholder 3">
            <a:extLst>
              <a:ext uri="{FF2B5EF4-FFF2-40B4-BE49-F238E27FC236}">
                <a16:creationId xmlns:a16="http://schemas.microsoft.com/office/drawing/2014/main" id="{13E17018-28DD-A0F2-4BC2-3D0454C1121C}"/>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4F51D819-D19D-0BDB-0622-39C48D73F592}"/>
              </a:ext>
            </a:extLst>
          </p:cNvPr>
          <p:cNvSpPr>
            <a:spLocks noGrp="1"/>
          </p:cNvSpPr>
          <p:nvPr>
            <p:ph type="ftr" idx="14"/>
          </p:nvPr>
        </p:nvSpPr>
        <p:spPr/>
        <p:txBody>
          <a:bodyPr/>
          <a:lstStyle/>
          <a:p>
            <a:r>
              <a:rPr lang="en-GB"/>
              <a:t>Kiseon Ryu et al, NXP</a:t>
            </a:r>
            <a:endParaRPr lang="en-GB" dirty="0"/>
          </a:p>
        </p:txBody>
      </p:sp>
      <p:sp>
        <p:nvSpPr>
          <p:cNvPr id="6" name="Date Placeholder 5">
            <a:extLst>
              <a:ext uri="{FF2B5EF4-FFF2-40B4-BE49-F238E27FC236}">
                <a16:creationId xmlns:a16="http://schemas.microsoft.com/office/drawing/2014/main" id="{2B968AB2-ACD7-A94B-A49E-5EAC1B2376F3}"/>
              </a:ext>
            </a:extLst>
          </p:cNvPr>
          <p:cNvSpPr>
            <a:spLocks noGrp="1"/>
          </p:cNvSpPr>
          <p:nvPr>
            <p:ph type="dt" idx="15"/>
          </p:nvPr>
        </p:nvSpPr>
        <p:spPr/>
        <p:txBody>
          <a:bodyPr/>
          <a:lstStyle/>
          <a:p>
            <a:r>
              <a:rPr lang="en-US" dirty="0"/>
              <a:t>March 2024</a:t>
            </a:r>
            <a:endParaRPr lang="en-GB" dirty="0"/>
          </a:p>
        </p:txBody>
      </p:sp>
      <p:pic>
        <p:nvPicPr>
          <p:cNvPr id="20" name="Picture 19">
            <a:extLst>
              <a:ext uri="{FF2B5EF4-FFF2-40B4-BE49-F238E27FC236}">
                <a16:creationId xmlns:a16="http://schemas.microsoft.com/office/drawing/2014/main" id="{367B023B-C4EB-5BDD-8527-A48F6FA2FF32}"/>
              </a:ext>
            </a:extLst>
          </p:cNvPr>
          <p:cNvPicPr>
            <a:picLocks noChangeAspect="1"/>
          </p:cNvPicPr>
          <p:nvPr/>
        </p:nvPicPr>
        <p:blipFill>
          <a:blip r:embed="rId2"/>
          <a:stretch>
            <a:fillRect/>
          </a:stretch>
        </p:blipFill>
        <p:spPr>
          <a:xfrm>
            <a:off x="2232464" y="3200400"/>
            <a:ext cx="3461370" cy="2988649"/>
          </a:xfrm>
          <a:prstGeom prst="rect">
            <a:avLst/>
          </a:prstGeom>
        </p:spPr>
      </p:pic>
      <p:sp>
        <p:nvSpPr>
          <p:cNvPr id="7" name="TextBox 6">
            <a:extLst>
              <a:ext uri="{FF2B5EF4-FFF2-40B4-BE49-F238E27FC236}">
                <a16:creationId xmlns:a16="http://schemas.microsoft.com/office/drawing/2014/main" id="{E3390474-19AA-A1F5-C021-548233D37955}"/>
              </a:ext>
            </a:extLst>
          </p:cNvPr>
          <p:cNvSpPr txBox="1"/>
          <p:nvPr/>
        </p:nvSpPr>
        <p:spPr>
          <a:xfrm>
            <a:off x="3276600" y="6200001"/>
            <a:ext cx="1520762" cy="276999"/>
          </a:xfrm>
          <a:prstGeom prst="rect">
            <a:avLst/>
          </a:prstGeom>
          <a:noFill/>
        </p:spPr>
        <p:txBody>
          <a:bodyPr wrap="square">
            <a:spAutoFit/>
          </a:bodyPr>
          <a:lstStyle/>
          <a:p>
            <a:r>
              <a:rPr lang="en-US" sz="1200" dirty="0">
                <a:solidFill>
                  <a:schemeClr val="tx1"/>
                </a:solidFill>
              </a:rPr>
              <a:t>Example of DL relay</a:t>
            </a:r>
          </a:p>
        </p:txBody>
      </p:sp>
      <p:sp>
        <p:nvSpPr>
          <p:cNvPr id="8" name="TextBox 7">
            <a:extLst>
              <a:ext uri="{FF2B5EF4-FFF2-40B4-BE49-F238E27FC236}">
                <a16:creationId xmlns:a16="http://schemas.microsoft.com/office/drawing/2014/main" id="{3B554E9E-E23D-77F8-CAF1-BAEA2C409BF7}"/>
              </a:ext>
            </a:extLst>
          </p:cNvPr>
          <p:cNvSpPr txBox="1"/>
          <p:nvPr/>
        </p:nvSpPr>
        <p:spPr>
          <a:xfrm>
            <a:off x="7620000" y="6200001"/>
            <a:ext cx="1520762" cy="276999"/>
          </a:xfrm>
          <a:prstGeom prst="rect">
            <a:avLst/>
          </a:prstGeom>
          <a:noFill/>
        </p:spPr>
        <p:txBody>
          <a:bodyPr wrap="square">
            <a:spAutoFit/>
          </a:bodyPr>
          <a:lstStyle/>
          <a:p>
            <a:r>
              <a:rPr lang="en-US" sz="1200" dirty="0">
                <a:solidFill>
                  <a:schemeClr val="tx1"/>
                </a:solidFill>
              </a:rPr>
              <a:t>Example of UL relay</a:t>
            </a:r>
          </a:p>
        </p:txBody>
      </p:sp>
      <p:pic>
        <p:nvPicPr>
          <p:cNvPr id="10" name="Picture 9">
            <a:extLst>
              <a:ext uri="{FF2B5EF4-FFF2-40B4-BE49-F238E27FC236}">
                <a16:creationId xmlns:a16="http://schemas.microsoft.com/office/drawing/2014/main" id="{786725D9-111F-353B-7CC0-426DD30030D2}"/>
              </a:ext>
            </a:extLst>
          </p:cNvPr>
          <p:cNvPicPr>
            <a:picLocks noChangeAspect="1"/>
          </p:cNvPicPr>
          <p:nvPr/>
        </p:nvPicPr>
        <p:blipFill>
          <a:blip r:embed="rId3"/>
          <a:stretch>
            <a:fillRect/>
          </a:stretch>
        </p:blipFill>
        <p:spPr>
          <a:xfrm>
            <a:off x="6753373" y="3186569"/>
            <a:ext cx="3461370" cy="3109456"/>
          </a:xfrm>
          <a:prstGeom prst="rect">
            <a:avLst/>
          </a:prstGeom>
        </p:spPr>
      </p:pic>
    </p:spTree>
    <p:extLst>
      <p:ext uri="{BB962C8B-B14F-4D97-AF65-F5344CB8AC3E}">
        <p14:creationId xmlns:p14="http://schemas.microsoft.com/office/powerpoint/2010/main" val="7805810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C065E5-DD57-27EC-F69B-0148F36576D5}"/>
              </a:ext>
            </a:extLst>
          </p:cNvPr>
          <p:cNvSpPr>
            <a:spLocks noGrp="1"/>
          </p:cNvSpPr>
          <p:nvPr>
            <p:ph type="title"/>
          </p:nvPr>
        </p:nvSpPr>
        <p:spPr/>
        <p:txBody>
          <a:bodyPr/>
          <a:lstStyle/>
          <a:p>
            <a:r>
              <a:rPr lang="en-US" dirty="0"/>
              <a:t>Relay TXOP protection</a:t>
            </a:r>
          </a:p>
        </p:txBody>
      </p:sp>
      <p:sp>
        <p:nvSpPr>
          <p:cNvPr id="3" name="Content Placeholder 2">
            <a:extLst>
              <a:ext uri="{FF2B5EF4-FFF2-40B4-BE49-F238E27FC236}">
                <a16:creationId xmlns:a16="http://schemas.microsoft.com/office/drawing/2014/main" id="{652FB7B0-E12B-2EB6-5498-30C33A4CB6E6}"/>
              </a:ext>
            </a:extLst>
          </p:cNvPr>
          <p:cNvSpPr>
            <a:spLocks noGrp="1"/>
          </p:cNvSpPr>
          <p:nvPr>
            <p:ph idx="1"/>
          </p:nvPr>
        </p:nvSpPr>
        <p:spPr>
          <a:xfrm>
            <a:off x="914401" y="1981201"/>
            <a:ext cx="6324599" cy="4267199"/>
          </a:xfrm>
        </p:spPr>
        <p:txBody>
          <a:bodyPr>
            <a:normAutofit fontScale="92500" lnSpcReduction="10000"/>
          </a:bodyPr>
          <a:lstStyle/>
          <a:p>
            <a:pPr>
              <a:buFont typeface="Arial" panose="020B0604020202020204" pitchFamily="34" charset="0"/>
              <a:buChar char="•"/>
            </a:pPr>
            <a:r>
              <a:rPr lang="en-US" sz="1400" dirty="0"/>
              <a:t>The existing RTS/CTS may not work for relay transmission since three devices with two hops are involved for relay operation.</a:t>
            </a:r>
          </a:p>
          <a:p>
            <a:pPr lvl="1">
              <a:buFont typeface="Arial" panose="020B0604020202020204" pitchFamily="34" charset="0"/>
              <a:buChar char="•"/>
            </a:pPr>
            <a:r>
              <a:rPr lang="en-US" sz="1200" dirty="0"/>
              <a:t>E.g., 2</a:t>
            </a:r>
            <a:r>
              <a:rPr lang="en-US" sz="1200" baseline="30000" dirty="0"/>
              <a:t>nd</a:t>
            </a:r>
            <a:r>
              <a:rPr lang="en-US" sz="1200" dirty="0"/>
              <a:t> hop transmission may not be protected through the RTS/CTS frame exchanges between the AP and the relay device for the DL relay case.</a:t>
            </a:r>
          </a:p>
          <a:p>
            <a:pPr>
              <a:buFont typeface="Arial" panose="020B0604020202020204" pitchFamily="34" charset="0"/>
              <a:buChar char="•"/>
            </a:pPr>
            <a:endParaRPr lang="en-US" sz="1400" dirty="0"/>
          </a:p>
          <a:p>
            <a:pPr>
              <a:buFont typeface="Arial" panose="020B0604020202020204" pitchFamily="34" charset="0"/>
              <a:buChar char="•"/>
            </a:pPr>
            <a:r>
              <a:rPr lang="en-US" sz="1400" dirty="0"/>
              <a:t>Proposal</a:t>
            </a:r>
          </a:p>
          <a:p>
            <a:pPr lvl="1">
              <a:buFont typeface="Arial" panose="020B0604020202020204" pitchFamily="34" charset="0"/>
              <a:buChar char="•"/>
            </a:pPr>
            <a:r>
              <a:rPr lang="en-US" sz="1200" dirty="0"/>
              <a:t>MAC control frame exchanges among an AP, a relay device and a non-AP STA can be performed to protect the relay TXOP.</a:t>
            </a:r>
          </a:p>
          <a:p>
            <a:pPr lvl="1">
              <a:buFont typeface="Arial" panose="020B0604020202020204" pitchFamily="34" charset="0"/>
              <a:buChar char="•"/>
            </a:pPr>
            <a:r>
              <a:rPr lang="en-US" sz="1200" dirty="0"/>
              <a:t>E.g. , For DL relay TXOP protection, </a:t>
            </a:r>
          </a:p>
          <a:p>
            <a:pPr lvl="2">
              <a:buFont typeface="Arial" panose="020B0604020202020204" pitchFamily="34" charset="0"/>
              <a:buChar char="•"/>
            </a:pPr>
            <a:r>
              <a:rPr lang="en-US" sz="1100" dirty="0"/>
              <a:t>Step 1: AP transmits a RTS Announcement frame that triggers RTS frame transmission from the relay device.</a:t>
            </a:r>
          </a:p>
          <a:p>
            <a:pPr lvl="2">
              <a:buFont typeface="Arial" panose="020B0604020202020204" pitchFamily="34" charset="0"/>
              <a:buChar char="•"/>
            </a:pPr>
            <a:r>
              <a:rPr lang="en-US" sz="1100" dirty="0"/>
              <a:t>Step 2: Relay device transmits an RTS frame to the non-AP STA in response to the RTS Announcement frame.</a:t>
            </a:r>
          </a:p>
          <a:p>
            <a:pPr lvl="2">
              <a:buFont typeface="Arial" panose="020B0604020202020204" pitchFamily="34" charset="0"/>
              <a:buChar char="•"/>
            </a:pPr>
            <a:r>
              <a:rPr lang="en-US" sz="1100" dirty="0"/>
              <a:t>Step 3: Non-AP STA responds with a CTS frame in response to the RTS frame.</a:t>
            </a:r>
          </a:p>
          <a:p>
            <a:pPr lvl="2">
              <a:buFont typeface="Arial" panose="020B0604020202020204" pitchFamily="34" charset="0"/>
              <a:buChar char="•"/>
            </a:pPr>
            <a:r>
              <a:rPr lang="en-US" sz="1100" dirty="0"/>
              <a:t>Step 4: Relay device transmit another CTS frame for confirmation purpose.</a:t>
            </a:r>
          </a:p>
          <a:p>
            <a:pPr lvl="2">
              <a:buFont typeface="Arial" panose="020B0604020202020204" pitchFamily="34" charset="0"/>
              <a:buChar char="•"/>
            </a:pPr>
            <a:r>
              <a:rPr lang="en-US" sz="1100" dirty="0"/>
              <a:t>Step 5: If the AP receive the CTS frame from the relay device, the AP initiates frame exchanges with the non-AP STA through the relay device.</a:t>
            </a:r>
          </a:p>
          <a:p>
            <a:pPr lvl="1">
              <a:buFont typeface="Arial" panose="020B0604020202020204" pitchFamily="34" charset="0"/>
              <a:buChar char="•"/>
            </a:pPr>
            <a:r>
              <a:rPr lang="en-US" sz="1200" dirty="0"/>
              <a:t>Note 1. For UL relay TXOP protection, a UHR STA can initiate a TXOP by transmitting an RTSA frame to a relay device.</a:t>
            </a:r>
          </a:p>
          <a:p>
            <a:pPr lvl="1">
              <a:buFont typeface="Arial" panose="020B0604020202020204" pitchFamily="34" charset="0"/>
              <a:buChar char="•"/>
            </a:pPr>
            <a:r>
              <a:rPr lang="en-US" sz="1200" dirty="0"/>
              <a:t>Note 2. For UL relay from a non-UHR STA, the relay TXOP protection described above might not be supported. Instead, the existing RTS/CTS frame exchanges between the non-UHR STA and the relay device can be done. The full protection of the relay TXOP might not be provided.</a:t>
            </a:r>
          </a:p>
        </p:txBody>
      </p:sp>
      <p:sp>
        <p:nvSpPr>
          <p:cNvPr id="4" name="Slide Number Placeholder 3">
            <a:extLst>
              <a:ext uri="{FF2B5EF4-FFF2-40B4-BE49-F238E27FC236}">
                <a16:creationId xmlns:a16="http://schemas.microsoft.com/office/drawing/2014/main" id="{078A3ECF-23FF-0401-24CE-66877F2B691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F7C5A754-257B-EFA7-21A3-FD5E02DFBF18}"/>
              </a:ext>
            </a:extLst>
          </p:cNvPr>
          <p:cNvSpPr>
            <a:spLocks noGrp="1"/>
          </p:cNvSpPr>
          <p:nvPr>
            <p:ph type="ftr" idx="14"/>
          </p:nvPr>
        </p:nvSpPr>
        <p:spPr/>
        <p:txBody>
          <a:bodyPr/>
          <a:lstStyle/>
          <a:p>
            <a:r>
              <a:rPr lang="en-GB"/>
              <a:t>Kiseon Ryu et al, NXP</a:t>
            </a:r>
            <a:endParaRPr lang="en-GB" dirty="0"/>
          </a:p>
        </p:txBody>
      </p:sp>
      <p:sp>
        <p:nvSpPr>
          <p:cNvPr id="6" name="Date Placeholder 5">
            <a:extLst>
              <a:ext uri="{FF2B5EF4-FFF2-40B4-BE49-F238E27FC236}">
                <a16:creationId xmlns:a16="http://schemas.microsoft.com/office/drawing/2014/main" id="{14AB0242-955B-0EAE-0240-DE7BC7890FAE}"/>
              </a:ext>
            </a:extLst>
          </p:cNvPr>
          <p:cNvSpPr>
            <a:spLocks noGrp="1"/>
          </p:cNvSpPr>
          <p:nvPr>
            <p:ph type="dt" idx="15"/>
          </p:nvPr>
        </p:nvSpPr>
        <p:spPr/>
        <p:txBody>
          <a:bodyPr/>
          <a:lstStyle/>
          <a:p>
            <a:r>
              <a:rPr lang="en-US" dirty="0"/>
              <a:t>March 2024</a:t>
            </a:r>
            <a:endParaRPr lang="en-GB" dirty="0"/>
          </a:p>
        </p:txBody>
      </p:sp>
      <p:pic>
        <p:nvPicPr>
          <p:cNvPr id="14" name="Picture 13">
            <a:extLst>
              <a:ext uri="{FF2B5EF4-FFF2-40B4-BE49-F238E27FC236}">
                <a16:creationId xmlns:a16="http://schemas.microsoft.com/office/drawing/2014/main" id="{7CB8630B-071E-BD00-317F-0B5210D44CC8}"/>
              </a:ext>
            </a:extLst>
          </p:cNvPr>
          <p:cNvPicPr>
            <a:picLocks noChangeAspect="1"/>
          </p:cNvPicPr>
          <p:nvPr/>
        </p:nvPicPr>
        <p:blipFill>
          <a:blip r:embed="rId2"/>
          <a:stretch>
            <a:fillRect/>
          </a:stretch>
        </p:blipFill>
        <p:spPr>
          <a:xfrm>
            <a:off x="7315200" y="2929787"/>
            <a:ext cx="4495807" cy="2297581"/>
          </a:xfrm>
          <a:prstGeom prst="rect">
            <a:avLst/>
          </a:prstGeom>
        </p:spPr>
      </p:pic>
      <p:sp>
        <p:nvSpPr>
          <p:cNvPr id="7" name="TextBox 6">
            <a:extLst>
              <a:ext uri="{FF2B5EF4-FFF2-40B4-BE49-F238E27FC236}">
                <a16:creationId xmlns:a16="http://schemas.microsoft.com/office/drawing/2014/main" id="{2C7FD68F-9CE1-15D5-81D0-EEBB5B6A51AB}"/>
              </a:ext>
            </a:extLst>
          </p:cNvPr>
          <p:cNvSpPr txBox="1"/>
          <p:nvPr/>
        </p:nvSpPr>
        <p:spPr>
          <a:xfrm>
            <a:off x="8382000" y="5331369"/>
            <a:ext cx="2819400" cy="276999"/>
          </a:xfrm>
          <a:prstGeom prst="rect">
            <a:avLst/>
          </a:prstGeom>
          <a:noFill/>
        </p:spPr>
        <p:txBody>
          <a:bodyPr wrap="square">
            <a:spAutoFit/>
          </a:bodyPr>
          <a:lstStyle/>
          <a:p>
            <a:r>
              <a:rPr lang="en-US" sz="1200" dirty="0">
                <a:solidFill>
                  <a:schemeClr val="tx1"/>
                </a:solidFill>
              </a:rPr>
              <a:t>Example of relay TXOP protection for DL</a:t>
            </a:r>
          </a:p>
        </p:txBody>
      </p:sp>
    </p:spTree>
    <p:extLst>
      <p:ext uri="{BB962C8B-B14F-4D97-AF65-F5344CB8AC3E}">
        <p14:creationId xmlns:p14="http://schemas.microsoft.com/office/powerpoint/2010/main" val="33091622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326688-34EF-4606-F7FF-6B0501762EBD}"/>
              </a:ext>
            </a:extLst>
          </p:cNvPr>
          <p:cNvSpPr>
            <a:spLocks noGrp="1"/>
          </p:cNvSpPr>
          <p:nvPr>
            <p:ph type="title"/>
          </p:nvPr>
        </p:nvSpPr>
        <p:spPr/>
        <p:txBody>
          <a:bodyPr/>
          <a:lstStyle/>
          <a:p>
            <a:r>
              <a:rPr lang="en-US" dirty="0"/>
              <a:t>Beacon forwarding by the relay device</a:t>
            </a:r>
          </a:p>
        </p:txBody>
      </p:sp>
      <p:sp>
        <p:nvSpPr>
          <p:cNvPr id="3" name="Content Placeholder 2">
            <a:extLst>
              <a:ext uri="{FF2B5EF4-FFF2-40B4-BE49-F238E27FC236}">
                <a16:creationId xmlns:a16="http://schemas.microsoft.com/office/drawing/2014/main" id="{4D09A5AA-4168-07E2-57C9-D72628BCCB6E}"/>
              </a:ext>
            </a:extLst>
          </p:cNvPr>
          <p:cNvSpPr>
            <a:spLocks noGrp="1"/>
          </p:cNvSpPr>
          <p:nvPr>
            <p:ph idx="1"/>
          </p:nvPr>
        </p:nvSpPr>
        <p:spPr/>
        <p:txBody>
          <a:bodyPr>
            <a:normAutofit fontScale="70000" lnSpcReduction="20000"/>
          </a:bodyPr>
          <a:lstStyle/>
          <a:p>
            <a:pPr>
              <a:buFont typeface="Arial" panose="020B0604020202020204" pitchFamily="34" charset="0"/>
              <a:buChar char="•"/>
            </a:pPr>
            <a:r>
              <a:rPr lang="en-US" dirty="0"/>
              <a:t>For a non-AP STA to discover a relay device and to measure the channel quality for selection of the relay device, the relay device can forward a Beacon frame received from an AP that it can perform relay operation with.</a:t>
            </a:r>
          </a:p>
          <a:p>
            <a:pPr>
              <a:buFont typeface="Arial" panose="020B0604020202020204" pitchFamily="34" charset="0"/>
              <a:buChar char="•"/>
            </a:pPr>
            <a:r>
              <a:rPr lang="en-US" dirty="0"/>
              <a:t>An AP may announce to non-AP STAs that a relay device forwards a Beacon frame within its BSS.</a:t>
            </a:r>
          </a:p>
          <a:p>
            <a:pPr>
              <a:buFont typeface="Arial" panose="020B0604020202020204" pitchFamily="34" charset="0"/>
              <a:buChar char="•"/>
            </a:pPr>
            <a:r>
              <a:rPr lang="en-US" dirty="0"/>
              <a:t>The contents of the forwarded Beacon frame can be the same as the received Beacon frame with the following exceptions.</a:t>
            </a:r>
          </a:p>
          <a:p>
            <a:pPr lvl="1">
              <a:buFont typeface="Arial" panose="020B0604020202020204" pitchFamily="34" charset="0"/>
              <a:buChar char="•"/>
            </a:pPr>
            <a:r>
              <a:rPr lang="en-US" dirty="0"/>
              <a:t>The TSF value can be updated based on the calculation of the Beacon forwarding time.</a:t>
            </a:r>
          </a:p>
          <a:p>
            <a:pPr lvl="1">
              <a:buFont typeface="Arial" panose="020B0604020202020204" pitchFamily="34" charset="0"/>
              <a:buChar char="•"/>
            </a:pPr>
            <a:r>
              <a:rPr lang="en-US" dirty="0"/>
              <a:t>The TA field can be changed to a MAC address of the relay device.</a:t>
            </a:r>
          </a:p>
          <a:p>
            <a:pPr lvl="1">
              <a:buFont typeface="Arial" panose="020B0604020202020204" pitchFamily="34" charset="0"/>
              <a:buChar char="•"/>
            </a:pPr>
            <a:r>
              <a:rPr lang="en-US" dirty="0"/>
              <a:t>Other exception is TBD.</a:t>
            </a:r>
          </a:p>
          <a:p>
            <a:pPr>
              <a:buFont typeface="Arial" panose="020B0604020202020204" pitchFamily="34" charset="0"/>
              <a:buChar char="•"/>
            </a:pPr>
            <a:r>
              <a:rPr lang="en-US" dirty="0"/>
              <a:t>A relay device can transmit a forwarded Beacon frame SIFS after a Beacon frame received from an AP or through the backoff procedure.</a:t>
            </a:r>
          </a:p>
          <a:p>
            <a:pPr>
              <a:buFont typeface="Arial" panose="020B0604020202020204" pitchFamily="34" charset="0"/>
              <a:buChar char="•"/>
            </a:pPr>
            <a:endParaRPr lang="en-US" dirty="0"/>
          </a:p>
          <a:p>
            <a:pPr>
              <a:buFont typeface="Arial" panose="020B0604020202020204" pitchFamily="34" charset="0"/>
              <a:buChar char="•"/>
            </a:pPr>
            <a:r>
              <a:rPr lang="en-US" dirty="0"/>
              <a:t>In addition, for non-AP STA’s association through a relay device, the relay device may forward an individually addressed management frame (e.g., Probe Request/Response, Authentication Request/Response, Association Request/Response, etc.) received from an unassociated non-AP STA to an AP for UL, and vice-versa for DL.</a:t>
            </a:r>
          </a:p>
          <a:p>
            <a:pPr lvl="1">
              <a:buFont typeface="Arial" panose="020B0604020202020204" pitchFamily="34" charset="0"/>
              <a:buChar char="•"/>
            </a:pPr>
            <a:r>
              <a:rPr lang="en-US" dirty="0"/>
              <a:t>How to indicate the additional address information (e.g., SA/DA of the non-AP STA) in the management frame is TBD.</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D08E77E7-1EF0-9A7F-5F9B-3AD9AB0CCDBC}"/>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CD412118-5CBF-E4B9-A8A8-7CE03DC16F6D}"/>
              </a:ext>
            </a:extLst>
          </p:cNvPr>
          <p:cNvSpPr>
            <a:spLocks noGrp="1"/>
          </p:cNvSpPr>
          <p:nvPr>
            <p:ph type="ftr" idx="14"/>
          </p:nvPr>
        </p:nvSpPr>
        <p:spPr/>
        <p:txBody>
          <a:bodyPr/>
          <a:lstStyle/>
          <a:p>
            <a:r>
              <a:rPr lang="en-GB"/>
              <a:t>Kiseon Ryu et al, NXP</a:t>
            </a:r>
            <a:endParaRPr lang="en-GB" dirty="0"/>
          </a:p>
        </p:txBody>
      </p:sp>
      <p:sp>
        <p:nvSpPr>
          <p:cNvPr id="6" name="Date Placeholder 5">
            <a:extLst>
              <a:ext uri="{FF2B5EF4-FFF2-40B4-BE49-F238E27FC236}">
                <a16:creationId xmlns:a16="http://schemas.microsoft.com/office/drawing/2014/main" id="{1018C9DC-81C4-348A-5764-7CE6342595AF}"/>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539599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2F64AA-5346-B74C-5FEA-6BF3AD8B0E63}"/>
              </a:ext>
            </a:extLst>
          </p:cNvPr>
          <p:cNvSpPr>
            <a:spLocks noGrp="1"/>
          </p:cNvSpPr>
          <p:nvPr>
            <p:ph type="title"/>
          </p:nvPr>
        </p:nvSpPr>
        <p:spPr/>
        <p:txBody>
          <a:bodyPr/>
          <a:lstStyle/>
          <a:p>
            <a:r>
              <a:rPr lang="en-US" dirty="0"/>
              <a:t>Security processing for relay</a:t>
            </a:r>
          </a:p>
        </p:txBody>
      </p:sp>
      <p:sp>
        <p:nvSpPr>
          <p:cNvPr id="3" name="Content Placeholder 2">
            <a:extLst>
              <a:ext uri="{FF2B5EF4-FFF2-40B4-BE49-F238E27FC236}">
                <a16:creationId xmlns:a16="http://schemas.microsoft.com/office/drawing/2014/main" id="{BB27AF82-8CAB-A571-B976-B4AB87CF80B2}"/>
              </a:ext>
            </a:extLst>
          </p:cNvPr>
          <p:cNvSpPr>
            <a:spLocks noGrp="1"/>
          </p:cNvSpPr>
          <p:nvPr>
            <p:ph idx="1"/>
          </p:nvPr>
        </p:nvSpPr>
        <p:spPr/>
        <p:txBody>
          <a:bodyPr>
            <a:normAutofit fontScale="70000" lnSpcReduction="20000"/>
          </a:bodyPr>
          <a:lstStyle/>
          <a:p>
            <a:pPr>
              <a:buFont typeface="Arial" panose="020B0604020202020204" pitchFamily="34" charset="0"/>
              <a:buChar char="•"/>
            </a:pPr>
            <a:r>
              <a:rPr lang="en-US" dirty="0"/>
              <a:t>As similar to seamless roaming architecture (e.g., AP MLD and Roaming AP MLD), an AP and a relay device can share the same AP MLD MAC address so that the end devices (i.e., the AP and an associated non-AP STA) can generate security keys, based on [AP MLD MAC address, Non-AP MLD MAC address] for encryption and integrity protection for the frame to be relayed.</a:t>
            </a:r>
          </a:p>
          <a:p>
            <a:pPr>
              <a:buFont typeface="Arial" panose="020B0604020202020204" pitchFamily="34" charset="0"/>
              <a:buChar char="•"/>
            </a:pPr>
            <a:r>
              <a:rPr lang="en-US" dirty="0"/>
              <a:t>All the security processing can be performed by the end devices, and the relay device does not involve in the security processing.</a:t>
            </a:r>
          </a:p>
          <a:p>
            <a:pPr>
              <a:buFont typeface="Arial" panose="020B0604020202020204" pitchFamily="34" charset="0"/>
              <a:buChar char="•"/>
            </a:pPr>
            <a:r>
              <a:rPr lang="en-US" dirty="0"/>
              <a:t>Security key update may not be needed when the communication link is changed between the direct link (i.e., AP to STA) and the relay link (i.e., AP to Relay to STA) for a UHR STA.</a:t>
            </a:r>
          </a:p>
          <a:p>
            <a:pPr>
              <a:buFont typeface="Arial" panose="020B0604020202020204" pitchFamily="34" charset="0"/>
              <a:buChar char="•"/>
            </a:pPr>
            <a:endParaRPr lang="en-US" dirty="0"/>
          </a:p>
          <a:p>
            <a:pPr>
              <a:buFont typeface="Arial" panose="020B0604020202020204" pitchFamily="34" charset="0"/>
              <a:buChar char="•"/>
            </a:pPr>
            <a:r>
              <a:rPr lang="en-US" dirty="0"/>
              <a:t>Note 1: When a non-UHR STA is associated with an AP through a relay device, the security keys can be generated based on [Relay MAC address, STA MAC address] by the AP and the non-AP STA for security processing. </a:t>
            </a:r>
          </a:p>
          <a:p>
            <a:pPr lvl="1">
              <a:buFont typeface="Arial" panose="020B0604020202020204" pitchFamily="34" charset="0"/>
              <a:buChar char="•"/>
            </a:pPr>
            <a:r>
              <a:rPr lang="en-US" dirty="0"/>
              <a:t>A non-UHR EHT STA is TBD.</a:t>
            </a:r>
          </a:p>
          <a:p>
            <a:pPr>
              <a:buFont typeface="Arial" panose="020B0604020202020204" pitchFamily="34" charset="0"/>
              <a:buChar char="•"/>
            </a:pPr>
            <a:r>
              <a:rPr lang="en-US" dirty="0"/>
              <a:t>Note 2: When relaying the frame, MAC header protection and MAC control frame protection can be disabled.</a:t>
            </a:r>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6A0C017F-D014-B416-C0F8-D0C093AA5043}"/>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1EDDA90F-5CBD-CA00-5335-3AD28B7FDAD9}"/>
              </a:ext>
            </a:extLst>
          </p:cNvPr>
          <p:cNvSpPr>
            <a:spLocks noGrp="1"/>
          </p:cNvSpPr>
          <p:nvPr>
            <p:ph type="ftr" idx="14"/>
          </p:nvPr>
        </p:nvSpPr>
        <p:spPr/>
        <p:txBody>
          <a:bodyPr/>
          <a:lstStyle/>
          <a:p>
            <a:r>
              <a:rPr lang="en-GB"/>
              <a:t>Kiseon Ryu et al, NXP</a:t>
            </a:r>
            <a:endParaRPr lang="en-GB" dirty="0"/>
          </a:p>
        </p:txBody>
      </p:sp>
      <p:sp>
        <p:nvSpPr>
          <p:cNvPr id="6" name="Date Placeholder 5">
            <a:extLst>
              <a:ext uri="{FF2B5EF4-FFF2-40B4-BE49-F238E27FC236}">
                <a16:creationId xmlns:a16="http://schemas.microsoft.com/office/drawing/2014/main" id="{9302E834-6D49-B4A3-73C4-E39FE9310D17}"/>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18343768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2559</Words>
  <Application>Microsoft Office PowerPoint</Application>
  <PresentationFormat>Widescreen</PresentationFormat>
  <Paragraphs>200</Paragraphs>
  <Slides>16</Slides>
  <Notes>2</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0" baseType="lpstr">
      <vt:lpstr>Arial</vt:lpstr>
      <vt:lpstr>Times New Roman</vt:lpstr>
      <vt:lpstr>Office Theme</vt:lpstr>
      <vt:lpstr>Document</vt:lpstr>
      <vt:lpstr>Lower MAC Relay Follow-Up</vt:lpstr>
      <vt:lpstr>Introduction</vt:lpstr>
      <vt:lpstr>Recap) Lower MAC Relay [1]</vt:lpstr>
      <vt:lpstr>Addressing in Data/Management frames for relay</vt:lpstr>
      <vt:lpstr>Addressing in Data/Management frames for relay</vt:lpstr>
      <vt:lpstr>Addressing in relayed BA frames</vt:lpstr>
      <vt:lpstr>Relay TXOP protection</vt:lpstr>
      <vt:lpstr>Beacon forwarding by the relay device</vt:lpstr>
      <vt:lpstr>Security processing for relay</vt:lpstr>
      <vt:lpstr>Non-UHR STA Support</vt:lpstr>
      <vt:lpstr>Sounding procedure for relay</vt:lpstr>
      <vt:lpstr>Summary</vt:lpstr>
      <vt:lpstr>Straw Poll 1</vt:lpstr>
      <vt:lpstr>Straw Poll 2</vt:lpstr>
      <vt:lpstr>Straw Poll 3</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Kiseon Ryu</dc:creator>
  <cp:lastModifiedBy>Kiseon Ryu</cp:lastModifiedBy>
  <cp:revision>143</cp:revision>
  <cp:lastPrinted>1601-01-01T00:00:00Z</cp:lastPrinted>
  <dcterms:created xsi:type="dcterms:W3CDTF">2022-10-28T01:22:29Z</dcterms:created>
  <dcterms:modified xsi:type="dcterms:W3CDTF">2024-02-29T16:40:09Z</dcterms:modified>
</cp:coreProperties>
</file>