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910" r:id="rId3"/>
    <p:sldId id="355" r:id="rId4"/>
    <p:sldId id="356" r:id="rId5"/>
    <p:sldId id="352" r:id="rId6"/>
    <p:sldId id="948" r:id="rId7"/>
    <p:sldId id="939" r:id="rId8"/>
    <p:sldId id="947" r:id="rId9"/>
    <p:sldId id="949" r:id="rId10"/>
    <p:sldId id="946"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0" autoAdjust="0"/>
    <p:restoredTop sz="96649" autoAdjust="0"/>
  </p:normalViewPr>
  <p:slideViewPr>
    <p:cSldViewPr>
      <p:cViewPr varScale="1">
        <p:scale>
          <a:sx n="114" d="100"/>
          <a:sy n="114" d="100"/>
        </p:scale>
        <p:origin x="2010"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202928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2/28/2024</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dirty="0"/>
              <a:t>February 2023</a:t>
            </a:r>
            <a:endParaRPr lang="en-GB" altLang="en-US"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dirty="0"/>
              <a:t>Alfred Asterjadhi, Qualcomm Technologies Inc.</a:t>
            </a:r>
          </a:p>
        </p:txBody>
      </p:sp>
    </p:spTree>
    <p:extLst>
      <p:ext uri="{BB962C8B-B14F-4D97-AF65-F5344CB8AC3E}">
        <p14:creationId xmlns:p14="http://schemas.microsoft.com/office/powerpoint/2010/main" val="31171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a16="http://schemas.microsoft.com/office/drawing/2014/main"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Alice Chen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a:t>
            </a:r>
            <a:r>
              <a:rPr lang="en-US" altLang="en-US" sz="1800" b="1" dirty="0"/>
              <a:t>0352</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a:t>Enabling Unscheduled AP PS Follow-up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2024-02-08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696719021"/>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Guogang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huangguogang1@huawei.com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algn="ctr"/>
                      <a:r>
                        <a:rPr lang="en-US" sz="1100" dirty="0"/>
                        <a:t>Yuchen</a:t>
                      </a:r>
                      <a:r>
                        <a:rPr lang="en-US" sz="1100" baseline="0" dirty="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Yunbo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Yue Zhao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Maolin Zhang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bl>
          </a:graphicData>
        </a:graphic>
      </p:graphicFrame>
      <p:sp>
        <p:nvSpPr>
          <p:cNvPr id="10"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11" name="Date Placeholder 3">
            <a:extLst>
              <a:ext uri="{FF2B5EF4-FFF2-40B4-BE49-F238E27FC236}">
                <a16:creationId xmlns:a16="http://schemas.microsoft.com/office/drawing/2014/main" id="{FC41CF1A-1E40-414C-9797-29A0547F5533}"/>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71525" y="1762125"/>
            <a:ext cx="7772400" cy="4114800"/>
          </a:xfrm>
        </p:spPr>
        <p:txBody>
          <a:bodyPr/>
          <a:lstStyle/>
          <a:p>
            <a:pPr algn="just"/>
            <a:r>
              <a:rPr lang="en-US" sz="2000" dirty="0"/>
              <a:t>Do you support to define a mechanism that allows the non-AP MLD to send a wakeup request through an enabled link on which the affiliated AP is operating in active mode to wake up the AP which affiliated with the same AP MLD and is operating in the doze state of the PS mode?</a:t>
            </a:r>
          </a:p>
          <a:p>
            <a:endParaRPr lang="en-US" sz="2000" dirty="0"/>
          </a:p>
          <a:p>
            <a:endParaRPr lang="en-US" dirty="0"/>
          </a:p>
          <a:p>
            <a:pPr marL="457200" lvl="1" indent="0">
              <a:buNone/>
            </a:pPr>
            <a:r>
              <a:rPr lang="en-US" dirty="0"/>
              <a:t>Yes:</a:t>
            </a:r>
          </a:p>
          <a:p>
            <a:pPr marL="457200" lvl="1" indent="0">
              <a:buNone/>
            </a:pPr>
            <a:r>
              <a:rPr lang="en-US" dirty="0"/>
              <a:t>No:</a:t>
            </a:r>
          </a:p>
          <a:p>
            <a:pPr marL="457200" lvl="1" indent="0">
              <a:buNone/>
            </a:pPr>
            <a:r>
              <a:rPr lang="en-US" dirty="0"/>
              <a:t>Abstain:</a:t>
            </a:r>
          </a:p>
          <a:p>
            <a:pPr lvl="1"/>
            <a:endParaRPr lang="en-US" sz="1600" dirty="0"/>
          </a:p>
          <a:p>
            <a:pPr marL="457200" lvl="1" indent="0">
              <a:buNone/>
            </a:pPr>
            <a:endParaRPr lang="en-US" sz="1600" dirty="0"/>
          </a:p>
          <a:p>
            <a:pPr marL="457200" lvl="1" indent="0">
              <a:buNone/>
            </a:pPr>
            <a:endParaRPr lang="en-US" sz="1600" dirty="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SP 2</a:t>
            </a:r>
          </a:p>
        </p:txBody>
      </p:sp>
      <p:sp>
        <p:nvSpPr>
          <p:cNvPr id="9" name="Footer Placeholder 3"/>
          <p:cNvSpPr>
            <a:spLocks noGrp="1"/>
          </p:cNvSpPr>
          <p:nvPr>
            <p:ph type="ftr" sz="quarter" idx="11"/>
          </p:nvPr>
        </p:nvSpPr>
        <p:spPr>
          <a:xfrm>
            <a:off x="6910466" y="6475413"/>
            <a:ext cx="1633460" cy="184666"/>
          </a:xfrm>
        </p:spPr>
        <p:txBody>
          <a:bodyPr/>
          <a:lstStyle/>
          <a:p>
            <a:pPr>
              <a:defRPr/>
            </a:pPr>
            <a:r>
              <a:rPr lang="en-GB" dirty="0"/>
              <a:t>Guogang Huang (</a:t>
            </a:r>
            <a:r>
              <a:rPr lang="en-US" altLang="zh-CN" dirty="0"/>
              <a:t>Huawei</a:t>
            </a:r>
            <a:r>
              <a:rPr lang="en-GB" dirty="0"/>
              <a:t>)</a:t>
            </a:r>
          </a:p>
        </p:txBody>
      </p:sp>
      <p:sp>
        <p:nvSpPr>
          <p:cNvPr id="8" name="Date Placeholder 3">
            <a:extLst>
              <a:ext uri="{FF2B5EF4-FFF2-40B4-BE49-F238E27FC236}">
                <a16:creationId xmlns:a16="http://schemas.microsoft.com/office/drawing/2014/main" id="{F04A0F65-54D6-4561-9BD9-6789C9AFF449}"/>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357987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pPr algn="just"/>
            <a:r>
              <a:rPr lang="en-US" altLang="zh-CN" sz="1800" dirty="0"/>
              <a:t>One of the goals of UHR is to reduce the AP power consumption which is more emphasized for the AP MLD.</a:t>
            </a:r>
          </a:p>
          <a:p>
            <a:pPr lvl="1" algn="just"/>
            <a:r>
              <a:rPr lang="en-US" altLang="zh-CN" sz="1600" dirty="0"/>
              <a:t>Since power consumption increases with the number of affiliated APs.</a:t>
            </a:r>
            <a:endParaRPr lang="en-US" altLang="zh-CN" sz="1400" dirty="0"/>
          </a:p>
          <a:p>
            <a:pPr algn="just"/>
            <a:r>
              <a:rPr lang="en-US" sz="1800" dirty="0"/>
              <a:t>Some candidate AP PS mechanisms are discussed [1-2]</a:t>
            </a:r>
          </a:p>
          <a:p>
            <a:pPr lvl="1" algn="just"/>
            <a:r>
              <a:rPr lang="en-US" sz="1600" dirty="0"/>
              <a:t>Scheduled AP PS</a:t>
            </a:r>
          </a:p>
          <a:p>
            <a:pPr lvl="2" algn="just"/>
            <a:r>
              <a:rPr lang="en-US" sz="1400" dirty="0"/>
              <a:t>E.g. use the existing TWT mechanism to handle the periodic traffic</a:t>
            </a:r>
          </a:p>
          <a:p>
            <a:pPr lvl="1" algn="just"/>
            <a:r>
              <a:rPr lang="en-US" sz="1600" dirty="0"/>
              <a:t>Dynamic AP PS</a:t>
            </a:r>
          </a:p>
          <a:p>
            <a:pPr lvl="2" algn="just"/>
            <a:r>
              <a:rPr lang="en-US" sz="1400" dirty="0"/>
              <a:t>E.g. exchange initial Control frame to enable higher BW/NSS modes</a:t>
            </a:r>
          </a:p>
          <a:p>
            <a:pPr lvl="1" algn="just"/>
            <a:r>
              <a:rPr lang="en-US" sz="1600" dirty="0"/>
              <a:t>Unscheduled AP PS</a:t>
            </a:r>
          </a:p>
          <a:p>
            <a:pPr lvl="2" algn="just"/>
            <a:r>
              <a:rPr lang="en-US" sz="1400" dirty="0"/>
              <a:t>E.g. the non-AP MLD sends a wakeup request through the link on which the corresponding affiliated AP is operating in active mode to wake up other affiliated APs which are operating in PS mode </a:t>
            </a:r>
          </a:p>
          <a:p>
            <a:pPr algn="just"/>
            <a:r>
              <a:rPr lang="en-US" sz="1800" dirty="0"/>
              <a:t>In this contribution, we will provide </a:t>
            </a:r>
            <a:r>
              <a:rPr lang="en-US" altLang="zh-CN" sz="1800" dirty="0"/>
              <a:t>qualitative</a:t>
            </a:r>
            <a:r>
              <a:rPr lang="en-US" sz="1800" dirty="0"/>
              <a:t> comparisons among these candidate AP </a:t>
            </a:r>
            <a:r>
              <a:rPr lang="en-US" altLang="zh-CN" sz="1800" dirty="0"/>
              <a:t>PS mechanisms. </a:t>
            </a:r>
            <a:endParaRPr lang="en-US" sz="1800" dirty="0"/>
          </a:p>
        </p:txBody>
      </p:sp>
      <p:sp>
        <p:nvSpPr>
          <p:cNvPr id="4"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t>Introduction</a:t>
            </a:r>
          </a:p>
        </p:txBody>
      </p:sp>
      <p:sp>
        <p:nvSpPr>
          <p:cNvPr id="7" name="Date Placeholder 3">
            <a:extLst>
              <a:ext uri="{FF2B5EF4-FFF2-40B4-BE49-F238E27FC236}">
                <a16:creationId xmlns:a16="http://schemas.microsoft.com/office/drawing/2014/main" id="{26A2F67A-5251-4450-B573-DD63D0B3925C}"/>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22069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Recap Unscheduled AP PS [2]</a:t>
            </a:r>
            <a:endParaRPr lang="zh-CN" altLang="en-US" sz="2800" dirty="0"/>
          </a:p>
        </p:txBody>
      </p:sp>
      <p:sp>
        <p:nvSpPr>
          <p:cNvPr id="3" name="内容占位符 2"/>
          <p:cNvSpPr>
            <a:spLocks noGrp="1"/>
          </p:cNvSpPr>
          <p:nvPr>
            <p:ph idx="1"/>
          </p:nvPr>
        </p:nvSpPr>
        <p:spPr>
          <a:xfrm>
            <a:off x="723900" y="1988841"/>
            <a:ext cx="7772400" cy="4320480"/>
          </a:xfrm>
        </p:spPr>
        <p:txBody>
          <a:bodyPr/>
          <a:lstStyle/>
          <a:p>
            <a:r>
              <a:rPr lang="en-US" altLang="zh-CN" sz="2000" dirty="0"/>
              <a:t>In order to save AP MLD power, the simplest way is to have only one link operating in the active mode and other links operating in the PS mode if the traffic load is low.</a:t>
            </a:r>
            <a:endParaRPr lang="en-US" altLang="zh-CN" dirty="0"/>
          </a:p>
          <a:p>
            <a:pPr lvl="1"/>
            <a:r>
              <a:rPr lang="en-US" altLang="zh-CN" dirty="0"/>
              <a:t>All APs affiliated with the AP MLD shall announce the change on the AP power management mode in advance</a:t>
            </a:r>
          </a:p>
          <a:p>
            <a:pPr lvl="1"/>
            <a:r>
              <a:rPr lang="en-US" altLang="zh-CN" dirty="0"/>
              <a:t>No need to send Beacon frame if an AP affiliated with an UHR AP MLD is in PS mode</a:t>
            </a:r>
          </a:p>
          <a:p>
            <a:endParaRPr lang="en-US" altLang="zh-CN" sz="2000" dirty="0"/>
          </a:p>
          <a:p>
            <a:r>
              <a:rPr lang="en-US" altLang="zh-CN" sz="2000" dirty="0"/>
              <a:t>The ‘active’ link (which means the AP is operating in the active mode) can address the follow potential issues</a:t>
            </a:r>
          </a:p>
          <a:p>
            <a:pPr lvl="1"/>
            <a:r>
              <a:rPr lang="en-US" altLang="zh-CN" dirty="0"/>
              <a:t>Provide access service to the pre-EHT STA </a:t>
            </a:r>
          </a:p>
          <a:p>
            <a:pPr lvl="1"/>
            <a:r>
              <a:rPr lang="en-US" altLang="zh-CN" dirty="0"/>
              <a:t>Provide Discovery, Active Probing, Association to EHT/UHR non-AP MLD </a:t>
            </a:r>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p:cNvSpPr>
            <a:spLocks noGrp="1"/>
          </p:cNvSpPr>
          <p:nvPr>
            <p:ph type="ftr" sz="quarter" idx="11"/>
          </p:nvPr>
        </p:nvSpPr>
        <p:spPr>
          <a:xfrm>
            <a:off x="6934200" y="6473309"/>
            <a:ext cx="1633460" cy="184666"/>
          </a:xfrm>
        </p:spPr>
        <p:txBody>
          <a:bodyPr/>
          <a:lstStyle/>
          <a:p>
            <a:pPr>
              <a:defRPr/>
            </a:pPr>
            <a:r>
              <a:rPr lang="en-GB" altLang="zh-CN" dirty="0"/>
              <a:t>Guogang Huang (Huawei)</a:t>
            </a:r>
          </a:p>
        </p:txBody>
      </p:sp>
      <p:sp>
        <p:nvSpPr>
          <p:cNvPr id="8" name="Date Placeholder 3">
            <a:extLst>
              <a:ext uri="{FF2B5EF4-FFF2-40B4-BE49-F238E27FC236}">
                <a16:creationId xmlns:a16="http://schemas.microsoft.com/office/drawing/2014/main" id="{DE1C8E4A-BF0B-460F-813F-ED9F5719990A}"/>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340041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Recap Unscheduled AP PS (Cont.) [2]</a:t>
            </a:r>
            <a:endParaRPr lang="zh-CN" altLang="en-US" sz="2800" dirty="0"/>
          </a:p>
        </p:txBody>
      </p:sp>
      <p:sp>
        <p:nvSpPr>
          <p:cNvPr id="3" name="内容占位符 2"/>
          <p:cNvSpPr>
            <a:spLocks noGrp="1"/>
          </p:cNvSpPr>
          <p:nvPr>
            <p:ph idx="1"/>
          </p:nvPr>
        </p:nvSpPr>
        <p:spPr/>
        <p:txBody>
          <a:bodyPr/>
          <a:lstStyle/>
          <a:p>
            <a:pPr algn="just"/>
            <a:r>
              <a:rPr lang="en-US" altLang="zh-CN" sz="2000" dirty="0"/>
              <a:t>Once high throughput is needed, a non-AP MLD can send a request through the ‘active’ link to wake up one or more affiliated APs in the PS mode with the doze state</a:t>
            </a:r>
            <a:endParaRPr lang="zh-CN" altLang="en-US" sz="2000" dirty="0"/>
          </a:p>
          <a:p>
            <a:pPr algn="just"/>
            <a:r>
              <a:rPr lang="en-US" altLang="zh-CN" sz="2000" dirty="0"/>
              <a:t>An affiliated AP in PS mode with the doze state shall enter the awake state after receiving a wakeup request for frame exchange</a:t>
            </a:r>
          </a:p>
          <a:p>
            <a:pPr algn="just"/>
            <a:endParaRPr lang="en-US" altLang="zh-CN" sz="2000" dirty="0"/>
          </a:p>
          <a:p>
            <a:pPr algn="just"/>
            <a:r>
              <a:rPr lang="en-US" altLang="zh-CN" sz="2000" dirty="0"/>
              <a:t>The affiliated AP in PS mode with the awake state can switch back to the doze state if either of the following conditions is met, e.g.</a:t>
            </a:r>
          </a:p>
          <a:p>
            <a:pPr lvl="1" algn="just"/>
            <a:r>
              <a:rPr lang="en-US" altLang="zh-CN" sz="1800" dirty="0"/>
              <a:t>There is no STA who operates on this link and sets the More Data subfield of the latest frame transmitted to 1</a:t>
            </a:r>
          </a:p>
          <a:p>
            <a:pPr lvl="1" algn="just"/>
            <a:r>
              <a:rPr lang="en-US" altLang="zh-CN" sz="1800" dirty="0"/>
              <a:t>The channel is idle for a given time</a:t>
            </a:r>
          </a:p>
          <a:p>
            <a:pPr lvl="2" algn="just"/>
            <a:r>
              <a:rPr lang="en-US" altLang="zh-CN" sz="1600" dirty="0"/>
              <a:t>This can address the case that the STA moves out of the AP’s coverage area</a:t>
            </a:r>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p:cNvSpPr>
            <a:spLocks noGrp="1"/>
          </p:cNvSpPr>
          <p:nvPr>
            <p:ph type="ftr" sz="quarter" idx="11"/>
          </p:nvPr>
        </p:nvSpPr>
        <p:spPr>
          <a:xfrm>
            <a:off x="6934200" y="6475413"/>
            <a:ext cx="1633460" cy="184666"/>
          </a:xfrm>
        </p:spPr>
        <p:txBody>
          <a:bodyPr/>
          <a:lstStyle/>
          <a:p>
            <a:pPr>
              <a:defRPr/>
            </a:pPr>
            <a:r>
              <a:rPr lang="en-GB" altLang="zh-CN" dirty="0"/>
              <a:t>Guogang Huang (Huawei)</a:t>
            </a:r>
          </a:p>
        </p:txBody>
      </p:sp>
      <p:sp>
        <p:nvSpPr>
          <p:cNvPr id="7" name="Date Placeholder 3">
            <a:extLst>
              <a:ext uri="{FF2B5EF4-FFF2-40B4-BE49-F238E27FC236}">
                <a16:creationId xmlns:a16="http://schemas.microsoft.com/office/drawing/2014/main" id="{6D3F38D9-5023-46D7-A54F-486CDF0180E7}"/>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22915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28D2B-B820-191E-198A-0278F33DC262}"/>
              </a:ext>
            </a:extLst>
          </p:cNvPr>
          <p:cNvSpPr>
            <a:spLocks noGrp="1"/>
          </p:cNvSpPr>
          <p:nvPr>
            <p:ph type="title"/>
          </p:nvPr>
        </p:nvSpPr>
        <p:spPr/>
        <p:txBody>
          <a:bodyPr/>
          <a:lstStyle/>
          <a:p>
            <a:r>
              <a:rPr lang="en-US" altLang="zh-CN" dirty="0"/>
              <a:t>Qualitative Comparison [1]</a:t>
            </a:r>
            <a:endParaRPr lang="en-US" dirty="0"/>
          </a:p>
        </p:txBody>
      </p:sp>
      <p:sp>
        <p:nvSpPr>
          <p:cNvPr id="4" name="Slide Number Placeholder 3">
            <a:extLst>
              <a:ext uri="{FF2B5EF4-FFF2-40B4-BE49-F238E27FC236}">
                <a16:creationId xmlns:a16="http://schemas.microsoft.com/office/drawing/2014/main" id="{68D7F17D-2A4D-A311-F9A8-0729907EF8C3}"/>
              </a:ext>
            </a:extLst>
          </p:cNvPr>
          <p:cNvSpPr>
            <a:spLocks noGrp="1"/>
          </p:cNvSpPr>
          <p:nvPr>
            <p:ph type="sldNum" sz="quarter" idx="12"/>
          </p:nvPr>
        </p:nvSpPr>
        <p:spPr/>
        <p:txBody>
          <a:bodyPr/>
          <a:lstStyle/>
          <a:p>
            <a:r>
              <a:rPr lang="en-GB" altLang="en-US"/>
              <a:t>Slide </a:t>
            </a:r>
            <a:fld id="{6D24465E-2B0A-4D96-BA39-EC98956D452B}" type="slidenum">
              <a:rPr lang="en-GB" altLang="en-US" smtClean="0"/>
              <a:pPr/>
              <a:t>5</a:t>
            </a:fld>
            <a:endParaRPr lang="en-GB" altLang="en-US"/>
          </a:p>
        </p:txBody>
      </p:sp>
      <p:sp>
        <p:nvSpPr>
          <p:cNvPr id="5" name="Footer Placeholder 4">
            <a:extLst>
              <a:ext uri="{FF2B5EF4-FFF2-40B4-BE49-F238E27FC236}">
                <a16:creationId xmlns:a16="http://schemas.microsoft.com/office/drawing/2014/main" id="{A40005C3-AFB8-8B05-F34A-0790E820B6DD}"/>
              </a:ext>
            </a:extLst>
          </p:cNvPr>
          <p:cNvSpPr>
            <a:spLocks noGrp="1"/>
          </p:cNvSpPr>
          <p:nvPr>
            <p:ph type="ftr" sz="quarter" idx="11"/>
          </p:nvPr>
        </p:nvSpPr>
        <p:spPr>
          <a:xfrm>
            <a:off x="6934200" y="6475413"/>
            <a:ext cx="1633460" cy="184666"/>
          </a:xfrm>
        </p:spPr>
        <p:txBody>
          <a:bodyPr/>
          <a:lstStyle/>
          <a:p>
            <a:r>
              <a:rPr lang="en-GB" dirty="0"/>
              <a:t>Guogang Huang (Huawei)</a:t>
            </a:r>
          </a:p>
        </p:txBody>
      </p:sp>
      <p:graphicFrame>
        <p:nvGraphicFramePr>
          <p:cNvPr id="6" name="Table 5">
            <a:extLst>
              <a:ext uri="{FF2B5EF4-FFF2-40B4-BE49-F238E27FC236}">
                <a16:creationId xmlns:a16="http://schemas.microsoft.com/office/drawing/2014/main" id="{BFE0CB6C-92BA-26B1-6858-7245A8D21C4A}"/>
              </a:ext>
            </a:extLst>
          </p:cNvPr>
          <p:cNvGraphicFramePr>
            <a:graphicFrameLocks noGrp="1"/>
          </p:cNvGraphicFramePr>
          <p:nvPr>
            <p:extLst>
              <p:ext uri="{D42A27DB-BD31-4B8C-83A1-F6EECF244321}">
                <p14:modId xmlns:p14="http://schemas.microsoft.com/office/powerpoint/2010/main" val="1710117708"/>
              </p:ext>
            </p:extLst>
          </p:nvPr>
        </p:nvGraphicFramePr>
        <p:xfrm>
          <a:off x="822965" y="1926564"/>
          <a:ext cx="7924800" cy="2903994"/>
        </p:xfrm>
        <a:graphic>
          <a:graphicData uri="http://schemas.openxmlformats.org/drawingml/2006/table">
            <a:tbl>
              <a:tblPr firstRow="1" bandRow="1">
                <a:tableStyleId>{073A0DAA-6AF3-43AB-8588-CEC1D06C72B9}</a:tableStyleId>
              </a:tblPr>
              <a:tblGrid>
                <a:gridCol w="866696">
                  <a:extLst>
                    <a:ext uri="{9D8B030D-6E8A-4147-A177-3AD203B41FA5}">
                      <a16:colId xmlns:a16="http://schemas.microsoft.com/office/drawing/2014/main" val="3828519493"/>
                    </a:ext>
                  </a:extLst>
                </a:gridCol>
                <a:gridCol w="832055">
                  <a:extLst>
                    <a:ext uri="{9D8B030D-6E8A-4147-A177-3AD203B41FA5}">
                      <a16:colId xmlns:a16="http://schemas.microsoft.com/office/drawing/2014/main" val="851577200"/>
                    </a:ext>
                  </a:extLst>
                </a:gridCol>
                <a:gridCol w="801241">
                  <a:extLst>
                    <a:ext uri="{9D8B030D-6E8A-4147-A177-3AD203B41FA5}">
                      <a16:colId xmlns:a16="http://schemas.microsoft.com/office/drawing/2014/main" val="2163000268"/>
                    </a:ext>
                  </a:extLst>
                </a:gridCol>
                <a:gridCol w="1752600">
                  <a:extLst>
                    <a:ext uri="{9D8B030D-6E8A-4147-A177-3AD203B41FA5}">
                      <a16:colId xmlns:a16="http://schemas.microsoft.com/office/drawing/2014/main" val="1520915682"/>
                    </a:ext>
                  </a:extLst>
                </a:gridCol>
                <a:gridCol w="1195938">
                  <a:extLst>
                    <a:ext uri="{9D8B030D-6E8A-4147-A177-3AD203B41FA5}">
                      <a16:colId xmlns:a16="http://schemas.microsoft.com/office/drawing/2014/main" val="994866327"/>
                    </a:ext>
                  </a:extLst>
                </a:gridCol>
                <a:gridCol w="901721">
                  <a:extLst>
                    <a:ext uri="{9D8B030D-6E8A-4147-A177-3AD203B41FA5}">
                      <a16:colId xmlns:a16="http://schemas.microsoft.com/office/drawing/2014/main" val="2882352343"/>
                    </a:ext>
                  </a:extLst>
                </a:gridCol>
                <a:gridCol w="1574549">
                  <a:extLst>
                    <a:ext uri="{9D8B030D-6E8A-4147-A177-3AD203B41FA5}">
                      <a16:colId xmlns:a16="http://schemas.microsoft.com/office/drawing/2014/main" val="2395560733"/>
                    </a:ext>
                  </a:extLst>
                </a:gridCol>
              </a:tblGrid>
              <a:tr h="413277">
                <a:tc>
                  <a:txBody>
                    <a:bodyPr/>
                    <a:lstStyle/>
                    <a:p>
                      <a:pPr algn="ctr"/>
                      <a:r>
                        <a:rPr lang="en-US" sz="1100" dirty="0"/>
                        <a:t>AP PS mechanism</a:t>
                      </a:r>
                    </a:p>
                  </a:txBody>
                  <a:tcPr/>
                </a:tc>
                <a:tc>
                  <a:txBody>
                    <a:bodyPr/>
                    <a:lstStyle/>
                    <a:p>
                      <a:pPr algn="ctr"/>
                      <a:r>
                        <a:rPr lang="en-US" sz="1100" dirty="0"/>
                        <a:t>Status</a:t>
                      </a:r>
                    </a:p>
                  </a:txBody>
                  <a:tcPr/>
                </a:tc>
                <a:tc>
                  <a:txBody>
                    <a:bodyPr/>
                    <a:lstStyle/>
                    <a:p>
                      <a:pPr algn="ctr"/>
                      <a:r>
                        <a:rPr lang="en-US" sz="1100" dirty="0"/>
                        <a:t>Inactive Periods</a:t>
                      </a:r>
                    </a:p>
                  </a:txBody>
                  <a:tcPr/>
                </a:tc>
                <a:tc>
                  <a:txBody>
                    <a:bodyPr/>
                    <a:lstStyle/>
                    <a:p>
                      <a:pPr algn="ctr"/>
                      <a:r>
                        <a:rPr lang="en-US" sz="1100" dirty="0"/>
                        <a:t>Active Periods</a:t>
                      </a:r>
                    </a:p>
                  </a:txBody>
                  <a:tcPr/>
                </a:tc>
                <a:tc>
                  <a:txBody>
                    <a:bodyPr/>
                    <a:lstStyle/>
                    <a:p>
                      <a:pPr algn="ctr"/>
                      <a:r>
                        <a:rPr lang="en-US" sz="1100" dirty="0"/>
                        <a:t>Inactive/Active Duration</a:t>
                      </a:r>
                    </a:p>
                  </a:txBody>
                  <a:tcPr/>
                </a:tc>
                <a:tc>
                  <a:txBody>
                    <a:bodyPr/>
                    <a:lstStyle/>
                    <a:p>
                      <a:pPr algn="ctr"/>
                      <a:r>
                        <a:rPr lang="en-US" sz="1100" dirty="0"/>
                        <a:t>PS benefits</a:t>
                      </a:r>
                    </a:p>
                  </a:txBody>
                  <a:tcPr/>
                </a:tc>
                <a:tc>
                  <a:txBody>
                    <a:bodyPr/>
                    <a:lstStyle/>
                    <a:p>
                      <a:pPr algn="ctr"/>
                      <a:r>
                        <a:rPr lang="en-US" sz="1100" dirty="0"/>
                        <a:t>Tx Delay</a:t>
                      </a:r>
                    </a:p>
                  </a:txBody>
                  <a:tcPr/>
                </a:tc>
                <a:extLst>
                  <a:ext uri="{0D108BD9-81ED-4DB2-BD59-A6C34878D82A}">
                    <a16:rowId xmlns:a16="http://schemas.microsoft.com/office/drawing/2014/main" val="2173936546"/>
                  </a:ext>
                </a:extLst>
              </a:tr>
              <a:tr h="678954">
                <a:tc>
                  <a:txBody>
                    <a:bodyPr/>
                    <a:lstStyle/>
                    <a:p>
                      <a:r>
                        <a:rPr lang="en-US" sz="1000" dirty="0"/>
                        <a:t>Link Disablement</a:t>
                      </a:r>
                    </a:p>
                  </a:txBody>
                  <a:tcPr/>
                </a:tc>
                <a:tc>
                  <a:txBody>
                    <a:bodyPr/>
                    <a:lstStyle/>
                    <a:p>
                      <a:r>
                        <a:rPr lang="en-US" sz="1000" dirty="0"/>
                        <a:t>Baseline</a:t>
                      </a:r>
                    </a:p>
                  </a:txBody>
                  <a:tcPr/>
                </a:tc>
                <a:tc>
                  <a:txBody>
                    <a:bodyPr/>
                    <a:lstStyle/>
                    <a:p>
                      <a:r>
                        <a:rPr lang="en-US" sz="1000" dirty="0"/>
                        <a:t>In Disabled Links</a:t>
                      </a:r>
                    </a:p>
                  </a:txBody>
                  <a:tcPr/>
                </a:tc>
                <a:tc>
                  <a:txBody>
                    <a:bodyPr/>
                    <a:lstStyle/>
                    <a:p>
                      <a:r>
                        <a:rPr lang="en-US" sz="1000" dirty="0"/>
                        <a:t>In Enabled Links (At least one link)</a:t>
                      </a:r>
                    </a:p>
                  </a:txBody>
                  <a:tcPr/>
                </a:tc>
                <a:tc>
                  <a:txBody>
                    <a:bodyPr/>
                    <a:lstStyle/>
                    <a:p>
                      <a:r>
                        <a:rPr lang="en-US" sz="1000" dirty="0"/>
                        <a:t>~ Seconds or more</a:t>
                      </a:r>
                    </a:p>
                    <a:p>
                      <a:r>
                        <a:rPr lang="en-US" sz="1000" dirty="0"/>
                        <a:t>(order of DTIM interval)</a:t>
                      </a:r>
                    </a:p>
                  </a:txBody>
                  <a:tcPr/>
                </a:tc>
                <a:tc>
                  <a:txBody>
                    <a:bodyPr/>
                    <a:lstStyle/>
                    <a:p>
                      <a:pPr algn="ctr"/>
                      <a:r>
                        <a:rPr lang="en-US" sz="1000" dirty="0"/>
                        <a:t>High</a:t>
                      </a:r>
                      <a:endParaRPr lang="en-US" sz="1000" baseline="30000" dirty="0"/>
                    </a:p>
                  </a:txBody>
                  <a:tcPr/>
                </a:tc>
                <a:tc>
                  <a:txBody>
                    <a:bodyPr/>
                    <a:lstStyle/>
                    <a:p>
                      <a:pPr algn="ctr"/>
                      <a:r>
                        <a:rPr lang="en-US" sz="1000" dirty="0"/>
                        <a:t>High</a:t>
                      </a:r>
                    </a:p>
                  </a:txBody>
                  <a:tcPr/>
                </a:tc>
                <a:extLst>
                  <a:ext uri="{0D108BD9-81ED-4DB2-BD59-A6C34878D82A}">
                    <a16:rowId xmlns:a16="http://schemas.microsoft.com/office/drawing/2014/main" val="2317109655"/>
                  </a:ext>
                </a:extLst>
              </a:tr>
              <a:tr h="383757">
                <a:tc>
                  <a:txBody>
                    <a:bodyPr/>
                    <a:lstStyle/>
                    <a:p>
                      <a:r>
                        <a:rPr lang="en-US" sz="1000" dirty="0"/>
                        <a:t>Scheduled AP PS</a:t>
                      </a:r>
                    </a:p>
                  </a:txBody>
                  <a:tcPr/>
                </a:tc>
                <a:tc>
                  <a:txBody>
                    <a:bodyPr/>
                    <a:lstStyle/>
                    <a:p>
                      <a:r>
                        <a:rPr lang="en-US" sz="1000" dirty="0"/>
                        <a:t>UHR Candidate</a:t>
                      </a:r>
                    </a:p>
                  </a:txBody>
                  <a:tcPr/>
                </a:tc>
                <a:tc>
                  <a:txBody>
                    <a:bodyPr/>
                    <a:lstStyle/>
                    <a:p>
                      <a:r>
                        <a:rPr lang="en-US" sz="1000" dirty="0"/>
                        <a:t>Outside Wake SPs</a:t>
                      </a:r>
                    </a:p>
                  </a:txBody>
                  <a:tcPr/>
                </a:tc>
                <a:tc>
                  <a:txBody>
                    <a:bodyPr/>
                    <a:lstStyle/>
                    <a:p>
                      <a:r>
                        <a:rPr lang="en-US" sz="1000" dirty="0"/>
                        <a:t>Within Wake SPs</a:t>
                      </a:r>
                    </a:p>
                  </a:txBody>
                  <a:tcPr/>
                </a:tc>
                <a:tc>
                  <a:txBody>
                    <a:bodyPr/>
                    <a:lstStyle/>
                    <a:p>
                      <a:r>
                        <a:rPr lang="en-US" sz="1000" dirty="0"/>
                        <a:t>~ Tens of </a:t>
                      </a:r>
                      <a:r>
                        <a:rPr lang="en-US" sz="1000" dirty="0" err="1"/>
                        <a:t>ms.</a:t>
                      </a:r>
                      <a:r>
                        <a:rPr lang="en-US" sz="1000" dirty="0"/>
                        <a:t> or more</a:t>
                      </a:r>
                    </a:p>
                  </a:txBody>
                  <a:tcPr/>
                </a:tc>
                <a:tc>
                  <a:txBody>
                    <a:bodyPr/>
                    <a:lstStyle/>
                    <a:p>
                      <a:pPr algn="ctr"/>
                      <a:r>
                        <a:rPr lang="en-US" sz="1000" dirty="0"/>
                        <a:t>Medium</a:t>
                      </a:r>
                      <a:endParaRPr lang="en-US" sz="1000" baseline="30000" dirty="0"/>
                    </a:p>
                  </a:txBody>
                  <a:tcPr/>
                </a:tc>
                <a:tc>
                  <a:txBody>
                    <a:bodyPr/>
                    <a:lstStyle/>
                    <a:p>
                      <a:pPr algn="ctr"/>
                      <a:r>
                        <a:rPr lang="en-US" sz="1000" dirty="0"/>
                        <a:t>Medium</a:t>
                      </a:r>
                    </a:p>
                  </a:txBody>
                  <a:tcPr/>
                </a:tc>
                <a:extLst>
                  <a:ext uri="{0D108BD9-81ED-4DB2-BD59-A6C34878D82A}">
                    <a16:rowId xmlns:a16="http://schemas.microsoft.com/office/drawing/2014/main" val="3774472793"/>
                  </a:ext>
                </a:extLst>
              </a:tr>
              <a:tr h="383757">
                <a:tc>
                  <a:txBody>
                    <a:bodyPr/>
                    <a:lstStyle/>
                    <a:p>
                      <a:r>
                        <a:rPr lang="en-US" sz="1000" dirty="0"/>
                        <a:t>Dynamic AP PS</a:t>
                      </a:r>
                    </a:p>
                  </a:txBody>
                  <a:tcPr/>
                </a:tc>
                <a:tc>
                  <a:txBody>
                    <a:bodyPr/>
                    <a:lstStyle/>
                    <a:p>
                      <a:r>
                        <a:rPr lang="en-US" sz="1000" dirty="0"/>
                        <a:t>UHR Candidate</a:t>
                      </a:r>
                    </a:p>
                  </a:txBody>
                  <a:tcPr/>
                </a:tc>
                <a:tc>
                  <a:txBody>
                    <a:bodyPr/>
                    <a:lstStyle/>
                    <a:p>
                      <a:r>
                        <a:rPr lang="en-US" sz="1000" dirty="0"/>
                        <a:t>None</a:t>
                      </a:r>
                    </a:p>
                  </a:txBody>
                  <a:tcPr/>
                </a:tc>
                <a:tc>
                  <a:txBody>
                    <a:bodyPr/>
                    <a:lstStyle/>
                    <a:p>
                      <a:r>
                        <a:rPr lang="en-US" sz="1000" dirty="0"/>
                        <a:t>All</a:t>
                      </a:r>
                    </a:p>
                  </a:txBody>
                  <a:tcPr/>
                </a:tc>
                <a:tc>
                  <a:txBody>
                    <a:bodyPr/>
                    <a:lstStyle/>
                    <a:p>
                      <a:r>
                        <a:rPr lang="en-US" sz="1000" dirty="0"/>
                        <a:t>None/All</a:t>
                      </a:r>
                    </a:p>
                  </a:txBody>
                  <a:tcPr/>
                </a:tc>
                <a:tc>
                  <a:txBody>
                    <a:bodyPr/>
                    <a:lstStyle/>
                    <a:p>
                      <a:pPr algn="ctr"/>
                      <a:r>
                        <a:rPr lang="en-US" sz="1000" dirty="0"/>
                        <a:t>Medium</a:t>
                      </a:r>
                    </a:p>
                  </a:txBody>
                  <a:tcPr/>
                </a:tc>
                <a:tc>
                  <a:txBody>
                    <a:bodyPr/>
                    <a:lstStyle/>
                    <a:p>
                      <a:pPr algn="ctr"/>
                      <a:r>
                        <a:rPr lang="en-US" sz="1000" dirty="0"/>
                        <a:t>Minimal</a:t>
                      </a:r>
                    </a:p>
                  </a:txBody>
                  <a:tcPr/>
                </a:tc>
                <a:extLst>
                  <a:ext uri="{0D108BD9-81ED-4DB2-BD59-A6C34878D82A}">
                    <a16:rowId xmlns:a16="http://schemas.microsoft.com/office/drawing/2014/main" val="237826295"/>
                  </a:ext>
                </a:extLst>
              </a:tr>
              <a:tr h="974152">
                <a:tc>
                  <a:txBody>
                    <a:bodyPr/>
                    <a:lstStyle/>
                    <a:p>
                      <a:r>
                        <a:rPr lang="en-US" sz="1000" dirty="0"/>
                        <a:t>Unscheduled AP PS</a:t>
                      </a:r>
                    </a:p>
                  </a:txBody>
                  <a:tcPr>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a:t>UHR Candidate</a:t>
                      </a:r>
                    </a:p>
                    <a:p>
                      <a:endParaRPr lang="en-US" sz="1000" dirty="0"/>
                    </a:p>
                  </a:txBody>
                  <a:tcPr>
                    <a:solidFill>
                      <a:schemeClr val="accent5">
                        <a:lumMod val="75000"/>
                      </a:schemeClr>
                    </a:solidFill>
                  </a:tcPr>
                </a:tc>
                <a:tc>
                  <a:txBody>
                    <a:bodyPr/>
                    <a:lstStyle/>
                    <a:p>
                      <a:r>
                        <a:rPr lang="en-US" sz="1000" dirty="0"/>
                        <a:t>Before received at least one wakeup request</a:t>
                      </a:r>
                    </a:p>
                  </a:txBody>
                  <a:tcPr>
                    <a:solidFill>
                      <a:schemeClr val="accent5">
                        <a:lumMod val="75000"/>
                      </a:schemeClr>
                    </a:solidFill>
                  </a:tcPr>
                </a:tc>
                <a:tc>
                  <a:txBody>
                    <a:bodyPr/>
                    <a:lstStyle/>
                    <a:p>
                      <a:r>
                        <a:rPr lang="en-US" sz="1000" dirty="0"/>
                        <a:t>From received at least one wake request to the time when there is no STA who operates on this link and sets the More Data subfield of the latest frame transmitted to 1. </a:t>
                      </a:r>
                    </a:p>
                  </a:txBody>
                  <a:tcPr>
                    <a:solidFill>
                      <a:schemeClr val="accent5">
                        <a:lumMod val="75000"/>
                      </a:schemeClr>
                    </a:solidFill>
                  </a:tcPr>
                </a:tc>
                <a:tc>
                  <a:txBody>
                    <a:bodyPr/>
                    <a:lstStyle/>
                    <a:p>
                      <a:endParaRPr lang="en-US" sz="1000" dirty="0"/>
                    </a:p>
                  </a:txBody>
                  <a:tcP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t>High</a:t>
                      </a:r>
                      <a:endParaRPr lang="en-US" altLang="zh-CN" sz="1000" baseline="30000" dirty="0"/>
                    </a:p>
                    <a:p>
                      <a:pPr algn="ctr"/>
                      <a:endParaRPr lang="en-US" sz="1000" baseline="30000" dirty="0"/>
                    </a:p>
                  </a:txBody>
                  <a:tcP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t>Minimal &lt; X &lt; Medium</a:t>
                      </a:r>
                      <a:r>
                        <a:rPr lang="en-US" altLang="zh-CN" sz="1000" baseline="30000" dirty="0"/>
                        <a:t> </a:t>
                      </a:r>
                      <a:endParaRPr lang="en-US" sz="1000" dirty="0"/>
                    </a:p>
                  </a:txBody>
                  <a:tcPr>
                    <a:solidFill>
                      <a:schemeClr val="accent5">
                        <a:lumMod val="75000"/>
                      </a:schemeClr>
                    </a:solidFill>
                  </a:tcPr>
                </a:tc>
                <a:extLst>
                  <a:ext uri="{0D108BD9-81ED-4DB2-BD59-A6C34878D82A}">
                    <a16:rowId xmlns:a16="http://schemas.microsoft.com/office/drawing/2014/main" val="3315693126"/>
                  </a:ext>
                </a:extLst>
              </a:tr>
            </a:tbl>
          </a:graphicData>
        </a:graphic>
      </p:graphicFrame>
      <p:sp>
        <p:nvSpPr>
          <p:cNvPr id="7" name="Date Placeholder 3">
            <a:extLst>
              <a:ext uri="{FF2B5EF4-FFF2-40B4-BE49-F238E27FC236}">
                <a16:creationId xmlns:a16="http://schemas.microsoft.com/office/drawing/2014/main" id="{7D184336-C703-55CD-9D23-08DCAA1929EE}"/>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
        <p:nvSpPr>
          <p:cNvPr id="12" name="内容占位符 11">
            <a:extLst>
              <a:ext uri="{FF2B5EF4-FFF2-40B4-BE49-F238E27FC236}">
                <a16:creationId xmlns:a16="http://schemas.microsoft.com/office/drawing/2014/main" id="{5AA102FD-4739-483A-92CE-9F3374B5AA8E}"/>
              </a:ext>
            </a:extLst>
          </p:cNvPr>
          <p:cNvSpPr>
            <a:spLocks noGrp="1"/>
          </p:cNvSpPr>
          <p:nvPr>
            <p:ph idx="1"/>
          </p:nvPr>
        </p:nvSpPr>
        <p:spPr>
          <a:xfrm>
            <a:off x="719355" y="5257800"/>
            <a:ext cx="8028409" cy="762000"/>
          </a:xfrm>
        </p:spPr>
        <p:txBody>
          <a:bodyPr/>
          <a:lstStyle/>
          <a:p>
            <a:r>
              <a:rPr lang="en-US" altLang="zh-CN" sz="1600" dirty="0"/>
              <a:t>Note all these AP PS mechanisms can be used only when all associated STAs and non-AP MLDs support them. </a:t>
            </a:r>
          </a:p>
          <a:p>
            <a:endParaRPr lang="zh-CN" altLang="en-US" sz="1600" dirty="0"/>
          </a:p>
        </p:txBody>
      </p:sp>
    </p:spTree>
    <p:extLst>
      <p:ext uri="{BB962C8B-B14F-4D97-AF65-F5344CB8AC3E}">
        <p14:creationId xmlns:p14="http://schemas.microsoft.com/office/powerpoint/2010/main" val="370220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7E51B3-B133-4B0D-97DF-0E39B418E60F}"/>
              </a:ext>
            </a:extLst>
          </p:cNvPr>
          <p:cNvSpPr>
            <a:spLocks noGrp="1"/>
          </p:cNvSpPr>
          <p:nvPr>
            <p:ph type="title"/>
          </p:nvPr>
        </p:nvSpPr>
        <p:spPr/>
        <p:txBody>
          <a:bodyPr/>
          <a:lstStyle/>
          <a:p>
            <a:r>
              <a:rPr lang="en-US" altLang="zh-CN" dirty="0"/>
              <a:t>Unscheduled AP PS</a:t>
            </a:r>
            <a:endParaRPr lang="zh-CN" altLang="en-US" dirty="0"/>
          </a:p>
        </p:txBody>
      </p:sp>
      <p:sp>
        <p:nvSpPr>
          <p:cNvPr id="3" name="内容占位符 2">
            <a:extLst>
              <a:ext uri="{FF2B5EF4-FFF2-40B4-BE49-F238E27FC236}">
                <a16:creationId xmlns:a16="http://schemas.microsoft.com/office/drawing/2014/main" id="{588E3E04-F498-4AEC-B0BD-D7FA1203F301}"/>
              </a:ext>
            </a:extLst>
          </p:cNvPr>
          <p:cNvSpPr>
            <a:spLocks noGrp="1"/>
          </p:cNvSpPr>
          <p:nvPr>
            <p:ph idx="1"/>
          </p:nvPr>
        </p:nvSpPr>
        <p:spPr>
          <a:xfrm>
            <a:off x="684213" y="1828800"/>
            <a:ext cx="7772400" cy="4275138"/>
          </a:xfrm>
        </p:spPr>
        <p:txBody>
          <a:bodyPr/>
          <a:lstStyle/>
          <a:p>
            <a:pPr algn="just"/>
            <a:r>
              <a:rPr lang="en-US" altLang="zh-CN" sz="1800" dirty="0"/>
              <a:t>The proposed unscheduled AP PS mechanism can be used in combination with the scheduled AP PS mechanism. </a:t>
            </a:r>
          </a:p>
          <a:p>
            <a:pPr algn="just"/>
            <a:r>
              <a:rPr lang="en-US" altLang="zh-CN" sz="1800" dirty="0"/>
              <a:t>For the sake of simplicity, the AP only can be operating in the dynamic AP PS mode or the unscheduled AP PS mode. </a:t>
            </a:r>
          </a:p>
          <a:p>
            <a:pPr algn="just"/>
            <a:r>
              <a:rPr lang="en-US" altLang="zh-CN" sz="1800" dirty="0"/>
              <a:t>An AP affiliated with an AP MLD can announce its power management mode change through the Reconfiguration Multi-link element of the Beacon frame.</a:t>
            </a:r>
          </a:p>
          <a:p>
            <a:pPr lvl="1" algn="just"/>
            <a:r>
              <a:rPr lang="en-US" altLang="zh-CN" sz="1400" dirty="0"/>
              <a:t>E.g. a 2-bit AP Power Management subfield</a:t>
            </a:r>
          </a:p>
          <a:p>
            <a:endParaRPr lang="zh-CN" altLang="en-US" dirty="0"/>
          </a:p>
        </p:txBody>
      </p:sp>
      <p:sp>
        <p:nvSpPr>
          <p:cNvPr id="5" name="灯片编号占位符 4">
            <a:extLst>
              <a:ext uri="{FF2B5EF4-FFF2-40B4-BE49-F238E27FC236}">
                <a16:creationId xmlns:a16="http://schemas.microsoft.com/office/drawing/2014/main" id="{62E2AE53-763E-4923-879B-FB61A56895B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页脚占位符 5">
            <a:extLst>
              <a:ext uri="{FF2B5EF4-FFF2-40B4-BE49-F238E27FC236}">
                <a16:creationId xmlns:a16="http://schemas.microsoft.com/office/drawing/2014/main" id="{CFEC5D58-5ABA-4690-A1D3-8C763E01A832}"/>
              </a:ext>
            </a:extLst>
          </p:cNvPr>
          <p:cNvSpPr>
            <a:spLocks noGrp="1"/>
          </p:cNvSpPr>
          <p:nvPr>
            <p:ph type="ftr" sz="quarter" idx="11"/>
          </p:nvPr>
        </p:nvSpPr>
        <p:spPr>
          <a:xfrm>
            <a:off x="6934200" y="6475413"/>
            <a:ext cx="1671933" cy="184666"/>
          </a:xfrm>
        </p:spPr>
        <p:txBody>
          <a:bodyPr/>
          <a:lstStyle/>
          <a:p>
            <a:pPr>
              <a:defRPr/>
            </a:pPr>
            <a:r>
              <a:rPr lang="en-GB" dirty="0"/>
              <a:t>Guogang Huang (Huawei)</a:t>
            </a:r>
          </a:p>
        </p:txBody>
      </p:sp>
      <p:graphicFrame>
        <p:nvGraphicFramePr>
          <p:cNvPr id="7" name="表格 6">
            <a:extLst>
              <a:ext uri="{FF2B5EF4-FFF2-40B4-BE49-F238E27FC236}">
                <a16:creationId xmlns:a16="http://schemas.microsoft.com/office/drawing/2014/main" id="{36427175-E12F-4FCB-A4DE-25129DCE8B42}"/>
              </a:ext>
            </a:extLst>
          </p:cNvPr>
          <p:cNvGraphicFramePr>
            <a:graphicFrameLocks noGrp="1"/>
          </p:cNvGraphicFramePr>
          <p:nvPr>
            <p:extLst>
              <p:ext uri="{D42A27DB-BD31-4B8C-83A1-F6EECF244321}">
                <p14:modId xmlns:p14="http://schemas.microsoft.com/office/powerpoint/2010/main" val="2106885688"/>
              </p:ext>
            </p:extLst>
          </p:nvPr>
        </p:nvGraphicFramePr>
        <p:xfrm>
          <a:off x="1295400" y="4438333"/>
          <a:ext cx="6627813" cy="1788160"/>
        </p:xfrm>
        <a:graphic>
          <a:graphicData uri="http://schemas.openxmlformats.org/drawingml/2006/table">
            <a:tbl>
              <a:tblPr firstRow="1" bandRow="1">
                <a:tableStyleId>{5C22544A-7EE6-4342-B048-85BDC9FD1C3A}</a:tableStyleId>
              </a:tblPr>
              <a:tblGrid>
                <a:gridCol w="3148211">
                  <a:extLst>
                    <a:ext uri="{9D8B030D-6E8A-4147-A177-3AD203B41FA5}">
                      <a16:colId xmlns:a16="http://schemas.microsoft.com/office/drawing/2014/main" val="1853204054"/>
                    </a:ext>
                  </a:extLst>
                </a:gridCol>
                <a:gridCol w="3479602">
                  <a:extLst>
                    <a:ext uri="{9D8B030D-6E8A-4147-A177-3AD203B41FA5}">
                      <a16:colId xmlns:a16="http://schemas.microsoft.com/office/drawing/2014/main" val="3092603506"/>
                    </a:ext>
                  </a:extLst>
                </a:gridCol>
              </a:tblGrid>
              <a:tr h="127953">
                <a:tc>
                  <a:txBody>
                    <a:bodyPr/>
                    <a:lstStyle/>
                    <a:p>
                      <a:pPr algn="ctr"/>
                      <a:r>
                        <a:rPr lang="en-US" altLang="zh-CN" sz="1400" dirty="0"/>
                        <a:t>AP Power Management subfield value</a:t>
                      </a:r>
                      <a:endParaRPr lang="zh-CN" altLang="en-US" sz="1400" dirty="0"/>
                    </a:p>
                  </a:txBody>
                  <a:tcPr/>
                </a:tc>
                <a:tc>
                  <a:txBody>
                    <a:bodyPr/>
                    <a:lstStyle/>
                    <a:p>
                      <a:pPr algn="ctr"/>
                      <a:r>
                        <a:rPr lang="en-US" altLang="zh-CN" sz="1400" dirty="0"/>
                        <a:t>AP Power Management Mode</a:t>
                      </a:r>
                      <a:endParaRPr lang="zh-CN" altLang="en-US" sz="1400" dirty="0"/>
                    </a:p>
                  </a:txBody>
                  <a:tcPr/>
                </a:tc>
                <a:extLst>
                  <a:ext uri="{0D108BD9-81ED-4DB2-BD59-A6C34878D82A}">
                    <a16:rowId xmlns:a16="http://schemas.microsoft.com/office/drawing/2014/main" val="3414102124"/>
                  </a:ext>
                </a:extLst>
              </a:tr>
              <a:tr h="370840">
                <a:tc>
                  <a:txBody>
                    <a:bodyPr/>
                    <a:lstStyle/>
                    <a:p>
                      <a:pPr algn="ctr"/>
                      <a:r>
                        <a:rPr lang="en-US" altLang="zh-CN" sz="1400" dirty="0"/>
                        <a:t>0</a:t>
                      </a:r>
                      <a:endParaRPr lang="zh-CN" altLang="en-US" sz="1400" dirty="0"/>
                    </a:p>
                  </a:txBody>
                  <a:tcPr/>
                </a:tc>
                <a:tc>
                  <a:txBody>
                    <a:bodyPr/>
                    <a:lstStyle/>
                    <a:p>
                      <a:pPr algn="ctr"/>
                      <a:r>
                        <a:rPr lang="en-US" altLang="zh-CN" sz="1400" dirty="0"/>
                        <a:t>Active mode</a:t>
                      </a:r>
                      <a:endParaRPr lang="zh-CN" altLang="en-US" sz="1400" dirty="0"/>
                    </a:p>
                  </a:txBody>
                  <a:tcPr/>
                </a:tc>
                <a:extLst>
                  <a:ext uri="{0D108BD9-81ED-4DB2-BD59-A6C34878D82A}">
                    <a16:rowId xmlns:a16="http://schemas.microsoft.com/office/drawing/2014/main" val="3331373203"/>
                  </a:ext>
                </a:extLst>
              </a:tr>
              <a:tr h="370840">
                <a:tc>
                  <a:txBody>
                    <a:bodyPr/>
                    <a:lstStyle/>
                    <a:p>
                      <a:pPr algn="ctr"/>
                      <a:r>
                        <a:rPr lang="en-US" altLang="zh-CN" sz="1400" dirty="0"/>
                        <a:t>1</a:t>
                      </a:r>
                      <a:endParaRPr lang="zh-CN" altLang="en-US" sz="1400" dirty="0"/>
                    </a:p>
                  </a:txBody>
                  <a:tcPr/>
                </a:tc>
                <a:tc>
                  <a:txBody>
                    <a:bodyPr/>
                    <a:lstStyle/>
                    <a:p>
                      <a:pPr algn="ctr"/>
                      <a:r>
                        <a:rPr lang="en-US" altLang="zh-CN" sz="1400" dirty="0"/>
                        <a:t>Dynamic AP PS mode</a:t>
                      </a:r>
                      <a:endParaRPr lang="zh-CN" altLang="en-US" sz="1400" dirty="0"/>
                    </a:p>
                  </a:txBody>
                  <a:tcPr/>
                </a:tc>
                <a:extLst>
                  <a:ext uri="{0D108BD9-81ED-4DB2-BD59-A6C34878D82A}">
                    <a16:rowId xmlns:a16="http://schemas.microsoft.com/office/drawing/2014/main" val="3049377105"/>
                  </a:ext>
                </a:extLst>
              </a:tr>
              <a:tr h="370840">
                <a:tc>
                  <a:txBody>
                    <a:bodyPr/>
                    <a:lstStyle/>
                    <a:p>
                      <a:pPr algn="ctr"/>
                      <a:r>
                        <a:rPr lang="en-US" altLang="zh-CN" sz="1400" dirty="0"/>
                        <a:t>2</a:t>
                      </a:r>
                      <a:endParaRPr lang="zh-CN" altLang="en-US" sz="1400" dirty="0"/>
                    </a:p>
                  </a:txBody>
                  <a:tcPr/>
                </a:tc>
                <a:tc>
                  <a:txBody>
                    <a:bodyPr/>
                    <a:lstStyle/>
                    <a:p>
                      <a:pPr algn="ctr"/>
                      <a:r>
                        <a:rPr lang="en-US" altLang="zh-CN" sz="1400" dirty="0"/>
                        <a:t>Unscheduled AP PS mode</a:t>
                      </a:r>
                      <a:endParaRPr lang="zh-CN" altLang="en-US" sz="1400" dirty="0"/>
                    </a:p>
                  </a:txBody>
                  <a:tcPr/>
                </a:tc>
                <a:extLst>
                  <a:ext uri="{0D108BD9-81ED-4DB2-BD59-A6C34878D82A}">
                    <a16:rowId xmlns:a16="http://schemas.microsoft.com/office/drawing/2014/main" val="3081037725"/>
                  </a:ext>
                </a:extLst>
              </a:tr>
              <a:tr h="370840">
                <a:tc>
                  <a:txBody>
                    <a:bodyPr/>
                    <a:lstStyle/>
                    <a:p>
                      <a:pPr algn="ctr"/>
                      <a:r>
                        <a:rPr lang="en-US" altLang="zh-CN" sz="1400" dirty="0"/>
                        <a:t>3</a:t>
                      </a:r>
                      <a:endParaRPr lang="zh-CN" altLang="en-US" sz="1400" dirty="0"/>
                    </a:p>
                  </a:txBody>
                  <a:tcPr/>
                </a:tc>
                <a:tc>
                  <a:txBody>
                    <a:bodyPr/>
                    <a:lstStyle/>
                    <a:p>
                      <a:pPr algn="ctr"/>
                      <a:r>
                        <a:rPr lang="en-US" altLang="zh-CN" sz="1400" dirty="0"/>
                        <a:t>Reserved</a:t>
                      </a:r>
                      <a:endParaRPr lang="zh-CN" altLang="en-US" sz="1400" dirty="0"/>
                    </a:p>
                  </a:txBody>
                  <a:tcPr/>
                </a:tc>
                <a:extLst>
                  <a:ext uri="{0D108BD9-81ED-4DB2-BD59-A6C34878D82A}">
                    <a16:rowId xmlns:a16="http://schemas.microsoft.com/office/drawing/2014/main" val="1532652685"/>
                  </a:ext>
                </a:extLst>
              </a:tr>
            </a:tbl>
          </a:graphicData>
        </a:graphic>
      </p:graphicFrame>
      <p:sp>
        <p:nvSpPr>
          <p:cNvPr id="8" name="Date Placeholder 3">
            <a:extLst>
              <a:ext uri="{FF2B5EF4-FFF2-40B4-BE49-F238E27FC236}">
                <a16:creationId xmlns:a16="http://schemas.microsoft.com/office/drawing/2014/main" id="{12F933E6-A260-420A-8900-EC39F1208EE4}"/>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374989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2000" dirty="0"/>
              <a:t>We have provided qualitative comparison among different AP PS mechanisms, i.e. link disablement, </a:t>
            </a:r>
            <a:r>
              <a:rPr lang="en-US" altLang="zh-CN" sz="2000" dirty="0"/>
              <a:t>scheduled AP PS, dynamic AP PS and unscheduled AP PS</a:t>
            </a:r>
            <a:endParaRPr lang="en-US" sz="2000" dirty="0"/>
          </a:p>
          <a:p>
            <a:pPr lvl="1"/>
            <a:r>
              <a:rPr lang="en-US" sz="1600" dirty="0"/>
              <a:t>The proposed wakeup-based unscheduled AP PS mechanism can maximize power save while minimizing the transmission delay of the traffic. </a:t>
            </a:r>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Conclusions</a:t>
            </a:r>
          </a:p>
        </p:txBody>
      </p:sp>
      <p:sp>
        <p:nvSpPr>
          <p:cNvPr id="7"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9" name="Date Placeholder 3">
            <a:extLst>
              <a:ext uri="{FF2B5EF4-FFF2-40B4-BE49-F238E27FC236}">
                <a16:creationId xmlns:a16="http://schemas.microsoft.com/office/drawing/2014/main" id="{D2B4D480-6F47-47C2-8E87-0C7AC072351D}"/>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2531324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F92BED-E778-4DAB-A6C8-CB5F01350CFE}"/>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79D20C79-1FC4-4DC8-AB33-9CC13A6EFBB0}"/>
              </a:ext>
            </a:extLst>
          </p:cNvPr>
          <p:cNvSpPr>
            <a:spLocks noGrp="1"/>
          </p:cNvSpPr>
          <p:nvPr>
            <p:ph idx="1"/>
          </p:nvPr>
        </p:nvSpPr>
        <p:spPr/>
        <p:txBody>
          <a:bodyPr/>
          <a:lstStyle/>
          <a:p>
            <a:pPr marL="0" indent="0">
              <a:buNone/>
            </a:pPr>
            <a:r>
              <a:rPr lang="en-US" altLang="zh-CN" sz="2000" dirty="0"/>
              <a:t>[1] 11-23-2040-00-00bn-enabling-ap-power-save-follow-up.pptx</a:t>
            </a:r>
          </a:p>
          <a:p>
            <a:pPr marL="0" indent="0">
              <a:buNone/>
            </a:pPr>
            <a:r>
              <a:rPr lang="en-US" altLang="zh-CN" sz="2000" dirty="0"/>
              <a:t>[2] 11-23-0225-00-0uhr-considering-unscheduled-ap-power-save.pptx</a:t>
            </a:r>
            <a:endParaRPr lang="zh-CN" altLang="en-US" sz="2000" dirty="0"/>
          </a:p>
        </p:txBody>
      </p:sp>
      <p:sp>
        <p:nvSpPr>
          <p:cNvPr id="5" name="灯片编号占位符 4">
            <a:extLst>
              <a:ext uri="{FF2B5EF4-FFF2-40B4-BE49-F238E27FC236}">
                <a16:creationId xmlns:a16="http://schemas.microsoft.com/office/drawing/2014/main" id="{76614505-79A9-455F-A818-E1A36B4E48C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6" name="页脚占位符 5">
            <a:extLst>
              <a:ext uri="{FF2B5EF4-FFF2-40B4-BE49-F238E27FC236}">
                <a16:creationId xmlns:a16="http://schemas.microsoft.com/office/drawing/2014/main" id="{49F32995-32D9-468D-BB4D-1FC2B795F635}"/>
              </a:ext>
            </a:extLst>
          </p:cNvPr>
          <p:cNvSpPr>
            <a:spLocks noGrp="1"/>
          </p:cNvSpPr>
          <p:nvPr>
            <p:ph type="ftr" sz="quarter" idx="11"/>
          </p:nvPr>
        </p:nvSpPr>
        <p:spPr>
          <a:xfrm>
            <a:off x="6858000" y="6480918"/>
            <a:ext cx="1671933" cy="184666"/>
          </a:xfrm>
        </p:spPr>
        <p:txBody>
          <a:bodyPr/>
          <a:lstStyle/>
          <a:p>
            <a:pPr>
              <a:defRPr/>
            </a:pPr>
            <a:r>
              <a:rPr lang="en-GB" dirty="0"/>
              <a:t>Guogang Huang (Huawei)</a:t>
            </a:r>
          </a:p>
        </p:txBody>
      </p:sp>
      <p:sp>
        <p:nvSpPr>
          <p:cNvPr id="7" name="Date Placeholder 3">
            <a:extLst>
              <a:ext uri="{FF2B5EF4-FFF2-40B4-BE49-F238E27FC236}">
                <a16:creationId xmlns:a16="http://schemas.microsoft.com/office/drawing/2014/main" id="{E7711F5C-770A-4FB2-9C04-CB4EEF311A70}"/>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964074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71525" y="1762125"/>
            <a:ext cx="7772400" cy="4114800"/>
          </a:xfrm>
        </p:spPr>
        <p:txBody>
          <a:bodyPr/>
          <a:lstStyle/>
          <a:p>
            <a:pPr algn="just"/>
            <a:r>
              <a:rPr lang="en-US" sz="2000" dirty="0"/>
              <a:t>Do you support to define a mechanism that allows an AP which is affiliated with an AP MLD may operating in the </a:t>
            </a:r>
            <a:r>
              <a:rPr lang="en-US" altLang="zh-CN" sz="2000" dirty="0"/>
              <a:t>active mode with the awake state or the </a:t>
            </a:r>
            <a:r>
              <a:rPr lang="en-US" sz="2000" dirty="0"/>
              <a:t>PS mode with the awake state or the doze state?</a:t>
            </a:r>
          </a:p>
          <a:p>
            <a:endParaRPr lang="en-US" sz="2000" dirty="0"/>
          </a:p>
          <a:p>
            <a:endParaRPr lang="en-US" dirty="0"/>
          </a:p>
          <a:p>
            <a:pPr marL="457200" lvl="1" indent="0">
              <a:buNone/>
            </a:pPr>
            <a:r>
              <a:rPr lang="en-US" dirty="0"/>
              <a:t>Yes:</a:t>
            </a:r>
          </a:p>
          <a:p>
            <a:pPr marL="457200" lvl="1" indent="0">
              <a:buNone/>
            </a:pPr>
            <a:r>
              <a:rPr lang="en-US" dirty="0"/>
              <a:t>No:</a:t>
            </a:r>
          </a:p>
          <a:p>
            <a:pPr marL="457200" lvl="1" indent="0">
              <a:buNone/>
            </a:pPr>
            <a:r>
              <a:rPr lang="en-US" dirty="0"/>
              <a:t>Abstain:</a:t>
            </a:r>
          </a:p>
          <a:p>
            <a:pPr lvl="1"/>
            <a:endParaRPr lang="en-US" sz="1600" dirty="0"/>
          </a:p>
          <a:p>
            <a:pPr marL="457200" lvl="1" indent="0">
              <a:buNone/>
            </a:pPr>
            <a:endParaRPr lang="en-US" sz="1600" dirty="0"/>
          </a:p>
          <a:p>
            <a:pPr marL="457200" lvl="1" indent="0">
              <a:buNone/>
            </a:pPr>
            <a:endParaRPr lang="en-US" sz="1600" dirty="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SP 1</a:t>
            </a:r>
          </a:p>
        </p:txBody>
      </p:sp>
      <p:sp>
        <p:nvSpPr>
          <p:cNvPr id="9" name="Footer Placeholder 3"/>
          <p:cNvSpPr>
            <a:spLocks noGrp="1"/>
          </p:cNvSpPr>
          <p:nvPr>
            <p:ph type="ftr" sz="quarter" idx="11"/>
          </p:nvPr>
        </p:nvSpPr>
        <p:spPr>
          <a:xfrm>
            <a:off x="6910466" y="6475413"/>
            <a:ext cx="1633460" cy="184666"/>
          </a:xfrm>
        </p:spPr>
        <p:txBody>
          <a:bodyPr/>
          <a:lstStyle/>
          <a:p>
            <a:pPr>
              <a:defRPr/>
            </a:pPr>
            <a:r>
              <a:rPr lang="en-GB" dirty="0"/>
              <a:t>Guogang Huang (</a:t>
            </a:r>
            <a:r>
              <a:rPr lang="en-US" altLang="zh-CN" dirty="0"/>
              <a:t>Huawei</a:t>
            </a:r>
            <a:r>
              <a:rPr lang="en-GB" dirty="0"/>
              <a:t>)</a:t>
            </a:r>
          </a:p>
        </p:txBody>
      </p:sp>
      <p:sp>
        <p:nvSpPr>
          <p:cNvPr id="8" name="Date Placeholder 3">
            <a:extLst>
              <a:ext uri="{FF2B5EF4-FFF2-40B4-BE49-F238E27FC236}">
                <a16:creationId xmlns:a16="http://schemas.microsoft.com/office/drawing/2014/main" id="{F04A0F65-54D6-4561-9BD9-6789C9AFF449}"/>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5754925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99430</TotalTime>
  <Words>990</Words>
  <Application>Microsoft Office PowerPoint</Application>
  <PresentationFormat>全屏显示(4:3)</PresentationFormat>
  <Paragraphs>160</Paragraphs>
  <Slides>10</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Qualcomm Office Regular</vt:lpstr>
      <vt:lpstr>Qualcomm Regular</vt:lpstr>
      <vt:lpstr>Arial</vt:lpstr>
      <vt:lpstr>Times New Roman</vt:lpstr>
      <vt:lpstr>802-11-Submission</vt:lpstr>
      <vt:lpstr>Enabling Unscheduled AP PS Follow-up</vt:lpstr>
      <vt:lpstr>Introduction</vt:lpstr>
      <vt:lpstr>Recap Unscheduled AP PS [2]</vt:lpstr>
      <vt:lpstr>Recap Unscheduled AP PS (Cont.) [2]</vt:lpstr>
      <vt:lpstr>Qualitative Comparison [1]</vt:lpstr>
      <vt:lpstr>Unscheduled AP PS</vt:lpstr>
      <vt:lpstr>Conclusions</vt:lpstr>
      <vt:lpstr>References</vt:lpstr>
      <vt:lpstr>SP 1</vt:lpstr>
      <vt:lpstr>SP 2</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huangguogang1</cp:lastModifiedBy>
  <cp:revision>1994</cp:revision>
  <cp:lastPrinted>1998-02-10T13:28:06Z</cp:lastPrinted>
  <dcterms:created xsi:type="dcterms:W3CDTF">2004-12-02T14:01:45Z</dcterms:created>
  <dcterms:modified xsi:type="dcterms:W3CDTF">2024-02-28T01:20:48Z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(3)xdbwETBlZY9ScSP/Awr8Tm3PQfh1IPUTvdLZXTqJHGP3xPSL0j12GopUXtsxp/cAh4TK5QnT
zOJ4nhLLyhfzP/FoOLVeJUt8NhLoWYeOoneh+uDwXob0bSBE6H0r9Ir9XOMwIOw8wbgIWCWY
sk+chbDGSmaZhSXOohu3aGY4qusJm+MFMbs1iZH0fAnnD9MZU0avkiqJCBPXpSb6AuWObZPO
dGnGEiHQQVgMA2aqZi</vt:lpwstr>
  </property>
  <property fmtid="{D5CDD505-2E9C-101B-9397-08002B2CF9AE}" pid="4" name="_2015_ms_pID_7253431">
    <vt:lpwstr>6YVIXxFAQmwY3/zI7Wp3dvLBkA5sNJyC0T3iANzdMdI8eMtphLV8/N
Xp28KCtWfZcUH1FolB2pv+iwj7NFfeP1zUZZID3vU2TZOKRSCsz0Owj7MI+yZjynFUxe8kLH
isOwO1xuuHUrmMRAir5ejGahcWW822N6hlpUwKrEfK/SmdT+cZ5eVAE9yMNzBIq7Nv4RKuf2
/qJoZHkw/2Lb7kLrOeTlj+YuPD7xQaNU3RTv</vt:lpwstr>
  </property>
  <property fmtid="{D5CDD505-2E9C-101B-9397-08002B2CF9AE}" pid="5" name="_2015_ms_pID_7253432">
    <vt:lpwstr>/g==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1709028989</vt:lpwstr>
  </property>
</Properties>
</file>