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331" r:id="rId5"/>
    <p:sldId id="696" r:id="rId6"/>
    <p:sldId id="4511" r:id="rId7"/>
    <p:sldId id="4515" r:id="rId8"/>
    <p:sldId id="4516" r:id="rId9"/>
    <p:sldId id="19318" r:id="rId10"/>
    <p:sldId id="19316" r:id="rId11"/>
    <p:sldId id="4521" r:id="rId12"/>
    <p:sldId id="4522" r:id="rId13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68482B9-0683-9D03-27C4-CEC19D840A24}" name="Andy Scott" initials="AS" userId="S::AScott@ncta.com::1a91c28a-49e0-4388-9cda-c26d927ed3b6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m Lansford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2FC"/>
    <a:srgbClr val="E4E5E5"/>
    <a:srgbClr val="A6A6A6"/>
    <a:srgbClr val="64B4FF"/>
    <a:srgbClr val="BCBDBF"/>
    <a:srgbClr val="64656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80E9A0F-2824-494F-A7C6-AB5B64F19380}" v="3" dt="2024-03-13T12:25:08.75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62" autoAdjust="0"/>
    <p:restoredTop sz="93771" autoAdjust="0"/>
  </p:normalViewPr>
  <p:slideViewPr>
    <p:cSldViewPr showGuides="1">
      <p:cViewPr varScale="1">
        <p:scale>
          <a:sx n="89" d="100"/>
          <a:sy n="89" d="100"/>
        </p:scale>
        <p:origin x="658" y="86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howGuides="1">
      <p:cViewPr>
        <p:scale>
          <a:sx n="100" d="100"/>
          <a:sy n="100" d="100"/>
        </p:scale>
        <p:origin x="2952" y="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23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ch Kennedy" userId="e810d86e-335d-4c6e-9b29-76a01f35df5d" providerId="ADAL" clId="{880E9A0F-2824-494F-A7C6-AB5B64F19380}"/>
    <pc:docChg chg="custSel modSld modMainMaster">
      <pc:chgData name="Rich Kennedy" userId="e810d86e-335d-4c6e-9b29-76a01f35df5d" providerId="ADAL" clId="{880E9A0F-2824-494F-A7C6-AB5B64F19380}" dt="2024-03-13T12:27:52.387" v="184" actId="20577"/>
      <pc:docMkLst>
        <pc:docMk/>
      </pc:docMkLst>
      <pc:sldChg chg="addSp modSp mod">
        <pc:chgData name="Rich Kennedy" userId="e810d86e-335d-4c6e-9b29-76a01f35df5d" providerId="ADAL" clId="{880E9A0F-2824-494F-A7C6-AB5B64F19380}" dt="2024-03-13T12:26:42.610" v="183" actId="20577"/>
        <pc:sldMkLst>
          <pc:docMk/>
          <pc:sldMk cId="3108186197" sldId="4522"/>
        </pc:sldMkLst>
        <pc:spChg chg="mod">
          <ac:chgData name="Rich Kennedy" userId="e810d86e-335d-4c6e-9b29-76a01f35df5d" providerId="ADAL" clId="{880E9A0F-2824-494F-A7C6-AB5B64F19380}" dt="2024-03-13T12:24:54.139" v="87" actId="20577"/>
          <ac:spMkLst>
            <pc:docMk/>
            <pc:sldMk cId="3108186197" sldId="4522"/>
            <ac:spMk id="3" creationId="{F09405C0-C628-AC10-994E-B3B0B0C278E4}"/>
          </ac:spMkLst>
        </pc:spChg>
        <pc:spChg chg="add mod">
          <ac:chgData name="Rich Kennedy" userId="e810d86e-335d-4c6e-9b29-76a01f35df5d" providerId="ADAL" clId="{880E9A0F-2824-494F-A7C6-AB5B64F19380}" dt="2024-03-13T12:26:42.610" v="183" actId="20577"/>
          <ac:spMkLst>
            <pc:docMk/>
            <pc:sldMk cId="3108186197" sldId="4522"/>
            <ac:spMk id="7" creationId="{9EC7D7E6-50F6-1FAF-B73A-6FDE9F2FB418}"/>
          </ac:spMkLst>
        </pc:spChg>
      </pc:sldChg>
      <pc:sldChg chg="modSp mod">
        <pc:chgData name="Rich Kennedy" userId="e810d86e-335d-4c6e-9b29-76a01f35df5d" providerId="ADAL" clId="{880E9A0F-2824-494F-A7C6-AB5B64F19380}" dt="2024-03-13T12:27:52.387" v="184" actId="20577"/>
        <pc:sldMkLst>
          <pc:docMk/>
          <pc:sldMk cId="1125833464" sldId="19318"/>
        </pc:sldMkLst>
        <pc:spChg chg="mod">
          <ac:chgData name="Rich Kennedy" userId="e810d86e-335d-4c6e-9b29-76a01f35df5d" providerId="ADAL" clId="{880E9A0F-2824-494F-A7C6-AB5B64F19380}" dt="2024-03-13T12:27:52.387" v="184" actId="20577"/>
          <ac:spMkLst>
            <pc:docMk/>
            <pc:sldMk cId="1125833464" sldId="19318"/>
            <ac:spMk id="3" creationId="{F69A126E-C905-3F78-5F9F-C03B9D98A0E2}"/>
          </ac:spMkLst>
        </pc:spChg>
      </pc:sldChg>
      <pc:sldMasterChg chg="addSp delSp modSp mod">
        <pc:chgData name="Rich Kennedy" userId="e810d86e-335d-4c6e-9b29-76a01f35df5d" providerId="ADAL" clId="{880E9A0F-2824-494F-A7C6-AB5B64F19380}" dt="2024-03-13T12:21:54.487" v="3" actId="20577"/>
        <pc:sldMasterMkLst>
          <pc:docMk/>
          <pc:sldMasterMk cId="0" sldId="2147483648"/>
        </pc:sldMasterMkLst>
        <pc:spChg chg="add del mod">
          <ac:chgData name="Rich Kennedy" userId="e810d86e-335d-4c6e-9b29-76a01f35df5d" providerId="ADAL" clId="{880E9A0F-2824-494F-A7C6-AB5B64F19380}" dt="2024-03-13T12:21:54.487" v="3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57FCF0B3-7731-4F1D-B8C3-11FBCE2C469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641CFDED-7E2E-4575-8988-82AD3DFF59E5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1F70B89B-C42B-4632-971C-B4FBC7A790DD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187CA89A-6CFC-4CD6-A115-29A0939E37F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DF0BDB8A-338A-47B7-8BD3-8ABAE343A78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1FBD192C-DBBB-44D7-9ACD-C05E8D1BDA64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84C20D1D-C99C-4F5B-8BB7-121273774E7A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3A05B6FB-C83E-4290-9970-C5E70BA5C1D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5A63EC56-B4BE-426E-9AA5-2517DE11263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D0F9F363-1290-4AD6-BB78-89D441B3710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8A193706-B9F7-4644-BCC3-000DE246E82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539D40C-219E-401C-9904-DCD51F7C74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466E0592-371B-4CCA-A858-E28D61E119F1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F2EC43D5-7B9C-453D-81A9-6D0A9256F05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31A5E591-9660-44DA-A906-BDC20E1457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>
            <a:extLst>
              <a:ext uri="{FF2B5EF4-FFF2-40B4-BE49-F238E27FC236}">
                <a16:creationId xmlns:a16="http://schemas.microsoft.com/office/drawing/2014/main" id="{9C9E238A-B3DA-4A2A-9843-8D43208A7AB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2535F0A0-4AE1-4E15-86B9-4156DDD21D0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090917A8-CEE8-419E-8AE3-3086C246233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8437" name="Rectangle 6">
            <a:extLst>
              <a:ext uri="{FF2B5EF4-FFF2-40B4-BE49-F238E27FC236}">
                <a16:creationId xmlns:a16="http://schemas.microsoft.com/office/drawing/2014/main" id="{08F4C553-FCA7-48D1-A136-2E9D4A7C23E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8438" name="Rectangle 7">
            <a:extLst>
              <a:ext uri="{FF2B5EF4-FFF2-40B4-BE49-F238E27FC236}">
                <a16:creationId xmlns:a16="http://schemas.microsoft.com/office/drawing/2014/main" id="{02FD81E7-6F16-44DD-9AA5-A7CBE57243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9510DE34-0704-4661-A137-F78C4757F757}" type="slidenum">
              <a:rPr lang="en-GB" altLang="en-US" smtClean="0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9" name="Rectangle 2">
            <a:extLst>
              <a:ext uri="{FF2B5EF4-FFF2-40B4-BE49-F238E27FC236}">
                <a16:creationId xmlns:a16="http://schemas.microsoft.com/office/drawing/2014/main" id="{2B944605-9154-4809-BF43-66E58962A41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/>
              <a:t>doc.: IEEE 802.11-09/0301r1</a:t>
            </a:r>
          </a:p>
        </p:txBody>
      </p:sp>
      <p:sp>
        <p:nvSpPr>
          <p:cNvPr id="18440" name="Rectangle 3">
            <a:extLst>
              <a:ext uri="{FF2B5EF4-FFF2-40B4-BE49-F238E27FC236}">
                <a16:creationId xmlns:a16="http://schemas.microsoft.com/office/drawing/2014/main" id="{CBA38F2A-4A38-42A4-BB63-7C7E454833E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March 2009</a:t>
            </a:r>
          </a:p>
        </p:txBody>
      </p:sp>
      <p:sp>
        <p:nvSpPr>
          <p:cNvPr id="18441" name="Rectangle 6">
            <a:extLst>
              <a:ext uri="{FF2B5EF4-FFF2-40B4-BE49-F238E27FC236}">
                <a16:creationId xmlns:a16="http://schemas.microsoft.com/office/drawing/2014/main" id="{1512C1E9-6E8C-47FA-9E61-22F42DD9532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/>
              <a:t>Stephen McCann, RIM</a:t>
            </a:r>
          </a:p>
        </p:txBody>
      </p:sp>
      <p:sp>
        <p:nvSpPr>
          <p:cNvPr id="18442" name="Rectangle 7">
            <a:extLst>
              <a:ext uri="{FF2B5EF4-FFF2-40B4-BE49-F238E27FC236}">
                <a16:creationId xmlns:a16="http://schemas.microsoft.com/office/drawing/2014/main" id="{2678206F-1437-4BED-8E8E-88F1E0FFF81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/>
              <a:t>Page </a:t>
            </a:r>
            <a:fld id="{574C64DB-5872-4201-BE5B-D93072CDD5A5}" type="slidenum">
              <a:rPr lang="en-GB" altLang="en-US"/>
              <a:pPr algn="r"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43" name="Rectangle 2">
            <a:extLst>
              <a:ext uri="{FF2B5EF4-FFF2-40B4-BE49-F238E27FC236}">
                <a16:creationId xmlns:a16="http://schemas.microsoft.com/office/drawing/2014/main" id="{8F559DA4-1F23-4203-A3EC-F3D02A1ED7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44" name="Rectangle 3">
            <a:extLst>
              <a:ext uri="{FF2B5EF4-FFF2-40B4-BE49-F238E27FC236}">
                <a16:creationId xmlns:a16="http://schemas.microsoft.com/office/drawing/2014/main" id="{3A8B036A-7B55-44BD-A8B1-EBA404A885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0781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8162BB5-2F43-4C93-A65F-DE6CD46E77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8688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2024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C5295A9-EA8A-498A-BD6F-FB29FDF0A4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391E083-D178-43A6-B7CC-C07C3A9389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90FC3A3-301E-4F8D-8839-43598ECC5F7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18393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514D9B2-19E2-4D39-B902-C7695CA5DA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2024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795563E-A754-441A-B624-E05B0D0CBD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53993DB-068F-48A7-ACFE-E922D57F09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45D35EB-F145-4DCE-B653-E0E78232D04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79512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55944A-7797-439F-86E7-EE09F6FC94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2024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C615415-EB2D-4B72-A5C2-33558C2B23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4D87681-822D-4A90-AB45-BEB1A3401C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9234C9D-468D-4AD0-9264-55B85884479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64639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529014E-E29C-478D-8CDE-9A88027343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8688" y="332601"/>
            <a:ext cx="1579600" cy="276999"/>
          </a:xfrm>
        </p:spPr>
        <p:txBody>
          <a:bodyPr/>
          <a:lstStyle>
            <a:lvl1pPr>
              <a:spcBef>
                <a:spcPct val="0"/>
              </a:spcBef>
              <a:buFontTx/>
              <a:buNone/>
              <a:defRPr/>
            </a:lvl1pPr>
          </a:lstStyle>
          <a:p>
            <a:pPr>
              <a:defRPr/>
            </a:pPr>
            <a:r>
              <a:rPr lang="en-US" altLang="en-US"/>
              <a:t>January 2024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EC967E2-6E9B-4605-BBEA-7F2E8AD12B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885076" y="6475413"/>
            <a:ext cx="150682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E179BE3-BB4B-42FD-BB33-650F5C57BA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97714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33326DC-8A0D-407E-94EB-FA21285907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2024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F3188F-38BE-4A83-A7D3-192944DBE9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60F9A85-4476-48DE-AC4B-C30C4CCDA0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3D88D79-446B-4CF6-8697-1DE1636A63D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72152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BDD650-2424-47E3-98F1-A149E38BB6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2024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3F1FFB-4951-41EA-8164-B5F446A4B4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E7CA41-1F38-4130-8B42-CCD72E7B15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E2B3D2A-5CCD-4B5E-83C7-76A5672704E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50653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42AB8B3-1849-4863-89AE-FD02F24DAE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2024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F52CA75-157C-44C6-A594-8F14F5B25E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D40E0BD-BC0C-432B-9EFD-E2D02D4717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52BE4A7-3B50-4AF2-A21C-B57AF6278BA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75341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9D44B1E-F24B-4165-96E9-8985EC077C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2024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08EF126-47DF-4016-BC2A-3310AC418F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D433F7D-B59D-46B5-B18E-26666A009B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0BD6BA7-8125-4068-88D7-758CD770821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16675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ED9B33B-6031-41A7-9206-1D975EAE2A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8688" y="333375"/>
            <a:ext cx="1579562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2024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76C83DC-7CE0-4364-9DE9-2BAF8FCA41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6DC9481-B806-4833-83F4-BD4F871771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F441D77-599F-438E-93D4-2ABF912CE1B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160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4671EC-64E2-4AFD-B525-CD2CF1FB5B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2024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AECCDC-152A-4934-97B0-AC6ED6A933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1EFFC2-9D69-4191-AF36-168A39127C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2F840D7-024E-4653-AFA7-60ED552D82B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47135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83C996-666C-4CDA-8E28-8FE98F6364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2024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8BFBCF-4A28-436E-B4E2-9F8A24B2AF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5E9A10-9122-4DF6-934F-FE27C8E9DD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2BF721C-17A9-4506-8341-59AC093A71F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41512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4648E16-6CD0-443C-9B3E-841C310068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7176AA4-0BA9-4071-AD64-5207EBAFCE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1989138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8688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spcBef>
                <a:spcPct val="0"/>
              </a:spcBef>
              <a:buFontTx/>
              <a:buNone/>
              <a:defRPr sz="1800" b="1"/>
            </a:lvl1pPr>
          </a:lstStyle>
          <a:p>
            <a:pPr>
              <a:defRPr/>
            </a:pPr>
            <a:r>
              <a:rPr lang="en-US" altLang="en-US" dirty="0"/>
              <a:t>March 2024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469899" y="6475413"/>
            <a:ext cx="19220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/>
              <a:t>Rich Kennedy (Bluetooth SIG)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8513" y="6475413"/>
            <a:ext cx="5365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47C7220-C02C-4A77-A190-914EADC7398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945433" y="331014"/>
            <a:ext cx="327025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802.11-24/0311r1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6E8180E1-2FE1-479A-8675-C118557E3971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2E39F446-D11E-4C4C-AF64-BB43D4FD025C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014" r:id="rId1"/>
    <p:sldLayoutId id="2147487015" r:id="rId2"/>
    <p:sldLayoutId id="2147487016" r:id="rId3"/>
    <p:sldLayoutId id="2147487017" r:id="rId4"/>
    <p:sldLayoutId id="2147487018" r:id="rId5"/>
    <p:sldLayoutId id="2147487019" r:id="rId6"/>
    <p:sldLayoutId id="2147487020" r:id="rId7"/>
    <p:sldLayoutId id="2147487021" r:id="rId8"/>
    <p:sldLayoutId id="2147487022" r:id="rId9"/>
    <p:sldLayoutId id="2147487023" r:id="rId10"/>
    <p:sldLayoutId id="2147487024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>
            <a:extLst>
              <a:ext uri="{FF2B5EF4-FFF2-40B4-BE49-F238E27FC236}">
                <a16:creationId xmlns:a16="http://schemas.microsoft.com/office/drawing/2014/main" id="{EB8D47FA-9379-4FE3-9170-9C2567C95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885076" y="6475413"/>
            <a:ext cx="1506824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Rich Kennedy (Bluetooth SIG)</a:t>
            </a:r>
            <a:endParaRPr lang="en-GB" altLang="en-US" sz="1200" b="0" dirty="0"/>
          </a:p>
        </p:txBody>
      </p:sp>
      <p:sp>
        <p:nvSpPr>
          <p:cNvPr id="15363" name="Slide Number Placeholder 5">
            <a:extLst>
              <a:ext uri="{FF2B5EF4-FFF2-40B4-BE49-F238E27FC236}">
                <a16:creationId xmlns:a16="http://schemas.microsoft.com/office/drawing/2014/main" id="{8E8CFAA6-1FA0-463F-B9B8-9821C8210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57888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4E0BD71-6E2E-4B2B-8E7F-C2B4CAD0412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4E8B2BB7-4429-43CC-96FE-B4AF112A97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Bluetooth SIG March 2024 Update</a:t>
            </a:r>
          </a:p>
        </p:txBody>
      </p:sp>
      <p:sp>
        <p:nvSpPr>
          <p:cNvPr id="15365" name="Rectangle 4">
            <a:extLst>
              <a:ext uri="{FF2B5EF4-FFF2-40B4-BE49-F238E27FC236}">
                <a16:creationId xmlns:a16="http://schemas.microsoft.com/office/drawing/2014/main" id="{3466BA2A-8613-4051-B457-B39178A6B2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8213" y="1557338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2024-03-13</a:t>
            </a:r>
          </a:p>
        </p:txBody>
      </p:sp>
      <p:sp>
        <p:nvSpPr>
          <p:cNvPr id="15366" name="Rectangle 6">
            <a:extLst>
              <a:ext uri="{FF2B5EF4-FFF2-40B4-BE49-F238E27FC236}">
                <a16:creationId xmlns:a16="http://schemas.microsoft.com/office/drawing/2014/main" id="{C9C6A8D3-4ECD-4F1E-9815-52E4EF192C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15368" name="Object 5">
            <a:extLst>
              <a:ext uri="{FF2B5EF4-FFF2-40B4-BE49-F238E27FC236}">
                <a16:creationId xmlns:a16="http://schemas.microsoft.com/office/drawing/2014/main" id="{F5163E98-425C-4593-9D48-97ED102A4E3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1032602"/>
              </p:ext>
            </p:extLst>
          </p:nvPr>
        </p:nvGraphicFramePr>
        <p:xfrm>
          <a:off x="1920875" y="2597150"/>
          <a:ext cx="8767763" cy="2524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121798" imgH="2348139" progId="Word.Document.8">
                  <p:embed/>
                </p:oleObj>
              </mc:Choice>
              <mc:Fallback>
                <p:oleObj name="Document" r:id="rId3" imgW="8121798" imgH="2348139" progId="Word.Document.8">
                  <p:embed/>
                  <p:pic>
                    <p:nvPicPr>
                      <p:cNvPr id="15368" name="Object 5">
                        <a:extLst>
                          <a:ext uri="{FF2B5EF4-FFF2-40B4-BE49-F238E27FC236}">
                            <a16:creationId xmlns:a16="http://schemas.microsoft.com/office/drawing/2014/main" id="{F5163E98-425C-4593-9D48-97ED102A4E3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0875" y="2597150"/>
                        <a:ext cx="8767763" cy="2524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4DD183-1EDE-CAF6-EC27-7E34A36057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8688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March 2024</a:t>
            </a:r>
            <a:endParaRPr lang="en-GB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>
            <a:extLst>
              <a:ext uri="{FF2B5EF4-FFF2-40B4-BE49-F238E27FC236}">
                <a16:creationId xmlns:a16="http://schemas.microsoft.com/office/drawing/2014/main" id="{0853FF92-6C03-4C01-8EBB-91B1DBBC8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8513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FFDFC3D-7886-42A4-9FD0-C44B470DE9E3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5302AC22-707D-476E-AF8B-149A2820167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en-GB" altLang="en-US"/>
              <a:t>Abstract</a:t>
            </a:r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296EDD78-84C3-4E11-A20D-1A09A5B2EE44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912813" y="1828800"/>
            <a:ext cx="10363200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800" dirty="0"/>
              <a:t>This is an update on Bluetooth SIG actions and plans for sharing the 5 and 6 GHz bands with incumbents and unlicensed/license-exempt devices.</a:t>
            </a:r>
          </a:p>
        </p:txBody>
      </p:sp>
      <p:sp>
        <p:nvSpPr>
          <p:cNvPr id="17414" name="Footer Placeholder 4">
            <a:extLst>
              <a:ext uri="{FF2B5EF4-FFF2-40B4-BE49-F238E27FC236}">
                <a16:creationId xmlns:a16="http://schemas.microsoft.com/office/drawing/2014/main" id="{9677A13B-8CCE-49A1-A327-551272E15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26563" y="6475413"/>
            <a:ext cx="206533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Rich Kennedy (Bluetooth SIG)</a:t>
            </a:r>
            <a:endParaRPr lang="en-GB" altLang="en-US" sz="1200" b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E2ACAFB-4D27-A674-6E7E-3C31AD20F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035052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itle 1">
            <a:extLst>
              <a:ext uri="{FF2B5EF4-FFF2-40B4-BE49-F238E27FC236}">
                <a16:creationId xmlns:a16="http://schemas.microsoft.com/office/drawing/2014/main" id="{5DA5559F-6D90-4CC5-96DE-A9E95DF4F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Agenda</a:t>
            </a:r>
          </a:p>
        </p:txBody>
      </p:sp>
      <p:sp>
        <p:nvSpPr>
          <p:cNvPr id="61442" name="Content Placeholder 2">
            <a:extLst>
              <a:ext uri="{FF2B5EF4-FFF2-40B4-BE49-F238E27FC236}">
                <a16:creationId xmlns:a16="http://schemas.microsoft.com/office/drawing/2014/main" id="{9A0E4AE1-1B7D-4621-BCED-4F52DEEA3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cs typeface="Times New Roman"/>
              </a:rPr>
              <a:t>Bluetooth Sharing Goals</a:t>
            </a:r>
          </a:p>
          <a:p>
            <a:r>
              <a:rPr lang="en-US" altLang="en-US" dirty="0">
                <a:cs typeface="Times New Roman"/>
              </a:rPr>
              <a:t>The Overall Bluetooth SIG Plan</a:t>
            </a:r>
          </a:p>
          <a:p>
            <a:r>
              <a:rPr lang="en-US" altLang="en-US" dirty="0">
                <a:cs typeface="Times New Roman"/>
              </a:rPr>
              <a:t>Recent Actions</a:t>
            </a:r>
          </a:p>
          <a:p>
            <a:r>
              <a:rPr lang="en-US" dirty="0"/>
              <a:t>ETSI BRAN #123 meeting notes</a:t>
            </a:r>
          </a:p>
          <a:p>
            <a:r>
              <a:rPr lang="en-US" altLang="en-US" dirty="0">
                <a:cs typeface="Times New Roman"/>
              </a:rPr>
              <a:t>Bluetooth Next Steps</a:t>
            </a:r>
          </a:p>
        </p:txBody>
      </p:sp>
      <p:sp>
        <p:nvSpPr>
          <p:cNvPr id="16389" name="Footer Placeholder 4">
            <a:extLst>
              <a:ext uri="{FF2B5EF4-FFF2-40B4-BE49-F238E27FC236}">
                <a16:creationId xmlns:a16="http://schemas.microsoft.com/office/drawing/2014/main" id="{AB76FE4A-5070-4C8C-8ABA-91A5C0AB5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885077" y="6475413"/>
            <a:ext cx="1506823" cy="184666"/>
          </a:xfrm>
        </p:spPr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US" dirty="0"/>
          </a:p>
        </p:txBody>
      </p:sp>
      <p:sp>
        <p:nvSpPr>
          <p:cNvPr id="61445" name="Slide Number Placeholder 5">
            <a:extLst>
              <a:ext uri="{FF2B5EF4-FFF2-40B4-BE49-F238E27FC236}">
                <a16:creationId xmlns:a16="http://schemas.microsoft.com/office/drawing/2014/main" id="{2789DD9D-F2BE-4231-9867-2B89CB841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91923" y="6475413"/>
            <a:ext cx="50975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B0EE1FBE-B006-4AB0-AC11-4E5E0A6AB5D9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FD619F-518F-4CF7-FCD6-94CDDF614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946879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D112B-36FC-6045-27E2-E7B5A49AE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cs typeface="Times New Roman"/>
              </a:rPr>
              <a:t>Bluetooth Sharing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199B95-3B58-255F-C8DF-B560F6233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2813" y="1989138"/>
            <a:ext cx="10363200" cy="4248174"/>
          </a:xfrm>
        </p:spPr>
        <p:txBody>
          <a:bodyPr/>
          <a:lstStyle/>
          <a:p>
            <a:r>
              <a:rPr lang="en-US" sz="2000" dirty="0"/>
              <a:t>The Bluetooth SIG recognizes the contribution the Wi-Fi industry has made in opening the 6 GHz band for unlicensed/license-exempt sharing to grow the technology</a:t>
            </a:r>
          </a:p>
          <a:p>
            <a:r>
              <a:rPr lang="en-US" sz="2000" dirty="0"/>
              <a:t>Today, Bluetooth technology needs to secure its future growth </a:t>
            </a:r>
          </a:p>
          <a:p>
            <a:pPr lvl="1"/>
            <a:r>
              <a:rPr lang="en-US" sz="1600" dirty="0"/>
              <a:t>The 83.5 MHz of the 2.4 GHz band is not a sufficient hedge against congestion or sufficient to support innovation</a:t>
            </a:r>
          </a:p>
          <a:p>
            <a:r>
              <a:rPr lang="en-US" sz="2000" dirty="0"/>
              <a:t>Bluetooth and Wi-Fi successfully shared the 2.4 GHz band for many years</a:t>
            </a:r>
          </a:p>
          <a:p>
            <a:pPr lvl="1"/>
            <a:r>
              <a:rPr lang="en-US" sz="1800" dirty="0"/>
              <a:t>Unfortunately, most of 5 GHz is not viable for Bluetooth, i.e., indoor restrictions and DFS</a:t>
            </a:r>
          </a:p>
          <a:p>
            <a:pPr lvl="1"/>
            <a:r>
              <a:rPr lang="en-US" sz="1800" dirty="0"/>
              <a:t>5.8 GHz band available in many regulatory domains</a:t>
            </a:r>
          </a:p>
          <a:p>
            <a:pPr lvl="1"/>
            <a:r>
              <a:rPr lang="en-US" sz="1800" dirty="0"/>
              <a:t>Narrowband technology already deployed in U-NII-3</a:t>
            </a:r>
          </a:p>
          <a:p>
            <a:r>
              <a:rPr lang="en-US" sz="2000" dirty="0"/>
              <a:t>The 6 GHz band has room for Bluetooth and Wi-Fi, and there is time to develop optimal sharing mechanisms</a:t>
            </a:r>
          </a:p>
          <a:p>
            <a:r>
              <a:rPr lang="en-US" sz="2000" dirty="0"/>
              <a:t>We will work closely with the Wi-Fi industry in IEEE 802 and Wi-Fi Alliance to enable Bluetooth sharing these band equitably</a:t>
            </a:r>
          </a:p>
          <a:p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5065A2-6D8F-488C-B83C-87A0AD221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7AC1CC-6120-85DA-576B-220D245E5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0F3C56-86F1-46F7-31D6-3F027842A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947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6751D-118C-5C31-695C-F26C69B92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Overall Bluetooth SIG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16EBDA-4D2E-FC84-DEB8-76A59D1BA4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an industry coalition of Bluetooth companies to drive regulatory and standards changes just as Wi-Fi did </a:t>
            </a:r>
          </a:p>
          <a:p>
            <a:pPr lvl="1"/>
            <a:r>
              <a:rPr lang="en-US" dirty="0"/>
              <a:t>Including companies with both Wi-Fi and Bluetooth businesses</a:t>
            </a:r>
          </a:p>
          <a:p>
            <a:pPr lvl="1"/>
            <a:r>
              <a:rPr lang="en-US" dirty="0"/>
              <a:t>Collaborate with Wi-Fi industry to drive needed changes </a:t>
            </a:r>
          </a:p>
          <a:p>
            <a:r>
              <a:rPr lang="en-US" dirty="0"/>
              <a:t>Work with SDOs to develop optimum spectrum sharing methods and advance regulatory/standards to codify them as required</a:t>
            </a:r>
          </a:p>
          <a:p>
            <a:pPr lvl="1"/>
            <a:r>
              <a:rPr lang="en-US" dirty="0"/>
              <a:t>ETSI BRAN New Work Item adopted in September 2023 (BRAN #120)</a:t>
            </a:r>
          </a:p>
          <a:p>
            <a:r>
              <a:rPr lang="en-US" dirty="0"/>
              <a:t>The detailed plan can best be developed working together</a:t>
            </a:r>
          </a:p>
          <a:p>
            <a:r>
              <a:rPr lang="en-US" dirty="0"/>
              <a:t>Now that the FCC has completed the first round of VLP decisions, we are requesting another for narrowband sharing (without geofencing)</a:t>
            </a:r>
          </a:p>
          <a:p>
            <a:pPr lvl="1"/>
            <a:r>
              <a:rPr lang="en-US" dirty="0"/>
              <a:t>Chairwoman </a:t>
            </a:r>
            <a:r>
              <a:rPr lang="en-US" dirty="0" err="1"/>
              <a:t>Rosenworcel</a:t>
            </a:r>
            <a:r>
              <a:rPr lang="en-US" dirty="0"/>
              <a:t> said there will be a number of additional NPRMs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8AF069-D958-1730-C0AA-C4982AEE5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388E69-16E5-074E-095A-BA725353A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66A05E-360B-097D-291C-A72F2E288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14146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86236B-84FB-8651-A9B2-595CF9814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ETSI BRAN #123 Meeting Notes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9A126E-C905-3F78-5F9F-C03B9D98A0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There were 10 presentations regarding narrowband sharing in 6 GHz</a:t>
            </a:r>
          </a:p>
          <a:p>
            <a:pPr lvl="1">
              <a:buFont typeface="+mj-lt"/>
              <a:buAutoNum type="arabicPeriod"/>
            </a:pPr>
            <a:r>
              <a:rPr lang="en-US" sz="1600" b="0" i="0" dirty="0">
                <a:solidFill>
                  <a:srgbClr val="172B4D"/>
                </a:solidFill>
                <a:effectLst/>
                <a:latin typeface="-apple-system"/>
              </a:rPr>
              <a:t>“Background for the first 6 GHz Harmonized Standard”</a:t>
            </a:r>
            <a:r>
              <a:rPr lang="en-US" sz="1600" dirty="0">
                <a:solidFill>
                  <a:srgbClr val="172B4D"/>
                </a:solidFill>
                <a:latin typeface="-apple-system"/>
              </a:rPr>
              <a:t> David Sugirtharaj (Ericsson)</a:t>
            </a:r>
            <a:endParaRPr lang="en-US" sz="1600" b="0" i="0" dirty="0">
              <a:solidFill>
                <a:srgbClr val="172B4D"/>
              </a:solidFill>
              <a:effectLst/>
              <a:latin typeface="-apple-system"/>
            </a:endParaRPr>
          </a:p>
          <a:p>
            <a:pPr lvl="1">
              <a:buFont typeface="+mj-lt"/>
              <a:buAutoNum type="arabicPeriod"/>
            </a:pPr>
            <a:r>
              <a:rPr lang="en-US" sz="1600" b="0" i="0" dirty="0">
                <a:solidFill>
                  <a:srgbClr val="172B4D"/>
                </a:solidFill>
                <a:effectLst/>
                <a:latin typeface="-apple-system"/>
              </a:rPr>
              <a:t>“Enabling LBT for narrowband FHSS transmission” Ratnesh Kumbhkar (Intel)</a:t>
            </a:r>
          </a:p>
          <a:p>
            <a:pPr lvl="1">
              <a:buFont typeface="+mj-lt"/>
              <a:buAutoNum type="arabicPeriod"/>
            </a:pPr>
            <a:r>
              <a:rPr lang="en-US" sz="1600" b="0" i="0" dirty="0">
                <a:solidFill>
                  <a:srgbClr val="172B4D"/>
                </a:solidFill>
                <a:effectLst/>
                <a:latin typeface="-apple-system"/>
              </a:rPr>
              <a:t>“NB test signal issues” Menzo Wentink*+ (Qualcomm+)</a:t>
            </a:r>
          </a:p>
          <a:p>
            <a:pPr lvl="1">
              <a:buFont typeface="+mj-lt"/>
              <a:buAutoNum type="arabicPeriod"/>
            </a:pPr>
            <a:r>
              <a:rPr lang="en-US" sz="1600" b="0" i="0" dirty="0">
                <a:solidFill>
                  <a:srgbClr val="00B050"/>
                </a:solidFill>
                <a:effectLst/>
                <a:latin typeface="-apple-system"/>
              </a:rPr>
              <a:t>“Balancing Wideband &amp; Narrowband Frequency Hopping Channel Access Mechanisms” </a:t>
            </a:r>
            <a:r>
              <a:rPr lang="en-US" sz="1600" b="0" i="0" dirty="0">
                <a:solidFill>
                  <a:srgbClr val="172B4D"/>
                </a:solidFill>
                <a:effectLst/>
                <a:latin typeface="-apple-system"/>
              </a:rPr>
              <a:t>Sebastian Max* (Ericsson)</a:t>
            </a:r>
          </a:p>
          <a:p>
            <a:pPr lvl="1">
              <a:buFont typeface="+mj-lt"/>
              <a:buAutoNum type="arabicPeriod"/>
            </a:pPr>
            <a:r>
              <a:rPr lang="en-US" sz="1600" b="0" i="0" dirty="0">
                <a:solidFill>
                  <a:srgbClr val="172B4D"/>
                </a:solidFill>
                <a:effectLst/>
                <a:latin typeface="-apple-system"/>
              </a:rPr>
              <a:t>“Bluetooth isochronous audio with LBT” Menzo Wentink* (Qualcomm)</a:t>
            </a:r>
          </a:p>
          <a:p>
            <a:pPr lvl="1">
              <a:buFont typeface="+mj-lt"/>
              <a:buAutoNum type="arabicPeriod"/>
            </a:pPr>
            <a:r>
              <a:rPr lang="en-US" sz="1600" b="0" i="0" dirty="0">
                <a:solidFill>
                  <a:srgbClr val="172B4D"/>
                </a:solidFill>
                <a:effectLst/>
                <a:latin typeface="-apple-system"/>
              </a:rPr>
              <a:t>“NB Interference on WB signal” David Sugirtharaj (Ericsson)</a:t>
            </a:r>
          </a:p>
          <a:p>
            <a:pPr lvl="1">
              <a:buFont typeface="+mj-lt"/>
              <a:buAutoNum type="arabicPeriod"/>
            </a:pPr>
            <a:r>
              <a:rPr lang="en-US" sz="1600" b="0" i="0" dirty="0">
                <a:solidFill>
                  <a:srgbClr val="172B4D"/>
                </a:solidFill>
                <a:effectLst/>
                <a:latin typeface="-apple-system"/>
              </a:rPr>
              <a:t>“</a:t>
            </a:r>
            <a:r>
              <a:rPr lang="en-US" sz="1600" b="0" i="0" dirty="0">
                <a:solidFill>
                  <a:srgbClr val="00B050"/>
                </a:solidFill>
                <a:effectLst/>
                <a:latin typeface="-apple-system"/>
              </a:rPr>
              <a:t>Secondary Channel Deferral LBT for narrow band frequency hopping systems” </a:t>
            </a:r>
            <a:r>
              <a:rPr lang="en-US" sz="1600" b="0" i="0" dirty="0">
                <a:solidFill>
                  <a:srgbClr val="172B4D"/>
                </a:solidFill>
                <a:effectLst/>
                <a:latin typeface="-apple-system"/>
              </a:rPr>
              <a:t>Pontus Arvidson (Ericsson)</a:t>
            </a:r>
          </a:p>
          <a:p>
            <a:pPr lvl="1">
              <a:buFont typeface="+mj-lt"/>
              <a:buAutoNum type="arabicPeriod"/>
            </a:pPr>
            <a:r>
              <a:rPr lang="en-US" sz="1600" b="0" i="0" dirty="0">
                <a:solidFill>
                  <a:srgbClr val="172B4D"/>
                </a:solidFill>
                <a:effectLst/>
                <a:latin typeface="-apple-system"/>
              </a:rPr>
              <a:t>“NB channel access with LBT” Menzo Wentink* (Qualcomm)</a:t>
            </a:r>
          </a:p>
          <a:p>
            <a:pPr lvl="1">
              <a:buFont typeface="+mj-lt"/>
              <a:buAutoNum type="arabicPeriod"/>
            </a:pPr>
            <a:r>
              <a:rPr lang="en-US" sz="1600" b="0" i="0" dirty="0">
                <a:solidFill>
                  <a:srgbClr val="172B4D"/>
                </a:solidFill>
                <a:effectLst/>
                <a:latin typeface="-apple-system"/>
              </a:rPr>
              <a:t>“NB test signal changes” Menzo Wentink* (Qualcomm)</a:t>
            </a:r>
          </a:p>
          <a:p>
            <a:pPr lvl="1">
              <a:buFont typeface="+mj-lt"/>
              <a:buAutoNum type="arabicPeriod"/>
            </a:pPr>
            <a:r>
              <a:rPr lang="en-US" sz="1600" b="0" i="0" dirty="0">
                <a:solidFill>
                  <a:srgbClr val="172B4D"/>
                </a:solidFill>
                <a:effectLst/>
                <a:latin typeface="-apple-system"/>
              </a:rPr>
              <a:t>“Proposed meeting dates prior to plenary #124” ETSI BRAN Chair*</a:t>
            </a:r>
          </a:p>
          <a:p>
            <a:r>
              <a:rPr lang="en-US" sz="2000" dirty="0"/>
              <a:t>EN 303 687 Rapporteur said he would like to add draft text for NB at BRAN #124 (June)</a:t>
            </a:r>
          </a:p>
          <a:p>
            <a:r>
              <a:rPr lang="en-US" sz="2000" dirty="0"/>
              <a:t>BRAN Chair set </a:t>
            </a:r>
            <a:r>
              <a:rPr lang="en-US" sz="2000"/>
              <a:t>up 7 </a:t>
            </a:r>
            <a:r>
              <a:rPr lang="en-US" sz="2000" dirty="0"/>
              <a:t>interim meetings before June to work on it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42EFC7-1D66-957B-83BF-8A9A4DAF0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D7C85C-6B18-C108-FF24-F3BE9EB61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6750E9-D5E1-D04C-8E42-ED232C26D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E1A6BF0-8A26-ED06-0137-F6DFD5630C51}"/>
              </a:ext>
            </a:extLst>
          </p:cNvPr>
          <p:cNvSpPr txBox="1"/>
          <p:nvPr/>
        </p:nvSpPr>
        <p:spPr>
          <a:xfrm>
            <a:off x="2063552" y="6172200"/>
            <a:ext cx="36724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 Will attend IEEE 802.11 March 2024 Meeting</a:t>
            </a:r>
          </a:p>
        </p:txBody>
      </p:sp>
    </p:spTree>
    <p:extLst>
      <p:ext uri="{BB962C8B-B14F-4D97-AF65-F5344CB8AC3E}">
        <p14:creationId xmlns:p14="http://schemas.microsoft.com/office/powerpoint/2010/main" val="1125833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6AAD8E-7397-5004-7401-03F49C668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ETSI BRAN New Work Item Provisions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8631AC-F9E2-CD93-86EB-9665DB9879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B050"/>
                </a:solidFill>
              </a:rPr>
              <a:t>(1) To develop a channel access mechanism for Narrowband Frequency Hopping equipment operation </a:t>
            </a:r>
          </a:p>
          <a:p>
            <a:r>
              <a:rPr lang="en-US" dirty="0"/>
              <a:t>(2) To develop mechanisms enabling LPI client-to-client operations in accordance with ECC/DEC/(20)01 and EC Decision 2021/1067 on 6 GHz WAS/RLANs </a:t>
            </a:r>
          </a:p>
          <a:p>
            <a:r>
              <a:rPr lang="en-US" dirty="0"/>
              <a:t>(3) To consider further development of FBE and LBE parameters for channel access mechanism</a:t>
            </a:r>
          </a:p>
          <a:p>
            <a:r>
              <a:rPr lang="en-US" dirty="0"/>
              <a:t>(4) To consider inclusion of new channelization to support next generation technologies (bandwidths exceeding 160 MHz, e. g. 320 MHz) 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85207-DD12-2DF5-D290-3779F46C0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82F79C-2419-09E2-7B4E-8FDF20D0F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13FAC6-5C5B-549C-AAC2-AEE422512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639499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820FA-8CB9-79B3-3B59-FFCF2EAA7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cs typeface="Times New Roman"/>
              </a:rPr>
              <a:t>Recent Actions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5FF5A7-7EC8-A883-7283-68E231E3E7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Continued review of sharing simulation results at Bluetooth SIG and ETSI BRAN</a:t>
            </a:r>
          </a:p>
          <a:p>
            <a:r>
              <a:rPr lang="en-US" dirty="0"/>
              <a:t>Heard several proposals for access mechanisms </a:t>
            </a:r>
          </a:p>
          <a:p>
            <a:pPr lvl="1"/>
            <a:r>
              <a:rPr lang="en-US" dirty="0"/>
              <a:t>LBT</a:t>
            </a:r>
          </a:p>
          <a:p>
            <a:pPr lvl="1"/>
            <a:r>
              <a:rPr lang="en-US" dirty="0"/>
              <a:t>Secondary Channel Deferral LBT</a:t>
            </a:r>
          </a:p>
          <a:p>
            <a:pPr lvl="1"/>
            <a:r>
              <a:rPr lang="en-US" dirty="0"/>
              <a:t>Secondary Channel Deferral LBT with EDT Ramp-up </a:t>
            </a:r>
          </a:p>
          <a:p>
            <a:pPr lvl="1"/>
            <a:r>
              <a:rPr lang="en-US" dirty="0"/>
              <a:t>Dynamic Puncturing</a:t>
            </a:r>
          </a:p>
          <a:p>
            <a:r>
              <a:rPr lang="en-US" dirty="0"/>
              <a:t>Discussion of acceptable limits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1E30E7-3A47-5EDC-75F6-05FBAEB29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3ECE34-BFDA-1D1A-6326-26F76ECCD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CB8DA9-6A11-E012-167B-2E8F3FDB6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825907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6E0A9-1DD8-DA43-6BAD-D1FF64163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cs typeface="Times New Roman"/>
              </a:rPr>
              <a:t>Bluetooth Next Steps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9405C0-C628-AC10-994E-B3B0B0C278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Pursuing FCC FNPRM follow-on for narrowband VLP NPRMs</a:t>
            </a:r>
          </a:p>
          <a:p>
            <a:r>
              <a:rPr lang="en-US" dirty="0"/>
              <a:t>Participating in and contributing to the ETSI BRAN development of narrowband channel access mechanisms in 6 GHz</a:t>
            </a:r>
          </a:p>
          <a:p>
            <a:pPr lvl="1"/>
            <a:r>
              <a:rPr lang="en-US" dirty="0"/>
              <a:t>Six online Rapporteur’s meetings and one ad hoc meeting*</a:t>
            </a:r>
          </a:p>
          <a:p>
            <a:pPr lvl="1"/>
            <a:r>
              <a:rPr lang="en-US" dirty="0"/>
              <a:t>ETSI BRAN #124 June 2024</a:t>
            </a:r>
          </a:p>
          <a:p>
            <a:r>
              <a:rPr lang="en-US" dirty="0"/>
              <a:t>Exploring enhanced sharing mechanisms for the 5725 – 5850 MHz band</a:t>
            </a:r>
          </a:p>
          <a:p>
            <a:r>
              <a:rPr lang="en-US" dirty="0"/>
              <a:t>Further regulatory action needed on the 5.8 GHz band globally</a:t>
            </a:r>
          </a:p>
          <a:p>
            <a:pPr lvl="1"/>
            <a:r>
              <a:rPr lang="en-US" dirty="0"/>
              <a:t>China: Bluetooth type-approval requirements</a:t>
            </a:r>
          </a:p>
          <a:p>
            <a:pPr lvl="1"/>
            <a:r>
              <a:rPr lang="en-US" dirty="0"/>
              <a:t>Japan: 5.8 GHz band limited by DSRC Road Tolling – can VLP share?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4EB202-0A9E-59C7-0C9E-D26D038F6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B6D321-E140-23C1-F275-A39F153A8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FDEB49-BD1F-9CD3-DDD3-3DA0D4BA9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EC7D7E6-50F6-1FAF-B73A-6FDE9F2FB418}"/>
              </a:ext>
            </a:extLst>
          </p:cNvPr>
          <p:cNvSpPr txBox="1"/>
          <p:nvPr/>
        </p:nvSpPr>
        <p:spPr>
          <a:xfrm>
            <a:off x="2783632" y="6237312"/>
            <a:ext cx="59046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*Rapporteur’s meetings are working sessions; decisions can be taken at ad hoc meetings.</a:t>
            </a:r>
          </a:p>
        </p:txBody>
      </p:sp>
    </p:spTree>
    <p:extLst>
      <p:ext uri="{BB962C8B-B14F-4D97-AF65-F5344CB8AC3E}">
        <p14:creationId xmlns:p14="http://schemas.microsoft.com/office/powerpoint/2010/main" val="310818619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66070EE-6505-46E3-AD64-5C9A86CCD1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B4CF723-B635-438C-88CE-66D4278AA6EB}">
  <ds:schemaRefs>
    <ds:schemaRef ds:uri="http://purl.org/dc/dcmitype/"/>
    <ds:schemaRef ds:uri="http://schemas.microsoft.com/office/2006/metadata/properties"/>
    <ds:schemaRef ds:uri="http://schemas.microsoft.com/office/2006/documentManagement/types"/>
    <ds:schemaRef ds:uri="http://purl.org/dc/elements/1.1/"/>
    <ds:schemaRef ds:uri="cc9c437c-ae0c-4066-8d90-a0f7de786127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9F27E25D-999B-455B-9E0A-B4B308F9281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60188</TotalTime>
  <Words>881</Words>
  <Application>Microsoft Office PowerPoint</Application>
  <PresentationFormat>Widescreen</PresentationFormat>
  <Paragraphs>109</Paragraphs>
  <Slides>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-apple-system</vt:lpstr>
      <vt:lpstr>Arial</vt:lpstr>
      <vt:lpstr>Times New Roman</vt:lpstr>
      <vt:lpstr>802-11-Submission</vt:lpstr>
      <vt:lpstr>Document</vt:lpstr>
      <vt:lpstr>Bluetooth SIG March 2024 Update</vt:lpstr>
      <vt:lpstr>Abstract</vt:lpstr>
      <vt:lpstr>Agenda</vt:lpstr>
      <vt:lpstr>Bluetooth Sharing Goals</vt:lpstr>
      <vt:lpstr>The Overall Bluetooth SIG Plan</vt:lpstr>
      <vt:lpstr>ETSI BRAN #123 Meeting Notes</vt:lpstr>
      <vt:lpstr>ETSI BRAN New Work Item Provisions</vt:lpstr>
      <vt:lpstr>Recent Actions</vt:lpstr>
      <vt:lpstr>Bluetooth Next Steps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RR-TAG spectrum survey</dc:title>
  <dc:creator>RKennedy@bluetooth.com</dc:creator>
  <cp:lastModifiedBy>Rich Kennedy</cp:lastModifiedBy>
  <cp:revision>1288</cp:revision>
  <cp:lastPrinted>1998-02-10T13:28:06Z</cp:lastPrinted>
  <dcterms:created xsi:type="dcterms:W3CDTF">2004-12-02T14:01:45Z</dcterms:created>
  <dcterms:modified xsi:type="dcterms:W3CDTF">2024-03-13T12:28:01Z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