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1" r:id="rId5"/>
    <p:sldId id="387" r:id="rId6"/>
    <p:sldId id="2392" r:id="rId7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907242-AC18-42E8-80F6-CF79A38BB8CB}" v="9" dt="2024-03-15T00:32:55.5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 varScale="1">
        <p:scale>
          <a:sx n="70" d="100"/>
          <a:sy n="70" d="100"/>
        </p:scale>
        <p:origin x="512" y="5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24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ghoobi, Hassan" userId="3e33afe7-62c8-4ade-8476-f73fe399f31e" providerId="ADAL" clId="{A0907242-AC18-42E8-80F6-CF79A38BB8CB}"/>
    <pc:docChg chg="undo custSel modSld">
      <pc:chgData name="Yaghoobi, Hassan" userId="3e33afe7-62c8-4ade-8476-f73fe399f31e" providerId="ADAL" clId="{A0907242-AC18-42E8-80F6-CF79A38BB8CB}" dt="2024-03-15T00:36:52.541" v="536" actId="20577"/>
      <pc:docMkLst>
        <pc:docMk/>
      </pc:docMkLst>
      <pc:sldChg chg="modSp mod">
        <pc:chgData name="Yaghoobi, Hassan" userId="3e33afe7-62c8-4ade-8476-f73fe399f31e" providerId="ADAL" clId="{A0907242-AC18-42E8-80F6-CF79A38BB8CB}" dt="2024-03-15T00:36:52.541" v="536" actId="20577"/>
        <pc:sldMkLst>
          <pc:docMk/>
          <pc:sldMk cId="3212094184" sldId="387"/>
        </pc:sldMkLst>
        <pc:spChg chg="mod">
          <ac:chgData name="Yaghoobi, Hassan" userId="3e33afe7-62c8-4ade-8476-f73fe399f31e" providerId="ADAL" clId="{A0907242-AC18-42E8-80F6-CF79A38BB8CB}" dt="2024-03-15T00:36:52.541" v="536" actId="20577"/>
          <ac:spMkLst>
            <pc:docMk/>
            <pc:sldMk cId="3212094184" sldId="387"/>
            <ac:spMk id="6147" creationId="{00000000-0000-0000-0000-000000000000}"/>
          </ac:spMkLst>
        </pc:spChg>
      </pc:sldChg>
      <pc:sldChg chg="modSp mod">
        <pc:chgData name="Yaghoobi, Hassan" userId="3e33afe7-62c8-4ade-8476-f73fe399f31e" providerId="ADAL" clId="{A0907242-AC18-42E8-80F6-CF79A38BB8CB}" dt="2024-03-15T00:33:49.885" v="472" actId="20577"/>
        <pc:sldMkLst>
          <pc:docMk/>
          <pc:sldMk cId="34419612" sldId="2392"/>
        </pc:sldMkLst>
        <pc:spChg chg="mod">
          <ac:chgData name="Yaghoobi, Hassan" userId="3e33afe7-62c8-4ade-8476-f73fe399f31e" providerId="ADAL" clId="{A0907242-AC18-42E8-80F6-CF79A38BB8CB}" dt="2024-03-15T00:31:43.509" v="425" actId="14100"/>
          <ac:spMkLst>
            <pc:docMk/>
            <pc:sldMk cId="34419612" sldId="2392"/>
            <ac:spMk id="2" creationId="{95DB0F10-0A1A-C80D-8084-5E205AD151E8}"/>
          </ac:spMkLst>
        </pc:spChg>
        <pc:spChg chg="mod">
          <ac:chgData name="Yaghoobi, Hassan" userId="3e33afe7-62c8-4ade-8476-f73fe399f31e" providerId="ADAL" clId="{A0907242-AC18-42E8-80F6-CF79A38BB8CB}" dt="2024-03-15T00:33:49.885" v="472" actId="20577"/>
          <ac:spMkLst>
            <pc:docMk/>
            <pc:sldMk cId="34419612" sldId="2392"/>
            <ac:spMk id="3" creationId="{87EB2378-2D6D-DFDD-494E-83B6C7D24DD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656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2013</a:t>
            </a:r>
            <a:endParaRPr lang="en-GB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311200" y="9612313"/>
            <a:ext cx="18784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931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2013</a:t>
            </a:r>
            <a:endParaRPr lang="en-GB" alt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12687" y="9615488"/>
            <a:ext cx="234205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September 2013</a:t>
            </a:r>
            <a:endParaRPr lang="en-GB" altLang="en-US" sz="1400" dirty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Hassan Yaghoobi (Intel Corp.)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November 2013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2024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2024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2024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2024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2024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2024</a:t>
            </a:r>
            <a:endParaRPr lang="en-GB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2024</a:t>
            </a:r>
            <a:endParaRPr lang="en-GB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2024</a:t>
            </a:r>
            <a:endParaRPr lang="en-GB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2024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2024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3401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January 2024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3437" y="6475413"/>
            <a:ext cx="18784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802.11-24/0281r0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29217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29217" y="6475413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tu.int/events/eventdetails.asp?eventid=20096" TargetMode="External"/><Relationship Id="rId3" Type="http://schemas.openxmlformats.org/officeDocument/2006/relationships/hyperlink" Target="https://mentor.ieee.org/802.11/dcn/24/11-24-0605-01-0itu-proposed-response-to-sg15-ls76-on-new-version-of-the-hnt-standards-overview-and-work-plan.docx" TargetMode="External"/><Relationship Id="rId7" Type="http://schemas.openxmlformats.org/officeDocument/2006/relationships/hyperlink" Target="https://www.itu.int/events/eventdetails.asp?eventid=21239" TargetMode="External"/><Relationship Id="rId2" Type="http://schemas.openxmlformats.org/officeDocument/2006/relationships/hyperlink" Target="https://mentor.ieee.org/802.11/dcn/24/11-24-0481-01-0itu-proposed-modifications-to-itu-r-m-1450-5-for-may-2024-wp5a-meet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8/dcn/24/18-24-0017-00-0000-liaison-from-itu-r-working-party-5d-availability-of-addendum-1-to-circular-letter-5-lcce-109.docx" TargetMode="External"/><Relationship Id="rId5" Type="http://schemas.openxmlformats.org/officeDocument/2006/relationships/hyperlink" Target="https://mentor.ieee.org/802.11/dcn/24/11-24-0306-00-0000-liaison-from-itu-t-sg15-re-the-4th-fttr-joint-workshop.docx" TargetMode="External"/><Relationship Id="rId4" Type="http://schemas.openxmlformats.org/officeDocument/2006/relationships/hyperlink" Target="https://mentor.ieee.org/802.11/dcn/24/11-24-0022-00-0000-liaison-from-itu-t-sg15-ls76-and-ls84.doc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306-00-0000-liaison-from-itu-t-sg15-re-the-4th-fttr-joint-workshop.docx" TargetMode="External"/><Relationship Id="rId2" Type="http://schemas.openxmlformats.org/officeDocument/2006/relationships/hyperlink" Target="https://mentor.ieee.org/802.11/dcn/24/11-24-0022-00-0000-liaison-from-itu-t-sg15-ls76-and-ls84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2024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46128" y="6475413"/>
            <a:ext cx="1878464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Hassan Yaghoobi (Intel Corp.)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ITU AHG Closing Report for </a:t>
            </a:r>
            <a:r>
              <a:rPr lang="en-US" altLang="en-US" dirty="0"/>
              <a:t>March 2024</a:t>
            </a:r>
            <a:r>
              <a:rPr lang="en-US" dirty="0"/>
              <a:t> Plenary</a:t>
            </a:r>
            <a:endParaRPr lang="en-GB" altLang="en-US" dirty="0"/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78395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2024-03-14</a:t>
            </a:r>
          </a:p>
        </p:txBody>
      </p:sp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911424" y="220054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6879C326-1D95-4E8B-8E79-546079A502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4828124"/>
              </p:ext>
            </p:extLst>
          </p:nvPr>
        </p:nvGraphicFramePr>
        <p:xfrm>
          <a:off x="868679" y="2785248"/>
          <a:ext cx="10744200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5941" imgH="2875837" progId="Word.Document.8">
                  <p:embed/>
                </p:oleObj>
              </mc:Choice>
              <mc:Fallback>
                <p:oleObj name="Document" r:id="rId3" imgW="8245941" imgH="2875837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6879C326-1D95-4E8B-8E79-546079A5028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79" y="2785248"/>
                        <a:ext cx="10744200" cy="374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14399" y="273968"/>
            <a:ext cx="10363200" cy="202704"/>
          </a:xfrm>
        </p:spPr>
        <p:txBody>
          <a:bodyPr/>
          <a:lstStyle/>
          <a:p>
            <a:r>
              <a:rPr lang="en-US" altLang="en-US" dirty="0"/>
              <a:t>Meeting Results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931576" y="775737"/>
            <a:ext cx="10639389" cy="5184576"/>
          </a:xfrm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dirty="0"/>
              <a:t>Had one Session: Thu 03/14/2024 16:00 MT</a:t>
            </a:r>
          </a:p>
          <a:p>
            <a:pPr>
              <a:spcBef>
                <a:spcPts val="200"/>
              </a:spcBef>
              <a:defRPr/>
            </a:pPr>
            <a:r>
              <a:rPr lang="en-US" sz="2000" b="0" dirty="0"/>
              <a:t>Contributions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+mj-lt"/>
              <a:buAutoNum type="alphaLcPeriod"/>
              <a:defRPr/>
            </a:pPr>
            <a:r>
              <a:rPr lang="en-US" sz="1800" dirty="0">
                <a:solidFill>
                  <a:srgbClr val="0000CC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11-24-0481</a:t>
            </a:r>
            <a:r>
              <a:rPr lang="en-US" sz="1800" dirty="0">
                <a:solidFill>
                  <a:srgbClr val="0000CC"/>
                </a:solidFill>
              </a:rPr>
              <a:t> r1</a:t>
            </a:r>
            <a:r>
              <a:rPr lang="en-US" sz="1800" dirty="0"/>
              <a:t>: Proposed modifications to ITU-R M.1450-5 for May 2024 WP5A Meeting </a:t>
            </a:r>
            <a:r>
              <a:rPr lang="en-US" sz="1800" b="1" dirty="0"/>
              <a:t>(endorsed r1)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+mj-lt"/>
              <a:buAutoNum type="alphaLcPeriod"/>
              <a:defRPr/>
            </a:pPr>
            <a:r>
              <a:rPr lang="en-US" sz="1800" dirty="0">
                <a:solidFill>
                  <a:srgbClr val="00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11-24-0605</a:t>
            </a:r>
            <a:r>
              <a:rPr lang="en-US" sz="1800" dirty="0">
                <a:solidFill>
                  <a:srgbClr val="0000CC"/>
                </a:solidFill>
              </a:rPr>
              <a:t> r1</a:t>
            </a:r>
            <a:r>
              <a:rPr lang="en-US" sz="1800" dirty="0"/>
              <a:t>: Proposed Response to SG15-LS76 on New Version of the HNT Standards Overview and Work Plan </a:t>
            </a:r>
            <a:r>
              <a:rPr lang="en-US" sz="1800" b="1" dirty="0"/>
              <a:t>(endorsed r1; motion is planned by Dorothy)</a:t>
            </a:r>
          </a:p>
          <a:p>
            <a:pPr>
              <a:spcBef>
                <a:spcPts val="200"/>
              </a:spcBef>
              <a:defRPr/>
            </a:pPr>
            <a:r>
              <a:rPr lang="en-US" sz="2000" b="0" dirty="0"/>
              <a:t>Discussion Items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rgbClr val="0000CC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Liaison Statements </a:t>
            </a:r>
            <a:r>
              <a:rPr lang="en-US" sz="1800" dirty="0">
                <a:solidFill>
                  <a:schemeClr val="tx1"/>
                </a:solidFill>
              </a:rPr>
              <a:t>from </a:t>
            </a:r>
            <a:r>
              <a:rPr lang="en-GB" dirty="0">
                <a:effectLst/>
                <a:ea typeface="Times New Roman" panose="02020603050405020304" pitchFamily="18" charset="0"/>
              </a:rPr>
              <a:t>ITU-T Study Group 15 (Item 5.b)</a:t>
            </a:r>
          </a:p>
          <a:p>
            <a:pPr marL="1257300" lvl="4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dirty="0">
                <a:effectLst/>
                <a:ea typeface="Times New Roman" panose="02020603050405020304" pitchFamily="18" charset="0"/>
              </a:rPr>
              <a:t>LS84, WLAN management control interface </a:t>
            </a:r>
            <a:r>
              <a:rPr lang="en-GB" dirty="0" err="1">
                <a:effectLst/>
                <a:ea typeface="Times New Roman" panose="02020603050405020304" pitchFamily="18" charset="0"/>
              </a:rPr>
              <a:t>G.wmci</a:t>
            </a:r>
            <a:r>
              <a:rPr lang="en-GB" dirty="0">
                <a:effectLst/>
                <a:ea typeface="Times New Roman" panose="02020603050405020304" pitchFamily="18" charset="0"/>
              </a:rPr>
              <a:t> for an in-premises network </a:t>
            </a:r>
            <a:r>
              <a:rPr lang="en-GB" b="1" dirty="0">
                <a:effectLst/>
                <a:ea typeface="Times New Roman" panose="02020603050405020304" pitchFamily="18" charset="0"/>
              </a:rPr>
              <a:t>(see AI next slide)</a:t>
            </a:r>
          </a:p>
          <a:p>
            <a:pPr marL="1257300" lvl="4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dirty="0">
                <a:effectLst/>
                <a:ea typeface="Times New Roman" panose="02020603050405020304" pitchFamily="18" charset="0"/>
              </a:rPr>
              <a:t>LS76, the Home Network Transport (HNT) Standards Overview and Work Plan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solidFill>
                  <a:srgbClr val="0000CC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Liaison Document </a:t>
            </a:r>
            <a:r>
              <a:rPr lang="en-GB" sz="1800" dirty="0">
                <a:solidFill>
                  <a:schemeClr val="tx1"/>
                </a:solidFill>
              </a:rPr>
              <a:t>from ITU-T SG 15 on FTTH Workshop </a:t>
            </a:r>
            <a:r>
              <a:rPr lang="en-GB" sz="1800" b="1" dirty="0">
                <a:solidFill>
                  <a:schemeClr val="tx1"/>
                </a:solidFill>
              </a:rPr>
              <a:t>(see AI next slide)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rgbClr val="0000CC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Liaison Statement</a:t>
            </a:r>
            <a:r>
              <a:rPr lang="en-US" sz="1800" dirty="0">
                <a:solidFill>
                  <a:schemeClr val="tx1"/>
                </a:solidFill>
              </a:rPr>
              <a:t> Documents Availability of Addendum 1 to Circular Letter 5/LCCE/109" received from ITU-R Working Party </a:t>
            </a:r>
            <a:r>
              <a:rPr lang="en-US" sz="1800">
                <a:solidFill>
                  <a:schemeClr val="tx1"/>
                </a:solidFill>
              </a:rPr>
              <a:t>5D </a:t>
            </a:r>
            <a:r>
              <a:rPr lang="en-US" sz="1800" b="1">
                <a:solidFill>
                  <a:schemeClr val="tx1"/>
                </a:solidFill>
              </a:rPr>
              <a:t>(noted</a:t>
            </a:r>
            <a:r>
              <a:rPr lang="en-US" sz="1800" b="1" dirty="0">
                <a:solidFill>
                  <a:schemeClr val="tx1"/>
                </a:solidFill>
              </a:rPr>
              <a:t>)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Next Steps:</a:t>
            </a:r>
            <a:endParaRPr lang="en-US" dirty="0">
              <a:effectLst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  <a:tabLst>
                <a:tab pos="914400" algn="l"/>
              </a:tabLst>
            </a:pPr>
            <a:r>
              <a:rPr lang="en-US" sz="1800" dirty="0">
                <a:ea typeface="SimSun" panose="02010600030101010101" pitchFamily="2" charset="-122"/>
              </a:rPr>
              <a:t>Reporting of ITU AHG endorsed contribution for WP5A to 802.11 &amp; 801.18 for further processing, EC approval and submission to WP5A (by May 2</a:t>
            </a:r>
            <a:r>
              <a:rPr lang="en-US" sz="1800" baseline="30000" dirty="0">
                <a:ea typeface="SimSun" panose="02010600030101010101" pitchFamily="2" charset="-122"/>
              </a:rPr>
              <a:t>nd</a:t>
            </a:r>
            <a:r>
              <a:rPr lang="en-US" sz="1800" dirty="0">
                <a:ea typeface="SimSun" panose="02010600030101010101" pitchFamily="2" charset="-122"/>
              </a:rPr>
              <a:t> deadline)</a:t>
            </a:r>
            <a:endParaRPr lang="en-US" sz="1800" dirty="0">
              <a:effectLst/>
              <a:ea typeface="SimSun" panose="02010600030101010101" pitchFamily="2" charset="-122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  <a:tabLst>
                <a:tab pos="914400" algn="l"/>
              </a:tabLst>
            </a:pPr>
            <a:r>
              <a:rPr lang="en-US" sz="1800" dirty="0">
                <a:effectLst/>
                <a:ea typeface="SimSun" panose="02010600030101010101" pitchFamily="2" charset="-122"/>
              </a:rPr>
              <a:t>Working Party 5A Next Meeting Dates </a:t>
            </a:r>
            <a:r>
              <a:rPr lang="en-US" sz="1800" dirty="0">
                <a:solidFill>
                  <a:srgbClr val="0000CC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Monday 2024-05-13 - Thursday 2024-05-23</a:t>
            </a:r>
            <a:r>
              <a:rPr lang="en-US" sz="1800" dirty="0">
                <a:solidFill>
                  <a:srgbClr val="0000CC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 </a:t>
            </a:r>
            <a:endParaRPr lang="en-GB" sz="1800" u="sng" dirty="0">
              <a:solidFill>
                <a:srgbClr val="0000FF"/>
              </a:solidFill>
              <a:ea typeface="SimSun" panose="02010600030101010101" pitchFamily="2" charset="-122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  <a:tabLst>
                <a:tab pos="914400" algn="l"/>
              </a:tabLst>
            </a:pPr>
            <a:r>
              <a:rPr lang="pt-BR" sz="1800" dirty="0">
                <a:effectLst/>
                <a:ea typeface="SimSun" panose="02010600030101010101" pitchFamily="2" charset="-122"/>
              </a:rPr>
              <a:t>Next AHG Meeting: </a:t>
            </a:r>
            <a:r>
              <a:rPr lang="en-US" sz="1800" dirty="0">
                <a:effectLst/>
                <a:ea typeface="SimSun" panose="02010600030101010101" pitchFamily="2" charset="-122"/>
              </a:rPr>
              <a:t>No meeting during the May 24 Interim (conflicting with WP5A session)</a:t>
            </a:r>
            <a:r>
              <a:rPr lang="en-US" sz="1800" dirty="0"/>
              <a:t> </a:t>
            </a:r>
          </a:p>
          <a:p>
            <a:r>
              <a:rPr lang="pt-BR" altLang="en-US" sz="2000" b="0" dirty="0"/>
              <a:t>Meeting Minutes: 11-24-0282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29218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Hassan Yaghoobi (Intel Corp.)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35960" y="6584032"/>
            <a:ext cx="1296144" cy="7604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6001523C-0808-4A04-9D87-C76A4F12628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3212094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B0F10-0A1A-C80D-8084-5E205AD15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76672"/>
            <a:ext cx="10363200" cy="936104"/>
          </a:xfrm>
        </p:spPr>
        <p:txBody>
          <a:bodyPr/>
          <a:lstStyle/>
          <a:p>
            <a:r>
              <a:rPr lang="en-US" dirty="0"/>
              <a:t>Action Items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B2378-2D6D-DFDD-494E-83B6C7D24D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5313" y="1196752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Regarding ITU-T SG15-LS84, </a:t>
            </a:r>
            <a:r>
              <a:rPr lang="en-US" sz="1800" dirty="0">
                <a:solidFill>
                  <a:srgbClr val="0000CC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Liaison Statements </a:t>
            </a:r>
            <a:r>
              <a:rPr lang="en-US" sz="1800" dirty="0"/>
              <a:t>WLAN management control interface </a:t>
            </a:r>
            <a:r>
              <a:rPr lang="en-US" sz="1800" dirty="0" err="1"/>
              <a:t>G.wmci</a:t>
            </a:r>
            <a:r>
              <a:rPr lang="en-US" sz="1800" dirty="0"/>
              <a:t> for an in-premises network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kern="1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Considering</a:t>
            </a:r>
            <a:r>
              <a:rPr lang="en-GB" sz="18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WLAN and fibre co-existing in in-premises network, it is beneficial to provide a means to help coordinate the traffic over WLAN and fibre.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ITU-T SG15 Q3/15 has initiated a new project (</a:t>
            </a:r>
            <a:r>
              <a:rPr lang="en-GB" sz="1800" kern="1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G.wmci</a:t>
            </a:r>
            <a:r>
              <a:rPr lang="en-GB" sz="18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to develop a </a:t>
            </a:r>
            <a:r>
              <a:rPr lang="en-GB" sz="1800" u="sng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data model </a:t>
            </a:r>
            <a:r>
              <a:rPr lang="en-GB" sz="18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GB" sz="1800" u="sng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associated interface design [very low latency management communication channel] </a:t>
            </a:r>
            <a:r>
              <a:rPr lang="en-GB" sz="18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convey wireless coordination[/management] information.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ITU-T SG 15, Q3 started working on this Recommendation and expect inputs or guidelines from IEEE 802.11 groups (e.g. ARC)</a:t>
            </a:r>
          </a:p>
          <a:p>
            <a:pPr>
              <a:spcBef>
                <a:spcPts val="200"/>
              </a:spcBef>
              <a:defRPr/>
            </a:pPr>
            <a:r>
              <a:rPr lang="en-US" sz="1800" dirty="0"/>
              <a:t>Regrading ITU-T SG15-LS110, </a:t>
            </a:r>
            <a:r>
              <a:rPr lang="en-GB" sz="1800" dirty="0">
                <a:solidFill>
                  <a:srgbClr val="00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Liaison Document </a:t>
            </a:r>
            <a:r>
              <a:rPr lang="en-US" sz="1800" dirty="0"/>
              <a:t>on the 4th FTTR Joint Workshop</a:t>
            </a:r>
          </a:p>
          <a:p>
            <a:pPr marL="685800"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GB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Joint effort between ITU-T, ETSI, CCSA and BBF, workshops on fibre-to-the-room (FTTR) </a:t>
            </a:r>
          </a:p>
          <a:p>
            <a:pPr marL="685800"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Workshop to be divided into two parts, FTTR standards development by different SDOs, and general technical discussion on FTTR topics</a:t>
            </a:r>
          </a:p>
          <a:p>
            <a:pPr marL="685800"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Target date is July 12 (expected to change to earlier in the week) prior to IEEE July 24 Plenary in Montreal </a:t>
            </a:r>
          </a:p>
          <a:p>
            <a:pPr marL="685800"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IEEE is invited to participate and share views; e.g. providing an overview of any relevant FTTR activities </a:t>
            </a:r>
          </a:p>
          <a:p>
            <a:pPr marL="685800"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Individual members are encouraged to consider participating in this open (free) workshop 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8F4353-D0E6-C89B-6455-BAAF7FE65C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A0BEC7-F75A-FB63-3458-19F0175F3955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Hassan Yaghoobi (Intel Corp.)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3EBBB8-4184-52B2-234B-7957EEB40DDB}"/>
              </a:ext>
            </a:extLst>
          </p:cNvPr>
          <p:cNvSpPr>
            <a:spLocks noGrp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 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1961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9472A8-DBA4-42B5-B827-F0450C8C1DF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24184</TotalTime>
  <Words>486</Words>
  <Application>Microsoft Office PowerPoint</Application>
  <PresentationFormat>Widescreen</PresentationFormat>
  <Paragraphs>43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SimSun</vt:lpstr>
      <vt:lpstr>Arial</vt:lpstr>
      <vt:lpstr>Times New Roman</vt:lpstr>
      <vt:lpstr>802-11-Submission</vt:lpstr>
      <vt:lpstr>Document</vt:lpstr>
      <vt:lpstr>ITU AHG Closing Report for March 2024 Plenary</vt:lpstr>
      <vt:lpstr>Meeting Results</vt:lpstr>
      <vt:lpstr>Action Items 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keywords>CTPClassification=CTP_NT</cp:keywords>
  <cp:lastModifiedBy>Yaghoobi, Hassan</cp:lastModifiedBy>
  <cp:revision>844</cp:revision>
  <cp:lastPrinted>1998-02-10T13:28:06Z</cp:lastPrinted>
  <dcterms:created xsi:type="dcterms:W3CDTF">2004-12-02T14:01:45Z</dcterms:created>
  <dcterms:modified xsi:type="dcterms:W3CDTF">2024-03-15T00:36:58Z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  <property fmtid="{D5CDD505-2E9C-101B-9397-08002B2CF9AE}" pid="3" name="TitusGUID">
    <vt:lpwstr>8305c8e9-1abb-4761-bee0-0e72f541d337</vt:lpwstr>
  </property>
  <property fmtid="{D5CDD505-2E9C-101B-9397-08002B2CF9AE}" pid="4" name="CTP_TimeStamp">
    <vt:lpwstr>2020-01-16 22:59:10Z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