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2"/>
  </p:notesMasterIdLst>
  <p:handoutMasterIdLst>
    <p:handoutMasterId r:id="rId23"/>
  </p:handoutMasterIdLst>
  <p:sldIdLst>
    <p:sldId id="256" r:id="rId3"/>
    <p:sldId id="257" r:id="rId4"/>
    <p:sldId id="283" r:id="rId5"/>
    <p:sldId id="262" r:id="rId6"/>
    <p:sldId id="265" r:id="rId7"/>
    <p:sldId id="273" r:id="rId8"/>
    <p:sldId id="2385" r:id="rId9"/>
    <p:sldId id="2389" r:id="rId10"/>
    <p:sldId id="2373" r:id="rId11"/>
    <p:sldId id="2380" r:id="rId12"/>
    <p:sldId id="2390" r:id="rId13"/>
    <p:sldId id="2383" r:id="rId14"/>
    <p:sldId id="270" r:id="rId15"/>
    <p:sldId id="278" r:id="rId16"/>
    <p:sldId id="276" r:id="rId17"/>
    <p:sldId id="2371" r:id="rId18"/>
    <p:sldId id="2375" r:id="rId19"/>
    <p:sldId id="2386" r:id="rId20"/>
    <p:sldId id="2387"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A32166-92C4-4E32-8EDD-037CF9AB1D3A}" v="5" dt="2024-03-15T03:48:17.3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64" autoAdjust="0"/>
    <p:restoredTop sz="95267" autoAdjust="0"/>
  </p:normalViewPr>
  <p:slideViewPr>
    <p:cSldViewPr>
      <p:cViewPr varScale="1">
        <p:scale>
          <a:sx n="78" d="100"/>
          <a:sy n="78" d="100"/>
        </p:scale>
        <p:origin x="68"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30A32166-92C4-4E32-8EDD-037CF9AB1D3A}"/>
    <pc:docChg chg="undo redo custSel addSld delSld modSld modMainMaster">
      <pc:chgData name="Qi, Emily H" userId="b0d254cd-8291-4c78-a277-dadec609489b" providerId="ADAL" clId="{30A32166-92C4-4E32-8EDD-037CF9AB1D3A}" dt="2024-03-15T03:49:45.950" v="289" actId="20577"/>
      <pc:docMkLst>
        <pc:docMk/>
      </pc:docMkLst>
      <pc:sldChg chg="modSp mod">
        <pc:chgData name="Qi, Emily H" userId="b0d254cd-8291-4c78-a277-dadec609489b" providerId="ADAL" clId="{30A32166-92C4-4E32-8EDD-037CF9AB1D3A}" dt="2024-03-15T03:43:37.388" v="110" actId="20577"/>
        <pc:sldMkLst>
          <pc:docMk/>
          <pc:sldMk cId="0" sldId="256"/>
        </pc:sldMkLst>
        <pc:spChg chg="mod">
          <ac:chgData name="Qi, Emily H" userId="b0d254cd-8291-4c78-a277-dadec609489b" providerId="ADAL" clId="{30A32166-92C4-4E32-8EDD-037CF9AB1D3A}" dt="2024-03-15T03:43:37.388" v="110" actId="20577"/>
          <ac:spMkLst>
            <pc:docMk/>
            <pc:sldMk cId="0" sldId="256"/>
            <ac:spMk id="3074" creationId="{00000000-0000-0000-0000-000000000000}"/>
          </ac:spMkLst>
        </pc:spChg>
      </pc:sldChg>
      <pc:sldChg chg="modSp mod">
        <pc:chgData name="Qi, Emily H" userId="b0d254cd-8291-4c78-a277-dadec609489b" providerId="ADAL" clId="{30A32166-92C4-4E32-8EDD-037CF9AB1D3A}" dt="2024-03-12T13:43:55.854" v="77" actId="14100"/>
        <pc:sldMkLst>
          <pc:docMk/>
          <pc:sldMk cId="3454883255" sldId="273"/>
        </pc:sldMkLst>
        <pc:spChg chg="mod">
          <ac:chgData name="Qi, Emily H" userId="b0d254cd-8291-4c78-a277-dadec609489b" providerId="ADAL" clId="{30A32166-92C4-4E32-8EDD-037CF9AB1D3A}" dt="2024-03-12T13:43:55.854" v="77" actId="14100"/>
          <ac:spMkLst>
            <pc:docMk/>
            <pc:sldMk cId="3454883255" sldId="273"/>
            <ac:spMk id="9218" creationId="{00000000-0000-0000-0000-000000000000}"/>
          </ac:spMkLst>
        </pc:spChg>
        <pc:graphicFrameChg chg="mod modGraphic">
          <ac:chgData name="Qi, Emily H" userId="b0d254cd-8291-4c78-a277-dadec609489b" providerId="ADAL" clId="{30A32166-92C4-4E32-8EDD-037CF9AB1D3A}" dt="2024-03-12T13:36:23.404" v="23" actId="20577"/>
          <ac:graphicFrameMkLst>
            <pc:docMk/>
            <pc:sldMk cId="3454883255" sldId="273"/>
            <ac:graphicFrameMk id="3" creationId="{00000000-0000-0000-0000-000000000000}"/>
          </ac:graphicFrameMkLst>
        </pc:graphicFrameChg>
      </pc:sldChg>
      <pc:sldChg chg="modSp mod">
        <pc:chgData name="Qi, Emily H" userId="b0d254cd-8291-4c78-a277-dadec609489b" providerId="ADAL" clId="{30A32166-92C4-4E32-8EDD-037CF9AB1D3A}" dt="2024-03-15T03:44:04.253" v="122" actId="6549"/>
        <pc:sldMkLst>
          <pc:docMk/>
          <pc:sldMk cId="1968720319" sldId="283"/>
        </pc:sldMkLst>
        <pc:spChg chg="mod">
          <ac:chgData name="Qi, Emily H" userId="b0d254cd-8291-4c78-a277-dadec609489b" providerId="ADAL" clId="{30A32166-92C4-4E32-8EDD-037CF9AB1D3A}" dt="2024-03-15T03:44:04.253" v="122" actId="6549"/>
          <ac:spMkLst>
            <pc:docMk/>
            <pc:sldMk cId="1968720319" sldId="283"/>
            <ac:spMk id="3" creationId="{00000000-0000-0000-0000-000000000000}"/>
          </ac:spMkLst>
        </pc:spChg>
      </pc:sldChg>
      <pc:sldChg chg="modSp mod">
        <pc:chgData name="Qi, Emily H" userId="b0d254cd-8291-4c78-a277-dadec609489b" providerId="ADAL" clId="{30A32166-92C4-4E32-8EDD-037CF9AB1D3A}" dt="2024-03-12T13:43:21.631" v="39" actId="20577"/>
        <pc:sldMkLst>
          <pc:docMk/>
          <pc:sldMk cId="1998207127" sldId="2373"/>
        </pc:sldMkLst>
        <pc:graphicFrameChg chg="modGraphic">
          <ac:chgData name="Qi, Emily H" userId="b0d254cd-8291-4c78-a277-dadec609489b" providerId="ADAL" clId="{30A32166-92C4-4E32-8EDD-037CF9AB1D3A}" dt="2024-03-12T13:43:21.631" v="39" actId="20577"/>
          <ac:graphicFrameMkLst>
            <pc:docMk/>
            <pc:sldMk cId="1998207127" sldId="2373"/>
            <ac:graphicFrameMk id="10" creationId="{00000000-0000-0000-0000-000000000000}"/>
          </ac:graphicFrameMkLst>
        </pc:graphicFrameChg>
      </pc:sldChg>
      <pc:sldChg chg="modSp mod">
        <pc:chgData name="Qi, Emily H" userId="b0d254cd-8291-4c78-a277-dadec609489b" providerId="ADAL" clId="{30A32166-92C4-4E32-8EDD-037CF9AB1D3A}" dt="2024-03-15T03:45:38.877" v="127" actId="6549"/>
        <pc:sldMkLst>
          <pc:docMk/>
          <pc:sldMk cId="2368875581" sldId="2385"/>
        </pc:sldMkLst>
        <pc:spChg chg="mod">
          <ac:chgData name="Qi, Emily H" userId="b0d254cd-8291-4c78-a277-dadec609489b" providerId="ADAL" clId="{30A32166-92C4-4E32-8EDD-037CF9AB1D3A}" dt="2024-03-15T03:45:38.877" v="127" actId="6549"/>
          <ac:spMkLst>
            <pc:docMk/>
            <pc:sldMk cId="2368875581" sldId="2385"/>
            <ac:spMk id="3" creationId="{79F8E904-6966-31F1-4EB7-8CADBFD4BBE7}"/>
          </ac:spMkLst>
        </pc:spChg>
      </pc:sldChg>
      <pc:sldChg chg="add del">
        <pc:chgData name="Qi, Emily H" userId="b0d254cd-8291-4c78-a277-dadec609489b" providerId="ADAL" clId="{30A32166-92C4-4E32-8EDD-037CF9AB1D3A}" dt="2024-03-12T13:50:13.128" v="80" actId="47"/>
        <pc:sldMkLst>
          <pc:docMk/>
          <pc:sldMk cId="2858949285" sldId="2388"/>
        </pc:sldMkLst>
      </pc:sldChg>
      <pc:sldChg chg="modSp add mod">
        <pc:chgData name="Qi, Emily H" userId="b0d254cd-8291-4c78-a277-dadec609489b" providerId="ADAL" clId="{30A32166-92C4-4E32-8EDD-037CF9AB1D3A}" dt="2024-03-15T03:49:45.950" v="289" actId="20577"/>
        <pc:sldMkLst>
          <pc:docMk/>
          <pc:sldMk cId="2242031188" sldId="2389"/>
        </pc:sldMkLst>
        <pc:spChg chg="mod">
          <ac:chgData name="Qi, Emily H" userId="b0d254cd-8291-4c78-a277-dadec609489b" providerId="ADAL" clId="{30A32166-92C4-4E32-8EDD-037CF9AB1D3A}" dt="2024-03-15T03:49:45.950" v="289" actId="20577"/>
          <ac:spMkLst>
            <pc:docMk/>
            <pc:sldMk cId="2242031188" sldId="2389"/>
            <ac:spMk id="2" creationId="{62112B5B-4630-A352-6190-9E294E05D474}"/>
          </ac:spMkLst>
        </pc:spChg>
        <pc:spChg chg="mod">
          <ac:chgData name="Qi, Emily H" userId="b0d254cd-8291-4c78-a277-dadec609489b" providerId="ADAL" clId="{30A32166-92C4-4E32-8EDD-037CF9AB1D3A}" dt="2024-03-12T13:58:10.463" v="106" actId="20577"/>
          <ac:spMkLst>
            <pc:docMk/>
            <pc:sldMk cId="2242031188" sldId="2389"/>
            <ac:spMk id="3" creationId="{79F8E904-6966-31F1-4EB7-8CADBFD4BBE7}"/>
          </ac:spMkLst>
        </pc:spChg>
      </pc:sldChg>
      <pc:sldChg chg="modSp add mod">
        <pc:chgData name="Qi, Emily H" userId="b0d254cd-8291-4c78-a277-dadec609489b" providerId="ADAL" clId="{30A32166-92C4-4E32-8EDD-037CF9AB1D3A}" dt="2024-03-15T03:49:08.033" v="269" actId="20577"/>
        <pc:sldMkLst>
          <pc:docMk/>
          <pc:sldMk cId="2616113905" sldId="2390"/>
        </pc:sldMkLst>
        <pc:spChg chg="mod">
          <ac:chgData name="Qi, Emily H" userId="b0d254cd-8291-4c78-a277-dadec609489b" providerId="ADAL" clId="{30A32166-92C4-4E32-8EDD-037CF9AB1D3A}" dt="2024-03-15T03:48:28.302" v="264" actId="20577"/>
          <ac:spMkLst>
            <pc:docMk/>
            <pc:sldMk cId="2616113905" sldId="2390"/>
            <ac:spMk id="2" creationId="{62112B5B-4630-A352-6190-9E294E05D474}"/>
          </ac:spMkLst>
        </pc:spChg>
        <pc:spChg chg="mod">
          <ac:chgData name="Qi, Emily H" userId="b0d254cd-8291-4c78-a277-dadec609489b" providerId="ADAL" clId="{30A32166-92C4-4E32-8EDD-037CF9AB1D3A}" dt="2024-03-15T03:49:08.033" v="269" actId="20577"/>
          <ac:spMkLst>
            <pc:docMk/>
            <pc:sldMk cId="2616113905" sldId="2390"/>
            <ac:spMk id="3" creationId="{79F8E904-6966-31F1-4EB7-8CADBFD4BBE7}"/>
          </ac:spMkLst>
        </pc:spChg>
      </pc:sldChg>
      <pc:sldMasterChg chg="modSp mod">
        <pc:chgData name="Qi, Emily H" userId="b0d254cd-8291-4c78-a277-dadec609489b" providerId="ADAL" clId="{30A32166-92C4-4E32-8EDD-037CF9AB1D3A}" dt="2024-03-15T03:43:20.589" v="108" actId="20577"/>
        <pc:sldMasterMkLst>
          <pc:docMk/>
          <pc:sldMasterMk cId="0" sldId="2147483648"/>
        </pc:sldMasterMkLst>
        <pc:spChg chg="mod">
          <ac:chgData name="Qi, Emily H" userId="b0d254cd-8291-4c78-a277-dadec609489b" providerId="ADAL" clId="{30A32166-92C4-4E32-8EDD-037CF9AB1D3A}" dt="2024-03-15T03:43:20.589" v="10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March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March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March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802.11-24/0279r2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yWant@google.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odasilva@meta.com" TargetMode="External"/><Relationship Id="rId5" Type="http://schemas.openxmlformats.org/officeDocument/2006/relationships/hyperlink" Target="mailto:edward.ks.au@gmail.com" TargetMode="External"/><Relationship Id="rId10" Type="http://schemas.openxmlformats.org/officeDocument/2006/relationships/hyperlink" Target="mailto:ross.yujian@huawei.com" TargetMode="External"/><Relationship Id="rId4" Type="http://schemas.openxmlformats.org/officeDocument/2006/relationships/hyperlink" Target="mailto:emily.h.qi@intel.com" TargetMode="External"/><Relationship Id="rId9" Type="http://schemas.openxmlformats.org/officeDocument/2006/relationships/hyperlink" Target="mailto:po-kai.huang@intel.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(March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2024-03-14</a:t>
            </a:r>
          </a:p>
        </p:txBody>
      </p:sp>
      <p:sp>
        <p:nvSpPr>
          <p:cNvPr id="6" name="Date Placeholder 3"/>
          <p:cNvSpPr>
            <a:spLocks noGrp="1"/>
          </p:cNvSpPr>
          <p:nvPr>
            <p:ph type="dt" idx="10"/>
          </p:nvPr>
        </p:nvSpPr>
        <p:spPr/>
        <p:txBody>
          <a:bodyPr/>
          <a:lstStyle/>
          <a:p>
            <a:r>
              <a:rPr lang="en-US" dirty="0"/>
              <a:t>March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04800" y="1524000"/>
            <a:ext cx="11429999" cy="5181600"/>
          </a:xfrm>
        </p:spPr>
        <p:txBody>
          <a:bodyPr numCol="2"/>
          <a:lstStyle/>
          <a:p>
            <a:r>
              <a:rPr lang="en-US" sz="1800" dirty="0"/>
              <a:t>Protocol Version subfield: 9.2.4.1.2</a:t>
            </a:r>
          </a:p>
          <a:p>
            <a:r>
              <a:rPr lang="en-US" sz="1800" dirty="0"/>
              <a:t>Frame types and subtypes: 9.2.4.1.3, Tables 9-1 and 9-2</a:t>
            </a:r>
          </a:p>
          <a:p>
            <a:r>
              <a:rPr lang="en-US" sz="1800" dirty="0"/>
              <a:t>Element ID and Element ID extension: Table 9-128</a:t>
            </a:r>
          </a:p>
          <a:p>
            <a:r>
              <a:rPr lang="en-US" sz="1800" dirty="0"/>
              <a:t>Capability Information field: 9.4.1.4</a:t>
            </a:r>
          </a:p>
          <a:p>
            <a:r>
              <a:rPr lang="en-US" sz="1800" dirty="0"/>
              <a:t>Extended Capabilities: 9.4.2.25, Table 9-190</a:t>
            </a:r>
          </a:p>
          <a:p>
            <a:r>
              <a:rPr lang="en-US" sz="1800" dirty="0"/>
              <a:t>Reason codes: 9.4.1.7, Table 9-77</a:t>
            </a:r>
          </a:p>
          <a:p>
            <a:r>
              <a:rPr lang="en-US" sz="1800" dirty="0"/>
              <a:t>Status codes: 9.4.1.9, Table 9-78</a:t>
            </a:r>
          </a:p>
          <a:p>
            <a:r>
              <a:rPr lang="en-US" sz="1800" dirty="0"/>
              <a:t>Action frame categories: 9.4.1.11, Table 9-79</a:t>
            </a:r>
          </a:p>
          <a:p>
            <a:r>
              <a:rPr lang="en-US" sz="1800" dirty="0"/>
              <a:t>Authentication algorithm: 9.4.1.1</a:t>
            </a:r>
          </a:p>
          <a:p>
            <a:r>
              <a:rPr lang="en-US" sz="1800" dirty="0"/>
              <a:t>RSNE: 9.4.2.23</a:t>
            </a:r>
          </a:p>
          <a:p>
            <a:r>
              <a:rPr lang="en-US" sz="1800" dirty="0"/>
              <a:t>	Cypher suites: Table 9-186</a:t>
            </a:r>
          </a:p>
          <a:p>
            <a:r>
              <a:rPr lang="en-US" sz="1800" dirty="0"/>
              <a:t>	AKM suites: Table 9-188</a:t>
            </a:r>
          </a:p>
          <a:p>
            <a:r>
              <a:rPr lang="en-US" sz="1800" dirty="0"/>
              <a:t>	RSN Capabilities: Figure 9-345</a:t>
            </a:r>
          </a:p>
          <a:p>
            <a:r>
              <a:rPr lang="en-US" sz="1800" dirty="0"/>
              <a:t>RSNXE Capabilities: 9.4.2.240, Table 9-365</a:t>
            </a:r>
          </a:p>
          <a:p>
            <a:r>
              <a:rPr lang="en-US" sz="1800" dirty="0"/>
              <a:t>ANQP-element (Info ID): 9.4.5.1, Table 9-412</a:t>
            </a:r>
          </a:p>
          <a:p>
            <a:r>
              <a:rPr lang="en-US" sz="1800" dirty="0"/>
              <a:t>Neighbor Report </a:t>
            </a:r>
            <a:r>
              <a:rPr lang="en-US" sz="1800" dirty="0" err="1"/>
              <a:t>subelements</a:t>
            </a:r>
            <a:r>
              <a:rPr lang="en-US" sz="1800" dirty="0"/>
              <a:t>: 9.4.2.35, Table 9-210</a:t>
            </a:r>
          </a:p>
          <a:p>
            <a:r>
              <a:rPr lang="en-US" sz="1800" dirty="0"/>
              <a:t>FTE </a:t>
            </a:r>
            <a:r>
              <a:rPr lang="en-US" sz="1800" dirty="0" err="1"/>
              <a:t>subelements</a:t>
            </a:r>
            <a:r>
              <a:rPr lang="en-US" sz="1800" dirty="0"/>
              <a:t>: 9.4.2.46, Table 9-219</a:t>
            </a:r>
          </a:p>
          <a:p>
            <a:r>
              <a:rPr lang="en-US" sz="1800" dirty="0"/>
              <a:t>Public Action frames: 9.6.7.1, Table 9-450</a:t>
            </a:r>
          </a:p>
          <a:p>
            <a:r>
              <a:rPr lang="en-US" sz="1800" dirty="0"/>
              <a:t>WMN-Notification Types: 9.6.13.29, Table 9-516</a:t>
            </a:r>
          </a:p>
          <a:p>
            <a:r>
              <a:rPr lang="en-US" sz="1800" dirty="0"/>
              <a:t>Mesh Configuration Active Path: 9.4.2.96.2, Table 9-277</a:t>
            </a:r>
          </a:p>
          <a:p>
            <a:r>
              <a:rPr lang="en-US" sz="1800" dirty="0"/>
              <a:t>TLV encodings: 9.4.4</a:t>
            </a:r>
          </a:p>
          <a:p>
            <a:r>
              <a:rPr lang="en-US" sz="1800" dirty="0"/>
              <a:t>Operating classes: Annex E</a:t>
            </a:r>
          </a:p>
          <a:p>
            <a:r>
              <a:rPr lang="en-US" sz="1800" dirty="0"/>
              <a:t>	global, USA, Europe, Japan</a:t>
            </a:r>
          </a:p>
          <a:p>
            <a:r>
              <a:rPr lang="en-US" sz="1800" dirty="0"/>
              <a:t>MIB objects: Annex C</a:t>
            </a:r>
          </a:p>
          <a:p>
            <a:r>
              <a:rPr lang="en-US" sz="18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Lesson Learnt from </a:t>
            </a:r>
            <a:r>
              <a:rPr lang="en-US" sz="3200" dirty="0" err="1"/>
              <a:t>TGbe</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When two amendments were agreed to swap their publication orders, it is recommended that the Editors of the respective amendments reviewed the bit assignment in fields (especially those that are not covered by ANA) immediately after the agreement.</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Recommended by the WG Editor to implement a better process for each task group to check against the baseline: “Perhaps each task group needs some dedicated volunteers (or just the editor themselves, if the draft is small) whose job is to identify changes in baseline that are not present in the draft. Basically, responsible for merging changes to quoted text, figures, etc.  And, along the way, the numbering would be updated.  Each review would end up with the draft’s title sheet accurately reflecting a new baseline.”</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70221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March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80251"/>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6477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and Report for 2024-03-12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Draft and Amendment alignments</a:t>
            </a:r>
          </a:p>
          <a:p>
            <a:pPr>
              <a:buFont typeface="Arial" panose="020B0604020202020204" pitchFamily="34" charset="0"/>
              <a:buChar char="•"/>
            </a:pPr>
            <a:r>
              <a:rPr lang="en-US" sz="2000" dirty="0"/>
              <a:t>Completed 11bf and 11bh MDR/MEC</a:t>
            </a:r>
          </a:p>
          <a:p>
            <a:pPr>
              <a:buFont typeface="Arial" panose="020B0604020202020204" pitchFamily="34" charset="0"/>
              <a:buChar char="•"/>
            </a:pPr>
            <a:r>
              <a:rPr lang="en-US" sz="2000" dirty="0"/>
              <a:t>ANA number spaces</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6"/>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7"/>
              </a:rPr>
              <a:t>carol@ansley.com</a:t>
            </a:r>
            <a:endParaRPr lang="en-US" sz="1600" dirty="0"/>
          </a:p>
          <a:p>
            <a:pPr marL="342900" lvl="1" indent="-342900">
              <a:buFontTx/>
              <a:buChar char="•"/>
            </a:pPr>
            <a:r>
              <a:rPr lang="en-US" sz="1600" b="1" dirty="0" err="1"/>
              <a:t>TGbk</a:t>
            </a:r>
            <a:r>
              <a:rPr lang="en-US" sz="1600" b="1" dirty="0"/>
              <a:t> – Roy Want </a:t>
            </a:r>
            <a:r>
              <a:rPr lang="en-US" sz="1600" dirty="0">
                <a:hlinkClick r:id="rId8"/>
              </a:rPr>
              <a:t>RoyWant@google.com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9"/>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10"/>
              </a:rPr>
              <a:t>ross.yujian@huawei.com</a:t>
            </a:r>
            <a:endParaRPr lang="en-US" sz="1600" dirty="0"/>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endParaRPr lang="en-US" sz="1600" u="sng" dirty="0"/>
          </a:p>
          <a:p>
            <a:pPr marL="0" lvl="1" indent="0"/>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March meeting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11be –</a:t>
            </a:r>
            <a:r>
              <a:rPr lang="en-GB" sz="1600" b="0" dirty="0"/>
              <a:t> </a:t>
            </a:r>
            <a:r>
              <a:rPr lang="en-US" sz="1600" b="0" dirty="0"/>
              <a:t>1051 pages for D5.01.  completed alignment with the draft with the baseline when </a:t>
            </a:r>
            <a:r>
              <a:rPr lang="en-US" sz="1600" b="0" dirty="0" err="1"/>
              <a:t>REVme</a:t>
            </a:r>
            <a:r>
              <a:rPr lang="en-US" sz="1600" b="0" dirty="0"/>
              <a:t> 5.0 is published with 11az, 11bd, 11bb, and 11bc amendments. Expect to have D5.1 by the end of this week. </a:t>
            </a:r>
          </a:p>
          <a:p>
            <a:r>
              <a:rPr lang="en-US" sz="1600" dirty="0"/>
              <a:t>11bf </a:t>
            </a:r>
            <a:r>
              <a:rPr lang="en-GB" sz="1600" dirty="0"/>
              <a:t>– working on </a:t>
            </a:r>
            <a:r>
              <a:rPr lang="en-GB" sz="1600" b="0" dirty="0"/>
              <a:t>LB281 resolution. Only 15 unsolved. Plan to complete MDR and go recirc. </a:t>
            </a:r>
            <a:endParaRPr lang="en-US" sz="1600" b="0" dirty="0"/>
          </a:p>
          <a:p>
            <a:r>
              <a:rPr lang="en-GB" sz="1600" dirty="0"/>
              <a:t>11bh – </a:t>
            </a:r>
            <a:r>
              <a:rPr lang="en-GB" sz="1600" b="0" dirty="0"/>
              <a:t>Completed LB283 on D3.0. plan to recirc D4.0 with MDR changes. Plan to go SA</a:t>
            </a:r>
            <a:r>
              <a:rPr lang="en-GB" sz="1600" dirty="0"/>
              <a:t>.</a:t>
            </a:r>
            <a:r>
              <a:rPr lang="en-GB" sz="1600" b="0" dirty="0"/>
              <a:t>. </a:t>
            </a:r>
          </a:p>
          <a:p>
            <a:r>
              <a:rPr lang="en-GB" sz="1600" dirty="0"/>
              <a:t>11bi – </a:t>
            </a:r>
            <a:r>
              <a:rPr lang="en-GB" sz="1600" b="0" dirty="0"/>
              <a:t>D0.2 is available. Plan to have D 0.3 by the end of the week. Will decide whether the TG will go CC</a:t>
            </a:r>
            <a:r>
              <a:rPr lang="en-GB" sz="1600" dirty="0"/>
              <a:t>.</a:t>
            </a:r>
            <a:r>
              <a:rPr lang="en-GB" sz="1600" b="0" dirty="0"/>
              <a:t> </a:t>
            </a:r>
          </a:p>
          <a:p>
            <a:r>
              <a:rPr lang="en-GB" sz="1600" dirty="0"/>
              <a:t>11bk</a:t>
            </a:r>
            <a:r>
              <a:rPr lang="en-GB" sz="1600" b="0" dirty="0"/>
              <a:t> –Current draft is D 1.0.  completed LB 279, 401 comments. Expect to complete and go to recirc out of the March meeting.</a:t>
            </a:r>
          </a:p>
          <a:p>
            <a:r>
              <a:rPr lang="en-GB" sz="1600" dirty="0" err="1"/>
              <a:t>REVme</a:t>
            </a:r>
            <a:r>
              <a:rPr lang="en-GB" sz="1600" dirty="0"/>
              <a:t> – </a:t>
            </a:r>
            <a:r>
              <a:rPr lang="en-GB" sz="1600" b="0" dirty="0"/>
              <a:t>240 comments on the first recirc SA Ballot on D5.0. 4 new amendments (11az, 11bc, 11bb, 11bd) were included in D5.0. </a:t>
            </a:r>
            <a:r>
              <a:rPr lang="en-GB" sz="1400" b="0" dirty="0"/>
              <a:t>Plan to go SA recirc out of the May meeting.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Nov 2023</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867328012"/>
              </p:ext>
            </p:extLst>
          </p:nvPr>
        </p:nvGraphicFramePr>
        <p:xfrm>
          <a:off x="914401" y="2909273"/>
          <a:ext cx="10721434" cy="2752692"/>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6203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7050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7050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11bf and 11bh MDR/MEC</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https://mentor.ieee.org/802.11/dcn/24/11-24-0140-07-0000-p802-11bh-d3-0-mdr-report.docx</a:t>
            </a:r>
          </a:p>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https://mentor.ieee.org/802.11/dcn/24/11-24-0141-08-0000-p802-11bf-d3-0-mdr-report.docx</a:t>
            </a:r>
          </a:p>
          <a:p>
            <a:pPr marL="0" marR="0" indent="0">
              <a:spcBef>
                <a:spcPts val="0"/>
              </a:spcBef>
              <a:spcAft>
                <a:spcPts val="0"/>
              </a:spcAft>
            </a:pP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68875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 (</a:t>
            </a:r>
            <a:r>
              <a:rPr lang="en-US" sz="3200"/>
              <a:t>from Edward)</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TGbe</a:t>
            </a:r>
            <a:r>
              <a:rPr lang="en-US" sz="200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200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2)  Based on a comment assigned to me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200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42031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363594440"/>
              </p:ext>
            </p:extLst>
          </p:nvPr>
        </p:nvGraphicFramePr>
        <p:xfrm>
          <a:off x="737392" y="1521960"/>
          <a:ext cx="9930609" cy="3244252"/>
        </p:xfrm>
        <a:graphic>
          <a:graphicData uri="http://schemas.openxmlformats.org/drawingml/2006/table">
            <a:tbl>
              <a:tblPr firstRow="1">
                <a:tableStyleId>{073A0DAA-6AF3-43AB-8588-CEC1D06C72B9}</a:tableStyleId>
              </a:tblPr>
              <a:tblGrid>
                <a:gridCol w="756842">
                  <a:extLst>
                    <a:ext uri="{9D8B030D-6E8A-4147-A177-3AD203B41FA5}">
                      <a16:colId xmlns:a16="http://schemas.microsoft.com/office/drawing/2014/main" val="4261970102"/>
                    </a:ext>
                  </a:extLst>
                </a:gridCol>
                <a:gridCol w="858822">
                  <a:extLst>
                    <a:ext uri="{9D8B030D-6E8A-4147-A177-3AD203B41FA5}">
                      <a16:colId xmlns:a16="http://schemas.microsoft.com/office/drawing/2014/main" val="78877518"/>
                    </a:ext>
                  </a:extLst>
                </a:gridCol>
                <a:gridCol w="526821">
                  <a:extLst>
                    <a:ext uri="{9D8B030D-6E8A-4147-A177-3AD203B41FA5}">
                      <a16:colId xmlns:a16="http://schemas.microsoft.com/office/drawing/2014/main" val="1625024730"/>
                    </a:ext>
                  </a:extLst>
                </a:gridCol>
                <a:gridCol w="526821">
                  <a:extLst>
                    <a:ext uri="{9D8B030D-6E8A-4147-A177-3AD203B41FA5}">
                      <a16:colId xmlns:a16="http://schemas.microsoft.com/office/drawing/2014/main" val="2198051875"/>
                    </a:ext>
                  </a:extLst>
                </a:gridCol>
                <a:gridCol w="526821">
                  <a:extLst>
                    <a:ext uri="{9D8B030D-6E8A-4147-A177-3AD203B41FA5}">
                      <a16:colId xmlns:a16="http://schemas.microsoft.com/office/drawing/2014/main" val="2849464904"/>
                    </a:ext>
                  </a:extLst>
                </a:gridCol>
                <a:gridCol w="526821">
                  <a:extLst>
                    <a:ext uri="{9D8B030D-6E8A-4147-A177-3AD203B41FA5}">
                      <a16:colId xmlns:a16="http://schemas.microsoft.com/office/drawing/2014/main" val="3784159027"/>
                    </a:ext>
                  </a:extLst>
                </a:gridCol>
                <a:gridCol w="476156">
                  <a:extLst>
                    <a:ext uri="{9D8B030D-6E8A-4147-A177-3AD203B41FA5}">
                      <a16:colId xmlns:a16="http://schemas.microsoft.com/office/drawing/2014/main" val="1499934070"/>
                    </a:ext>
                  </a:extLst>
                </a:gridCol>
                <a:gridCol w="1545975">
                  <a:extLst>
                    <a:ext uri="{9D8B030D-6E8A-4147-A177-3AD203B41FA5}">
                      <a16:colId xmlns:a16="http://schemas.microsoft.com/office/drawing/2014/main" val="309422106"/>
                    </a:ext>
                  </a:extLst>
                </a:gridCol>
                <a:gridCol w="690408">
                  <a:extLst>
                    <a:ext uri="{9D8B030D-6E8A-4147-A177-3AD203B41FA5}">
                      <a16:colId xmlns:a16="http://schemas.microsoft.com/office/drawing/2014/main" val="2746800865"/>
                    </a:ext>
                  </a:extLst>
                </a:gridCol>
                <a:gridCol w="2109510">
                  <a:extLst>
                    <a:ext uri="{9D8B030D-6E8A-4147-A177-3AD203B41FA5}">
                      <a16:colId xmlns:a16="http://schemas.microsoft.com/office/drawing/2014/main" val="664609411"/>
                    </a:ext>
                  </a:extLst>
                </a:gridCol>
                <a:gridCol w="1385612">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4"/>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4"/>
                          </a:solidFill>
                          <a:effectLst/>
                          <a:latin typeface="+mn-lt"/>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4"/>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4"/>
                          </a:solidFill>
                          <a:effectLst/>
                          <a:latin typeface="+mn-lt"/>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endParaRPr lang="en-US" sz="1400" b="0"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March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17874</TotalTime>
  <Words>2526</Words>
  <Application>Microsoft Office PowerPoint</Application>
  <PresentationFormat>Widescreen</PresentationFormat>
  <Paragraphs>331</Paragraphs>
  <Slides>19</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TimesNewRoman</vt:lpstr>
      <vt:lpstr>Arial</vt:lpstr>
      <vt:lpstr>Calibri</vt:lpstr>
      <vt:lpstr>Calibri Light</vt:lpstr>
      <vt:lpstr>Times New Roman</vt:lpstr>
      <vt:lpstr>Office Theme</vt:lpstr>
      <vt:lpstr>Custom Design</vt:lpstr>
      <vt:lpstr>Document</vt:lpstr>
      <vt:lpstr>802.11 WG Editor’s Meeting (March 2024)</vt:lpstr>
      <vt:lpstr>Abstract</vt:lpstr>
      <vt:lpstr>Agenda and Report for 2024-03-12 meeting</vt:lpstr>
      <vt:lpstr>Volunteer Editor Contacts</vt:lpstr>
      <vt:lpstr>March meeting roundtable status report</vt:lpstr>
      <vt:lpstr>Editor Amendment Ordering</vt:lpstr>
      <vt:lpstr>11bf and 11bh MDR/MEC</vt:lpstr>
      <vt:lpstr>Issues for feedback (from Edward)</vt:lpstr>
      <vt:lpstr>Draft Development Snapshot</vt:lpstr>
      <vt:lpstr>ANA managed number space</vt:lpstr>
      <vt:lpstr>Lesson Learnt from TGbe</vt:lpstr>
      <vt:lpstr>Backup</vt:lpstr>
      <vt:lpstr>802.11 Style Guide</vt:lpstr>
      <vt:lpstr>MIB Style, Visio and Frame Practices</vt:lpstr>
      <vt:lpstr>Publication process</vt:lpstr>
      <vt:lpstr>Clause 6 Re-Write</vt:lpstr>
      <vt:lpstr>Searchable definitions ( to be discussed in Jan 2024)</vt:lpstr>
      <vt:lpstr>Review updated style guide</vt:lpstr>
      <vt:lpstr>Style guide update (to be discussed in Jan 2024) (from Rubayet Shafin)</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477</cp:revision>
  <cp:lastPrinted>1601-01-01T00:00:00Z</cp:lastPrinted>
  <dcterms:created xsi:type="dcterms:W3CDTF">2018-01-07T18:30:13Z</dcterms:created>
  <dcterms:modified xsi:type="dcterms:W3CDTF">2024-03-15T03:49:48Z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