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64" r:id="rId22"/>
    <p:sldId id="565" r:id="rId23"/>
    <p:sldId id="566" r:id="rId24"/>
    <p:sldId id="567" r:id="rId25"/>
    <p:sldId id="513" r:id="rId26"/>
    <p:sldId id="568" r:id="rId27"/>
    <p:sldId id="569" r:id="rId28"/>
    <p:sldId id="550" r:id="rId29"/>
    <p:sldId id="563" r:id="rId30"/>
    <p:sldId id="570" r:id="rId31"/>
    <p:sldId id="489" r:id="rId32"/>
    <p:sldId id="458" r:id="rId33"/>
    <p:sldId id="562"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86" d="100"/>
          <a:sy n="86" d="100"/>
        </p:scale>
        <p:origin x="84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586745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30</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2024</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802.11-24/0276r1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0159-01-0000-directvote-live-overview.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isabella.bates@colorado.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mark.lofquist@colorado.edu" TargetMode="External"/><Relationship Id="rId5" Type="http://schemas.openxmlformats.org/officeDocument/2006/relationships/hyperlink" Target="mailto:stefan.tschimben@colorado.edu" TargetMode="External"/><Relationship Id="rId4" Type="http://schemas.openxmlformats.org/officeDocument/2006/relationships/hyperlink" Target="mailto:kevin.gifford@colorado.edu"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4/ec-24-0059-01-00EC-march-rules-meeting.od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0306-00-0000-liaison-from-itu-t-sg15-re-the-4th-fttr-joint-workshop.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mentor.ieee.org/802.18/dcn/24/18-24-0017-00-0000-liaison-from-itu-r-working-party-5d-availability-of-addendum-1-to-circular-letter-5-lcce-109.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275" TargetMode="External"/><Relationship Id="rId7" Type="http://schemas.openxmlformats.org/officeDocument/2006/relationships/hyperlink" Target="https://mentor.ieee.org/802.11/dcn/24/11-24-025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208" TargetMode="External"/><Relationship Id="rId11" Type="http://schemas.openxmlformats.org/officeDocument/2006/relationships/hyperlink" Target="https://mentor.ieee.org/802.11/dcn/24/11-24-0005" TargetMode="External"/><Relationship Id="rId5" Type="http://schemas.openxmlformats.org/officeDocument/2006/relationships/hyperlink" Target="https://mentor.ieee.org/802.11/dcn/24/11-24-0249" TargetMode="External"/><Relationship Id="rId10" Type="http://schemas.openxmlformats.org/officeDocument/2006/relationships/hyperlink" Target="https://mentor.ieee.org/802.11/dcn/24/11-24-0240" TargetMode="External"/><Relationship Id="rId4" Type="http://schemas.openxmlformats.org/officeDocument/2006/relationships/hyperlink" Target="https://mentor.ieee.org/802.11/dcn/24/11-24-0276" TargetMode="External"/><Relationship Id="rId9" Type="http://schemas.openxmlformats.org/officeDocument/2006/relationships/hyperlink" Target="https://mentor.ieee.org/802.11/dcn/24/11-24-027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2024-03-11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588135992"/>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879904933"/>
              </p:ext>
            </p:extLst>
          </p:nvPr>
        </p:nvGraphicFramePr>
        <p:xfrm>
          <a:off x="6248400" y="1719575"/>
          <a:ext cx="5744499" cy="357630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**Published, see WG email to download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66993211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4965975" cy="369332"/>
          </a:xfrm>
          <a:prstGeom prst="rect">
            <a:avLst/>
          </a:prstGeom>
          <a:solidFill>
            <a:schemeClr val="accent4"/>
          </a:solidFill>
        </p:spPr>
        <p:txBody>
          <a:bodyPr wrap="none" rtlCol="0">
            <a:spAutoFit/>
          </a:bodyPr>
          <a:lstStyle/>
          <a:p>
            <a:r>
              <a:rPr lang="en-US" sz="1800" dirty="0">
                <a:highlight>
                  <a:srgbClr val="FFFF00"/>
                </a:highlight>
              </a:rPr>
              <a:t>PAR Extension Request – consider in May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904470675"/>
              </p:ext>
            </p:extLst>
          </p:nvPr>
        </p:nvGraphicFramePr>
        <p:xfrm>
          <a:off x="152400" y="897598"/>
          <a:ext cx="11734800" cy="42111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March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403860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5736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March 2024</a:t>
            </a:r>
            <a:endParaRPr lang="en-US" dirty="0"/>
          </a:p>
        </p:txBody>
      </p:sp>
      <p:sp>
        <p:nvSpPr>
          <p:cNvPr id="44" name="AutoShape 46"/>
          <p:cNvSpPr>
            <a:spLocks noChangeArrowheads="1"/>
          </p:cNvSpPr>
          <p:nvPr/>
        </p:nvSpPr>
        <p:spPr bwMode="auto">
          <a:xfrm>
            <a:off x="8001000" y="2133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001000" y="2743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16914" y="470042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14683"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0446" y="1977865"/>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51498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020990" y="343879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64297" y="1918482"/>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5536603" y="2577615"/>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6841226" y="1285863"/>
            <a:ext cx="1018261" cy="5997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3615419169"/>
              </p:ext>
            </p:extLst>
          </p:nvPr>
        </p:nvGraphicFramePr>
        <p:xfrm>
          <a:off x="750357" y="1371600"/>
          <a:ext cx="10908243" cy="3800476"/>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1st SA</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2-12</a:t>
                      </a:r>
                    </a:p>
                  </a:txBody>
                  <a:tcPr/>
                </a:tc>
                <a:tc>
                  <a:txBody>
                    <a:bodyPr/>
                    <a:lstStyle/>
                    <a:p>
                      <a:pPr algn="ctr"/>
                      <a:r>
                        <a:rPr lang="en-GB" sz="2000" b="1" dirty="0">
                          <a:latin typeface="Calibri" panose="020F0502020204030204" pitchFamily="34" charset="0"/>
                          <a:cs typeface="Calibri" panose="020F0502020204030204" pitchFamily="34" charset="0"/>
                        </a:rPr>
                        <a:t>22</a:t>
                      </a:r>
                    </a:p>
                  </a:txBody>
                  <a:tcPr/>
                </a:tc>
                <a:tc>
                  <a:txBody>
                    <a:bodyPr/>
                    <a:lstStyle/>
                    <a:p>
                      <a:pPr algn="ctr"/>
                      <a:r>
                        <a:rPr lang="en-GB" sz="2000" b="1" dirty="0">
                          <a:latin typeface="Calibri" panose="020F0502020204030204" pitchFamily="34" charset="0"/>
                          <a:cs typeface="Calibri" panose="020F0502020204030204" pitchFamily="34" charset="0"/>
                        </a:rPr>
                        <a:t>240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02-09</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89</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341</a:t>
                      </a:r>
                    </a:p>
                  </a:txBody>
                  <a:tcPr/>
                </a:tc>
                <a:tc>
                  <a:txBody>
                    <a:bodyPr/>
                    <a:lstStyle/>
                    <a:p>
                      <a:pPr algn="ctr"/>
                      <a:r>
                        <a:rPr lang="en-GB" sz="2000" b="1" dirty="0">
                          <a:latin typeface="Calibri" panose="020F0502020204030204" pitchFamily="34" charset="0"/>
                          <a:cs typeface="Calibri" panose="020F0502020204030204" pitchFamily="34" charset="0"/>
                        </a:rPr>
                        <a:t>8</a:t>
                      </a:r>
                    </a:p>
                  </a:txBody>
                  <a:tcPr/>
                </a:tc>
                <a:tc>
                  <a:txBody>
                    <a:bodyPr/>
                    <a:lstStyle/>
                    <a:p>
                      <a:pPr algn="ctr"/>
                      <a:r>
                        <a:rPr lang="en-GB" sz="2000" b="1" dirty="0">
                          <a:latin typeface="Calibri" panose="020F0502020204030204" pitchFamily="34" charset="0"/>
                          <a:cs typeface="Calibri" panose="020F0502020204030204" pitchFamily="34" charset="0"/>
                        </a:rPr>
                        <a:t>55</a:t>
                      </a:r>
                    </a:p>
                  </a:txBody>
                  <a:tcPr/>
                </a:tc>
                <a:tc>
                  <a:txBody>
                    <a:bodyPr/>
                    <a:lstStyle/>
                    <a:p>
                      <a:pPr algn="ctr"/>
                      <a:r>
                        <a:rPr lang="en-GB" sz="2000" b="1" dirty="0">
                          <a:latin typeface="Calibri" panose="020F0502020204030204" pitchFamily="34" charset="0"/>
                          <a:cs typeface="Calibri" panose="020F0502020204030204" pitchFamily="34" charset="0"/>
                        </a:rPr>
                        <a:t>84.9</a:t>
                      </a:r>
                    </a:p>
                  </a:txBody>
                  <a:tcPr/>
                </a:tc>
                <a:tc>
                  <a:txBody>
                    <a:bodyPr/>
                    <a:lstStyle/>
                    <a:p>
                      <a:pPr algn="ctr"/>
                      <a:r>
                        <a:rPr lang="en-GB" sz="2000" b="1" dirty="0">
                          <a:latin typeface="Calibri" panose="020F0502020204030204" pitchFamily="34" charset="0"/>
                          <a:cs typeface="Calibri" panose="020F0502020204030204" pitchFamily="34" charset="0"/>
                        </a:rPr>
                        <a:t>97.7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6"/>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18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59381458"/>
                  </a:ext>
                </a:extLst>
              </a:tr>
            </a:tbl>
          </a:graphicData>
        </a:graphic>
      </p:graphicFrame>
      <p:sp>
        <p:nvSpPr>
          <p:cNvPr id="6" name="Date Placeholder 5"/>
          <p:cNvSpPr>
            <a:spLocks noGrp="1"/>
          </p:cNvSpPr>
          <p:nvPr>
            <p:ph type="dt" sz="half" idx="10"/>
          </p:nvPr>
        </p:nvSpPr>
        <p:spPr/>
        <p:txBody>
          <a:bodyPr/>
          <a:lstStyle/>
          <a:p>
            <a:pPr>
              <a:defRPr/>
            </a:pPr>
            <a:r>
              <a:rPr lang="en-US"/>
              <a:t>March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2024-02-15</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98548843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98</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78</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556</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9" name="Picture 8">
            <a:extLst>
              <a:ext uri="{FF2B5EF4-FFF2-40B4-BE49-F238E27FC236}">
                <a16:creationId xmlns:a16="http://schemas.microsoft.com/office/drawing/2014/main" id="{933F567F-B860-ABE4-4EEE-8302DCF5A6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080" y="674750"/>
            <a:ext cx="10615157" cy="580066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7" name="Picture 6">
            <a:extLst>
              <a:ext uri="{FF2B5EF4-FFF2-40B4-BE49-F238E27FC236}">
                <a16:creationId xmlns:a16="http://schemas.microsoft.com/office/drawing/2014/main" id="{0EDD8978-E1F7-AFA1-124F-B4A5B07301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25" y="609603"/>
            <a:ext cx="10734375" cy="5865810"/>
          </a:xfrm>
          <a:prstGeom prst="rect">
            <a:avLst/>
          </a:prstGeom>
        </p:spPr>
      </p:pic>
    </p:spTree>
    <p:extLst>
      <p:ext uri="{BB962C8B-B14F-4D97-AF65-F5344CB8AC3E}">
        <p14:creationId xmlns:p14="http://schemas.microsoft.com/office/powerpoint/2010/main" val="1024149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4FE43719-C842-C46C-190C-05E91F2D155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88450"/>
            <a:ext cx="8763000" cy="4788550"/>
          </a:xfrm>
        </p:spPr>
      </p:pic>
    </p:spTree>
    <p:extLst>
      <p:ext uri="{BB962C8B-B14F-4D97-AF65-F5344CB8AC3E}">
        <p14:creationId xmlns:p14="http://schemas.microsoft.com/office/powerpoint/2010/main" val="241322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Content Placeholder 7">
            <a:extLst>
              <a:ext uri="{FF2B5EF4-FFF2-40B4-BE49-F238E27FC236}">
                <a16:creationId xmlns:a16="http://schemas.microsoft.com/office/drawing/2014/main" id="{F44BF1F3-E82E-91C9-E1C3-BA754CB7EA5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6964" y="1524001"/>
            <a:ext cx="9061036" cy="4951412"/>
          </a:xfrm>
        </p:spPr>
      </p:pic>
    </p:spTree>
    <p:extLst>
      <p:ext uri="{BB962C8B-B14F-4D97-AF65-F5344CB8AC3E}">
        <p14:creationId xmlns:p14="http://schemas.microsoft.com/office/powerpoint/2010/main" val="1573330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pPr lvl="1"/>
            <a:r>
              <a:rPr lang="en-GB" altLang="en-US" dirty="0"/>
              <a:t>We will use the </a:t>
            </a:r>
            <a:r>
              <a:rPr lang="en-GB" altLang="en-US" dirty="0" err="1"/>
              <a:t>DirectVote</a:t>
            </a:r>
            <a:r>
              <a:rPr lang="en-GB" altLang="en-US" dirty="0"/>
              <a:t> Live tool [secret ballot].</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AF1AA-7896-1934-326D-22D3D32A4AFA}"/>
            </a:ext>
          </a:extLst>
        </p:cNvPr>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A6B1999B-CFEA-A6BB-0C93-2F82BFC299E9}"/>
              </a:ext>
            </a:extLst>
          </p:cNvPr>
          <p:cNvSpPr>
            <a:spLocks noGrp="1"/>
          </p:cNvSpPr>
          <p:nvPr>
            <p:ph idx="1"/>
          </p:nvPr>
        </p:nvSpPr>
        <p:spPr>
          <a:xfrm>
            <a:off x="697501" y="1674816"/>
            <a:ext cx="10363200" cy="4038600"/>
          </a:xfrm>
        </p:spPr>
        <p:txBody>
          <a:bodyPr/>
          <a:lstStyle/>
          <a:p>
            <a:r>
              <a:rPr lang="en-GB" altLang="en-US" dirty="0"/>
              <a:t>Open call for nominations</a:t>
            </a:r>
          </a:p>
          <a:p>
            <a:r>
              <a:rPr lang="en-GB" altLang="en-US" dirty="0"/>
              <a:t>WG11 Chair</a:t>
            </a:r>
          </a:p>
          <a:p>
            <a:pPr lvl="1"/>
            <a:r>
              <a:rPr lang="en-GB" altLang="en-US" dirty="0"/>
              <a:t>Names</a:t>
            </a:r>
          </a:p>
          <a:p>
            <a:r>
              <a:rPr lang="en-GB" altLang="en-US" dirty="0"/>
              <a:t>WG11 Vice Chair</a:t>
            </a:r>
          </a:p>
          <a:p>
            <a:pPr lvl="1"/>
            <a:r>
              <a:rPr lang="en-GB" altLang="en-US" dirty="0"/>
              <a:t>Names</a:t>
            </a:r>
          </a:p>
          <a:p>
            <a:r>
              <a:rPr lang="en-GB" altLang="en-US" dirty="0"/>
              <a:t>Close call for nominations</a:t>
            </a:r>
          </a:p>
          <a:p>
            <a:r>
              <a:rPr lang="en-GB" altLang="en-US" dirty="0"/>
              <a:t>Candidate statements, member Q&amp;A</a:t>
            </a:r>
          </a:p>
        </p:txBody>
      </p:sp>
      <p:sp>
        <p:nvSpPr>
          <p:cNvPr id="24579" name="Title 2">
            <a:extLst>
              <a:ext uri="{FF2B5EF4-FFF2-40B4-BE49-F238E27FC236}">
                <a16:creationId xmlns:a16="http://schemas.microsoft.com/office/drawing/2014/main" id="{1F97DA98-0997-4D97-6E43-B96A6C99D453}"/>
              </a:ext>
            </a:extLst>
          </p:cNvPr>
          <p:cNvSpPr>
            <a:spLocks noGrp="1"/>
          </p:cNvSpPr>
          <p:nvPr>
            <p:ph type="title"/>
          </p:nvPr>
        </p:nvSpPr>
        <p:spPr>
          <a:xfrm>
            <a:off x="914400" y="685800"/>
            <a:ext cx="10363200" cy="685800"/>
          </a:xfrm>
        </p:spPr>
        <p:txBody>
          <a:bodyPr/>
          <a:lstStyle/>
          <a:p>
            <a:r>
              <a:rPr lang="en-GB" altLang="en-US" dirty="0"/>
              <a:t>M6.2 – WG Officer Call for Candidates</a:t>
            </a:r>
          </a:p>
        </p:txBody>
      </p:sp>
      <p:sp>
        <p:nvSpPr>
          <p:cNvPr id="24580" name="Date Placeholder 3">
            <a:extLst>
              <a:ext uri="{FF2B5EF4-FFF2-40B4-BE49-F238E27FC236}">
                <a16:creationId xmlns:a16="http://schemas.microsoft.com/office/drawing/2014/main" id="{E258AB52-6560-5265-D6B1-A15EC659E7E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a:extLst>
              <a:ext uri="{FF2B5EF4-FFF2-40B4-BE49-F238E27FC236}">
                <a16:creationId xmlns:a16="http://schemas.microsoft.com/office/drawing/2014/main" id="{7A1F2447-572D-5A01-09C4-CCB12A60178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a:extLst>
              <a:ext uri="{FF2B5EF4-FFF2-40B4-BE49-F238E27FC236}">
                <a16:creationId xmlns:a16="http://schemas.microsoft.com/office/drawing/2014/main" id="{A4F48143-51F0-47C9-4C46-25A3BB5208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634685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D7D6A-2AD5-989E-80DB-BBF1881E3BA9}"/>
            </a:ext>
          </a:extLst>
        </p:cNvPr>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842678D0-56F1-2332-400B-EA7F9C8EBB92}"/>
              </a:ext>
            </a:extLst>
          </p:cNvPr>
          <p:cNvSpPr>
            <a:spLocks noGrp="1"/>
          </p:cNvSpPr>
          <p:nvPr>
            <p:ph idx="1"/>
          </p:nvPr>
        </p:nvSpPr>
        <p:spPr>
          <a:xfrm>
            <a:off x="697501" y="1674816"/>
            <a:ext cx="10363200" cy="4038600"/>
          </a:xfrm>
        </p:spPr>
        <p:txBody>
          <a:bodyPr/>
          <a:lstStyle/>
          <a:p>
            <a:r>
              <a:rPr lang="en-GB" altLang="en-US" dirty="0"/>
              <a:t>Please see </a:t>
            </a:r>
            <a:r>
              <a:rPr lang="en-GB" altLang="en-US" dirty="0">
                <a:hlinkClick r:id="rId2"/>
              </a:rPr>
              <a:t>https://mentor.ieee.org/802.11/dcn/24/11-24-0159-01-0000-directvote-live-overview.pptx</a:t>
            </a:r>
            <a:r>
              <a:rPr lang="en-GB" altLang="en-US" dirty="0"/>
              <a:t> </a:t>
            </a:r>
          </a:p>
          <a:p>
            <a:r>
              <a:rPr lang="en-GB" altLang="en-US" dirty="0"/>
              <a:t>Slide 14 has the link to the DVL system</a:t>
            </a:r>
          </a:p>
        </p:txBody>
      </p:sp>
      <p:sp>
        <p:nvSpPr>
          <p:cNvPr id="24579" name="Title 2">
            <a:extLst>
              <a:ext uri="{FF2B5EF4-FFF2-40B4-BE49-F238E27FC236}">
                <a16:creationId xmlns:a16="http://schemas.microsoft.com/office/drawing/2014/main" id="{A1CF24D3-C7BA-5B0E-F935-A12F7A38E231}"/>
              </a:ext>
            </a:extLst>
          </p:cNvPr>
          <p:cNvSpPr>
            <a:spLocks noGrp="1"/>
          </p:cNvSpPr>
          <p:nvPr>
            <p:ph type="title"/>
          </p:nvPr>
        </p:nvSpPr>
        <p:spPr>
          <a:xfrm>
            <a:off x="914400" y="685800"/>
            <a:ext cx="10363200" cy="685800"/>
          </a:xfrm>
        </p:spPr>
        <p:txBody>
          <a:bodyPr/>
          <a:lstStyle/>
          <a:p>
            <a:r>
              <a:rPr lang="en-GB" altLang="en-US" dirty="0"/>
              <a:t>M6.3 – Direct Vote Live</a:t>
            </a:r>
          </a:p>
        </p:txBody>
      </p:sp>
      <p:sp>
        <p:nvSpPr>
          <p:cNvPr id="24580" name="Date Placeholder 3">
            <a:extLst>
              <a:ext uri="{FF2B5EF4-FFF2-40B4-BE49-F238E27FC236}">
                <a16:creationId xmlns:a16="http://schemas.microsoft.com/office/drawing/2014/main" id="{DCE47F18-7BC6-C97E-DB77-8AF1948D9C4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a:extLst>
              <a:ext uri="{FF2B5EF4-FFF2-40B4-BE49-F238E27FC236}">
                <a16:creationId xmlns:a16="http://schemas.microsoft.com/office/drawing/2014/main" id="{DA32AADE-19D0-AAE8-DC85-AC3B175289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a:extLst>
              <a:ext uri="{FF2B5EF4-FFF2-40B4-BE49-F238E27FC236}">
                <a16:creationId xmlns:a16="http://schemas.microsoft.com/office/drawing/2014/main" id="{93636F08-5B6E-DF04-4144-D3FFFFBBFB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929124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Kevin Gifford - Research Professor - </a:t>
            </a:r>
            <a:r>
              <a:rPr lang="en-US" sz="1600" b="1" dirty="0">
                <a:solidFill>
                  <a:schemeClr val="accent6"/>
                </a:solidFill>
                <a:hlinkClick r:id="rId4">
                  <a:extLst>
                    <a:ext uri="{A12FA001-AC4F-418D-AE19-62706E023703}">
                      <ahyp:hlinkClr xmlns:ahyp="http://schemas.microsoft.com/office/drawing/2018/hyperlinkcolor" val="tx"/>
                    </a:ext>
                  </a:extLst>
                </a:hlinkClick>
              </a:rPr>
              <a:t>kevin.gifford@colorado.edu</a:t>
            </a:r>
            <a:r>
              <a:rPr lang="en-US" sz="1600" b="1" dirty="0">
                <a:solidFill>
                  <a:schemeClr val="accent6"/>
                </a:solidFill>
              </a:rPr>
              <a:t>  </a:t>
            </a:r>
            <a:r>
              <a:rPr lang="en-US" sz="1600" dirty="0"/>
              <a:t>– WNG – 1 timeslot</a:t>
            </a:r>
          </a:p>
          <a:p>
            <a:pPr lvl="1"/>
            <a:r>
              <a:rPr lang="en-US" sz="1600" dirty="0"/>
              <a:t>Dr. Stefan </a:t>
            </a:r>
            <a:r>
              <a:rPr lang="en-US" sz="1600" dirty="0" err="1"/>
              <a:t>Tschimben</a:t>
            </a:r>
            <a:r>
              <a:rPr lang="en-US" sz="1600" dirty="0"/>
              <a:t> - Research Associate - </a:t>
            </a:r>
            <a:r>
              <a:rPr lang="en-US" sz="1600" b="1" dirty="0">
                <a:solidFill>
                  <a:schemeClr val="accent6"/>
                </a:solidFill>
                <a:hlinkClick r:id="rId5">
                  <a:extLst>
                    <a:ext uri="{A12FA001-AC4F-418D-AE19-62706E023703}">
                      <ahyp:hlinkClr xmlns:ahyp="http://schemas.microsoft.com/office/drawing/2018/hyperlinkcolor" val="tx"/>
                    </a:ext>
                  </a:extLst>
                </a:hlinkClick>
              </a:rPr>
              <a:t>stefan.tschimben@colorado.edu</a:t>
            </a:r>
            <a:r>
              <a:rPr lang="en-US" sz="1600" b="1" dirty="0">
                <a:solidFill>
                  <a:schemeClr val="accent6"/>
                </a:solidFill>
              </a:rPr>
              <a:t>  </a:t>
            </a:r>
            <a:r>
              <a:rPr lang="en-US" sz="1600" dirty="0"/>
              <a:t>– WNG – 1 timeslot</a:t>
            </a:r>
          </a:p>
          <a:p>
            <a:pPr lvl="1"/>
            <a:r>
              <a:rPr lang="en-US" sz="1600" dirty="0"/>
              <a:t>Dr. Mark </a:t>
            </a:r>
            <a:r>
              <a:rPr lang="en-US" sz="1600" dirty="0" err="1"/>
              <a:t>Lofquist</a:t>
            </a:r>
            <a:r>
              <a:rPr lang="en-US" sz="1600" dirty="0"/>
              <a:t> - Research Associate/Lecturer - </a:t>
            </a:r>
            <a:r>
              <a:rPr lang="en-US" sz="1600" b="1" dirty="0">
                <a:solidFill>
                  <a:schemeClr val="accent6"/>
                </a:solidFill>
                <a:hlinkClick r:id="rId6">
                  <a:extLst>
                    <a:ext uri="{A12FA001-AC4F-418D-AE19-62706E023703}">
                      <ahyp:hlinkClr xmlns:ahyp="http://schemas.microsoft.com/office/drawing/2018/hyperlinkcolor" val="tx"/>
                    </a:ext>
                  </a:extLst>
                </a:hlinkClick>
              </a:rPr>
              <a:t>mark.lofquist@colorado.edu</a:t>
            </a:r>
            <a:r>
              <a:rPr lang="en-US" sz="1600" b="1" dirty="0">
                <a:solidFill>
                  <a:schemeClr val="accent6"/>
                </a:solidFill>
              </a:rPr>
              <a:t>  </a:t>
            </a:r>
            <a:r>
              <a:rPr lang="en-US" sz="1600" dirty="0"/>
              <a:t>– WNG – 1 timeslot</a:t>
            </a:r>
          </a:p>
          <a:p>
            <a:pPr lvl="1"/>
            <a:r>
              <a:rPr lang="en-US" sz="1600" dirty="0"/>
              <a:t>Isabella Bates - Student Assistant - </a:t>
            </a:r>
            <a:r>
              <a:rPr lang="en-US" sz="1600" b="1" dirty="0">
                <a:solidFill>
                  <a:schemeClr val="accent6"/>
                </a:solidFill>
                <a:hlinkClick r:id="rId7">
                  <a:extLst>
                    <a:ext uri="{A12FA001-AC4F-418D-AE19-62706E023703}">
                      <ahyp:hlinkClr xmlns:ahyp="http://schemas.microsoft.com/office/drawing/2018/hyperlinkcolor" val="tx"/>
                    </a:ext>
                  </a:extLst>
                </a:hlinkClick>
              </a:rPr>
              <a:t>isabella.bates@colorado.edu</a:t>
            </a:r>
            <a:r>
              <a:rPr lang="en-US" sz="1600" b="1" dirty="0">
                <a:solidFill>
                  <a:schemeClr val="accent6"/>
                </a:solidFill>
              </a:rPr>
              <a:t>  </a:t>
            </a:r>
            <a:r>
              <a:rPr lang="en-US" sz="1600" dirty="0"/>
              <a:t>– WNG – 1 timeslot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28</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802 LMSC is considering a rules change to require some in-person attendance to maintain voting rights, see </a:t>
            </a:r>
            <a:r>
              <a:rPr lang="en-US" dirty="0">
                <a:hlinkClick r:id="rId3"/>
              </a:rPr>
              <a:t>https://mentor.ieee.org/802-ec/dcn/24/ec-24-0059-01-00EC-march-rules-meeting.odp</a:t>
            </a:r>
            <a:r>
              <a:rPr lang="en-US" dirty="0"/>
              <a:t> </a:t>
            </a:r>
          </a:p>
          <a:p>
            <a:pPr marL="0" indent="0">
              <a:buNone/>
            </a:pPr>
            <a:endParaRPr lang="en-US" dirty="0"/>
          </a:p>
          <a:p>
            <a:pPr marL="0" indent="0">
              <a:buNone/>
            </a:pPr>
            <a:r>
              <a:rPr lang="en-US" dirty="0"/>
              <a:t>Plan to discuss at WG11 Closing Plenary</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29</a:t>
            </a:fld>
            <a:endParaRPr lang="en-US" altLang="en-US" sz="1200" b="0"/>
          </a:p>
        </p:txBody>
      </p:sp>
    </p:spTree>
    <p:extLst>
      <p:ext uri="{BB962C8B-B14F-4D97-AF65-F5344CB8AC3E}">
        <p14:creationId xmlns:p14="http://schemas.microsoft.com/office/powerpoint/2010/main" val="119706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30</a:t>
            </a:fld>
            <a:endParaRPr lang="en-US"/>
          </a:p>
        </p:txBody>
      </p:sp>
    </p:spTree>
    <p:extLst>
      <p:ext uri="{BB962C8B-B14F-4D97-AF65-F5344CB8AC3E}">
        <p14:creationId xmlns:p14="http://schemas.microsoft.com/office/powerpoint/2010/main" val="1497510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3783999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32</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January 2024:</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ITU-T Study Group 15 </a:t>
            </a:r>
            <a:r>
              <a:rPr lang="en-GB" sz="1800" dirty="0">
                <a:latin typeface="Times New Roman" panose="02020603050405020304" pitchFamily="18" charset="0"/>
                <a:ea typeface="Times New Roman" panose="02020603050405020304" pitchFamily="18" charset="0"/>
              </a:rPr>
              <a:t>re: a planned fibre to the room workshop in 2024 July, </a:t>
            </a:r>
            <a:r>
              <a:rPr lang="en-US" sz="2000" dirty="0"/>
              <a:t>see </a:t>
            </a:r>
            <a:r>
              <a:rPr lang="en-US" sz="2000" dirty="0">
                <a:hlinkClick r:id="rId3"/>
              </a:rPr>
              <a:t>https://mentor.ieee.org/802.11/dcn/24/11-24-0306-00-0000-liaison-from-itu-t-sg15-re-the-4th-fttr-joint-workshop.docx</a:t>
            </a:r>
            <a:r>
              <a:rPr lang="en-US" sz="2000" dirty="0"/>
              <a:t>  [assigned to ITU Ad-Hoc Group, Hassan Yaghoobi Chair]</a:t>
            </a:r>
          </a:p>
          <a:p>
            <a:pPr marL="0" indent="0">
              <a:buNone/>
            </a:pPr>
            <a:endParaRPr lang="en-US" sz="2000" dirty="0"/>
          </a:p>
          <a:p>
            <a:pPr marL="0" indent="0">
              <a:buNone/>
            </a:pPr>
            <a:r>
              <a:rPr lang="en-US" sz="1800" dirty="0"/>
              <a:t>From ITU-R Working Party 5D "IEEE Standards Association - Documents Availability of Addendum 1 to Circular Letter 5/LCCE/109" </a:t>
            </a:r>
            <a:r>
              <a:rPr lang="en-US" sz="1800" dirty="0">
                <a:hlinkClick r:id="rId4"/>
              </a:rPr>
              <a:t>https://mentor.ieee.org/802.18/dcn/24/18-24-0017-00-0000-liaison-from-itu-r-working-party-5d-availability-of-addendum-1-to-circular-letter-5-lcce-109.docx</a:t>
            </a:r>
            <a:r>
              <a:rPr lang="en-US" sz="1800" dirty="0"/>
              <a:t> . This liaison contains the information about the proposed development process of Revision 3 of the ITU.R Recommendation M.2150.</a:t>
            </a:r>
            <a:br>
              <a:rPr lang="en-US" sz="2000" dirty="0"/>
            </a:b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z="2400" dirty="0"/>
              <a:t>January 2024 </a:t>
            </a:r>
          </a:p>
          <a:p>
            <a:pPr marL="0" indent="0">
              <a:buNone/>
            </a:pPr>
            <a:r>
              <a:rPr lang="en-US" altLang="en-US" sz="2400" b="0" dirty="0"/>
              <a:t>P802.11-2020 Cor 2 PAR unconditional to RevCom</a:t>
            </a:r>
            <a:br>
              <a:rPr lang="en-US" altLang="en-US" sz="2400" b="0" dirty="0"/>
            </a:br>
            <a:endParaRPr lang="en-US" altLang="en-US" sz="2400" b="0" dirty="0"/>
          </a:p>
          <a:p>
            <a:pPr marL="0" indent="0">
              <a:buNone/>
            </a:pPr>
            <a:r>
              <a:rPr lang="en-US" altLang="en-US" sz="2400" dirty="0"/>
              <a:t>March 2024 </a:t>
            </a:r>
          </a:p>
          <a:p>
            <a:pPr marL="0" indent="0">
              <a:buNone/>
            </a:pPr>
            <a:r>
              <a:rPr lang="en-US" altLang="en-US" sz="2400" b="0" dirty="0"/>
              <a:t>P802.11bf (Sensing) PAR Modification</a:t>
            </a:r>
          </a:p>
          <a:p>
            <a:pPr marL="0" indent="0">
              <a:buNone/>
            </a:pPr>
            <a:r>
              <a:rPr lang="en-US" altLang="en-US" sz="2400" b="0" dirty="0"/>
              <a:t>P802.11bp (Ambient Power) PAR and CSD</a:t>
            </a:r>
          </a:p>
          <a:p>
            <a:pPr marL="0" indent="0">
              <a:buNone/>
            </a:pPr>
            <a:endParaRPr lang="en-US" altLang="en-US" dirty="0"/>
          </a:p>
          <a:p>
            <a:pPr marL="0" indent="0">
              <a:buNone/>
            </a:pPr>
            <a:endParaRPr lang="en-US" altLang="en-US" dirty="0"/>
          </a:p>
          <a:p>
            <a:pPr marL="0" indent="0">
              <a:buNone/>
            </a:pPr>
            <a:endParaRPr lang="en-US" altLang="en-US" b="0" dirty="0"/>
          </a:p>
          <a:p>
            <a:pPr marL="0" indent="0">
              <a:buNone/>
            </a:pPr>
            <a:endParaRPr lang="en-US" altLang="en-US"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January/February 2024 – RevCom/SASB</a:t>
            </a:r>
          </a:p>
          <a:p>
            <a:pPr marL="0" indent="0">
              <a:buNone/>
            </a:pPr>
            <a:r>
              <a:rPr lang="en-US" altLang="en-US" sz="2800" b="0" dirty="0"/>
              <a:t>P802.11-2020 Cor 2 D1.0 – Approved and published</a:t>
            </a:r>
          </a:p>
          <a:p>
            <a:pPr marL="0" indent="0">
              <a:buNone/>
            </a:pPr>
            <a:endParaRPr lang="en-US" altLang="en-US" sz="2800" b="0" dirty="0"/>
          </a:p>
          <a:p>
            <a:pPr marL="0" indent="0">
              <a:buNone/>
            </a:pPr>
            <a:r>
              <a:rPr lang="en-US" altLang="en-US" sz="2800" dirty="0"/>
              <a:t>March 19-21, 2024 –</a:t>
            </a:r>
            <a:r>
              <a:rPr lang="en-US" altLang="en-US" sz="2800" dirty="0" err="1"/>
              <a:t>NesCom</a:t>
            </a:r>
            <a:r>
              <a:rPr lang="en-US" altLang="en-US" sz="2800" dirty="0"/>
              <a:t>/SASB</a:t>
            </a:r>
          </a:p>
          <a:p>
            <a:pPr marL="0" indent="0">
              <a:buNone/>
            </a:pPr>
            <a:r>
              <a:rPr lang="en-US" altLang="en-US" sz="2800" b="0" dirty="0"/>
              <a:t>P802.11bf (Sensing) PAR Modification</a:t>
            </a:r>
          </a:p>
          <a:p>
            <a:pPr marL="0" indent="0">
              <a:buNone/>
            </a:pPr>
            <a:r>
              <a:rPr lang="en-US" altLang="en-US" sz="2800" b="0" dirty="0"/>
              <a:t>P802.11bp (Ambient Power) PAR and CSD</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March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289421334"/>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https://mentor.ieee.org/802.11/dcn/24/11-24-0275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https://mentor.ieee.org/802.11/dcn/24/11-24-0276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https://mentor.ieee.org/802.11/dcn/24/11-24-0249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https://mentor.ieee.org/802.11/dcn/24/11-24-0208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https://mentor.ieee.org/802.11/dcn/24/11-24-0251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https://mentor.ieee.org/802-ec/dcn/24/ec-24-0007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https://mentor.ieee.org/802.11/dcn/24/11-24-0277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https://mentor.ieee.org/802.11/dcn/24/11-24-0240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https://mentor.ieee.org/802.11/dcn/24/11-24-0251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1"/>
                        </a:rPr>
                        <a:t>https://mentor.ieee.org/802.11/dcn/24/11-24-0005</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March 2024 session, reciprocal credit is given for other WG/TAG meetings which occur during the WG11 session, Monday March 11, 2024 10:30 am Denver time to Friday, March 15, 2024 noon Denver time. </a:t>
            </a:r>
          </a:p>
          <a:p>
            <a:endParaRPr lang="en-US" altLang="en-US" dirty="0"/>
          </a:p>
          <a:p>
            <a:r>
              <a:rPr lang="en-US" altLang="en-US" dirty="0"/>
              <a:t>The </a:t>
            </a:r>
            <a:r>
              <a:rPr lang="en-US" altLang="en-US" u="sng" dirty="0"/>
              <a:t>March</a:t>
            </a:r>
            <a:r>
              <a:rPr lang="en-US" altLang="en-US" dirty="0"/>
              <a:t> 2024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Wednesday 2024-03-12 AM2 and Thursday 2024-03-14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193463</TotalTime>
  <Words>2985</Words>
  <Application>Microsoft Office PowerPoint</Application>
  <PresentationFormat>Widescreen</PresentationFormat>
  <Paragraphs>712</Paragraphs>
  <Slides>32</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41"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2024</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January to March)</vt:lpstr>
      <vt:lpstr>Attendance by subgroup (January to March)</vt:lpstr>
      <vt:lpstr>M6.2 – WG Officer Elections March 2024</vt:lpstr>
      <vt:lpstr>M6.2 – WG Officer Call for Candidates</vt:lpstr>
      <vt:lpstr>M6.3 – Direct Vote Live</vt:lpstr>
      <vt:lpstr>M6.4 Announcements: 2024 March Designation of Individual experts</vt:lpstr>
      <vt:lpstr>M6.4 Announcements</vt:lpstr>
      <vt:lpstr>M6.4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2024</cp:keywords>
  <cp:lastModifiedBy>Stanley, Dorothy</cp:lastModifiedBy>
  <cp:revision>2560</cp:revision>
  <cp:lastPrinted>1998-02-10T13:28:06Z</cp:lastPrinted>
  <dcterms:created xsi:type="dcterms:W3CDTF">1998-02-10T13:07:52Z</dcterms:created>
  <dcterms:modified xsi:type="dcterms:W3CDTF">2024-03-11T15:08:58Z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