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9"/>
  </p:notesMasterIdLst>
  <p:handoutMasterIdLst>
    <p:handoutMasterId r:id="rId20"/>
  </p:handoutMasterIdLst>
  <p:sldIdLst>
    <p:sldId id="256" r:id="rId2"/>
    <p:sldId id="257" r:id="rId3"/>
    <p:sldId id="308" r:id="rId4"/>
    <p:sldId id="309" r:id="rId5"/>
    <p:sldId id="310" r:id="rId6"/>
    <p:sldId id="301" r:id="rId7"/>
    <p:sldId id="311" r:id="rId8"/>
    <p:sldId id="304" r:id="rId9"/>
    <p:sldId id="305" r:id="rId10"/>
    <p:sldId id="302" r:id="rId11"/>
    <p:sldId id="300" r:id="rId12"/>
    <p:sldId id="312" r:id="rId13"/>
    <p:sldId id="291" r:id="rId14"/>
    <p:sldId id="307" r:id="rId15"/>
    <p:sldId id="281" r:id="rId16"/>
    <p:sldId id="314" r:id="rId17"/>
    <p:sldId id="31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45" autoAdjust="0"/>
    <p:restoredTop sz="94933" autoAdjust="0"/>
  </p:normalViewPr>
  <p:slideViewPr>
    <p:cSldViewPr>
      <p:cViewPr varScale="1">
        <p:scale>
          <a:sx n="98" d="100"/>
          <a:sy n="98" d="100"/>
        </p:scale>
        <p:origin x="106" y="2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Rubayet Shafin, 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802.11-21/0395r0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Rubayet Shafin, 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4488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63981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358497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991219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629624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391188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802.11-21/0395r0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Rubayet Shafin, Samsung Research America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674052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a:t>Peshal</a:t>
            </a:r>
            <a:r>
              <a:rPr lang="en-US" dirty="0"/>
              <a:t> </a:t>
            </a:r>
            <a:r>
              <a:rPr lang="en-US" dirty="0" err="1"/>
              <a:t>Nayak</a:t>
            </a:r>
            <a:r>
              <a:rPr lang="en-US" dirty="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lang="en-US" sz="1800" b="1" i="0" kern="1200" dirty="0">
                <a:solidFill>
                  <a:srgbClr val="000000"/>
                </a:solidFill>
                <a:effectLst/>
                <a:latin typeface="Times New Roman" pitchFamily="16" charset="0"/>
                <a:ea typeface="MS Gothic" charset="-128"/>
                <a:cs typeface="+mn-cs"/>
              </a:rPr>
              <a:t>0264r0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Timing Information Sharing for Next Generation WLANs</a:t>
            </a:r>
            <a:endParaRPr lang="en-GB"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2024-02-09</a:t>
            </a:r>
          </a:p>
        </p:txBody>
      </p:sp>
      <p:sp>
        <p:nvSpPr>
          <p:cNvPr id="6" name="Date Placeholder 3"/>
          <p:cNvSpPr>
            <a:spLocks noGrp="1"/>
          </p:cNvSpPr>
          <p:nvPr>
            <p:ph type="dt" idx="10"/>
          </p:nvPr>
        </p:nvSpPr>
        <p:spPr/>
        <p:txBody>
          <a:bodyPr/>
          <a:lstStyle/>
          <a:p>
            <a:r>
              <a:rPr lang="en-US" dirty="0"/>
              <a:t>February 2024</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94447243"/>
              </p:ext>
            </p:extLst>
          </p:nvPr>
        </p:nvGraphicFramePr>
        <p:xfrm>
          <a:off x="1006475" y="2417763"/>
          <a:ext cx="8066088" cy="2408237"/>
        </p:xfrm>
        <a:graphic>
          <a:graphicData uri="http://schemas.openxmlformats.org/presentationml/2006/ole">
            <mc:AlternateContent xmlns:mc="http://schemas.openxmlformats.org/markup-compatibility/2006">
              <mc:Choice xmlns:v="urn:schemas-microsoft-com:vml" Requires="v">
                <p:oleObj spid="_x0000_s3393" name="Document" r:id="rId4" imgW="10439485" imgH="3128559" progId="Word.Document.8">
                  <p:embed/>
                </p:oleObj>
              </mc:Choice>
              <mc:Fallback>
                <p:oleObj name="Document" r:id="rId4" imgW="10439485" imgH="3128559" progId="Word.Document.8">
                  <p:embed/>
                  <p:pic>
                    <p:nvPicPr>
                      <p:cNvPr id="0" name="Picture 3"/>
                      <p:cNvPicPr>
                        <a:picLocks noChangeAspect="1" noChangeArrowheads="1"/>
                      </p:cNvPicPr>
                      <p:nvPr/>
                    </p:nvPicPr>
                    <p:blipFill>
                      <a:blip r:embed="rId5"/>
                      <a:srcRect/>
                      <a:stretch>
                        <a:fillRect/>
                      </a:stretch>
                    </p:blipFill>
                    <p:spPr bwMode="auto">
                      <a:xfrm>
                        <a:off x="1006475" y="2417763"/>
                        <a:ext cx="8066088" cy="240823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 – Efficient Relay Operation</a:t>
            </a:r>
          </a:p>
        </p:txBody>
      </p:sp>
      <p:sp>
        <p:nvSpPr>
          <p:cNvPr id="3" name="Content Placeholder 2"/>
          <p:cNvSpPr>
            <a:spLocks noGrp="1"/>
          </p:cNvSpPr>
          <p:nvPr>
            <p:ph idx="1"/>
          </p:nvPr>
        </p:nvSpPr>
        <p:spPr>
          <a:xfrm>
            <a:off x="914401" y="1981201"/>
            <a:ext cx="5665861" cy="4113213"/>
          </a:xfrm>
        </p:spPr>
        <p:txBody>
          <a:bodyPr/>
          <a:lstStyle/>
          <a:p>
            <a:pPr>
              <a:buFont typeface="Arial" panose="020B0604020202020204" pitchFamily="34" charset="0"/>
              <a:buChar char="•"/>
            </a:pPr>
            <a:r>
              <a:rPr lang="en-US" sz="1800" dirty="0"/>
              <a:t>Use Case:</a:t>
            </a:r>
            <a:endParaRPr lang="en-US" sz="1800" b="0" dirty="0"/>
          </a:p>
          <a:p>
            <a:pPr lvl="1">
              <a:buFont typeface="Arial" panose="020B0604020202020204" pitchFamily="34" charset="0"/>
              <a:buChar char="•"/>
            </a:pPr>
            <a:r>
              <a:rPr lang="en-US" sz="1600" dirty="0"/>
              <a:t>Relay operation has been proposed for range extension </a:t>
            </a:r>
            <a:r>
              <a:rPr lang="en-US" sz="1600" dirty="0" smtClean="0"/>
              <a:t>[18-21]. </a:t>
            </a:r>
            <a:r>
              <a:rPr lang="en-US" sz="1600" dirty="0"/>
              <a:t>Relay operation also needs to be able to handle low latency traffic.</a:t>
            </a:r>
          </a:p>
          <a:p>
            <a:pPr>
              <a:buFont typeface="Arial" panose="020B0604020202020204" pitchFamily="34" charset="0"/>
              <a:buChar char="•"/>
            </a:pPr>
            <a:r>
              <a:rPr lang="en-US" sz="1800" dirty="0"/>
              <a:t>Procedure:</a:t>
            </a:r>
          </a:p>
          <a:p>
            <a:pPr lvl="1">
              <a:buFont typeface="Arial" panose="020B0604020202020204" pitchFamily="34" charset="0"/>
              <a:buChar char="•"/>
            </a:pPr>
            <a:r>
              <a:rPr lang="en-US" sz="1600" dirty="0"/>
              <a:t>When transmitting frames to the relay, AP/STA can include timing information for the transmitted packet. E.g., expiration time</a:t>
            </a:r>
          </a:p>
          <a:p>
            <a:pPr lvl="1">
              <a:buFont typeface="Arial" panose="020B0604020202020204" pitchFamily="34" charset="0"/>
              <a:buChar char="•"/>
            </a:pPr>
            <a:r>
              <a:rPr lang="en-US" sz="1600" dirty="0"/>
              <a:t>Based on the timing information, relay can understand which frames need to be dropped and avoid transmitting expired frames over the air. Alternatively, relay can also understand which frames need to be prioritized for transmission.</a:t>
            </a:r>
          </a:p>
          <a:p>
            <a:pPr>
              <a:buFont typeface="Arial" panose="020B0604020202020204" pitchFamily="34" charset="0"/>
              <a:buChar char="•"/>
            </a:pPr>
            <a:r>
              <a:rPr lang="en-US" sz="1800" dirty="0"/>
              <a:t>Procedure can enable efficient use of the wireless medium</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29" name="Straight Arrow Connector 28"/>
          <p:cNvCxnSpPr/>
          <p:nvPr/>
        </p:nvCxnSpPr>
        <p:spPr bwMode="auto">
          <a:xfrm>
            <a:off x="7620000" y="4759243"/>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a:off x="7620000" y="5305300"/>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TextBox 30"/>
          <p:cNvSpPr txBox="1"/>
          <p:nvPr/>
        </p:nvSpPr>
        <p:spPr>
          <a:xfrm>
            <a:off x="7103799" y="4508365"/>
            <a:ext cx="413896" cy="307777"/>
          </a:xfrm>
          <a:prstGeom prst="rect">
            <a:avLst/>
          </a:prstGeom>
          <a:noFill/>
        </p:spPr>
        <p:txBody>
          <a:bodyPr wrap="none" rtlCol="0">
            <a:spAutoFit/>
          </a:bodyPr>
          <a:lstStyle/>
          <a:p>
            <a:r>
              <a:rPr lang="en-US" sz="1400" dirty="0">
                <a:solidFill>
                  <a:schemeClr val="tx1"/>
                </a:solidFill>
              </a:rPr>
              <a:t>AP</a:t>
            </a:r>
            <a:endParaRPr lang="en-US" dirty="0">
              <a:solidFill>
                <a:schemeClr val="tx1"/>
              </a:solidFill>
            </a:endParaRPr>
          </a:p>
        </p:txBody>
      </p:sp>
      <p:sp>
        <p:nvSpPr>
          <p:cNvPr id="32" name="TextBox 31"/>
          <p:cNvSpPr txBox="1"/>
          <p:nvPr/>
        </p:nvSpPr>
        <p:spPr>
          <a:xfrm>
            <a:off x="7042863" y="5141573"/>
            <a:ext cx="604653" cy="307777"/>
          </a:xfrm>
          <a:prstGeom prst="rect">
            <a:avLst/>
          </a:prstGeom>
          <a:noFill/>
        </p:spPr>
        <p:txBody>
          <a:bodyPr wrap="none" rtlCol="0">
            <a:spAutoFit/>
          </a:bodyPr>
          <a:lstStyle/>
          <a:p>
            <a:r>
              <a:rPr lang="en-US" sz="1400" dirty="0">
                <a:solidFill>
                  <a:schemeClr val="tx1"/>
                </a:solidFill>
              </a:rPr>
              <a:t>Relay</a:t>
            </a:r>
            <a:endParaRPr lang="en-US" dirty="0">
              <a:solidFill>
                <a:schemeClr val="tx1"/>
              </a:solidFill>
            </a:endParaRPr>
          </a:p>
        </p:txBody>
      </p:sp>
      <p:cxnSp>
        <p:nvCxnSpPr>
          <p:cNvPr id="33" name="Straight Arrow Connector 32"/>
          <p:cNvCxnSpPr/>
          <p:nvPr/>
        </p:nvCxnSpPr>
        <p:spPr bwMode="auto">
          <a:xfrm>
            <a:off x="7620000" y="5863899"/>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TextBox 33"/>
          <p:cNvSpPr txBox="1"/>
          <p:nvPr/>
        </p:nvSpPr>
        <p:spPr>
          <a:xfrm>
            <a:off x="7016536" y="5554624"/>
            <a:ext cx="508537" cy="307777"/>
          </a:xfrm>
          <a:prstGeom prst="rect">
            <a:avLst/>
          </a:prstGeom>
          <a:noFill/>
        </p:spPr>
        <p:txBody>
          <a:bodyPr wrap="none" rtlCol="0">
            <a:spAutoFit/>
          </a:bodyPr>
          <a:lstStyle/>
          <a:p>
            <a:r>
              <a:rPr lang="en-US" sz="1400" dirty="0">
                <a:solidFill>
                  <a:schemeClr val="tx1"/>
                </a:solidFill>
              </a:rPr>
              <a:t>STA</a:t>
            </a:r>
            <a:endParaRPr lang="en-US" dirty="0">
              <a:solidFill>
                <a:schemeClr val="tx1"/>
              </a:solidFill>
            </a:endParaRPr>
          </a:p>
        </p:txBody>
      </p:sp>
      <p:cxnSp>
        <p:nvCxnSpPr>
          <p:cNvPr id="35" name="Straight Arrow Connector 34"/>
          <p:cNvCxnSpPr/>
          <p:nvPr/>
        </p:nvCxnSpPr>
        <p:spPr bwMode="auto">
          <a:xfrm flipH="1">
            <a:off x="7903108" y="5637354"/>
            <a:ext cx="49" cy="245032"/>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36" name="TextBox 35"/>
          <p:cNvSpPr txBox="1"/>
          <p:nvPr/>
        </p:nvSpPr>
        <p:spPr>
          <a:xfrm>
            <a:off x="7440178" y="5824406"/>
            <a:ext cx="870733" cy="430887"/>
          </a:xfrm>
          <a:prstGeom prst="rect">
            <a:avLst/>
          </a:prstGeom>
          <a:noFill/>
        </p:spPr>
        <p:txBody>
          <a:bodyPr wrap="square" rtlCol="0">
            <a:spAutoFit/>
          </a:bodyPr>
          <a:lstStyle/>
          <a:p>
            <a:pPr algn="ctr"/>
            <a:r>
              <a:rPr lang="en-US" sz="1100" dirty="0">
                <a:solidFill>
                  <a:srgbClr val="FF0000"/>
                </a:solidFill>
              </a:rPr>
              <a:t>LL traffic enqueued</a:t>
            </a:r>
          </a:p>
        </p:txBody>
      </p:sp>
      <p:cxnSp>
        <p:nvCxnSpPr>
          <p:cNvPr id="37" name="Straight Arrow Connector 36"/>
          <p:cNvCxnSpPr/>
          <p:nvPr/>
        </p:nvCxnSpPr>
        <p:spPr bwMode="auto">
          <a:xfrm>
            <a:off x="11939008" y="4530977"/>
            <a:ext cx="9019" cy="1564635"/>
          </a:xfrm>
          <a:prstGeom prst="straightConnector1">
            <a:avLst/>
          </a:prstGeom>
          <a:solidFill>
            <a:srgbClr val="00B8FF"/>
          </a:solidFill>
          <a:ln w="19050" cap="flat" cmpd="sng" algn="ctr">
            <a:solidFill>
              <a:srgbClr val="FF0000"/>
            </a:solidFill>
            <a:prstDash val="dash"/>
            <a:round/>
            <a:headEnd type="none" w="med" len="med"/>
            <a:tailEnd type="none"/>
          </a:ln>
          <a:effectLst/>
        </p:spPr>
      </p:cxnSp>
      <p:sp>
        <p:nvSpPr>
          <p:cNvPr id="39" name="TextBox 38"/>
          <p:cNvSpPr txBox="1"/>
          <p:nvPr/>
        </p:nvSpPr>
        <p:spPr>
          <a:xfrm>
            <a:off x="11068971" y="6015868"/>
            <a:ext cx="1161863" cy="430887"/>
          </a:xfrm>
          <a:prstGeom prst="rect">
            <a:avLst/>
          </a:prstGeom>
          <a:noFill/>
        </p:spPr>
        <p:txBody>
          <a:bodyPr wrap="square" rtlCol="0">
            <a:spAutoFit/>
          </a:bodyPr>
          <a:lstStyle/>
          <a:p>
            <a:pPr algn="ctr"/>
            <a:r>
              <a:rPr lang="en-US" sz="1100" dirty="0">
                <a:solidFill>
                  <a:srgbClr val="FF0000"/>
                </a:solidFill>
              </a:rPr>
              <a:t>Packet expiration time</a:t>
            </a:r>
          </a:p>
        </p:txBody>
      </p:sp>
      <p:sp>
        <p:nvSpPr>
          <p:cNvPr id="40" name="Rectangle 39"/>
          <p:cNvSpPr/>
          <p:nvPr/>
        </p:nvSpPr>
        <p:spPr bwMode="auto">
          <a:xfrm>
            <a:off x="8728401" y="5531504"/>
            <a:ext cx="1076737" cy="331646"/>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Rectangle 40"/>
          <p:cNvSpPr/>
          <p:nvPr/>
        </p:nvSpPr>
        <p:spPr bwMode="auto">
          <a:xfrm>
            <a:off x="8981193" y="5524261"/>
            <a:ext cx="137729" cy="338139"/>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2" name="Straight Arrow Connector 41"/>
          <p:cNvCxnSpPr/>
          <p:nvPr/>
        </p:nvCxnSpPr>
        <p:spPr bwMode="auto">
          <a:xfrm flipH="1" flipV="1">
            <a:off x="9054361" y="5846488"/>
            <a:ext cx="28372" cy="22037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3" name="TextBox 42"/>
          <p:cNvSpPr txBox="1"/>
          <p:nvPr/>
        </p:nvSpPr>
        <p:spPr>
          <a:xfrm>
            <a:off x="8062826" y="6018531"/>
            <a:ext cx="2022418" cy="492443"/>
          </a:xfrm>
          <a:prstGeom prst="rect">
            <a:avLst/>
          </a:prstGeom>
          <a:noFill/>
        </p:spPr>
        <p:txBody>
          <a:bodyPr wrap="square" rtlCol="0">
            <a:spAutoFit/>
          </a:bodyPr>
          <a:lstStyle/>
          <a:p>
            <a:pPr algn="ctr"/>
            <a:r>
              <a:rPr lang="en-US" sz="1100" dirty="0">
                <a:solidFill>
                  <a:schemeClr val="tx1"/>
                </a:solidFill>
              </a:rPr>
              <a:t>STA includes timing information in uplink LL frame</a:t>
            </a:r>
            <a:r>
              <a:rPr lang="en-US" sz="1400" dirty="0">
                <a:solidFill>
                  <a:schemeClr val="tx1"/>
                </a:solidFill>
              </a:rPr>
              <a:t>. </a:t>
            </a:r>
          </a:p>
        </p:txBody>
      </p:sp>
      <p:cxnSp>
        <p:nvCxnSpPr>
          <p:cNvPr id="44" name="Straight Arrow Connector 43"/>
          <p:cNvCxnSpPr/>
          <p:nvPr/>
        </p:nvCxnSpPr>
        <p:spPr bwMode="auto">
          <a:xfrm flipV="1">
            <a:off x="9277935" y="5292512"/>
            <a:ext cx="0" cy="2317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6" name="TextBox 45"/>
          <p:cNvSpPr txBox="1"/>
          <p:nvPr/>
        </p:nvSpPr>
        <p:spPr>
          <a:xfrm>
            <a:off x="8678188" y="4713131"/>
            <a:ext cx="1686807" cy="600164"/>
          </a:xfrm>
          <a:prstGeom prst="rect">
            <a:avLst/>
          </a:prstGeom>
          <a:noFill/>
        </p:spPr>
        <p:txBody>
          <a:bodyPr wrap="square" rtlCol="0">
            <a:spAutoFit/>
          </a:bodyPr>
          <a:lstStyle/>
          <a:p>
            <a:pPr algn="ctr"/>
            <a:r>
              <a:rPr lang="en-US" sz="1100" dirty="0">
                <a:solidFill>
                  <a:schemeClr val="tx1"/>
                </a:solidFill>
              </a:rPr>
              <a:t>Relay prioritizes reporting STA’s packet to be sent before expiration time</a:t>
            </a:r>
          </a:p>
        </p:txBody>
      </p:sp>
      <p:sp>
        <p:nvSpPr>
          <p:cNvPr id="25" name="Rectangle 24"/>
          <p:cNvSpPr/>
          <p:nvPr/>
        </p:nvSpPr>
        <p:spPr bwMode="auto">
          <a:xfrm>
            <a:off x="10426373" y="4975750"/>
            <a:ext cx="1076737" cy="331646"/>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6" name="Straight Arrow Connector 25"/>
          <p:cNvCxnSpPr/>
          <p:nvPr/>
        </p:nvCxnSpPr>
        <p:spPr bwMode="auto">
          <a:xfrm flipV="1">
            <a:off x="10977170" y="4745421"/>
            <a:ext cx="9739" cy="2303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TextBox 27"/>
          <p:cNvSpPr txBox="1"/>
          <p:nvPr/>
        </p:nvSpPr>
        <p:spPr>
          <a:xfrm>
            <a:off x="9858205" y="5502622"/>
            <a:ext cx="630044" cy="261610"/>
          </a:xfrm>
          <a:prstGeom prst="rect">
            <a:avLst/>
          </a:prstGeom>
          <a:noFill/>
        </p:spPr>
        <p:txBody>
          <a:bodyPr wrap="square" rtlCol="0">
            <a:spAutoFit/>
          </a:bodyPr>
          <a:lstStyle/>
          <a:p>
            <a:pPr algn="ctr"/>
            <a:r>
              <a:rPr lang="en-US" sz="1100" b="1" dirty="0">
                <a:solidFill>
                  <a:schemeClr val="tx1"/>
                </a:solidFill>
              </a:rPr>
              <a:t>…</a:t>
            </a:r>
          </a:p>
        </p:txBody>
      </p:sp>
      <p:sp>
        <p:nvSpPr>
          <p:cNvPr id="38" name="TextBox 37"/>
          <p:cNvSpPr txBox="1"/>
          <p:nvPr/>
        </p:nvSpPr>
        <p:spPr>
          <a:xfrm>
            <a:off x="11423183" y="4977174"/>
            <a:ext cx="630044" cy="261610"/>
          </a:xfrm>
          <a:prstGeom prst="rect">
            <a:avLst/>
          </a:prstGeom>
          <a:noFill/>
        </p:spPr>
        <p:txBody>
          <a:bodyPr wrap="square" rtlCol="0">
            <a:spAutoFit/>
          </a:bodyPr>
          <a:lstStyle/>
          <a:p>
            <a:pPr algn="ctr"/>
            <a:r>
              <a:rPr lang="en-US" sz="1100" b="1" dirty="0">
                <a:solidFill>
                  <a:schemeClr val="tx1"/>
                </a:solidFill>
              </a:rPr>
              <a:t>…</a:t>
            </a:r>
          </a:p>
        </p:txBody>
      </p:sp>
      <p:pic>
        <p:nvPicPr>
          <p:cNvPr id="9" name="Picture 8"/>
          <p:cNvPicPr>
            <a:picLocks noChangeAspect="1"/>
          </p:cNvPicPr>
          <p:nvPr/>
        </p:nvPicPr>
        <p:blipFill>
          <a:blip r:embed="rId3"/>
          <a:stretch>
            <a:fillRect/>
          </a:stretch>
        </p:blipFill>
        <p:spPr>
          <a:xfrm>
            <a:off x="7629646" y="1642747"/>
            <a:ext cx="4319539" cy="2789570"/>
          </a:xfrm>
          <a:prstGeom prst="rect">
            <a:avLst/>
          </a:prstGeom>
        </p:spPr>
      </p:pic>
    </p:spTree>
    <p:extLst>
      <p:ext uri="{BB962C8B-B14F-4D97-AF65-F5344CB8AC3E}">
        <p14:creationId xmlns:p14="http://schemas.microsoft.com/office/powerpoint/2010/main" val="1384367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p:cNvSpPr/>
          <p:nvPr/>
        </p:nvSpPr>
        <p:spPr bwMode="auto">
          <a:xfrm>
            <a:off x="8645909" y="4335304"/>
            <a:ext cx="2629576" cy="530137"/>
          </a:xfrm>
          <a:prstGeom prst="rect">
            <a:avLst/>
          </a:prstGeom>
          <a:solidFill>
            <a:schemeClr val="accent1">
              <a:alpha val="44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Rectangle 61"/>
          <p:cNvSpPr/>
          <p:nvPr/>
        </p:nvSpPr>
        <p:spPr bwMode="auto">
          <a:xfrm>
            <a:off x="9044759" y="4339345"/>
            <a:ext cx="1101074" cy="528428"/>
          </a:xfrm>
          <a:prstGeom prst="rect">
            <a:avLst/>
          </a:prstGeom>
          <a:pattFill prst="wdUpDiag">
            <a:fgClr>
              <a:schemeClr val="accent2">
                <a:lumMod val="60000"/>
                <a:lumOff val="40000"/>
              </a:schemeClr>
            </a:fgClr>
            <a:bgClr>
              <a:schemeClr val="bg1"/>
            </a:bgClr>
          </a:patt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Oval 31"/>
          <p:cNvSpPr/>
          <p:nvPr/>
        </p:nvSpPr>
        <p:spPr bwMode="auto">
          <a:xfrm>
            <a:off x="6395394" y="1826060"/>
            <a:ext cx="4243821" cy="1828799"/>
          </a:xfrm>
          <a:prstGeom prst="ellipse">
            <a:avLst/>
          </a:prstGeom>
          <a:solidFill>
            <a:srgbClr val="00B8FF">
              <a:alpha val="14000"/>
            </a:srgb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Oval 33"/>
          <p:cNvSpPr/>
          <p:nvPr/>
        </p:nvSpPr>
        <p:spPr bwMode="auto">
          <a:xfrm>
            <a:off x="7814408" y="1840036"/>
            <a:ext cx="4243821" cy="1828799"/>
          </a:xfrm>
          <a:prstGeom prst="ellipse">
            <a:avLst/>
          </a:prstGeom>
          <a:solidFill>
            <a:srgbClr val="FFC000">
              <a:alpha val="14000"/>
            </a:srgbClr>
          </a:solidFill>
          <a:ln w="9525" cap="flat" cmpd="sng" algn="ctr">
            <a:solidFill>
              <a:srgbClr val="FFC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a:t>Example 3 – Resource Sharing in Multi-AP Operation</a:t>
            </a:r>
          </a:p>
        </p:txBody>
      </p:sp>
      <p:sp>
        <p:nvSpPr>
          <p:cNvPr id="3" name="Content Placeholder 2"/>
          <p:cNvSpPr>
            <a:spLocks noGrp="1"/>
          </p:cNvSpPr>
          <p:nvPr>
            <p:ph idx="1"/>
          </p:nvPr>
        </p:nvSpPr>
        <p:spPr>
          <a:xfrm>
            <a:off x="914401" y="1981201"/>
            <a:ext cx="5798052" cy="4113213"/>
          </a:xfrm>
        </p:spPr>
        <p:txBody>
          <a:bodyPr/>
          <a:lstStyle/>
          <a:p>
            <a:pPr>
              <a:buFont typeface="Arial" panose="020B0604020202020204" pitchFamily="34" charset="0"/>
              <a:buChar char="•"/>
            </a:pPr>
            <a:r>
              <a:rPr lang="en-US" sz="2000" dirty="0"/>
              <a:t>Use case:</a:t>
            </a:r>
          </a:p>
          <a:p>
            <a:pPr lvl="1">
              <a:buFont typeface="Arial" panose="020B0604020202020204" pitchFamily="34" charset="0"/>
              <a:buChar char="•"/>
            </a:pPr>
            <a:r>
              <a:rPr lang="en-US" sz="1800" dirty="0"/>
              <a:t>One AP can share time/frequency resources with a neighbor AP to assist the neighbor </a:t>
            </a:r>
            <a:r>
              <a:rPr lang="en-US" sz="1800" dirty="0" smtClean="0"/>
              <a:t>AP [22-25]. </a:t>
            </a:r>
            <a:r>
              <a:rPr lang="en-US" sz="1800" dirty="0"/>
              <a:t>Timing information sharing can enable efficient utilization of shared resources.</a:t>
            </a:r>
          </a:p>
          <a:p>
            <a:pPr>
              <a:buFont typeface="Arial" panose="020B0604020202020204" pitchFamily="34" charset="0"/>
              <a:buChar char="•"/>
            </a:pPr>
            <a:r>
              <a:rPr lang="en-US" sz="2000" dirty="0"/>
              <a:t>Procedure:</a:t>
            </a:r>
          </a:p>
          <a:p>
            <a:pPr lvl="1">
              <a:buFont typeface="Arial" panose="020B0604020202020204" pitchFamily="34" charset="0"/>
              <a:buChar char="•"/>
            </a:pPr>
            <a:r>
              <a:rPr lang="en-US" sz="1800" dirty="0"/>
              <a:t>An AP can request resources from a neighbor AP and provide timing information when making the request.</a:t>
            </a:r>
          </a:p>
          <a:p>
            <a:pPr lvl="1">
              <a:buFont typeface="Arial" panose="020B0604020202020204" pitchFamily="34" charset="0"/>
              <a:buChar char="•"/>
            </a:pPr>
            <a:r>
              <a:rPr lang="en-US" sz="1800" dirty="0"/>
              <a:t>Based on the timing information, sharing AP can assess if the resource can be shared in time. </a:t>
            </a:r>
          </a:p>
          <a:p>
            <a:pPr>
              <a:buFont typeface="Arial" panose="020B0604020202020204" pitchFamily="34" charset="0"/>
              <a:buChar char="•"/>
            </a:pPr>
            <a:r>
              <a:rPr lang="en-US" sz="2000" dirty="0"/>
              <a:t>Procedure can enable efficient resource sharing. </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7" name="Straight Arrow Connector 6"/>
          <p:cNvCxnSpPr/>
          <p:nvPr/>
        </p:nvCxnSpPr>
        <p:spPr bwMode="auto">
          <a:xfrm>
            <a:off x="7626549" y="4865441"/>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p:nvPr/>
        </p:nvCxnSpPr>
        <p:spPr bwMode="auto">
          <a:xfrm>
            <a:off x="7607427" y="5661703"/>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p:cNvSpPr txBox="1"/>
          <p:nvPr/>
        </p:nvSpPr>
        <p:spPr>
          <a:xfrm>
            <a:off x="7094843" y="4573604"/>
            <a:ext cx="592213" cy="338554"/>
          </a:xfrm>
          <a:prstGeom prst="rect">
            <a:avLst/>
          </a:prstGeom>
          <a:noFill/>
        </p:spPr>
        <p:txBody>
          <a:bodyPr wrap="none" rtlCol="0">
            <a:spAutoFit/>
          </a:bodyPr>
          <a:lstStyle/>
          <a:p>
            <a:r>
              <a:rPr lang="en-US" sz="1600" dirty="0">
                <a:solidFill>
                  <a:schemeClr val="tx1"/>
                </a:solidFill>
              </a:rPr>
              <a:t>AP 1</a:t>
            </a:r>
            <a:endParaRPr lang="en-US" sz="1800" dirty="0">
              <a:solidFill>
                <a:schemeClr val="tx1"/>
              </a:solidFill>
            </a:endParaRPr>
          </a:p>
        </p:txBody>
      </p:sp>
      <p:sp>
        <p:nvSpPr>
          <p:cNvPr id="10" name="TextBox 9"/>
          <p:cNvSpPr txBox="1"/>
          <p:nvPr/>
        </p:nvSpPr>
        <p:spPr>
          <a:xfrm>
            <a:off x="7054529" y="5321562"/>
            <a:ext cx="592213" cy="338554"/>
          </a:xfrm>
          <a:prstGeom prst="rect">
            <a:avLst/>
          </a:prstGeom>
          <a:noFill/>
        </p:spPr>
        <p:txBody>
          <a:bodyPr wrap="none" rtlCol="0">
            <a:spAutoFit/>
          </a:bodyPr>
          <a:lstStyle/>
          <a:p>
            <a:r>
              <a:rPr lang="en-US" sz="1600" dirty="0">
                <a:solidFill>
                  <a:schemeClr val="tx1"/>
                </a:solidFill>
              </a:rPr>
              <a:t>AP 2</a:t>
            </a:r>
            <a:endParaRPr lang="en-US" sz="1800" dirty="0">
              <a:solidFill>
                <a:schemeClr val="tx1"/>
              </a:solidFill>
            </a:endParaRPr>
          </a:p>
        </p:txBody>
      </p:sp>
      <p:cxnSp>
        <p:nvCxnSpPr>
          <p:cNvPr id="13" name="Straight Arrow Connector 12"/>
          <p:cNvCxnSpPr/>
          <p:nvPr/>
        </p:nvCxnSpPr>
        <p:spPr bwMode="auto">
          <a:xfrm>
            <a:off x="11042930" y="3960913"/>
            <a:ext cx="6070" cy="1960813"/>
          </a:xfrm>
          <a:prstGeom prst="straightConnector1">
            <a:avLst/>
          </a:prstGeom>
          <a:solidFill>
            <a:srgbClr val="00B8FF"/>
          </a:solidFill>
          <a:ln w="19050" cap="flat" cmpd="sng" algn="ctr">
            <a:solidFill>
              <a:srgbClr val="FF0000"/>
            </a:solidFill>
            <a:prstDash val="dash"/>
            <a:round/>
            <a:headEnd type="none" w="med" len="med"/>
            <a:tailEnd type="none"/>
          </a:ln>
          <a:effectLst/>
        </p:spPr>
      </p:cxnSp>
      <p:sp>
        <p:nvSpPr>
          <p:cNvPr id="14" name="TextBox 13"/>
          <p:cNvSpPr txBox="1"/>
          <p:nvPr/>
        </p:nvSpPr>
        <p:spPr>
          <a:xfrm>
            <a:off x="10374127" y="5868150"/>
            <a:ext cx="1333500" cy="307777"/>
          </a:xfrm>
          <a:prstGeom prst="rect">
            <a:avLst/>
          </a:prstGeom>
          <a:noFill/>
        </p:spPr>
        <p:txBody>
          <a:bodyPr wrap="square" rtlCol="0">
            <a:spAutoFit/>
          </a:bodyPr>
          <a:lstStyle/>
          <a:p>
            <a:pPr algn="ctr"/>
            <a:r>
              <a:rPr lang="en-US" sz="1400" dirty="0">
                <a:solidFill>
                  <a:srgbClr val="FF0000"/>
                </a:solidFill>
              </a:rPr>
              <a:t>Expiration time</a:t>
            </a:r>
          </a:p>
        </p:txBody>
      </p:sp>
      <p:sp>
        <p:nvSpPr>
          <p:cNvPr id="15" name="Rectangle 14"/>
          <p:cNvSpPr/>
          <p:nvPr/>
        </p:nvSpPr>
        <p:spPr bwMode="auto">
          <a:xfrm>
            <a:off x="8000150" y="5256213"/>
            <a:ext cx="151976" cy="405489"/>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p:cNvSpPr txBox="1"/>
          <p:nvPr/>
        </p:nvSpPr>
        <p:spPr>
          <a:xfrm>
            <a:off x="7211493" y="5660116"/>
            <a:ext cx="1624781" cy="523220"/>
          </a:xfrm>
          <a:prstGeom prst="rect">
            <a:avLst/>
          </a:prstGeom>
          <a:noFill/>
        </p:spPr>
        <p:txBody>
          <a:bodyPr wrap="square" rtlCol="0">
            <a:spAutoFit/>
          </a:bodyPr>
          <a:lstStyle/>
          <a:p>
            <a:pPr algn="ctr"/>
            <a:r>
              <a:rPr lang="en-US" sz="1400" dirty="0">
                <a:solidFill>
                  <a:schemeClr val="tx1"/>
                </a:solidFill>
              </a:rPr>
              <a:t>Timing information shared b/w APs</a:t>
            </a:r>
            <a:endParaRPr lang="en-US" sz="1600" dirty="0">
              <a:solidFill>
                <a:schemeClr val="tx1"/>
              </a:solidFill>
            </a:endParaRPr>
          </a:p>
        </p:txBody>
      </p:sp>
      <p:cxnSp>
        <p:nvCxnSpPr>
          <p:cNvPr id="17" name="Straight Arrow Connector 16"/>
          <p:cNvCxnSpPr/>
          <p:nvPr/>
        </p:nvCxnSpPr>
        <p:spPr bwMode="auto">
          <a:xfrm flipV="1">
            <a:off x="8074439" y="4865441"/>
            <a:ext cx="1699" cy="40390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a:off x="9657382" y="5295054"/>
            <a:ext cx="0" cy="38409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p:cNvSpPr txBox="1"/>
          <p:nvPr/>
        </p:nvSpPr>
        <p:spPr>
          <a:xfrm>
            <a:off x="9016782" y="4021208"/>
            <a:ext cx="1715333" cy="307777"/>
          </a:xfrm>
          <a:prstGeom prst="rect">
            <a:avLst/>
          </a:prstGeom>
          <a:noFill/>
        </p:spPr>
        <p:txBody>
          <a:bodyPr wrap="square" rtlCol="0">
            <a:spAutoFit/>
          </a:bodyPr>
          <a:lstStyle/>
          <a:p>
            <a:pPr algn="ctr"/>
            <a:r>
              <a:rPr lang="en-US" sz="1400" dirty="0">
                <a:solidFill>
                  <a:schemeClr val="tx1"/>
                </a:solidFill>
              </a:rPr>
              <a:t>AP1’s TXOP</a:t>
            </a:r>
            <a:endParaRPr lang="en-US" sz="1600" dirty="0">
              <a:solidFill>
                <a:schemeClr val="tx1"/>
              </a:solidFill>
            </a:endParaRPr>
          </a:p>
        </p:txBody>
      </p:sp>
      <p:sp>
        <p:nvSpPr>
          <p:cNvPr id="28" name="TextBox 27"/>
          <p:cNvSpPr txBox="1"/>
          <p:nvPr/>
        </p:nvSpPr>
        <p:spPr bwMode="ltGray">
          <a:xfrm>
            <a:off x="7932454" y="2846431"/>
            <a:ext cx="641051" cy="262551"/>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AP 1</a:t>
            </a:r>
          </a:p>
        </p:txBody>
      </p:sp>
      <p:pic>
        <p:nvPicPr>
          <p:cNvPr id="29" name="Picture 28"/>
          <p:cNvPicPr>
            <a:picLocks noChangeAspect="1"/>
          </p:cNvPicPr>
          <p:nvPr/>
        </p:nvPicPr>
        <p:blipFill>
          <a:blip r:embed="rId3"/>
          <a:stretch>
            <a:fillRect/>
          </a:stretch>
        </p:blipFill>
        <p:spPr>
          <a:xfrm>
            <a:off x="8000150" y="2412172"/>
            <a:ext cx="405469" cy="401714"/>
          </a:xfrm>
          <a:prstGeom prst="rect">
            <a:avLst/>
          </a:prstGeom>
        </p:spPr>
      </p:pic>
      <p:sp>
        <p:nvSpPr>
          <p:cNvPr id="30" name="TextBox 29"/>
          <p:cNvSpPr txBox="1"/>
          <p:nvPr/>
        </p:nvSpPr>
        <p:spPr bwMode="ltGray">
          <a:xfrm>
            <a:off x="9874449" y="2838398"/>
            <a:ext cx="641051" cy="262551"/>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AP 2</a:t>
            </a:r>
          </a:p>
        </p:txBody>
      </p:sp>
      <p:pic>
        <p:nvPicPr>
          <p:cNvPr id="33" name="Picture 32"/>
          <p:cNvPicPr>
            <a:picLocks noChangeAspect="1"/>
          </p:cNvPicPr>
          <p:nvPr/>
        </p:nvPicPr>
        <p:blipFill>
          <a:blip r:embed="rId3"/>
          <a:stretch>
            <a:fillRect/>
          </a:stretch>
        </p:blipFill>
        <p:spPr>
          <a:xfrm>
            <a:off x="9936319" y="2443241"/>
            <a:ext cx="405469" cy="401714"/>
          </a:xfrm>
          <a:prstGeom prst="rect">
            <a:avLst/>
          </a:prstGeom>
        </p:spPr>
      </p:pic>
      <p:pic>
        <p:nvPicPr>
          <p:cNvPr id="35" name="Picture 34">
            <a:extLst>
              <a:ext uri="{FF2B5EF4-FFF2-40B4-BE49-F238E27FC236}">
                <a16:creationId xmlns:a16="http://schemas.microsoft.com/office/drawing/2014/main" id="{58D131FD-8416-4EFF-9E1D-D55B27F7F2EC}"/>
              </a:ext>
            </a:extLst>
          </p:cNvPr>
          <p:cNvPicPr>
            <a:picLocks noChangeAspect="1"/>
          </p:cNvPicPr>
          <p:nvPr/>
        </p:nvPicPr>
        <p:blipFill rotWithShape="1">
          <a:blip r:embed="rId4"/>
          <a:srcRect l="23760" r="24401" b="17921"/>
          <a:stretch/>
        </p:blipFill>
        <p:spPr>
          <a:xfrm>
            <a:off x="7009880" y="2295220"/>
            <a:ext cx="203137" cy="350532"/>
          </a:xfrm>
          <a:prstGeom prst="rect">
            <a:avLst/>
          </a:prstGeom>
        </p:spPr>
      </p:pic>
      <p:pic>
        <p:nvPicPr>
          <p:cNvPr id="36" name="Picture 35"/>
          <p:cNvPicPr>
            <a:picLocks noChangeAspect="1"/>
          </p:cNvPicPr>
          <p:nvPr/>
        </p:nvPicPr>
        <p:blipFill rotWithShape="1">
          <a:blip r:embed="rId5" cstate="print">
            <a:extLst>
              <a:ext uri="{28A0092B-C50C-407E-A947-70E740481C1C}">
                <a14:useLocalDpi xmlns:a14="http://schemas.microsoft.com/office/drawing/2010/main" val="0"/>
              </a:ext>
            </a:extLst>
          </a:blip>
          <a:srcRect l="13305" t="15498" r="14046" b="33104"/>
          <a:stretch/>
        </p:blipFill>
        <p:spPr>
          <a:xfrm>
            <a:off x="10722564" y="2226084"/>
            <a:ext cx="518042" cy="366506"/>
          </a:xfrm>
          <a:prstGeom prst="rect">
            <a:avLst/>
          </a:prstGeom>
        </p:spPr>
      </p:pic>
      <p:pic>
        <p:nvPicPr>
          <p:cNvPr id="37" name="Picture 36">
            <a:extLst>
              <a:ext uri="{FF2B5EF4-FFF2-40B4-BE49-F238E27FC236}">
                <a16:creationId xmlns:a16="http://schemas.microsoft.com/office/drawing/2014/main" id="{58D131FD-8416-4EFF-9E1D-D55B27F7F2EC}"/>
              </a:ext>
            </a:extLst>
          </p:cNvPr>
          <p:cNvPicPr>
            <a:picLocks noChangeAspect="1"/>
          </p:cNvPicPr>
          <p:nvPr/>
        </p:nvPicPr>
        <p:blipFill rotWithShape="1">
          <a:blip r:embed="rId4"/>
          <a:srcRect l="23760" r="24401" b="17921"/>
          <a:stretch/>
        </p:blipFill>
        <p:spPr>
          <a:xfrm>
            <a:off x="10692038" y="3132205"/>
            <a:ext cx="203137" cy="350532"/>
          </a:xfrm>
          <a:prstGeom prst="rect">
            <a:avLst/>
          </a:prstGeom>
        </p:spPr>
      </p:pic>
      <p:pic>
        <p:nvPicPr>
          <p:cNvPr id="38" name="Picture 37"/>
          <p:cNvPicPr>
            <a:picLocks noChangeAspect="1"/>
          </p:cNvPicPr>
          <p:nvPr/>
        </p:nvPicPr>
        <p:blipFill rotWithShape="1">
          <a:blip r:embed="rId6" cstate="print">
            <a:extLst>
              <a:ext uri="{28A0092B-C50C-407E-A947-70E740481C1C}">
                <a14:useLocalDpi xmlns:a14="http://schemas.microsoft.com/office/drawing/2010/main" val="0"/>
              </a:ext>
            </a:extLst>
          </a:blip>
          <a:srcRect t="12728" b="32666"/>
          <a:stretch/>
        </p:blipFill>
        <p:spPr>
          <a:xfrm>
            <a:off x="7293299" y="3082241"/>
            <a:ext cx="733434" cy="400496"/>
          </a:xfrm>
          <a:prstGeom prst="rect">
            <a:avLst/>
          </a:prstGeom>
        </p:spPr>
      </p:pic>
      <p:pic>
        <p:nvPicPr>
          <p:cNvPr id="39" name="Picture 38"/>
          <p:cNvPicPr>
            <a:picLocks noChangeAspect="1"/>
          </p:cNvPicPr>
          <p:nvPr/>
        </p:nvPicPr>
        <p:blipFill rotWithShape="1">
          <a:blip r:embed="rId6" cstate="print">
            <a:extLst>
              <a:ext uri="{28A0092B-C50C-407E-A947-70E740481C1C}">
                <a14:useLocalDpi xmlns:a14="http://schemas.microsoft.com/office/drawing/2010/main" val="0"/>
              </a:ext>
            </a:extLst>
          </a:blip>
          <a:srcRect t="12728" b="32666"/>
          <a:stretch/>
        </p:blipFill>
        <p:spPr>
          <a:xfrm>
            <a:off x="8852126" y="3156296"/>
            <a:ext cx="733434" cy="400496"/>
          </a:xfrm>
          <a:prstGeom prst="rect">
            <a:avLst/>
          </a:prstGeom>
        </p:spPr>
      </p:pic>
      <p:pic>
        <p:nvPicPr>
          <p:cNvPr id="41" name="Picture 40"/>
          <p:cNvPicPr>
            <a:picLocks noChangeAspect="1"/>
          </p:cNvPicPr>
          <p:nvPr/>
        </p:nvPicPr>
        <p:blipFill rotWithShape="1">
          <a:blip r:embed="rId6" cstate="print">
            <a:extLst>
              <a:ext uri="{28A0092B-C50C-407E-A947-70E740481C1C}">
                <a14:useLocalDpi xmlns:a14="http://schemas.microsoft.com/office/drawing/2010/main" val="0"/>
              </a:ext>
            </a:extLst>
          </a:blip>
          <a:srcRect t="12728" b="32666"/>
          <a:stretch/>
        </p:blipFill>
        <p:spPr>
          <a:xfrm>
            <a:off x="8863137" y="1944384"/>
            <a:ext cx="733434" cy="400496"/>
          </a:xfrm>
          <a:prstGeom prst="rect">
            <a:avLst/>
          </a:prstGeom>
        </p:spPr>
      </p:pic>
      <p:cxnSp>
        <p:nvCxnSpPr>
          <p:cNvPr id="42" name="Straight Arrow Connector 41"/>
          <p:cNvCxnSpPr/>
          <p:nvPr/>
        </p:nvCxnSpPr>
        <p:spPr bwMode="auto">
          <a:xfrm flipH="1" flipV="1">
            <a:off x="8632031" y="2636638"/>
            <a:ext cx="1113360" cy="74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8437883" y="2364704"/>
            <a:ext cx="1686553" cy="276999"/>
          </a:xfrm>
          <a:prstGeom prst="rect">
            <a:avLst/>
          </a:prstGeom>
          <a:noFill/>
        </p:spPr>
        <p:txBody>
          <a:bodyPr wrap="square" rtlCol="0">
            <a:spAutoFit/>
          </a:bodyPr>
          <a:lstStyle/>
          <a:p>
            <a:pPr algn="ctr"/>
            <a:r>
              <a:rPr lang="en-US" sz="1200" dirty="0">
                <a:solidFill>
                  <a:schemeClr val="tx1"/>
                </a:solidFill>
              </a:rPr>
              <a:t>Timing info</a:t>
            </a:r>
            <a:endParaRPr lang="en-US" sz="1400" dirty="0">
              <a:solidFill>
                <a:schemeClr val="tx1"/>
              </a:solidFill>
            </a:endParaRPr>
          </a:p>
        </p:txBody>
      </p:sp>
      <p:cxnSp>
        <p:nvCxnSpPr>
          <p:cNvPr id="46" name="Straight Arrow Connector 45"/>
          <p:cNvCxnSpPr/>
          <p:nvPr/>
        </p:nvCxnSpPr>
        <p:spPr bwMode="auto">
          <a:xfrm>
            <a:off x="8689743" y="2844521"/>
            <a:ext cx="1072864" cy="125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Box 48"/>
          <p:cNvSpPr txBox="1"/>
          <p:nvPr/>
        </p:nvSpPr>
        <p:spPr>
          <a:xfrm>
            <a:off x="8369388" y="2844055"/>
            <a:ext cx="1686553" cy="276999"/>
          </a:xfrm>
          <a:prstGeom prst="rect">
            <a:avLst/>
          </a:prstGeom>
          <a:noFill/>
        </p:spPr>
        <p:txBody>
          <a:bodyPr wrap="square" rtlCol="0">
            <a:spAutoFit/>
          </a:bodyPr>
          <a:lstStyle/>
          <a:p>
            <a:pPr algn="ctr"/>
            <a:r>
              <a:rPr lang="en-US" sz="1200" dirty="0">
                <a:solidFill>
                  <a:schemeClr val="tx1"/>
                </a:solidFill>
              </a:rPr>
              <a:t>Resource sharing</a:t>
            </a:r>
            <a:endParaRPr lang="en-US" sz="1400" dirty="0">
              <a:solidFill>
                <a:schemeClr val="tx1"/>
              </a:solidFill>
            </a:endParaRPr>
          </a:p>
        </p:txBody>
      </p:sp>
      <p:cxnSp>
        <p:nvCxnSpPr>
          <p:cNvPr id="50" name="Straight Arrow Connector 49"/>
          <p:cNvCxnSpPr/>
          <p:nvPr/>
        </p:nvCxnSpPr>
        <p:spPr bwMode="auto">
          <a:xfrm>
            <a:off x="8632031" y="4319564"/>
            <a:ext cx="2643454" cy="9421"/>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60" name="TextBox 59"/>
          <p:cNvSpPr txBox="1"/>
          <p:nvPr/>
        </p:nvSpPr>
        <p:spPr>
          <a:xfrm>
            <a:off x="8981840" y="4835109"/>
            <a:ext cx="1205196" cy="461665"/>
          </a:xfrm>
          <a:prstGeom prst="rect">
            <a:avLst/>
          </a:prstGeom>
          <a:noFill/>
        </p:spPr>
        <p:txBody>
          <a:bodyPr wrap="square" rtlCol="0">
            <a:spAutoFit/>
          </a:bodyPr>
          <a:lstStyle/>
          <a:p>
            <a:pPr algn="ctr"/>
            <a:r>
              <a:rPr lang="en-US" sz="1200" dirty="0">
                <a:solidFill>
                  <a:schemeClr val="tx1"/>
                </a:solidFill>
              </a:rPr>
              <a:t>Portion shared with AP2</a:t>
            </a:r>
            <a:endParaRPr lang="en-US" sz="1400" dirty="0">
              <a:solidFill>
                <a:schemeClr val="tx1"/>
              </a:solidFill>
            </a:endParaRPr>
          </a:p>
        </p:txBody>
      </p:sp>
      <p:sp>
        <p:nvSpPr>
          <p:cNvPr id="40" name="TextBox 39"/>
          <p:cNvSpPr txBox="1"/>
          <p:nvPr/>
        </p:nvSpPr>
        <p:spPr>
          <a:xfrm>
            <a:off x="8021351" y="4528405"/>
            <a:ext cx="677646" cy="307777"/>
          </a:xfrm>
          <a:prstGeom prst="rect">
            <a:avLst/>
          </a:prstGeom>
          <a:noFill/>
        </p:spPr>
        <p:txBody>
          <a:bodyPr wrap="square" rtlCol="0">
            <a:spAutoFit/>
          </a:bodyPr>
          <a:lstStyle/>
          <a:p>
            <a:pPr algn="ctr"/>
            <a:r>
              <a:rPr lang="en-US" sz="1400" dirty="0">
                <a:solidFill>
                  <a:schemeClr val="tx1"/>
                </a:solidFill>
              </a:rPr>
              <a:t>…</a:t>
            </a:r>
            <a:endParaRPr lang="en-US" sz="1600" dirty="0">
              <a:solidFill>
                <a:schemeClr val="tx1"/>
              </a:solidFill>
            </a:endParaRPr>
          </a:p>
        </p:txBody>
      </p:sp>
    </p:spTree>
    <p:extLst>
      <p:ext uri="{BB962C8B-B14F-4D97-AF65-F5344CB8AC3E}">
        <p14:creationId xmlns:p14="http://schemas.microsoft.com/office/powerpoint/2010/main" val="819067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 – Downlink Traffic </a:t>
            </a:r>
            <a:r>
              <a:rPr lang="en-US" dirty="0" smtClean="0"/>
              <a:t>Handling</a:t>
            </a:r>
            <a:endParaRPr lang="en-US" dirty="0"/>
          </a:p>
        </p:txBody>
      </p:sp>
      <p:sp>
        <p:nvSpPr>
          <p:cNvPr id="3" name="Content Placeholder 2"/>
          <p:cNvSpPr>
            <a:spLocks noGrp="1"/>
          </p:cNvSpPr>
          <p:nvPr>
            <p:ph idx="1"/>
          </p:nvPr>
        </p:nvSpPr>
        <p:spPr>
          <a:xfrm>
            <a:off x="505015" y="2015053"/>
            <a:ext cx="7101735" cy="4113213"/>
          </a:xfrm>
        </p:spPr>
        <p:txBody>
          <a:bodyPr/>
          <a:lstStyle/>
          <a:p>
            <a:pPr>
              <a:buFont typeface="Arial" panose="020B0604020202020204" pitchFamily="34" charset="0"/>
              <a:buChar char="•"/>
            </a:pPr>
            <a:r>
              <a:rPr lang="en-US" dirty="0"/>
              <a:t>Use case:</a:t>
            </a:r>
          </a:p>
          <a:p>
            <a:pPr lvl="1">
              <a:buFont typeface="Arial" panose="020B0604020202020204" pitchFamily="34" charset="0"/>
              <a:buChar char="•"/>
            </a:pPr>
            <a:r>
              <a:rPr lang="en-US" dirty="0"/>
              <a:t>An use case has been discussed in TGbn where traffic flows between two devices associated with the same </a:t>
            </a:r>
            <a:r>
              <a:rPr lang="en-US" dirty="0" smtClean="0"/>
              <a:t>AP [26-28].</a:t>
            </a:r>
            <a:endParaRPr lang="en-US" dirty="0"/>
          </a:p>
          <a:p>
            <a:pPr>
              <a:buFont typeface="Arial" panose="020B0604020202020204" pitchFamily="34" charset="0"/>
              <a:buChar char="•"/>
            </a:pPr>
            <a:r>
              <a:rPr lang="en-US" dirty="0"/>
              <a:t>Procedure:</a:t>
            </a:r>
          </a:p>
          <a:p>
            <a:pPr lvl="1">
              <a:buFont typeface="Arial" panose="020B0604020202020204" pitchFamily="34" charset="0"/>
              <a:buChar char="•"/>
            </a:pPr>
            <a:r>
              <a:rPr lang="en-US" dirty="0"/>
              <a:t>STA can provide timing information for the transmitted frame.</a:t>
            </a:r>
          </a:p>
          <a:p>
            <a:pPr lvl="1">
              <a:buFont typeface="Arial" panose="020B0604020202020204" pitchFamily="34" charset="0"/>
              <a:buChar char="•"/>
            </a:pPr>
            <a:r>
              <a:rPr lang="en-US" dirty="0"/>
              <a:t>Based on the information, AP can assess if the frame can prioritize the delivery of frame prior to expiration.</a:t>
            </a:r>
          </a:p>
          <a:p>
            <a:pPr lvl="1">
              <a:buFont typeface="Arial" panose="020B0604020202020204" pitchFamily="34" charset="0"/>
              <a:buChar char="•"/>
            </a:pPr>
            <a:r>
              <a:rPr lang="en-US" dirty="0"/>
              <a:t>The information can enable the AP’s scheduler to understand the urgency of the frame and prioritize it for transmission.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8" name="Straight Arrow Connector 7"/>
          <p:cNvCxnSpPr/>
          <p:nvPr/>
        </p:nvCxnSpPr>
        <p:spPr bwMode="auto">
          <a:xfrm>
            <a:off x="8001000" y="4658624"/>
            <a:ext cx="3886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a:off x="8001000" y="5344424"/>
            <a:ext cx="3886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 name="Straight Arrow Connector 9"/>
          <p:cNvCxnSpPr/>
          <p:nvPr/>
        </p:nvCxnSpPr>
        <p:spPr bwMode="auto">
          <a:xfrm>
            <a:off x="8001000" y="6030224"/>
            <a:ext cx="3886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p:cNvSpPr txBox="1"/>
          <p:nvPr/>
        </p:nvSpPr>
        <p:spPr>
          <a:xfrm>
            <a:off x="7228544" y="5027845"/>
            <a:ext cx="1121126" cy="307777"/>
          </a:xfrm>
          <a:prstGeom prst="rect">
            <a:avLst/>
          </a:prstGeom>
          <a:noFill/>
        </p:spPr>
        <p:txBody>
          <a:bodyPr wrap="square" rtlCol="0">
            <a:spAutoFit/>
          </a:bodyPr>
          <a:lstStyle/>
          <a:p>
            <a:pPr algn="ctr"/>
            <a:r>
              <a:rPr lang="en-US" sz="1400" dirty="0">
                <a:solidFill>
                  <a:schemeClr val="tx1"/>
                </a:solidFill>
              </a:rPr>
              <a:t>STA1</a:t>
            </a:r>
            <a:endParaRPr lang="en-US" sz="1600" dirty="0">
              <a:solidFill>
                <a:schemeClr val="tx1"/>
              </a:solidFill>
            </a:endParaRPr>
          </a:p>
        </p:txBody>
      </p:sp>
      <p:sp>
        <p:nvSpPr>
          <p:cNvPr id="12" name="TextBox 11"/>
          <p:cNvSpPr txBox="1"/>
          <p:nvPr/>
        </p:nvSpPr>
        <p:spPr>
          <a:xfrm>
            <a:off x="7136986" y="5753561"/>
            <a:ext cx="1340131" cy="307777"/>
          </a:xfrm>
          <a:prstGeom prst="rect">
            <a:avLst/>
          </a:prstGeom>
          <a:noFill/>
        </p:spPr>
        <p:txBody>
          <a:bodyPr wrap="square" rtlCol="0">
            <a:spAutoFit/>
          </a:bodyPr>
          <a:lstStyle/>
          <a:p>
            <a:pPr algn="ctr"/>
            <a:r>
              <a:rPr lang="en-US" sz="1400" dirty="0">
                <a:solidFill>
                  <a:schemeClr val="tx1"/>
                </a:solidFill>
              </a:rPr>
              <a:t>STA2</a:t>
            </a:r>
            <a:endParaRPr lang="en-US" sz="1600" dirty="0">
              <a:solidFill>
                <a:schemeClr val="tx1"/>
              </a:solidFill>
            </a:endParaRPr>
          </a:p>
        </p:txBody>
      </p:sp>
      <p:sp>
        <p:nvSpPr>
          <p:cNvPr id="13" name="TextBox 12"/>
          <p:cNvSpPr txBox="1"/>
          <p:nvPr/>
        </p:nvSpPr>
        <p:spPr>
          <a:xfrm>
            <a:off x="7291618" y="4372164"/>
            <a:ext cx="963569" cy="307777"/>
          </a:xfrm>
          <a:prstGeom prst="rect">
            <a:avLst/>
          </a:prstGeom>
          <a:noFill/>
        </p:spPr>
        <p:txBody>
          <a:bodyPr wrap="square" rtlCol="0">
            <a:spAutoFit/>
          </a:bodyPr>
          <a:lstStyle/>
          <a:p>
            <a:pPr algn="ctr"/>
            <a:r>
              <a:rPr lang="en-US" sz="1400" dirty="0">
                <a:solidFill>
                  <a:schemeClr val="tx1"/>
                </a:solidFill>
              </a:rPr>
              <a:t>AP</a:t>
            </a:r>
            <a:endParaRPr lang="en-US" sz="1800" dirty="0">
              <a:solidFill>
                <a:schemeClr val="tx1"/>
              </a:solidFill>
            </a:endParaRPr>
          </a:p>
        </p:txBody>
      </p:sp>
      <p:sp>
        <p:nvSpPr>
          <p:cNvPr id="14" name="Rectangle 13"/>
          <p:cNvSpPr/>
          <p:nvPr/>
        </p:nvSpPr>
        <p:spPr bwMode="auto">
          <a:xfrm>
            <a:off x="8353701" y="4965013"/>
            <a:ext cx="1076737" cy="37569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p:cNvSpPr/>
          <p:nvPr/>
        </p:nvSpPr>
        <p:spPr bwMode="auto">
          <a:xfrm>
            <a:off x="8589372" y="4969928"/>
            <a:ext cx="171373" cy="370779"/>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6" name="Straight Arrow Connector 15"/>
          <p:cNvCxnSpPr/>
          <p:nvPr/>
        </p:nvCxnSpPr>
        <p:spPr bwMode="auto">
          <a:xfrm flipV="1">
            <a:off x="8953958" y="4658624"/>
            <a:ext cx="0" cy="3202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p:cNvSpPr txBox="1"/>
          <p:nvPr/>
        </p:nvSpPr>
        <p:spPr>
          <a:xfrm>
            <a:off x="7897236" y="4032301"/>
            <a:ext cx="1688967" cy="461665"/>
          </a:xfrm>
          <a:prstGeom prst="rect">
            <a:avLst/>
          </a:prstGeom>
          <a:noFill/>
        </p:spPr>
        <p:txBody>
          <a:bodyPr wrap="square" rtlCol="0">
            <a:spAutoFit/>
          </a:bodyPr>
          <a:lstStyle/>
          <a:p>
            <a:pPr algn="ctr"/>
            <a:r>
              <a:rPr lang="en-US" sz="1200" dirty="0">
                <a:solidFill>
                  <a:schemeClr val="tx1"/>
                </a:solidFill>
              </a:rPr>
              <a:t>Timing information included in UL frame</a:t>
            </a:r>
            <a:endParaRPr lang="en-US" sz="1400" dirty="0">
              <a:solidFill>
                <a:schemeClr val="tx1"/>
              </a:solidFill>
            </a:endParaRPr>
          </a:p>
        </p:txBody>
      </p:sp>
      <p:cxnSp>
        <p:nvCxnSpPr>
          <p:cNvPr id="21" name="Straight Arrow Connector 20"/>
          <p:cNvCxnSpPr/>
          <p:nvPr/>
        </p:nvCxnSpPr>
        <p:spPr bwMode="auto">
          <a:xfrm>
            <a:off x="8662945" y="4477237"/>
            <a:ext cx="19025" cy="4636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 name="Straight Arrow Connector 23"/>
          <p:cNvCxnSpPr/>
          <p:nvPr/>
        </p:nvCxnSpPr>
        <p:spPr bwMode="auto">
          <a:xfrm>
            <a:off x="11582400" y="4322650"/>
            <a:ext cx="0" cy="1818374"/>
          </a:xfrm>
          <a:prstGeom prst="straightConnector1">
            <a:avLst/>
          </a:prstGeom>
          <a:solidFill>
            <a:srgbClr val="00B8FF"/>
          </a:solidFill>
          <a:ln w="19050" cap="flat" cmpd="sng" algn="ctr">
            <a:solidFill>
              <a:srgbClr val="FF0000"/>
            </a:solidFill>
            <a:prstDash val="dash"/>
            <a:round/>
            <a:headEnd type="none" w="med" len="med"/>
            <a:tailEnd type="none"/>
          </a:ln>
          <a:effectLst/>
        </p:spPr>
      </p:cxnSp>
      <p:sp>
        <p:nvSpPr>
          <p:cNvPr id="25" name="TextBox 24"/>
          <p:cNvSpPr txBox="1"/>
          <p:nvPr/>
        </p:nvSpPr>
        <p:spPr>
          <a:xfrm>
            <a:off x="10824109" y="6128266"/>
            <a:ext cx="1333500" cy="307777"/>
          </a:xfrm>
          <a:prstGeom prst="rect">
            <a:avLst/>
          </a:prstGeom>
          <a:noFill/>
        </p:spPr>
        <p:txBody>
          <a:bodyPr wrap="square" rtlCol="0">
            <a:spAutoFit/>
          </a:bodyPr>
          <a:lstStyle/>
          <a:p>
            <a:pPr algn="ctr"/>
            <a:r>
              <a:rPr lang="en-US" sz="1400" dirty="0">
                <a:solidFill>
                  <a:srgbClr val="FF0000"/>
                </a:solidFill>
              </a:rPr>
              <a:t>Expiration time</a:t>
            </a:r>
          </a:p>
        </p:txBody>
      </p:sp>
      <p:sp>
        <p:nvSpPr>
          <p:cNvPr id="26" name="Rectangle 25"/>
          <p:cNvSpPr/>
          <p:nvPr/>
        </p:nvSpPr>
        <p:spPr bwMode="auto">
          <a:xfrm>
            <a:off x="9928439" y="4279085"/>
            <a:ext cx="1076737" cy="37569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Straight Arrow Connector 26"/>
          <p:cNvCxnSpPr/>
          <p:nvPr/>
        </p:nvCxnSpPr>
        <p:spPr bwMode="auto">
          <a:xfrm>
            <a:off x="10500927" y="4654779"/>
            <a:ext cx="0" cy="136296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TextBox 27"/>
          <p:cNvSpPr txBox="1"/>
          <p:nvPr/>
        </p:nvSpPr>
        <p:spPr>
          <a:xfrm>
            <a:off x="10466807" y="3645814"/>
            <a:ext cx="1792849" cy="646331"/>
          </a:xfrm>
          <a:prstGeom prst="rect">
            <a:avLst/>
          </a:prstGeom>
          <a:noFill/>
        </p:spPr>
        <p:txBody>
          <a:bodyPr wrap="square" rtlCol="0">
            <a:spAutoFit/>
          </a:bodyPr>
          <a:lstStyle/>
          <a:p>
            <a:pPr algn="ctr"/>
            <a:r>
              <a:rPr lang="en-US" sz="1200" dirty="0">
                <a:solidFill>
                  <a:schemeClr val="tx1"/>
                </a:solidFill>
              </a:rPr>
              <a:t>AP prioritizes the packet for DL transmission prior to deadline</a:t>
            </a:r>
            <a:endParaRPr lang="en-US" sz="1400" dirty="0">
              <a:solidFill>
                <a:schemeClr val="tx1"/>
              </a:solidFill>
            </a:endParaRPr>
          </a:p>
        </p:txBody>
      </p:sp>
      <p:cxnSp>
        <p:nvCxnSpPr>
          <p:cNvPr id="29" name="Straight Arrow Connector 28"/>
          <p:cNvCxnSpPr/>
          <p:nvPr/>
        </p:nvCxnSpPr>
        <p:spPr bwMode="auto">
          <a:xfrm flipH="1">
            <a:off x="10520768" y="4027467"/>
            <a:ext cx="233494" cy="2224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9357721" y="4343846"/>
            <a:ext cx="596446" cy="276999"/>
          </a:xfrm>
          <a:prstGeom prst="rect">
            <a:avLst/>
          </a:prstGeom>
          <a:noFill/>
        </p:spPr>
        <p:txBody>
          <a:bodyPr wrap="square" rtlCol="0">
            <a:spAutoFit/>
          </a:bodyPr>
          <a:lstStyle/>
          <a:p>
            <a:pPr algn="ctr"/>
            <a:r>
              <a:rPr lang="en-US" sz="1200" b="1" dirty="0">
                <a:solidFill>
                  <a:schemeClr val="tx1"/>
                </a:solidFill>
              </a:rPr>
              <a:t>…</a:t>
            </a:r>
            <a:endParaRPr lang="en-US" sz="1400" b="1" dirty="0">
              <a:solidFill>
                <a:schemeClr val="tx1"/>
              </a:solidFill>
            </a:endParaRPr>
          </a:p>
        </p:txBody>
      </p:sp>
      <p:pic>
        <p:nvPicPr>
          <p:cNvPr id="38" name="Picture 37"/>
          <p:cNvPicPr>
            <a:picLocks noChangeAspect="1"/>
          </p:cNvPicPr>
          <p:nvPr/>
        </p:nvPicPr>
        <p:blipFill>
          <a:blip r:embed="rId3"/>
          <a:stretch>
            <a:fillRect/>
          </a:stretch>
        </p:blipFill>
        <p:spPr>
          <a:xfrm>
            <a:off x="9430438" y="1658737"/>
            <a:ext cx="645985" cy="640003"/>
          </a:xfrm>
          <a:prstGeom prst="rect">
            <a:avLst/>
          </a:prstGeom>
        </p:spPr>
      </p:pic>
      <p:sp>
        <p:nvSpPr>
          <p:cNvPr id="39" name="TextBox 38"/>
          <p:cNvSpPr txBox="1"/>
          <p:nvPr/>
        </p:nvSpPr>
        <p:spPr bwMode="ltGray">
          <a:xfrm>
            <a:off x="9515047" y="2346996"/>
            <a:ext cx="476765" cy="278169"/>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AP</a:t>
            </a:r>
          </a:p>
        </p:txBody>
      </p:sp>
      <p:cxnSp>
        <p:nvCxnSpPr>
          <p:cNvPr id="42" name="Straight Arrow Connector 41"/>
          <p:cNvCxnSpPr/>
          <p:nvPr/>
        </p:nvCxnSpPr>
        <p:spPr bwMode="auto">
          <a:xfrm flipV="1">
            <a:off x="8702850" y="2298740"/>
            <a:ext cx="654871" cy="18734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44" name="Straight Arrow Connector 43"/>
          <p:cNvCxnSpPr/>
          <p:nvPr/>
        </p:nvCxnSpPr>
        <p:spPr bwMode="auto">
          <a:xfrm>
            <a:off x="10102700" y="2266728"/>
            <a:ext cx="728214" cy="237843"/>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43" name="TextBox 42"/>
          <p:cNvSpPr txBox="1"/>
          <p:nvPr/>
        </p:nvSpPr>
        <p:spPr>
          <a:xfrm>
            <a:off x="11023111" y="4322650"/>
            <a:ext cx="596446" cy="276999"/>
          </a:xfrm>
          <a:prstGeom prst="rect">
            <a:avLst/>
          </a:prstGeom>
          <a:noFill/>
        </p:spPr>
        <p:txBody>
          <a:bodyPr wrap="square" rtlCol="0">
            <a:spAutoFit/>
          </a:bodyPr>
          <a:lstStyle/>
          <a:p>
            <a:pPr algn="ctr"/>
            <a:r>
              <a:rPr lang="en-US" sz="1200" b="1" dirty="0">
                <a:solidFill>
                  <a:schemeClr val="tx1"/>
                </a:solidFill>
              </a:rPr>
              <a:t>…</a:t>
            </a:r>
            <a:endParaRPr lang="en-US" sz="1400" b="1" dirty="0">
              <a:solidFill>
                <a:schemeClr val="tx1"/>
              </a:solidFill>
            </a:endParaRPr>
          </a:p>
        </p:txBody>
      </p:sp>
      <p:sp>
        <p:nvSpPr>
          <p:cNvPr id="7" name="Rounded Rectangle 6"/>
          <p:cNvSpPr/>
          <p:nvPr/>
        </p:nvSpPr>
        <p:spPr bwMode="auto">
          <a:xfrm>
            <a:off x="8290969" y="2565113"/>
            <a:ext cx="542361" cy="651435"/>
          </a:xfrm>
          <a:prstGeom prst="round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extBox 35"/>
          <p:cNvSpPr txBox="1"/>
          <p:nvPr/>
        </p:nvSpPr>
        <p:spPr bwMode="ltGray">
          <a:xfrm>
            <a:off x="8288467" y="3283037"/>
            <a:ext cx="603999" cy="217884"/>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STA1</a:t>
            </a:r>
          </a:p>
        </p:txBody>
      </p:sp>
      <p:sp>
        <p:nvSpPr>
          <p:cNvPr id="37" name="Rounded Rectangle 36"/>
          <p:cNvSpPr/>
          <p:nvPr/>
        </p:nvSpPr>
        <p:spPr bwMode="auto">
          <a:xfrm>
            <a:off x="10704520" y="2547278"/>
            <a:ext cx="542361" cy="651435"/>
          </a:xfrm>
          <a:prstGeom prst="round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TextBox 44"/>
          <p:cNvSpPr txBox="1"/>
          <p:nvPr/>
        </p:nvSpPr>
        <p:spPr bwMode="ltGray">
          <a:xfrm>
            <a:off x="10702018" y="3265202"/>
            <a:ext cx="603999" cy="217884"/>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STA2</a:t>
            </a:r>
          </a:p>
        </p:txBody>
      </p:sp>
    </p:spTree>
    <p:extLst>
      <p:ext uri="{BB962C8B-B14F-4D97-AF65-F5344CB8AC3E}">
        <p14:creationId xmlns:p14="http://schemas.microsoft.com/office/powerpoint/2010/main" val="353869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914401" y="1981201"/>
            <a:ext cx="10361084" cy="4113213"/>
          </a:xfrm>
        </p:spPr>
        <p:txBody>
          <a:bodyPr/>
          <a:lstStyle/>
          <a:p>
            <a:pPr>
              <a:buFont typeface="Arial" panose="020B0604020202020204" pitchFamily="34" charset="0"/>
              <a:buChar char="•"/>
            </a:pPr>
            <a:r>
              <a:rPr lang="en-US" dirty="0"/>
              <a:t>Improving latency support and reliability is one of the objectives of 11bn.</a:t>
            </a:r>
          </a:p>
          <a:p>
            <a:pPr>
              <a:buFont typeface="Arial" panose="020B0604020202020204" pitchFamily="34" charset="0"/>
              <a:buChar char="•"/>
            </a:pPr>
            <a:endParaRPr lang="en-US" dirty="0"/>
          </a:p>
          <a:p>
            <a:pPr>
              <a:buFont typeface="Arial" panose="020B0604020202020204" pitchFamily="34" charset="0"/>
              <a:buChar char="•"/>
            </a:pPr>
            <a:r>
              <a:rPr lang="en-US" dirty="0" smtClean="0"/>
              <a:t>Delay based scheduler can outperform buffer size based scheduler - Timing </a:t>
            </a:r>
            <a:r>
              <a:rPr lang="en-US" dirty="0"/>
              <a:t>information can be crucial for improving AP-side </a:t>
            </a:r>
            <a:r>
              <a:rPr lang="en-US" dirty="0" smtClean="0"/>
              <a:t>scheduling to meet these objectives</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In this presentation –</a:t>
            </a:r>
          </a:p>
          <a:p>
            <a:pPr lvl="1">
              <a:buFont typeface="Arial" panose="020B0604020202020204" pitchFamily="34" charset="0"/>
              <a:buChar char="•"/>
            </a:pPr>
            <a:r>
              <a:rPr lang="en-US" dirty="0"/>
              <a:t>We revisited the problem of lack of such timing information on the AP-side.</a:t>
            </a:r>
          </a:p>
          <a:p>
            <a:pPr lvl="1">
              <a:buFont typeface="Arial" panose="020B0604020202020204" pitchFamily="34" charset="0"/>
              <a:buChar char="•"/>
            </a:pPr>
            <a:r>
              <a:rPr lang="en-US" dirty="0"/>
              <a:t>Discussed useful timing related parameters that can improve AP’s scheduling.</a:t>
            </a:r>
          </a:p>
          <a:p>
            <a:pPr lvl="1">
              <a:buFont typeface="Arial" panose="020B0604020202020204" pitchFamily="34" charset="0"/>
              <a:buChar char="•"/>
            </a:pPr>
            <a:r>
              <a:rPr lang="en-US" dirty="0" smtClean="0"/>
              <a:t>Discussed </a:t>
            </a:r>
            <a:r>
              <a:rPr lang="en-US" dirty="0"/>
              <a:t>example use cases that can benefit from a timing information sharing framework.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868029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t>
            </a:r>
          </a:p>
        </p:txBody>
      </p:sp>
      <p:sp>
        <p:nvSpPr>
          <p:cNvPr id="3" name="Content Placeholder 2"/>
          <p:cNvSpPr>
            <a:spLocks noGrp="1"/>
          </p:cNvSpPr>
          <p:nvPr>
            <p:ph idx="1"/>
          </p:nvPr>
        </p:nvSpPr>
        <p:spPr>
          <a:xfrm>
            <a:off x="914400" y="1981201"/>
            <a:ext cx="10820399" cy="4113213"/>
          </a:xfrm>
        </p:spPr>
        <p:txBody>
          <a:bodyPr/>
          <a:lstStyle/>
          <a:p>
            <a:pPr>
              <a:buFont typeface="Arial" panose="020B0604020202020204" pitchFamily="34" charset="0"/>
              <a:buChar char="•"/>
            </a:pPr>
            <a:r>
              <a:rPr lang="en-US" dirty="0"/>
              <a:t>Do you agree to define a framework for timing information reporting in 11bn?</a:t>
            </a:r>
          </a:p>
          <a:p>
            <a:pPr lvl="1">
              <a:buFont typeface="Arial" panose="020B0604020202020204" pitchFamily="34" charset="0"/>
              <a:buChar char="•"/>
            </a:pPr>
            <a:r>
              <a:rPr lang="en-US" dirty="0"/>
              <a:t>Note: Timing information reported can be </a:t>
            </a:r>
            <a:r>
              <a:rPr lang="en-US" dirty="0">
                <a:solidFill>
                  <a:schemeClr val="tx1"/>
                </a:solidFill>
              </a:rPr>
              <a:t>related to the expiration time or enqueue time</a:t>
            </a:r>
          </a:p>
          <a:p>
            <a:pPr lvl="1">
              <a:buFont typeface="Arial" panose="020B0604020202020204" pitchFamily="34" charset="0"/>
              <a:buChar char="•"/>
            </a:pPr>
            <a:r>
              <a:rPr lang="en-US" dirty="0"/>
              <a:t>Note: Signaling for timing information reporting can be TBD. </a:t>
            </a:r>
          </a:p>
          <a:p>
            <a:pPr lvl="2">
              <a:buFont typeface="Arial" panose="020B0604020202020204" pitchFamily="34" charset="0"/>
              <a:buChar char="•"/>
            </a:pPr>
            <a:r>
              <a:rPr lang="en-US" dirty="0"/>
              <a:t>Yes</a:t>
            </a:r>
          </a:p>
          <a:p>
            <a:pPr lvl="2">
              <a:buFont typeface="Arial" panose="020B0604020202020204" pitchFamily="34" charset="0"/>
              <a:buChar char="•"/>
            </a:pPr>
            <a:r>
              <a:rPr lang="en-US" dirty="0"/>
              <a:t>No</a:t>
            </a:r>
          </a:p>
          <a:p>
            <a:pPr lvl="2">
              <a:buFont typeface="Arial" panose="020B0604020202020204" pitchFamily="34" charset="0"/>
              <a:buChar char="•"/>
            </a:pPr>
            <a:r>
              <a:rPr lang="en-US" dirty="0"/>
              <a:t>Abstain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566184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762000" y="1600200"/>
            <a:ext cx="11201400" cy="4113213"/>
          </a:xfrm>
        </p:spPr>
        <p:txBody>
          <a:bodyPr/>
          <a:lstStyle/>
          <a:p>
            <a:pPr marL="0" indent="0"/>
            <a:r>
              <a:rPr lang="en-US" sz="1400" dirty="0"/>
              <a:t>[1] Throughput-Optimal Opportunistic Scheduling in the Presence of Flow-Level Dynamics, Liu et al., IEEE Trans. </a:t>
            </a:r>
            <a:r>
              <a:rPr lang="en-US" sz="1400" dirty="0" err="1"/>
              <a:t>Netw</a:t>
            </a:r>
            <a:r>
              <a:rPr lang="en-US" sz="1400" dirty="0"/>
              <a:t>., 2011</a:t>
            </a:r>
          </a:p>
          <a:p>
            <a:pPr marL="0" indent="0"/>
            <a:r>
              <a:rPr lang="en-US" sz="1400" dirty="0"/>
              <a:t>[2] Instability of </a:t>
            </a:r>
            <a:r>
              <a:rPr lang="en-US" sz="1400" dirty="0" err="1"/>
              <a:t>MaxWeight</a:t>
            </a:r>
            <a:r>
              <a:rPr lang="en-US" sz="1400" dirty="0"/>
              <a:t> Scheduling Algorithms, P. van de </a:t>
            </a:r>
            <a:r>
              <a:rPr lang="en-US" sz="1400" dirty="0" err="1"/>
              <a:t>Ven</a:t>
            </a:r>
            <a:r>
              <a:rPr lang="en-US" sz="1400" dirty="0"/>
              <a:t> et al., IEEE INFOCOM, 2009</a:t>
            </a:r>
          </a:p>
          <a:p>
            <a:pPr marL="0" indent="0"/>
            <a:r>
              <a:rPr lang="en-US" sz="1400" dirty="0"/>
              <a:t>[3] HOL Delay Based Scheduling in Wireless Networks with Flow-Level Dynamics, IEEE GLOBECOM, 2014</a:t>
            </a:r>
          </a:p>
          <a:p>
            <a:pPr marL="0" indent="0"/>
            <a:r>
              <a:rPr lang="en-US" sz="1400" dirty="0" smtClean="0"/>
              <a:t>[</a:t>
            </a:r>
            <a:r>
              <a:rPr lang="en-US" sz="1400" dirty="0"/>
              <a:t>4] Consideration of Industrial Automation Scenarios, IEEE 802.11-23/0815</a:t>
            </a:r>
          </a:p>
          <a:p>
            <a:pPr marL="0" indent="0"/>
            <a:r>
              <a:rPr lang="en-US" sz="1400" dirty="0"/>
              <a:t>[5] Discussion on bounded delay in Industrial Scenarios, IEEE 802.11-24,0443</a:t>
            </a:r>
          </a:p>
          <a:p>
            <a:pPr marL="0" indent="0"/>
            <a:r>
              <a:rPr lang="en-US" sz="1400" dirty="0"/>
              <a:t>[6] Cloud VR Use Case and Requirements, IEEE 802.11-22/0952</a:t>
            </a:r>
          </a:p>
          <a:p>
            <a:pPr marL="0" indent="0"/>
            <a:r>
              <a:rPr lang="en-US" sz="1400" dirty="0"/>
              <a:t>[7] 802.11bx: Enabling </a:t>
            </a:r>
            <a:r>
              <a:rPr lang="en-US" sz="1400" dirty="0" err="1"/>
              <a:t>Metaverse</a:t>
            </a:r>
            <a:r>
              <a:rPr lang="en-US" sz="1400" dirty="0"/>
              <a:t> -- </a:t>
            </a:r>
            <a:r>
              <a:rPr lang="en-US" sz="1400" dirty="0" err="1"/>
              <a:t>Metaverse</a:t>
            </a:r>
            <a:r>
              <a:rPr lang="en-US" sz="1400" dirty="0"/>
              <a:t>, AR/VR, and Wearables, IEEE </a:t>
            </a:r>
            <a:r>
              <a:rPr lang="en-US" sz="1400" dirty="0" smtClean="0"/>
              <a:t>802.11-22/0779 </a:t>
            </a:r>
            <a:endParaRPr lang="en-US" sz="1400" dirty="0"/>
          </a:p>
          <a:p>
            <a:pPr marL="0" indent="0"/>
            <a:r>
              <a:rPr lang="en-US" sz="1400" dirty="0" smtClean="0"/>
              <a:t>[</a:t>
            </a:r>
            <a:r>
              <a:rPr lang="en-US" sz="1400" dirty="0"/>
              <a:t>8] RTA report draft, IEEE 802.11-18/2009</a:t>
            </a:r>
          </a:p>
          <a:p>
            <a:pPr marL="0" indent="0"/>
            <a:r>
              <a:rPr lang="en-US" sz="1400" dirty="0"/>
              <a:t>[9</a:t>
            </a:r>
            <a:r>
              <a:rPr lang="en-US" sz="1400" dirty="0" smtClean="0"/>
              <a:t>] Wi-Fi </a:t>
            </a:r>
            <a:r>
              <a:rPr lang="en-US" sz="1400" dirty="0"/>
              <a:t>6/6E for Industrial </a:t>
            </a:r>
            <a:r>
              <a:rPr lang="en-US" sz="1400" dirty="0" err="1"/>
              <a:t>IoT</a:t>
            </a:r>
            <a:r>
              <a:rPr lang="en-US" sz="1400" dirty="0"/>
              <a:t>, WBA (Wireless Broadband Alliance), May 2018.</a:t>
            </a:r>
          </a:p>
          <a:p>
            <a:pPr marL="0" indent="0"/>
            <a:r>
              <a:rPr lang="en-US" sz="1400" dirty="0"/>
              <a:t>[10] Wireless TSN — Definitions, Use Cases &amp; Standards Roadmap White Paper, </a:t>
            </a:r>
            <a:r>
              <a:rPr lang="en-US" sz="1400" dirty="0" err="1"/>
              <a:t>Avnu</a:t>
            </a:r>
            <a:r>
              <a:rPr lang="en-US" sz="1400" dirty="0"/>
              <a:t> Alliance, Mar 2020.</a:t>
            </a:r>
          </a:p>
          <a:p>
            <a:pPr marL="0" indent="0"/>
            <a:r>
              <a:rPr lang="en-US" sz="1400" dirty="0"/>
              <a:t>[11] Wireless TSN: Market Expectations, Capabilities, &amp; Certification, </a:t>
            </a:r>
            <a:r>
              <a:rPr lang="en-US" sz="1400" dirty="0" err="1"/>
              <a:t>Avnu</a:t>
            </a:r>
            <a:r>
              <a:rPr lang="en-US" sz="1400" dirty="0"/>
              <a:t> Alliance, Feb 2022.</a:t>
            </a:r>
          </a:p>
          <a:p>
            <a:pPr marL="0" indent="0"/>
            <a:r>
              <a:rPr lang="en-US" sz="1400" dirty="0"/>
              <a:t>[12] 5G for Connected Industries and Automation, 5G-ACIA, Feb 2019.</a:t>
            </a:r>
          </a:p>
          <a:p>
            <a:pPr marL="0" indent="0"/>
            <a:r>
              <a:rPr lang="en-US" sz="1400" dirty="0"/>
              <a:t>[13] IOWN GF-Cyber-Physical System Use Case, IOWN Global Forum, 2021.</a:t>
            </a:r>
          </a:p>
          <a:p>
            <a:pPr marL="0" indent="0"/>
            <a:r>
              <a:rPr lang="en-US" sz="1400" dirty="0" smtClean="0"/>
              <a:t>[</a:t>
            </a:r>
            <a:r>
              <a:rPr lang="en-US" sz="1400" dirty="0"/>
              <a:t>14] Resolution for CID 10674, IEEE </a:t>
            </a:r>
            <a:r>
              <a:rPr lang="en-US" sz="1400" dirty="0" smtClean="0"/>
              <a:t>802.11-22/1454</a:t>
            </a: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720842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762000" y="1600200"/>
            <a:ext cx="11201400" cy="4113213"/>
          </a:xfrm>
        </p:spPr>
        <p:txBody>
          <a:bodyPr/>
          <a:lstStyle/>
          <a:p>
            <a:pPr marL="0" indent="0"/>
            <a:r>
              <a:rPr lang="en-US" sz="1400" dirty="0"/>
              <a:t>[15] Considerations on </a:t>
            </a:r>
            <a:r>
              <a:rPr lang="en-US" sz="1400" dirty="0" err="1"/>
              <a:t>QoS</a:t>
            </a:r>
            <a:r>
              <a:rPr lang="en-US" sz="1400" dirty="0"/>
              <a:t> Enhancement in UHR, IEEE 802.11-23/0885</a:t>
            </a:r>
          </a:p>
          <a:p>
            <a:pPr marL="0" indent="0"/>
            <a:r>
              <a:rPr lang="en-US" sz="1400" dirty="0"/>
              <a:t>[16] Dynamic </a:t>
            </a:r>
            <a:r>
              <a:rPr lang="en-US" sz="1400" dirty="0" err="1"/>
              <a:t>QoS</a:t>
            </a:r>
            <a:r>
              <a:rPr lang="en-US" sz="1400" dirty="0"/>
              <a:t> feedback for UHR, IEEE 802.11-23/0740</a:t>
            </a:r>
          </a:p>
          <a:p>
            <a:pPr marL="0" indent="0"/>
            <a:r>
              <a:rPr lang="en-US" sz="1400" dirty="0"/>
              <a:t>[17] Urgency-based Delivery of Latency Sensitive Traffic, IEEE 802.11-23/0045</a:t>
            </a:r>
          </a:p>
          <a:p>
            <a:pPr marL="0" indent="0"/>
            <a:r>
              <a:rPr lang="en-US" sz="1400" dirty="0"/>
              <a:t>[18] Considerations for Relay Operation in Next Generation Wi-Fi Networks, IEEE 802.11-23/1889 </a:t>
            </a:r>
          </a:p>
          <a:p>
            <a:pPr marL="0" indent="0"/>
            <a:r>
              <a:rPr lang="en-US" sz="1400" dirty="0"/>
              <a:t>[19] Thought for Range Extension in UHR, IEEE 802.11-23/0042</a:t>
            </a:r>
          </a:p>
          <a:p>
            <a:pPr marL="0" indent="0"/>
            <a:r>
              <a:rPr lang="en-US" sz="1400" dirty="0"/>
              <a:t>[20] UHR Rate-vs-Range Enhancement with Relay, IEEE 802.11-22/1908</a:t>
            </a:r>
          </a:p>
          <a:p>
            <a:pPr marL="0" indent="0"/>
            <a:r>
              <a:rPr lang="en-US" sz="1400" dirty="0"/>
              <a:t>[21] Consideration on UHR Relay Architecture, IEEE 802.11-23/1450</a:t>
            </a:r>
          </a:p>
          <a:p>
            <a:pPr marL="0" indent="0"/>
            <a:r>
              <a:rPr lang="en-US" sz="1400" dirty="0"/>
              <a:t>[22] Considerations on Coordinated TDMA, IEEE 802.11-23/41r0.</a:t>
            </a:r>
          </a:p>
          <a:p>
            <a:pPr marL="0" indent="0"/>
            <a:r>
              <a:rPr lang="en-US" sz="1400" dirty="0"/>
              <a:t>[23] Thoughts on Coordinated TDMA, IEEE 802.11-23/1085r0</a:t>
            </a:r>
          </a:p>
          <a:p>
            <a:pPr marL="0" indent="0"/>
            <a:r>
              <a:rPr lang="en-US" sz="1400" dirty="0"/>
              <a:t>[24] Follow-up on Coordinated TDMA (C-TDMA), IEEE 802.11-23/739r1</a:t>
            </a:r>
          </a:p>
          <a:p>
            <a:pPr marL="0" indent="0"/>
            <a:r>
              <a:rPr lang="en-US" sz="1400" dirty="0"/>
              <a:t>[25] Considerations for Coordinated TDMA, IEEE 802.11-24/512</a:t>
            </a:r>
          </a:p>
          <a:p>
            <a:pPr marL="0" indent="0"/>
            <a:r>
              <a:rPr lang="en-US" sz="1400" dirty="0"/>
              <a:t>[26] End-to-end </a:t>
            </a:r>
            <a:r>
              <a:rPr lang="en-US" sz="1400" dirty="0" err="1"/>
              <a:t>QoS</a:t>
            </a:r>
            <a:r>
              <a:rPr lang="en-US" sz="1400" dirty="0"/>
              <a:t> with SCS, IEEE 802.11-23/1885</a:t>
            </a:r>
          </a:p>
          <a:p>
            <a:pPr marL="0" indent="0"/>
            <a:r>
              <a:rPr lang="en-US" sz="1400" dirty="0"/>
              <a:t>[27] Proxy </a:t>
            </a:r>
            <a:r>
              <a:rPr lang="en-US" sz="1400" dirty="0" err="1"/>
              <a:t>QoS</a:t>
            </a:r>
            <a:r>
              <a:rPr lang="en-US" sz="1400" dirty="0"/>
              <a:t> management for XR use cases, IEEE 802.11-23/1958</a:t>
            </a:r>
          </a:p>
          <a:p>
            <a:pPr marL="0" indent="0"/>
            <a:r>
              <a:rPr lang="en-US" sz="1400" dirty="0"/>
              <a:t>[28] Thoughts on Proxy SCS</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665487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Discussion for Reporting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 number of reporting frameworks can be considered:</a:t>
            </a:r>
          </a:p>
          <a:p>
            <a:pPr lvl="1">
              <a:buFont typeface="Arial" panose="020B0604020202020204" pitchFamily="34" charset="0"/>
              <a:buChar char="•"/>
            </a:pPr>
            <a:r>
              <a:rPr lang="en-US" dirty="0"/>
              <a:t>Modified BSR: </a:t>
            </a:r>
          </a:p>
          <a:p>
            <a:pPr lvl="2">
              <a:buFont typeface="Arial" panose="020B0604020202020204" pitchFamily="34" charset="0"/>
              <a:buChar char="•"/>
            </a:pPr>
            <a:r>
              <a:rPr lang="en-US" dirty="0"/>
              <a:t>A modified BSR can carry a timing information report.</a:t>
            </a:r>
          </a:p>
          <a:p>
            <a:pPr lvl="2">
              <a:buFont typeface="Arial" panose="020B0604020202020204" pitchFamily="34" charset="0"/>
              <a:buChar char="•"/>
            </a:pPr>
            <a:r>
              <a:rPr lang="en-US" dirty="0"/>
              <a:t>Report can be for the most urgent frame/frame at the head of the queue. </a:t>
            </a:r>
          </a:p>
          <a:p>
            <a:pPr lvl="2">
              <a:buFont typeface="Arial" panose="020B0604020202020204" pitchFamily="34" charset="0"/>
              <a:buChar char="•"/>
            </a:pPr>
            <a:r>
              <a:rPr lang="en-US" dirty="0"/>
              <a:t>However, there can be space constraints!</a:t>
            </a:r>
          </a:p>
          <a:p>
            <a:pPr lvl="1">
              <a:buFont typeface="Arial" panose="020B0604020202020204" pitchFamily="34" charset="0"/>
              <a:buChar char="•"/>
            </a:pPr>
            <a:r>
              <a:rPr lang="en-US" dirty="0"/>
              <a:t>New A-Ctrl:</a:t>
            </a:r>
          </a:p>
          <a:p>
            <a:pPr lvl="2">
              <a:buFont typeface="Arial" panose="020B0604020202020204" pitchFamily="34" charset="0"/>
              <a:buChar char="•"/>
            </a:pPr>
            <a:r>
              <a:rPr lang="en-US" dirty="0"/>
              <a:t>A new A-Ctrl can be defined to carry such information </a:t>
            </a:r>
          </a:p>
          <a:p>
            <a:pPr>
              <a:buFont typeface="Arial" panose="020B0604020202020204" pitchFamily="34" charset="0"/>
              <a:buChar char="•"/>
            </a:pPr>
            <a:r>
              <a:rPr lang="en-US" dirty="0"/>
              <a:t>Signaling needs to enable both solicited and unsolicited modes of reporting.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31574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4"/>
            <a:ext cx="10134599"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Specification today lacks a procedure by which STAs can report timing information (e.g., expiration times</a:t>
            </a:r>
            <a:r>
              <a:rPr lang="en-US" dirty="0">
                <a:solidFill>
                  <a:schemeClr val="tx1"/>
                </a:solidFill>
              </a:rPr>
              <a:t>, enqueue time, HOL delay)</a:t>
            </a:r>
            <a:r>
              <a:rPr lang="en-US" dirty="0"/>
              <a:t> in real-time to the AP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solidFill>
                  <a:schemeClr val="tx1"/>
                </a:solidFill>
              </a:rPr>
              <a:t>AP’s scheduler can use this </a:t>
            </a:r>
            <a:r>
              <a:rPr lang="en-US" dirty="0" smtClean="0">
                <a:solidFill>
                  <a:schemeClr val="tx1"/>
                </a:solidFill>
              </a:rPr>
              <a:t>information </a:t>
            </a:r>
            <a:r>
              <a:rPr lang="en-US" dirty="0">
                <a:solidFill>
                  <a:schemeClr val="tx1"/>
                </a:solidFill>
              </a:rPr>
              <a:t>to improve scheduling performance, for a number of use-cases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Enhanced low latency support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Efficient resource sharing, etc.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solidFill>
                  <a:schemeClr val="tx1"/>
                </a:solidFill>
              </a:rPr>
              <a:t>In general, delay or expiration time based schedulers are known to perform better (latency, stability) than buffer size based schedulers [</a:t>
            </a:r>
            <a:r>
              <a:rPr lang="en-US" dirty="0" smtClean="0">
                <a:solidFill>
                  <a:schemeClr val="tx1"/>
                </a:solidFill>
              </a:rPr>
              <a:t>1-3]</a:t>
            </a:r>
            <a:endParaRPr lang="en-US"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discuss the benefits of such information sharing in more details along with example use cases that can benefit from such a procedure.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4098" name="Rectangle 2"/>
          <p:cNvSpPr>
            <a:spLocks noGrp="1" noChangeArrowheads="1"/>
          </p:cNvSpPr>
          <p:nvPr>
            <p:ph idx="1"/>
          </p:nvPr>
        </p:nvSpPr>
        <p:spPr>
          <a:xfrm>
            <a:off x="556855" y="1808742"/>
            <a:ext cx="6529745"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There has been a growing interest for support of new applications with stringent requirements in 11bn: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number of applications that can potentially have very low latency requirements have been considered and discussed by the group </a:t>
            </a:r>
            <a:r>
              <a:rPr lang="en-GB" dirty="0" smtClean="0"/>
              <a:t>[4-7]</a:t>
            </a:r>
            <a:endParaRPr lang="en-GB"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For some of the applications near lossless performance is also expected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Application’s traffic pattern can also be aperiodic/event based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Some use </a:t>
            </a:r>
            <a:r>
              <a:rPr lang="en-GB" dirty="0" smtClean="0"/>
              <a:t>cases and their requirements </a:t>
            </a:r>
            <a:r>
              <a:rPr lang="en-GB" dirty="0"/>
              <a:t>have also been analysed in the RTA report </a:t>
            </a:r>
            <a:r>
              <a:rPr lang="en-GB" dirty="0" smtClean="0"/>
              <a:t>[8] and a number of other reports [9-13]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February 2024</a:t>
            </a:r>
            <a:endParaRPr lang="en-GB" dirty="0"/>
          </a:p>
        </p:txBody>
      </p:sp>
      <p:graphicFrame>
        <p:nvGraphicFramePr>
          <p:cNvPr id="13" name="表 13"/>
          <p:cNvGraphicFramePr>
            <a:graphicFrameLocks noGrp="1"/>
          </p:cNvGraphicFramePr>
          <p:nvPr>
            <p:extLst>
              <p:ext uri="{D42A27DB-BD31-4B8C-83A1-F6EECF244321}">
                <p14:modId xmlns:p14="http://schemas.microsoft.com/office/powerpoint/2010/main" val="285779345"/>
              </p:ext>
            </p:extLst>
          </p:nvPr>
        </p:nvGraphicFramePr>
        <p:xfrm>
          <a:off x="7170261" y="1944504"/>
          <a:ext cx="4953001" cy="3841688"/>
        </p:xfrm>
        <a:graphic>
          <a:graphicData uri="http://schemas.openxmlformats.org/drawingml/2006/table">
            <a:tbl>
              <a:tblPr firstRow="1" bandRow="1">
                <a:tableStyleId>{21E4AEA4-8DFA-4A89-87EB-49C32662AFE0}</a:tableStyleId>
              </a:tblPr>
              <a:tblGrid>
                <a:gridCol w="797036">
                  <a:extLst>
                    <a:ext uri="{9D8B030D-6E8A-4147-A177-3AD203B41FA5}">
                      <a16:colId xmlns:a16="http://schemas.microsoft.com/office/drawing/2014/main" val="2347218847"/>
                    </a:ext>
                  </a:extLst>
                </a:gridCol>
                <a:gridCol w="769445">
                  <a:extLst>
                    <a:ext uri="{9D8B030D-6E8A-4147-A177-3AD203B41FA5}">
                      <a16:colId xmlns:a16="http://schemas.microsoft.com/office/drawing/2014/main" val="2117081284"/>
                    </a:ext>
                  </a:extLst>
                </a:gridCol>
                <a:gridCol w="659272">
                  <a:extLst>
                    <a:ext uri="{9D8B030D-6E8A-4147-A177-3AD203B41FA5}">
                      <a16:colId xmlns:a16="http://schemas.microsoft.com/office/drawing/2014/main" val="2671828562"/>
                    </a:ext>
                  </a:extLst>
                </a:gridCol>
                <a:gridCol w="704351">
                  <a:extLst>
                    <a:ext uri="{9D8B030D-6E8A-4147-A177-3AD203B41FA5}">
                      <a16:colId xmlns:a16="http://schemas.microsoft.com/office/drawing/2014/main" val="813789511"/>
                    </a:ext>
                  </a:extLst>
                </a:gridCol>
                <a:gridCol w="687445">
                  <a:extLst>
                    <a:ext uri="{9D8B030D-6E8A-4147-A177-3AD203B41FA5}">
                      <a16:colId xmlns:a16="http://schemas.microsoft.com/office/drawing/2014/main" val="1652754149"/>
                    </a:ext>
                  </a:extLst>
                </a:gridCol>
                <a:gridCol w="1335452">
                  <a:extLst>
                    <a:ext uri="{9D8B030D-6E8A-4147-A177-3AD203B41FA5}">
                      <a16:colId xmlns:a16="http://schemas.microsoft.com/office/drawing/2014/main" val="2660529559"/>
                    </a:ext>
                  </a:extLst>
                </a:gridCol>
              </a:tblGrid>
              <a:tr h="846490">
                <a:tc gridSpan="2">
                  <a:txBody>
                    <a:bodyPr/>
                    <a:lstStyle/>
                    <a:p>
                      <a:pPr algn="l">
                        <a:spcAft>
                          <a:spcPts val="0"/>
                        </a:spcAft>
                      </a:pPr>
                      <a:r>
                        <a:rPr lang="en-US" sz="1100" dirty="0">
                          <a:solidFill>
                            <a:schemeClr val="tx1"/>
                          </a:solidFill>
                          <a:effectLst/>
                        </a:rPr>
                        <a:t>Use cases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a:spcAft>
                          <a:spcPts val="0"/>
                        </a:spcAft>
                      </a:pPr>
                      <a:r>
                        <a:rPr lang="en-US" sz="1100" dirty="0">
                          <a:solidFill>
                            <a:schemeClr val="tx1"/>
                          </a:solidFill>
                          <a:effectLst/>
                        </a:rPr>
                        <a:t>Intra BSS latency [</a:t>
                      </a:r>
                      <a:r>
                        <a:rPr lang="en-US" sz="1100" dirty="0" err="1">
                          <a:solidFill>
                            <a:schemeClr val="tx1"/>
                          </a:solidFill>
                          <a:effectLst/>
                        </a:rPr>
                        <a:t>ms</a:t>
                      </a:r>
                      <a:r>
                        <a:rPr lang="en-US" sz="110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Jitter variance</a:t>
                      </a:r>
                      <a:r>
                        <a:rPr lang="en-US" sz="1100" baseline="0" dirty="0">
                          <a:solidFill>
                            <a:schemeClr val="tx1"/>
                          </a:solidFill>
                          <a:effectLst/>
                        </a:rPr>
                        <a:t> [</a:t>
                      </a:r>
                      <a:r>
                        <a:rPr lang="en-US" sz="1100" baseline="0" dirty="0" err="1">
                          <a:solidFill>
                            <a:schemeClr val="tx1"/>
                          </a:solidFill>
                          <a:effectLst/>
                        </a:rPr>
                        <a:t>ms</a:t>
                      </a:r>
                      <a:r>
                        <a:rPr lang="en-US" sz="1100" baseline="0" dirty="0">
                          <a:solidFill>
                            <a:schemeClr val="tx1"/>
                          </a:solidFill>
                          <a:effectLst/>
                        </a:rPr>
                        <a:t>]</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Packet loss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100" dirty="0">
                          <a:solidFill>
                            <a:schemeClr val="tx1"/>
                          </a:solidFill>
                          <a:effectLst/>
                        </a:rPr>
                        <a:t>Data rate [Mbps]</a:t>
                      </a:r>
                      <a:endParaRPr lang="ja-JP" sz="11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00658"/>
                  </a:ext>
                </a:extLst>
              </a:tr>
              <a:tr h="103738">
                <a:tc gridSpan="2">
                  <a:txBody>
                    <a:bodyPr/>
                    <a:lstStyle/>
                    <a:p>
                      <a:pPr algn="just">
                        <a:spcAft>
                          <a:spcPts val="0"/>
                        </a:spcAft>
                      </a:pPr>
                      <a:r>
                        <a:rPr lang="en-US" sz="1000" dirty="0">
                          <a:solidFill>
                            <a:schemeClr val="tx1"/>
                          </a:solidFill>
                          <a:effectLst/>
                        </a:rPr>
                        <a:t>Real-time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0.1 %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3972702"/>
                  </a:ext>
                </a:extLst>
              </a:tr>
              <a:tr h="132474">
                <a:tc gridSpan="2">
                  <a:txBody>
                    <a:bodyPr/>
                    <a:lstStyle/>
                    <a:p>
                      <a:pPr algn="just">
                        <a:spcAft>
                          <a:spcPts val="0"/>
                        </a:spcAft>
                      </a:pPr>
                      <a:r>
                        <a:rPr lang="en-US" sz="1000" dirty="0">
                          <a:solidFill>
                            <a:schemeClr val="tx1"/>
                          </a:solidFill>
                          <a:effectLst/>
                        </a:rPr>
                        <a:t>Cloud gaming</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&lt; 2</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0.1 (Reverse link)</a:t>
                      </a:r>
                      <a:endParaRPr lang="ja-JP" sz="1000" dirty="0">
                        <a:solidFill>
                          <a:schemeClr val="tx1"/>
                        </a:solidFill>
                        <a:effectLst/>
                      </a:endParaRPr>
                    </a:p>
                    <a:p>
                      <a:pPr algn="l">
                        <a:spcAft>
                          <a:spcPts val="0"/>
                        </a:spcAft>
                      </a:pPr>
                      <a:r>
                        <a:rPr lang="en-US" sz="1000" dirty="0">
                          <a:solidFill>
                            <a:schemeClr val="tx1"/>
                          </a:solidFill>
                          <a:effectLst/>
                        </a:rPr>
                        <a:t>&gt;</a:t>
                      </a:r>
                      <a:r>
                        <a:rPr lang="ja-JP" altLang="en-US" sz="1000" baseline="0" dirty="0">
                          <a:solidFill>
                            <a:schemeClr val="tx1"/>
                          </a:solidFill>
                          <a:effectLst/>
                        </a:rPr>
                        <a:t> </a:t>
                      </a:r>
                      <a:r>
                        <a:rPr lang="en-US" sz="1000" dirty="0">
                          <a:solidFill>
                            <a:schemeClr val="tx1"/>
                          </a:solidFill>
                          <a:effectLst/>
                        </a:rPr>
                        <a:t>5Mbps (Forward link)</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4579821"/>
                  </a:ext>
                </a:extLst>
              </a:tr>
              <a:tr h="122346">
                <a:tc gridSpan="2">
                  <a:txBody>
                    <a:bodyPr/>
                    <a:lstStyle/>
                    <a:p>
                      <a:pPr algn="just">
                        <a:spcAft>
                          <a:spcPts val="0"/>
                        </a:spcAft>
                      </a:pPr>
                      <a:r>
                        <a:rPr lang="en-US" sz="1000" b="0" dirty="0">
                          <a:solidFill>
                            <a:schemeClr val="tx1"/>
                          </a:solidFill>
                          <a:effectLst/>
                        </a:rPr>
                        <a:t>Real-time video</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just">
                        <a:spcAft>
                          <a:spcPts val="0"/>
                        </a:spcAft>
                      </a:pPr>
                      <a:r>
                        <a:rPr lang="en-US" sz="1000" b="0" dirty="0">
                          <a:solidFill>
                            <a:schemeClr val="tx1"/>
                          </a:solidFill>
                          <a:effectLst/>
                        </a:rPr>
                        <a:t>&lt; 3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2.5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100 ~ 28,000</a:t>
                      </a:r>
                      <a:r>
                        <a:rPr lang="en-US" sz="800" dirty="0">
                          <a:solidFill>
                            <a:schemeClr val="tx1"/>
                          </a:solidFill>
                          <a:effectLst/>
                        </a:rPr>
                        <a:t>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130882"/>
                  </a:ext>
                </a:extLst>
              </a:tr>
              <a:tr h="112218">
                <a:tc rowSpan="4">
                  <a:txBody>
                    <a:bodyPr/>
                    <a:lstStyle/>
                    <a:p>
                      <a:pPr algn="just">
                        <a:spcAft>
                          <a:spcPts val="0"/>
                        </a:spcAft>
                      </a:pPr>
                      <a:r>
                        <a:rPr lang="en-US" sz="1050" b="0" dirty="0">
                          <a:solidFill>
                            <a:schemeClr val="tx1"/>
                          </a:solidFill>
                          <a:effectLst/>
                        </a:rPr>
                        <a:t>Robotics and</a:t>
                      </a:r>
                      <a:endParaRPr lang="ja-JP" sz="1050" b="0" dirty="0">
                        <a:solidFill>
                          <a:schemeClr val="tx1"/>
                        </a:solidFill>
                        <a:effectLst/>
                      </a:endParaRPr>
                    </a:p>
                    <a:p>
                      <a:pPr algn="just">
                        <a:spcAft>
                          <a:spcPts val="0"/>
                        </a:spcAft>
                      </a:pPr>
                      <a:r>
                        <a:rPr lang="en-US" sz="1050" b="0" dirty="0">
                          <a:solidFill>
                            <a:schemeClr val="tx1"/>
                          </a:solidFill>
                          <a:effectLst/>
                        </a:rPr>
                        <a:t>industrial automation</a:t>
                      </a:r>
                      <a:endParaRPr lang="ja-JP" sz="105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Equipment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Human safety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0.2 ~ 2 </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Near-lossless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 1 </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000" b="0" dirty="0">
                          <a:solidFill>
                            <a:schemeClr val="tx1"/>
                          </a:solidFill>
                          <a:effectLst/>
                        </a:rPr>
                        <a:t>Haptic technology</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 ~ 5</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&lt;0.2~2</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dirty="0">
                          <a:solidFill>
                            <a:schemeClr val="tx1"/>
                          </a:solidFill>
                          <a:effectLst/>
                        </a:rPr>
                        <a:t>Lossless</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000" b="0" dirty="0">
                          <a:solidFill>
                            <a:schemeClr val="tx1"/>
                          </a:solidFill>
                          <a:effectLst/>
                        </a:rPr>
                        <a:t>Drone control</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 100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b="0" dirty="0">
                          <a:solidFill>
                            <a:schemeClr val="tx1"/>
                          </a:solidFill>
                          <a:effectLst/>
                        </a:rPr>
                        <a:t>&lt;10</a:t>
                      </a:r>
                      <a:endParaRPr lang="ja-JP" sz="10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000">
                          <a:solidFill>
                            <a:schemeClr val="tx1"/>
                          </a:solidFill>
                          <a:effectLst/>
                        </a:rPr>
                        <a:t>Lossless</a:t>
                      </a:r>
                      <a:endParaRPr lang="ja-JP" sz="100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en-US" sz="1000" dirty="0">
                          <a:solidFill>
                            <a:schemeClr val="tx1"/>
                          </a:solidFill>
                          <a:effectLst/>
                        </a:rPr>
                        <a:t>&lt;1</a:t>
                      </a:r>
                      <a:endParaRPr lang="ja-JP" sz="1000" dirty="0">
                        <a:solidFill>
                          <a:schemeClr val="tx1"/>
                        </a:solidFill>
                        <a:effectLst/>
                      </a:endParaRPr>
                    </a:p>
                    <a:p>
                      <a:pPr algn="l">
                        <a:spcAft>
                          <a:spcPts val="0"/>
                        </a:spcAft>
                      </a:pPr>
                      <a:r>
                        <a:rPr lang="en-US" sz="1000" dirty="0">
                          <a:solidFill>
                            <a:schemeClr val="tx1"/>
                          </a:solidFill>
                          <a:effectLst/>
                        </a:rPr>
                        <a:t>&gt;100 with video</a:t>
                      </a:r>
                      <a:endParaRPr lang="ja-JP" sz="100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75411"/>
                  </a:ext>
                </a:extLst>
              </a:tr>
            </a:tbl>
          </a:graphicData>
        </a:graphic>
      </p:graphicFrame>
    </p:spTree>
    <p:extLst>
      <p:ext uri="{BB962C8B-B14F-4D97-AF65-F5344CB8AC3E}">
        <p14:creationId xmlns:p14="http://schemas.microsoft.com/office/powerpoint/2010/main" val="3516685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Frameworks for Reporting Traffic Related Information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3200" dirty="0"/>
              <a:t>Spec provides frameworks for STAs to report a number of traffic related information to the AP:</a:t>
            </a:r>
          </a:p>
          <a:p>
            <a:pPr lvl="1">
              <a:buFont typeface="Arial" panose="020B0604020202020204" pitchFamily="34" charset="0"/>
              <a:buChar char="•"/>
            </a:pPr>
            <a:r>
              <a:rPr lang="en-US" sz="2800" dirty="0"/>
              <a:t>BSR – buffer status reports sent by STA to assist AP in resource allocation</a:t>
            </a:r>
          </a:p>
          <a:p>
            <a:pPr lvl="1">
              <a:buFont typeface="Arial" panose="020B0604020202020204" pitchFamily="34" charset="0"/>
              <a:buChar char="•"/>
            </a:pPr>
            <a:r>
              <a:rPr lang="en-US" sz="2800" dirty="0" err="1"/>
              <a:t>QoS</a:t>
            </a:r>
            <a:r>
              <a:rPr lang="en-US" sz="2800" dirty="0"/>
              <a:t> setup – helps to define </a:t>
            </a:r>
            <a:r>
              <a:rPr lang="en-US" sz="2800" dirty="0" err="1"/>
              <a:t>QoS</a:t>
            </a:r>
            <a:r>
              <a:rPr lang="en-US" sz="2800" dirty="0"/>
              <a:t> expectations of a traffic flow</a:t>
            </a:r>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167821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Real-time timing/delay information missing at the AP side</a:t>
            </a:r>
          </a:p>
        </p:txBody>
      </p:sp>
      <p:sp>
        <p:nvSpPr>
          <p:cNvPr id="3" name="Content Placeholder 2"/>
          <p:cNvSpPr>
            <a:spLocks noGrp="1"/>
          </p:cNvSpPr>
          <p:nvPr>
            <p:ph idx="1"/>
          </p:nvPr>
        </p:nvSpPr>
        <p:spPr>
          <a:xfrm>
            <a:off x="914401" y="2064552"/>
            <a:ext cx="6494889" cy="2514599"/>
          </a:xfrm>
        </p:spPr>
        <p:txBody>
          <a:bodyPr/>
          <a:lstStyle/>
          <a:p>
            <a:pPr>
              <a:buFont typeface="Arial" panose="020B0604020202020204" pitchFamily="34" charset="0"/>
              <a:buChar char="•"/>
            </a:pPr>
            <a:r>
              <a:rPr lang="en-US" sz="1800" dirty="0"/>
              <a:t>For scheduling purposes, one of the key pieces of information missing at the AP-side is the timing information from the STA side. E.g., enqueue/expiration time, </a:t>
            </a:r>
            <a:r>
              <a:rPr lang="en-US" sz="1800" dirty="0">
                <a:solidFill>
                  <a:schemeClr val="tx1"/>
                </a:solidFill>
              </a:rPr>
              <a:t>HOL delay</a:t>
            </a:r>
          </a:p>
          <a:p>
            <a:pPr lvl="1">
              <a:buFont typeface="Arial" panose="020B0604020202020204" pitchFamily="34" charset="0"/>
              <a:buChar char="•"/>
            </a:pPr>
            <a:r>
              <a:rPr lang="en-US" sz="1400" dirty="0"/>
              <a:t>STA unable to provide it:</a:t>
            </a:r>
          </a:p>
          <a:p>
            <a:pPr lvl="2">
              <a:buFont typeface="Arial" panose="020B0604020202020204" pitchFamily="34" charset="0"/>
              <a:buChar char="•"/>
            </a:pPr>
            <a:r>
              <a:rPr lang="en-US" sz="1200" dirty="0"/>
              <a:t>BSR does not carry a timing component</a:t>
            </a:r>
          </a:p>
          <a:p>
            <a:pPr lvl="2">
              <a:buFont typeface="Arial" panose="020B0604020202020204" pitchFamily="34" charset="0"/>
              <a:buChar char="•"/>
            </a:pPr>
            <a:r>
              <a:rPr lang="en-US" sz="1200" dirty="0"/>
              <a:t>Device side does not have traffic pattern/arrival information ahead of time</a:t>
            </a:r>
          </a:p>
          <a:p>
            <a:pPr lvl="1">
              <a:buFont typeface="Arial" panose="020B0604020202020204" pitchFamily="34" charset="0"/>
              <a:buChar char="•"/>
            </a:pPr>
            <a:r>
              <a:rPr lang="en-US" sz="1400" dirty="0"/>
              <a:t>AP unable to predict it:</a:t>
            </a:r>
          </a:p>
          <a:p>
            <a:pPr lvl="2">
              <a:buFont typeface="Arial" panose="020B0604020202020204" pitchFamily="34" charset="0"/>
              <a:buChar char="•"/>
            </a:pPr>
            <a:r>
              <a:rPr lang="en-US" sz="1200" dirty="0"/>
              <a:t>Non-deterministic packet arrival</a:t>
            </a:r>
          </a:p>
          <a:p>
            <a:pPr lvl="2">
              <a:buFont typeface="Arial" panose="020B0604020202020204" pitchFamily="34" charset="0"/>
              <a:buChar char="•"/>
            </a:pPr>
            <a:r>
              <a:rPr lang="en-US" sz="1200" dirty="0"/>
              <a:t>Event based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7" name="Straight Arrow Connector 6"/>
          <p:cNvCxnSpPr/>
          <p:nvPr/>
        </p:nvCxnSpPr>
        <p:spPr bwMode="auto">
          <a:xfrm>
            <a:off x="7718874" y="2680866"/>
            <a:ext cx="39147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p:nvPr/>
        </p:nvCxnSpPr>
        <p:spPr bwMode="auto">
          <a:xfrm>
            <a:off x="7718873" y="3290466"/>
            <a:ext cx="39147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a:off x="7718873" y="3900066"/>
            <a:ext cx="39147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7399023" y="2410341"/>
            <a:ext cx="479618" cy="369332"/>
          </a:xfrm>
          <a:prstGeom prst="rect">
            <a:avLst/>
          </a:prstGeom>
          <a:noFill/>
        </p:spPr>
        <p:txBody>
          <a:bodyPr wrap="none" rtlCol="0">
            <a:spAutoFit/>
          </a:bodyPr>
          <a:lstStyle/>
          <a:p>
            <a:r>
              <a:rPr lang="en-US" sz="1800" dirty="0">
                <a:solidFill>
                  <a:schemeClr val="tx1"/>
                </a:solidFill>
              </a:rPr>
              <a:t>AP</a:t>
            </a:r>
            <a:endParaRPr lang="en-US" sz="2000" dirty="0">
              <a:solidFill>
                <a:schemeClr val="tx1"/>
              </a:solidFill>
            </a:endParaRPr>
          </a:p>
        </p:txBody>
      </p:sp>
      <p:sp>
        <p:nvSpPr>
          <p:cNvPr id="11" name="TextBox 10"/>
          <p:cNvSpPr txBox="1"/>
          <p:nvPr/>
        </p:nvSpPr>
        <p:spPr>
          <a:xfrm>
            <a:off x="7277609" y="2987428"/>
            <a:ext cx="717632" cy="369332"/>
          </a:xfrm>
          <a:prstGeom prst="rect">
            <a:avLst/>
          </a:prstGeom>
          <a:noFill/>
        </p:spPr>
        <p:txBody>
          <a:bodyPr wrap="none" rtlCol="0">
            <a:spAutoFit/>
          </a:bodyPr>
          <a:lstStyle/>
          <a:p>
            <a:r>
              <a:rPr lang="en-US" sz="1800" dirty="0">
                <a:solidFill>
                  <a:schemeClr val="tx1"/>
                </a:solidFill>
              </a:rPr>
              <a:t>STA1</a:t>
            </a:r>
            <a:endParaRPr lang="en-US" sz="2000" dirty="0">
              <a:solidFill>
                <a:schemeClr val="tx1"/>
              </a:solidFill>
            </a:endParaRPr>
          </a:p>
        </p:txBody>
      </p:sp>
      <p:sp>
        <p:nvSpPr>
          <p:cNvPr id="12" name="TextBox 11"/>
          <p:cNvSpPr txBox="1"/>
          <p:nvPr/>
        </p:nvSpPr>
        <p:spPr>
          <a:xfrm>
            <a:off x="7266396" y="3532938"/>
            <a:ext cx="717632" cy="369332"/>
          </a:xfrm>
          <a:prstGeom prst="rect">
            <a:avLst/>
          </a:prstGeom>
          <a:noFill/>
        </p:spPr>
        <p:txBody>
          <a:bodyPr wrap="none" rtlCol="0">
            <a:spAutoFit/>
          </a:bodyPr>
          <a:lstStyle/>
          <a:p>
            <a:r>
              <a:rPr lang="en-US" sz="1800" dirty="0">
                <a:solidFill>
                  <a:schemeClr val="tx1"/>
                </a:solidFill>
              </a:rPr>
              <a:t>STA2</a:t>
            </a:r>
            <a:endParaRPr lang="en-US" sz="2000" dirty="0">
              <a:solidFill>
                <a:schemeClr val="tx1"/>
              </a:solidFill>
            </a:endParaRPr>
          </a:p>
        </p:txBody>
      </p:sp>
      <p:sp>
        <p:nvSpPr>
          <p:cNvPr id="13" name="Rectangle 12"/>
          <p:cNvSpPr/>
          <p:nvPr/>
        </p:nvSpPr>
        <p:spPr bwMode="auto">
          <a:xfrm>
            <a:off x="8205161" y="2228232"/>
            <a:ext cx="152400" cy="4572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p:cNvCxnSpPr/>
          <p:nvPr/>
        </p:nvCxnSpPr>
        <p:spPr bwMode="auto">
          <a:xfrm>
            <a:off x="8281361" y="2670825"/>
            <a:ext cx="0" cy="6168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Rectangle 14"/>
          <p:cNvSpPr/>
          <p:nvPr/>
        </p:nvSpPr>
        <p:spPr bwMode="auto">
          <a:xfrm>
            <a:off x="8513398" y="2848803"/>
            <a:ext cx="1190333" cy="444455"/>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6" name="Straight Arrow Connector 15"/>
          <p:cNvCxnSpPr>
            <a:stCxn id="15" idx="0"/>
          </p:cNvCxnSpPr>
          <p:nvPr/>
        </p:nvCxnSpPr>
        <p:spPr bwMode="auto">
          <a:xfrm flipH="1" flipV="1">
            <a:off x="9097115" y="2377656"/>
            <a:ext cx="11450" cy="4711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p:cNvSpPr txBox="1"/>
          <p:nvPr/>
        </p:nvSpPr>
        <p:spPr>
          <a:xfrm>
            <a:off x="10212673" y="2832755"/>
            <a:ext cx="477253" cy="400110"/>
          </a:xfrm>
          <a:prstGeom prst="rect">
            <a:avLst/>
          </a:prstGeom>
          <a:noFill/>
        </p:spPr>
        <p:txBody>
          <a:bodyPr wrap="square" rtlCol="0">
            <a:spAutoFit/>
          </a:bodyPr>
          <a:lstStyle/>
          <a:p>
            <a:r>
              <a:rPr lang="en-US" sz="2000" dirty="0">
                <a:solidFill>
                  <a:schemeClr val="tx1"/>
                </a:solidFill>
              </a:rPr>
              <a:t>…</a:t>
            </a:r>
          </a:p>
        </p:txBody>
      </p:sp>
      <p:cxnSp>
        <p:nvCxnSpPr>
          <p:cNvPr id="18" name="Straight Arrow Connector 17"/>
          <p:cNvCxnSpPr/>
          <p:nvPr/>
        </p:nvCxnSpPr>
        <p:spPr bwMode="auto">
          <a:xfrm>
            <a:off x="9776273" y="3623810"/>
            <a:ext cx="4367" cy="277845"/>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9" name="TextBox 18"/>
          <p:cNvSpPr txBox="1"/>
          <p:nvPr/>
        </p:nvSpPr>
        <p:spPr>
          <a:xfrm>
            <a:off x="9141242" y="3238482"/>
            <a:ext cx="1356652" cy="461665"/>
          </a:xfrm>
          <a:prstGeom prst="rect">
            <a:avLst/>
          </a:prstGeom>
          <a:noFill/>
        </p:spPr>
        <p:txBody>
          <a:bodyPr wrap="square" rtlCol="0">
            <a:spAutoFit/>
          </a:bodyPr>
          <a:lstStyle/>
          <a:p>
            <a:pPr algn="ctr"/>
            <a:r>
              <a:rPr lang="en-US" sz="1200" dirty="0">
                <a:solidFill>
                  <a:srgbClr val="FF0000"/>
                </a:solidFill>
              </a:rPr>
              <a:t>STA2’s packet expiration time</a:t>
            </a:r>
          </a:p>
        </p:txBody>
      </p:sp>
      <p:sp>
        <p:nvSpPr>
          <p:cNvPr id="20" name="TextBox 19"/>
          <p:cNvSpPr txBox="1"/>
          <p:nvPr/>
        </p:nvSpPr>
        <p:spPr>
          <a:xfrm>
            <a:off x="8041607" y="1998210"/>
            <a:ext cx="1277529" cy="276999"/>
          </a:xfrm>
          <a:prstGeom prst="rect">
            <a:avLst/>
          </a:prstGeom>
          <a:noFill/>
        </p:spPr>
        <p:txBody>
          <a:bodyPr wrap="none" rtlCol="0">
            <a:spAutoFit/>
          </a:bodyPr>
          <a:lstStyle/>
          <a:p>
            <a:r>
              <a:rPr lang="en-US" sz="1200" dirty="0">
                <a:solidFill>
                  <a:schemeClr val="tx1"/>
                </a:solidFill>
              </a:rPr>
              <a:t>AP triggers STA1</a:t>
            </a:r>
          </a:p>
        </p:txBody>
      </p:sp>
      <p:sp>
        <p:nvSpPr>
          <p:cNvPr id="21" name="Rectangle 20"/>
          <p:cNvSpPr/>
          <p:nvPr/>
        </p:nvSpPr>
        <p:spPr bwMode="auto">
          <a:xfrm>
            <a:off x="10828722" y="2217781"/>
            <a:ext cx="152400" cy="4572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2" name="Straight Arrow Connector 21"/>
          <p:cNvCxnSpPr/>
          <p:nvPr/>
        </p:nvCxnSpPr>
        <p:spPr bwMode="auto">
          <a:xfrm>
            <a:off x="10904922" y="2680865"/>
            <a:ext cx="0" cy="11887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TextBox 22"/>
          <p:cNvSpPr txBox="1"/>
          <p:nvPr/>
        </p:nvSpPr>
        <p:spPr>
          <a:xfrm>
            <a:off x="10370086" y="1971262"/>
            <a:ext cx="1277529" cy="276999"/>
          </a:xfrm>
          <a:prstGeom prst="rect">
            <a:avLst/>
          </a:prstGeom>
          <a:noFill/>
        </p:spPr>
        <p:txBody>
          <a:bodyPr wrap="none" rtlCol="0">
            <a:spAutoFit/>
          </a:bodyPr>
          <a:lstStyle/>
          <a:p>
            <a:r>
              <a:rPr lang="en-US" sz="1200" dirty="0">
                <a:solidFill>
                  <a:schemeClr val="tx1"/>
                </a:solidFill>
              </a:rPr>
              <a:t>AP triggers STA2</a:t>
            </a:r>
          </a:p>
        </p:txBody>
      </p:sp>
      <p:sp>
        <p:nvSpPr>
          <p:cNvPr id="24" name="TextBox 23"/>
          <p:cNvSpPr txBox="1"/>
          <p:nvPr/>
        </p:nvSpPr>
        <p:spPr>
          <a:xfrm>
            <a:off x="10828722" y="3321852"/>
            <a:ext cx="1356652" cy="600164"/>
          </a:xfrm>
          <a:prstGeom prst="rect">
            <a:avLst/>
          </a:prstGeom>
          <a:noFill/>
        </p:spPr>
        <p:txBody>
          <a:bodyPr wrap="square" rtlCol="0">
            <a:spAutoFit/>
          </a:bodyPr>
          <a:lstStyle/>
          <a:p>
            <a:pPr algn="ctr"/>
            <a:r>
              <a:rPr lang="en-US" sz="1100" dirty="0">
                <a:solidFill>
                  <a:schemeClr val="tx1"/>
                </a:solidFill>
              </a:rPr>
              <a:t>STA2’s packet already dropped due to expiration</a:t>
            </a:r>
          </a:p>
        </p:txBody>
      </p:sp>
      <p:sp>
        <p:nvSpPr>
          <p:cNvPr id="25" name="Content Placeholder 2"/>
          <p:cNvSpPr txBox="1">
            <a:spLocks/>
          </p:cNvSpPr>
          <p:nvPr/>
        </p:nvSpPr>
        <p:spPr bwMode="auto">
          <a:xfrm>
            <a:off x="914401" y="4580523"/>
            <a:ext cx="10972799" cy="13735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t>However, such information is important to enable the AP to assess the urgency of pending traffic and ensure delivery of frames prior to expiration.</a:t>
            </a:r>
          </a:p>
          <a:p>
            <a:pPr>
              <a:buFont typeface="Arial" panose="020B0604020202020204" pitchFamily="34" charset="0"/>
              <a:buChar char="•"/>
            </a:pPr>
            <a:r>
              <a:rPr lang="en-US" sz="1800" dirty="0"/>
              <a:t>Without knowledge of timing information, AP does not know which STA has higher urgency of transmitting its frames. This can result in some inefficiency in network operation. </a:t>
            </a:r>
          </a:p>
          <a:p>
            <a:pPr>
              <a:buFont typeface="Arial" panose="020B0604020202020204" pitchFamily="34" charset="0"/>
              <a:buChar char="•"/>
            </a:pPr>
            <a:r>
              <a:rPr lang="en-US" sz="1800" kern="0" dirty="0"/>
              <a:t>A framework for timing information reporting can improve AP side scheduling.</a:t>
            </a:r>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927247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Timing Information Reporting</a:t>
            </a:r>
          </a:p>
        </p:txBody>
      </p:sp>
      <p:sp>
        <p:nvSpPr>
          <p:cNvPr id="3" name="Content Placeholder 2"/>
          <p:cNvSpPr>
            <a:spLocks noGrp="1"/>
          </p:cNvSpPr>
          <p:nvPr>
            <p:ph idx="1"/>
          </p:nvPr>
        </p:nvSpPr>
        <p:spPr>
          <a:xfrm>
            <a:off x="914401" y="1803466"/>
            <a:ext cx="7124438" cy="4113213"/>
          </a:xfrm>
        </p:spPr>
        <p:txBody>
          <a:bodyPr/>
          <a:lstStyle/>
          <a:p>
            <a:pPr>
              <a:buFont typeface="Arial" panose="020B0604020202020204" pitchFamily="34" charset="0"/>
              <a:buChar char="•"/>
            </a:pPr>
            <a:r>
              <a:rPr lang="en-US" dirty="0"/>
              <a:t>Goal: Enable the STA to report real time timing information to the AP.</a:t>
            </a:r>
          </a:p>
          <a:p>
            <a:pPr>
              <a:buFont typeface="Arial" panose="020B0604020202020204" pitchFamily="34" charset="0"/>
              <a:buChar char="•"/>
            </a:pPr>
            <a:r>
              <a:rPr lang="en-US" dirty="0"/>
              <a:t>High level procedure:</a:t>
            </a:r>
          </a:p>
          <a:p>
            <a:pPr lvl="1">
              <a:buFont typeface="Arial" panose="020B0604020202020204" pitchFamily="34" charset="0"/>
              <a:buChar char="•"/>
            </a:pPr>
            <a:r>
              <a:rPr lang="en-US" dirty="0"/>
              <a:t>STA can share timing information with the AP. </a:t>
            </a:r>
          </a:p>
          <a:p>
            <a:pPr lvl="1">
              <a:buFont typeface="Arial" panose="020B0604020202020204" pitchFamily="34" charset="0"/>
              <a:buChar char="•"/>
            </a:pPr>
            <a:r>
              <a:rPr lang="en-US" dirty="0"/>
              <a:t>Based on timing information reporting and delay bound information known from QoS setup, AP can compute the urgency of transmission for different STAs.</a:t>
            </a:r>
          </a:p>
          <a:p>
            <a:pPr lvl="1">
              <a:buFont typeface="Arial" panose="020B0604020202020204" pitchFamily="34" charset="0"/>
              <a:buChar char="•"/>
            </a:pPr>
            <a:r>
              <a:rPr lang="en-US" dirty="0"/>
              <a:t>AP can prioritize STAs that have higher urgency first when making scheduling decisions. In some cases, this reporting can also inform AP about additional assistance needed on the STA side for transmission of urgent frames (e.g., via triggering).</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8" name="Straight Connector 7"/>
          <p:cNvCxnSpPr/>
          <p:nvPr/>
        </p:nvCxnSpPr>
        <p:spPr bwMode="auto">
          <a:xfrm>
            <a:off x="8657798" y="2694006"/>
            <a:ext cx="0" cy="2834640"/>
          </a:xfrm>
          <a:prstGeom prst="line">
            <a:avLst/>
          </a:prstGeom>
          <a:solidFill>
            <a:srgbClr val="00B8FF"/>
          </a:solidFill>
          <a:ln w="222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10869841" y="2698471"/>
            <a:ext cx="0" cy="2834640"/>
          </a:xfrm>
          <a:prstGeom prst="line">
            <a:avLst/>
          </a:prstGeom>
          <a:solidFill>
            <a:srgbClr val="00B8FF"/>
          </a:solidFill>
          <a:ln w="222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8650388" y="3199862"/>
            <a:ext cx="2212042" cy="15740"/>
          </a:xfrm>
          <a:prstGeom prst="line">
            <a:avLst/>
          </a:prstGeom>
          <a:solidFill>
            <a:srgbClr val="00B8FF"/>
          </a:solidFill>
          <a:ln w="22225" cap="flat" cmpd="sng" algn="ctr">
            <a:solidFill>
              <a:schemeClr val="tx1"/>
            </a:solidFill>
            <a:prstDash val="solid"/>
            <a:round/>
            <a:headEnd type="none" w="med" len="med"/>
            <a:tailEnd type="triangle" w="lg" len="lg"/>
          </a:ln>
          <a:effectLst/>
        </p:spPr>
      </p:cxnSp>
      <p:cxnSp>
        <p:nvCxnSpPr>
          <p:cNvPr id="18" name="Straight Connector 17"/>
          <p:cNvCxnSpPr/>
          <p:nvPr/>
        </p:nvCxnSpPr>
        <p:spPr bwMode="auto">
          <a:xfrm flipH="1">
            <a:off x="10862431" y="5270623"/>
            <a:ext cx="378757" cy="0"/>
          </a:xfrm>
          <a:prstGeom prst="line">
            <a:avLst/>
          </a:prstGeom>
          <a:solidFill>
            <a:srgbClr val="00B8FF"/>
          </a:solidFill>
          <a:ln w="22225" cap="flat" cmpd="sng" algn="ctr">
            <a:solidFill>
              <a:schemeClr val="tx1"/>
            </a:solidFill>
            <a:prstDash val="solid"/>
            <a:round/>
            <a:headEnd type="none" w="med" len="med"/>
            <a:tailEnd type="triangle" w="lg" len="lg"/>
          </a:ln>
          <a:effectLst/>
        </p:spPr>
      </p:cxnSp>
      <p:sp>
        <p:nvSpPr>
          <p:cNvPr id="21" name="TextBox 20"/>
          <p:cNvSpPr txBox="1"/>
          <p:nvPr/>
        </p:nvSpPr>
        <p:spPr>
          <a:xfrm>
            <a:off x="10960549" y="4972494"/>
            <a:ext cx="1347439" cy="307777"/>
          </a:xfrm>
          <a:prstGeom prst="rect">
            <a:avLst/>
          </a:prstGeom>
          <a:noFill/>
        </p:spPr>
        <p:txBody>
          <a:bodyPr wrap="square" rtlCol="0">
            <a:spAutoFit/>
          </a:bodyPr>
          <a:lstStyle/>
          <a:p>
            <a:pPr algn="ctr"/>
            <a:r>
              <a:rPr lang="en-US" sz="1400" dirty="0">
                <a:solidFill>
                  <a:schemeClr val="tx1"/>
                </a:solidFill>
              </a:rPr>
              <a:t>Expiration time</a:t>
            </a:r>
          </a:p>
        </p:txBody>
      </p:sp>
      <p:cxnSp>
        <p:nvCxnSpPr>
          <p:cNvPr id="22" name="Straight Connector 21"/>
          <p:cNvCxnSpPr/>
          <p:nvPr/>
        </p:nvCxnSpPr>
        <p:spPr bwMode="auto">
          <a:xfrm flipH="1">
            <a:off x="8650388" y="4433215"/>
            <a:ext cx="2212042" cy="0"/>
          </a:xfrm>
          <a:prstGeom prst="line">
            <a:avLst/>
          </a:prstGeom>
          <a:solidFill>
            <a:srgbClr val="00B8FF"/>
          </a:solidFill>
          <a:ln w="22225" cap="flat" cmpd="sng" algn="ctr">
            <a:solidFill>
              <a:schemeClr val="tx1"/>
            </a:solidFill>
            <a:prstDash val="solid"/>
            <a:round/>
            <a:headEnd type="none" w="med" len="med"/>
            <a:tailEnd type="triangle" w="lg" len="lg"/>
          </a:ln>
          <a:effectLst/>
        </p:spPr>
      </p:cxnSp>
      <p:cxnSp>
        <p:nvCxnSpPr>
          <p:cNvPr id="24" name="Straight Connector 23"/>
          <p:cNvCxnSpPr/>
          <p:nvPr/>
        </p:nvCxnSpPr>
        <p:spPr bwMode="auto">
          <a:xfrm>
            <a:off x="8650388" y="4661023"/>
            <a:ext cx="2187701" cy="0"/>
          </a:xfrm>
          <a:prstGeom prst="line">
            <a:avLst/>
          </a:prstGeom>
          <a:solidFill>
            <a:srgbClr val="00B8FF"/>
          </a:solidFill>
          <a:ln w="22225" cap="flat" cmpd="sng" algn="ctr">
            <a:solidFill>
              <a:schemeClr val="tx1"/>
            </a:solidFill>
            <a:prstDash val="solid"/>
            <a:round/>
            <a:headEnd type="none" w="med" len="med"/>
            <a:tailEnd type="triangle" w="lg" len="lg"/>
          </a:ln>
          <a:effectLst/>
        </p:spPr>
      </p:cxnSp>
      <p:sp>
        <p:nvSpPr>
          <p:cNvPr id="30" name="TextBox 29"/>
          <p:cNvSpPr txBox="1"/>
          <p:nvPr/>
        </p:nvSpPr>
        <p:spPr>
          <a:xfrm rot="16200000">
            <a:off x="9085270" y="3637906"/>
            <a:ext cx="1156055" cy="369332"/>
          </a:xfrm>
          <a:prstGeom prst="rect">
            <a:avLst/>
          </a:prstGeom>
          <a:noFill/>
        </p:spPr>
        <p:txBody>
          <a:bodyPr wrap="square" rtlCol="0">
            <a:spAutoFit/>
          </a:bodyPr>
          <a:lstStyle/>
          <a:p>
            <a:pPr algn="ctr"/>
            <a:r>
              <a:rPr lang="en-US" sz="1800" dirty="0">
                <a:solidFill>
                  <a:schemeClr val="tx1"/>
                </a:solidFill>
              </a:rPr>
              <a:t>…</a:t>
            </a:r>
          </a:p>
        </p:txBody>
      </p:sp>
      <p:sp>
        <p:nvSpPr>
          <p:cNvPr id="31" name="TextBox 30"/>
          <p:cNvSpPr txBox="1"/>
          <p:nvPr/>
        </p:nvSpPr>
        <p:spPr>
          <a:xfrm>
            <a:off x="9106026" y="2877134"/>
            <a:ext cx="1406717" cy="307777"/>
          </a:xfrm>
          <a:prstGeom prst="rect">
            <a:avLst/>
          </a:prstGeom>
          <a:noFill/>
        </p:spPr>
        <p:txBody>
          <a:bodyPr wrap="square" rtlCol="0">
            <a:spAutoFit/>
          </a:bodyPr>
          <a:lstStyle/>
          <a:p>
            <a:pPr algn="ctr"/>
            <a:r>
              <a:rPr lang="en-US" sz="1400" dirty="0">
                <a:solidFill>
                  <a:schemeClr val="tx1"/>
                </a:solidFill>
              </a:rPr>
              <a:t>Timing info</a:t>
            </a:r>
          </a:p>
        </p:txBody>
      </p:sp>
      <p:sp>
        <p:nvSpPr>
          <p:cNvPr id="32" name="TextBox 31"/>
          <p:cNvSpPr txBox="1"/>
          <p:nvPr/>
        </p:nvSpPr>
        <p:spPr>
          <a:xfrm>
            <a:off x="10764314" y="2980776"/>
            <a:ext cx="1406717" cy="523220"/>
          </a:xfrm>
          <a:prstGeom prst="rect">
            <a:avLst/>
          </a:prstGeom>
          <a:noFill/>
        </p:spPr>
        <p:txBody>
          <a:bodyPr wrap="square" rtlCol="0">
            <a:spAutoFit/>
          </a:bodyPr>
          <a:lstStyle/>
          <a:p>
            <a:pPr algn="ctr"/>
            <a:r>
              <a:rPr lang="en-US" sz="1400" dirty="0">
                <a:solidFill>
                  <a:schemeClr val="tx1"/>
                </a:solidFill>
              </a:rPr>
              <a:t>Assessment of expiration time</a:t>
            </a:r>
          </a:p>
        </p:txBody>
      </p:sp>
      <p:sp>
        <p:nvSpPr>
          <p:cNvPr id="33" name="TextBox 32"/>
          <p:cNvSpPr txBox="1"/>
          <p:nvPr/>
        </p:nvSpPr>
        <p:spPr>
          <a:xfrm>
            <a:off x="8955189" y="4115791"/>
            <a:ext cx="1750567" cy="307777"/>
          </a:xfrm>
          <a:prstGeom prst="rect">
            <a:avLst/>
          </a:prstGeom>
          <a:noFill/>
        </p:spPr>
        <p:txBody>
          <a:bodyPr wrap="square" rtlCol="0">
            <a:spAutoFit/>
          </a:bodyPr>
          <a:lstStyle/>
          <a:p>
            <a:pPr algn="ctr"/>
            <a:r>
              <a:rPr lang="en-US" sz="1400" dirty="0">
                <a:solidFill>
                  <a:schemeClr val="tx1"/>
                </a:solidFill>
              </a:rPr>
              <a:t>AP triggers STA</a:t>
            </a:r>
          </a:p>
        </p:txBody>
      </p:sp>
      <p:sp>
        <p:nvSpPr>
          <p:cNvPr id="34" name="TextBox 33"/>
          <p:cNvSpPr txBox="1"/>
          <p:nvPr/>
        </p:nvSpPr>
        <p:spPr>
          <a:xfrm>
            <a:off x="8917147" y="4623997"/>
            <a:ext cx="1750567" cy="523220"/>
          </a:xfrm>
          <a:prstGeom prst="rect">
            <a:avLst/>
          </a:prstGeom>
          <a:noFill/>
        </p:spPr>
        <p:txBody>
          <a:bodyPr wrap="square" rtlCol="0">
            <a:spAutoFit/>
          </a:bodyPr>
          <a:lstStyle/>
          <a:p>
            <a:pPr algn="ctr"/>
            <a:r>
              <a:rPr lang="en-US" sz="1400" dirty="0">
                <a:solidFill>
                  <a:schemeClr val="tx1"/>
                </a:solidFill>
              </a:rPr>
              <a:t>STA transmits packet before expiration</a:t>
            </a:r>
          </a:p>
        </p:txBody>
      </p:sp>
      <p:pic>
        <p:nvPicPr>
          <p:cNvPr id="37" name="Picture 36"/>
          <p:cNvPicPr>
            <a:picLocks noChangeAspect="1"/>
          </p:cNvPicPr>
          <p:nvPr/>
        </p:nvPicPr>
        <p:blipFill>
          <a:blip r:embed="rId2"/>
          <a:stretch>
            <a:fillRect/>
          </a:stretch>
        </p:blipFill>
        <p:spPr>
          <a:xfrm>
            <a:off x="10555620" y="1751014"/>
            <a:ext cx="645985" cy="640003"/>
          </a:xfrm>
          <a:prstGeom prst="rect">
            <a:avLst/>
          </a:prstGeom>
        </p:spPr>
      </p:pic>
      <p:pic>
        <p:nvPicPr>
          <p:cNvPr id="38" name="Picture 37">
            <a:extLst>
              <a:ext uri="{FF2B5EF4-FFF2-40B4-BE49-F238E27FC236}">
                <a16:creationId xmlns:a16="http://schemas.microsoft.com/office/drawing/2014/main" id="{58D131FD-8416-4EFF-9E1D-D55B27F7F2EC}"/>
              </a:ext>
            </a:extLst>
          </p:cNvPr>
          <p:cNvPicPr>
            <a:picLocks noChangeAspect="1"/>
          </p:cNvPicPr>
          <p:nvPr/>
        </p:nvPicPr>
        <p:blipFill rotWithShape="1">
          <a:blip r:embed="rId3"/>
          <a:srcRect l="23760" r="24401" b="17921"/>
          <a:stretch/>
        </p:blipFill>
        <p:spPr>
          <a:xfrm>
            <a:off x="8534400" y="1920442"/>
            <a:ext cx="282710" cy="487842"/>
          </a:xfrm>
          <a:prstGeom prst="rect">
            <a:avLst/>
          </a:prstGeom>
        </p:spPr>
      </p:pic>
      <p:sp>
        <p:nvSpPr>
          <p:cNvPr id="39" name="TextBox 38"/>
          <p:cNvSpPr txBox="1"/>
          <p:nvPr/>
        </p:nvSpPr>
        <p:spPr>
          <a:xfrm>
            <a:off x="10175255" y="2379509"/>
            <a:ext cx="1406717" cy="307777"/>
          </a:xfrm>
          <a:prstGeom prst="rect">
            <a:avLst/>
          </a:prstGeom>
          <a:noFill/>
        </p:spPr>
        <p:txBody>
          <a:bodyPr wrap="square" rtlCol="0">
            <a:spAutoFit/>
          </a:bodyPr>
          <a:lstStyle/>
          <a:p>
            <a:pPr algn="ctr"/>
            <a:r>
              <a:rPr lang="en-US" sz="1400" dirty="0">
                <a:solidFill>
                  <a:schemeClr val="tx1"/>
                </a:solidFill>
              </a:rPr>
              <a:t>AP</a:t>
            </a:r>
          </a:p>
        </p:txBody>
      </p:sp>
      <p:sp>
        <p:nvSpPr>
          <p:cNvPr id="40" name="TextBox 39"/>
          <p:cNvSpPr txBox="1"/>
          <p:nvPr/>
        </p:nvSpPr>
        <p:spPr>
          <a:xfrm>
            <a:off x="7780209" y="2377216"/>
            <a:ext cx="1406717" cy="307777"/>
          </a:xfrm>
          <a:prstGeom prst="rect">
            <a:avLst/>
          </a:prstGeom>
          <a:noFill/>
        </p:spPr>
        <p:txBody>
          <a:bodyPr wrap="square" rtlCol="0">
            <a:spAutoFit/>
          </a:bodyPr>
          <a:lstStyle/>
          <a:p>
            <a:pPr algn="ctr"/>
            <a:r>
              <a:rPr lang="en-US" sz="1400" dirty="0">
                <a:solidFill>
                  <a:schemeClr val="tx1"/>
                </a:solidFill>
              </a:rPr>
              <a:t>STA</a:t>
            </a:r>
          </a:p>
        </p:txBody>
      </p:sp>
    </p:spTree>
    <p:extLst>
      <p:ext uri="{BB962C8B-B14F-4D97-AF65-F5344CB8AC3E}">
        <p14:creationId xmlns:p14="http://schemas.microsoft.com/office/powerpoint/2010/main" val="1155071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Timing Parameter(s) to Report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62540327"/>
              </p:ext>
            </p:extLst>
          </p:nvPr>
        </p:nvGraphicFramePr>
        <p:xfrm>
          <a:off x="1066800" y="1751014"/>
          <a:ext cx="10513485" cy="375412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713565769"/>
                    </a:ext>
                  </a:extLst>
                </a:gridCol>
                <a:gridCol w="7922685">
                  <a:extLst>
                    <a:ext uri="{9D8B030D-6E8A-4147-A177-3AD203B41FA5}">
                      <a16:colId xmlns:a16="http://schemas.microsoft.com/office/drawing/2014/main" val="186334516"/>
                    </a:ext>
                  </a:extLst>
                </a:gridCol>
              </a:tblGrid>
              <a:tr h="370840">
                <a:tc>
                  <a:txBody>
                    <a:bodyPr/>
                    <a:lstStyle/>
                    <a:p>
                      <a:r>
                        <a:rPr lang="en-US" dirty="0">
                          <a:solidFill>
                            <a:schemeClr val="tx1"/>
                          </a:solidFill>
                        </a:rPr>
                        <a:t>Parameter</a:t>
                      </a:r>
                    </a:p>
                  </a:txBody>
                  <a:tcPr/>
                </a:tc>
                <a:tc>
                  <a:txBody>
                    <a:bodyPr/>
                    <a:lstStyle/>
                    <a:p>
                      <a:r>
                        <a:rPr lang="en-US" dirty="0">
                          <a:solidFill>
                            <a:schemeClr val="tx1"/>
                          </a:solidFill>
                        </a:rPr>
                        <a:t>Notes</a:t>
                      </a:r>
                    </a:p>
                  </a:txBody>
                  <a:tcPr/>
                </a:tc>
                <a:extLst>
                  <a:ext uri="{0D108BD9-81ED-4DB2-BD59-A6C34878D82A}">
                    <a16:rowId xmlns:a16="http://schemas.microsoft.com/office/drawing/2014/main" val="267023173"/>
                  </a:ext>
                </a:extLst>
              </a:tr>
              <a:tr h="370840">
                <a:tc>
                  <a:txBody>
                    <a:bodyPr/>
                    <a:lstStyle/>
                    <a:p>
                      <a:r>
                        <a:rPr lang="en-US" dirty="0"/>
                        <a:t>Enqueue timestamp</a:t>
                      </a:r>
                    </a:p>
                  </a:txBody>
                  <a:tcPr/>
                </a:tc>
                <a:tc>
                  <a:txBody>
                    <a:bodyPr/>
                    <a:lstStyle/>
                    <a:p>
                      <a:pPr marL="285750" indent="-285750">
                        <a:buFont typeface="Arial" panose="020B0604020202020204" pitchFamily="34" charset="0"/>
                        <a:buChar char="•"/>
                      </a:pPr>
                      <a:r>
                        <a:rPr lang="en-US" dirty="0"/>
                        <a:t>AP</a:t>
                      </a:r>
                      <a:r>
                        <a:rPr lang="en-US" baseline="0" dirty="0"/>
                        <a:t> can prioritize STA with an earlier </a:t>
                      </a:r>
                      <a:r>
                        <a:rPr lang="en-US" baseline="0" dirty="0" err="1"/>
                        <a:t>enqueued</a:t>
                      </a:r>
                      <a:r>
                        <a:rPr lang="en-US" baseline="0" dirty="0"/>
                        <a:t> backlog. </a:t>
                      </a:r>
                    </a:p>
                    <a:p>
                      <a:pPr marL="285750" indent="-285750">
                        <a:buFont typeface="Arial" panose="020B0604020202020204" pitchFamily="34" charset="0"/>
                        <a:buChar char="•"/>
                      </a:pPr>
                      <a:r>
                        <a:rPr lang="en-US" baseline="0" dirty="0"/>
                        <a:t>However, if delay bounds are very different, then this may still result in an inefficient scheduling.</a:t>
                      </a:r>
                      <a:endParaRPr lang="en-US" dirty="0"/>
                    </a:p>
                  </a:txBody>
                  <a:tcPr/>
                </a:tc>
                <a:extLst>
                  <a:ext uri="{0D108BD9-81ED-4DB2-BD59-A6C34878D82A}">
                    <a16:rowId xmlns:a16="http://schemas.microsoft.com/office/drawing/2014/main" val="2121023040"/>
                  </a:ext>
                </a:extLst>
              </a:tr>
              <a:tr h="370840">
                <a:tc>
                  <a:txBody>
                    <a:bodyPr/>
                    <a:lstStyle/>
                    <a:p>
                      <a:r>
                        <a:rPr lang="en-US" dirty="0"/>
                        <a:t>Enqueue timestamp coupled with delay bound</a:t>
                      </a:r>
                    </a:p>
                  </a:txBody>
                  <a:tcPr/>
                </a:tc>
                <a:tc>
                  <a:txBody>
                    <a:bodyPr/>
                    <a:lstStyle/>
                    <a:p>
                      <a:pPr marL="285750" indent="-285750">
                        <a:buFont typeface="Arial" panose="020B0604020202020204" pitchFamily="34" charset="0"/>
                        <a:buChar char="•"/>
                      </a:pPr>
                      <a:r>
                        <a:rPr lang="en-US" dirty="0"/>
                        <a:t>This can fix the above</a:t>
                      </a:r>
                      <a:r>
                        <a:rPr lang="en-US" baseline="0" dirty="0"/>
                        <a:t> issue. </a:t>
                      </a:r>
                    </a:p>
                    <a:p>
                      <a:pPr marL="285750" indent="-285750">
                        <a:buFont typeface="Arial" panose="020B0604020202020204" pitchFamily="34" charset="0"/>
                        <a:buChar char="•"/>
                      </a:pPr>
                      <a:r>
                        <a:rPr lang="en-US" baseline="0" dirty="0"/>
                        <a:t>However, it requires reporting of two parameters.</a:t>
                      </a:r>
                      <a:endParaRPr lang="en-US" dirty="0"/>
                    </a:p>
                  </a:txBody>
                  <a:tcPr/>
                </a:tc>
                <a:extLst>
                  <a:ext uri="{0D108BD9-81ED-4DB2-BD59-A6C34878D82A}">
                    <a16:rowId xmlns:a16="http://schemas.microsoft.com/office/drawing/2014/main" val="939873879"/>
                  </a:ext>
                </a:extLst>
              </a:tr>
              <a:tr h="370840">
                <a:tc>
                  <a:txBody>
                    <a:bodyPr/>
                    <a:lstStyle/>
                    <a:p>
                      <a:r>
                        <a:rPr lang="en-US" dirty="0"/>
                        <a:t>Time</a:t>
                      </a:r>
                      <a:r>
                        <a:rPr lang="en-US" baseline="0" dirty="0"/>
                        <a:t> until expiration</a:t>
                      </a:r>
                      <a:endParaRPr lang="en-US" dirty="0"/>
                    </a:p>
                  </a:txBody>
                  <a:tcPr/>
                </a:tc>
                <a:tc>
                  <a:txBody>
                    <a:bodyPr/>
                    <a:lstStyle/>
                    <a:p>
                      <a:pPr marL="285750" indent="-285750">
                        <a:buFont typeface="Arial" panose="020B0604020202020204" pitchFamily="34" charset="0"/>
                        <a:buChar char="•"/>
                      </a:pPr>
                      <a:r>
                        <a:rPr lang="en-US" dirty="0"/>
                        <a:t>This</a:t>
                      </a:r>
                      <a:r>
                        <a:rPr lang="en-US" baseline="0" dirty="0"/>
                        <a:t> metric can enable the AP to prioritize a STA that has a shorter time to expiration. </a:t>
                      </a:r>
                    </a:p>
                    <a:p>
                      <a:pPr marL="285750" indent="-285750">
                        <a:buFont typeface="Arial" panose="020B0604020202020204" pitchFamily="34" charset="0"/>
                        <a:buChar char="•"/>
                      </a:pPr>
                      <a:r>
                        <a:rPr lang="en-US" baseline="0" dirty="0"/>
                        <a:t>However, the value may need to be changed based on retransmission time.</a:t>
                      </a:r>
                      <a:endParaRPr lang="en-US" dirty="0"/>
                    </a:p>
                  </a:txBody>
                  <a:tcPr/>
                </a:tc>
                <a:extLst>
                  <a:ext uri="{0D108BD9-81ED-4DB2-BD59-A6C34878D82A}">
                    <a16:rowId xmlns:a16="http://schemas.microsoft.com/office/drawing/2014/main" val="3017557960"/>
                  </a:ext>
                </a:extLst>
              </a:tr>
              <a:tr h="370840">
                <a:tc>
                  <a:txBody>
                    <a:bodyPr/>
                    <a:lstStyle/>
                    <a:p>
                      <a:r>
                        <a:rPr lang="en-US" dirty="0"/>
                        <a:t>Expiration timestamp</a:t>
                      </a:r>
                    </a:p>
                  </a:txBody>
                  <a:tcPr/>
                </a:tc>
                <a:tc>
                  <a:txBody>
                    <a:bodyPr/>
                    <a:lstStyle/>
                    <a:p>
                      <a:pPr marL="285750" indent="-285750">
                        <a:buFont typeface="Arial" panose="020B0604020202020204" pitchFamily="34" charset="0"/>
                        <a:buChar char="•"/>
                      </a:pPr>
                      <a:r>
                        <a:rPr lang="en-US" dirty="0"/>
                        <a:t>AP can prioritize a STA with an earlier expiration time.</a:t>
                      </a:r>
                      <a:r>
                        <a:rPr lang="en-US" baseline="0" dirty="0"/>
                        <a:t> </a:t>
                      </a:r>
                    </a:p>
                    <a:p>
                      <a:pPr marL="285750" indent="-285750">
                        <a:buFont typeface="Arial" panose="020B0604020202020204" pitchFamily="34" charset="0"/>
                        <a:buChar char="•"/>
                      </a:pPr>
                      <a:r>
                        <a:rPr lang="en-US" baseline="0" dirty="0"/>
                        <a:t>Reporting a single metric can be enough.</a:t>
                      </a:r>
                    </a:p>
                    <a:p>
                      <a:pPr marL="285750" indent="-285750">
                        <a:buFont typeface="Arial" panose="020B0604020202020204" pitchFamily="34" charset="0"/>
                        <a:buChar char="•"/>
                      </a:pPr>
                      <a:r>
                        <a:rPr lang="en-US" baseline="0" dirty="0"/>
                        <a:t>Value does not need to be changed/adjusted based on retransmission time.</a:t>
                      </a:r>
                      <a:endParaRPr lang="en-US" dirty="0"/>
                    </a:p>
                  </a:txBody>
                  <a:tcPr/>
                </a:tc>
                <a:extLst>
                  <a:ext uri="{0D108BD9-81ED-4DB2-BD59-A6C34878D82A}">
                    <a16:rowId xmlns:a16="http://schemas.microsoft.com/office/drawing/2014/main" val="3558922617"/>
                  </a:ext>
                </a:extLst>
              </a:tr>
            </a:tbl>
          </a:graphicData>
        </a:graphic>
      </p:graphicFrame>
    </p:spTree>
    <p:extLst>
      <p:ext uri="{BB962C8B-B14F-4D97-AF65-F5344CB8AC3E}">
        <p14:creationId xmlns:p14="http://schemas.microsoft.com/office/powerpoint/2010/main" val="2552514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 Discussion on this Topic</a:t>
            </a:r>
          </a:p>
        </p:txBody>
      </p:sp>
      <p:sp>
        <p:nvSpPr>
          <p:cNvPr id="3" name="Content Placeholder 2"/>
          <p:cNvSpPr>
            <a:spLocks noGrp="1"/>
          </p:cNvSpPr>
          <p:nvPr>
            <p:ph idx="1"/>
          </p:nvPr>
        </p:nvSpPr>
        <p:spPr>
          <a:xfrm>
            <a:off x="914400" y="1981201"/>
            <a:ext cx="10475384" cy="4113213"/>
          </a:xfrm>
        </p:spPr>
        <p:txBody>
          <a:bodyPr/>
          <a:lstStyle/>
          <a:p>
            <a:pPr>
              <a:buFont typeface="Arial" panose="020B0604020202020204" pitchFamily="34" charset="0"/>
              <a:buChar char="•"/>
            </a:pPr>
            <a:r>
              <a:rPr lang="en-US" dirty="0"/>
              <a:t>There has been discussion on this topic in </a:t>
            </a:r>
            <a:r>
              <a:rPr lang="en-US" dirty="0" err="1"/>
              <a:t>TGbe</a:t>
            </a:r>
            <a:r>
              <a:rPr lang="en-US" dirty="0"/>
              <a:t>. </a:t>
            </a:r>
            <a:r>
              <a:rPr lang="en-US" dirty="0" smtClean="0"/>
              <a:t>E.g., [14]</a:t>
            </a:r>
            <a:endParaRPr lang="en-US" dirty="0"/>
          </a:p>
          <a:p>
            <a:pPr lvl="1">
              <a:buFont typeface="Arial" panose="020B0604020202020204" pitchFamily="34" charset="0"/>
              <a:buChar char="•"/>
            </a:pPr>
            <a:r>
              <a:rPr lang="en-US" dirty="0"/>
              <a:t>Unfortunately the group could not reach consensus on this issue at the time.</a:t>
            </a:r>
          </a:p>
          <a:p>
            <a:pPr lvl="1">
              <a:buFont typeface="Arial" panose="020B0604020202020204" pitchFamily="34" charset="0"/>
              <a:buChar char="•"/>
            </a:pPr>
            <a:r>
              <a:rPr lang="en-US" dirty="0"/>
              <a:t>Feature was considered as a major spec change and was deferred to UHR/</a:t>
            </a:r>
            <a:r>
              <a:rPr lang="en-US" dirty="0" err="1"/>
              <a:t>TGbn</a:t>
            </a:r>
            <a:r>
              <a:rPr lang="en-US" dirty="0"/>
              <a:t> discussions</a:t>
            </a:r>
          </a:p>
          <a:p>
            <a:pPr>
              <a:buFont typeface="Arial" panose="020B0604020202020204" pitchFamily="34" charset="0"/>
              <a:buChar char="•"/>
            </a:pPr>
            <a:r>
              <a:rPr lang="en-US" dirty="0"/>
              <a:t>During UHR SG, a few contributions raised his issue </a:t>
            </a:r>
            <a:r>
              <a:rPr lang="en-US" dirty="0" smtClean="0"/>
              <a:t>[15-17].</a:t>
            </a:r>
            <a:endParaRPr lang="en-US" dirty="0"/>
          </a:p>
          <a:p>
            <a:pPr>
              <a:buFont typeface="Arial" panose="020B0604020202020204" pitchFamily="34" charset="0"/>
              <a:buChar char="•"/>
            </a:pPr>
            <a:r>
              <a:rPr lang="en-US" dirty="0"/>
              <a:t>Our prior </a:t>
            </a:r>
            <a:r>
              <a:rPr lang="en-US" dirty="0" smtClean="0"/>
              <a:t>contribution [15] </a:t>
            </a:r>
            <a:r>
              <a:rPr lang="en-US" dirty="0"/>
              <a:t>in UHR also discussed some factors that need to be considered when designing the framework and signaling for such information sharing. </a:t>
            </a:r>
          </a:p>
          <a:p>
            <a:pPr>
              <a:buFont typeface="Arial" panose="020B0604020202020204" pitchFamily="34" charset="0"/>
              <a:buChar char="•"/>
            </a:pPr>
            <a:r>
              <a:rPr lang="en-US" dirty="0"/>
              <a:t>In this contribution, we follow up on this issue and provide a summary of use cases/features being considered in 11bn that can benefit from such information sharing</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598131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 Uplink Packet Drop Reduction </a:t>
            </a:r>
          </a:p>
        </p:txBody>
      </p:sp>
      <p:sp>
        <p:nvSpPr>
          <p:cNvPr id="3" name="Content Placeholder 2"/>
          <p:cNvSpPr>
            <a:spLocks noGrp="1"/>
          </p:cNvSpPr>
          <p:nvPr>
            <p:ph idx="1"/>
          </p:nvPr>
        </p:nvSpPr>
        <p:spPr>
          <a:xfrm>
            <a:off x="837902" y="1579014"/>
            <a:ext cx="6222666" cy="2456089"/>
          </a:xfrm>
        </p:spPr>
        <p:txBody>
          <a:bodyPr/>
          <a:lstStyle/>
          <a:p>
            <a:pPr>
              <a:buFont typeface="Arial" panose="020B0604020202020204" pitchFamily="34" charset="0"/>
              <a:buChar char="•"/>
            </a:pPr>
            <a:r>
              <a:rPr lang="en-US" sz="1600" dirty="0"/>
              <a:t>Use Case:</a:t>
            </a:r>
          </a:p>
          <a:p>
            <a:pPr lvl="1">
              <a:buFont typeface="Arial" panose="020B0604020202020204" pitchFamily="34" charset="0"/>
              <a:buChar char="•"/>
            </a:pPr>
            <a:r>
              <a:rPr lang="en-US" sz="1400" dirty="0"/>
              <a:t>STA has frames of LL traffic for transmission on the uplink. Frames can belong to different TIDs.</a:t>
            </a:r>
          </a:p>
          <a:p>
            <a:pPr>
              <a:buFont typeface="Arial" panose="020B0604020202020204" pitchFamily="34" charset="0"/>
              <a:buChar char="•"/>
            </a:pPr>
            <a:r>
              <a:rPr lang="en-US" sz="1600" dirty="0"/>
              <a:t>Procedure:</a:t>
            </a:r>
          </a:p>
          <a:p>
            <a:pPr lvl="1">
              <a:buFont typeface="Arial" panose="020B0604020202020204" pitchFamily="34" charset="0"/>
              <a:buChar char="•"/>
            </a:pPr>
            <a:r>
              <a:rPr lang="en-US" sz="1400" dirty="0"/>
              <a:t>STA proactively reports timing information corresponding to frames with upcoming expiration time.</a:t>
            </a:r>
          </a:p>
          <a:p>
            <a:pPr lvl="1">
              <a:buFont typeface="Arial" panose="020B0604020202020204" pitchFamily="34" charset="0"/>
              <a:buChar char="•"/>
            </a:pPr>
            <a:r>
              <a:rPr lang="en-US" sz="1400" dirty="0"/>
              <a:t>AP can assess the urgency of different STAs and can help with retrieving corresponding frames on the uplink via triggering.</a:t>
            </a:r>
          </a:p>
          <a:p>
            <a:pPr>
              <a:buFont typeface="Arial" panose="020B0604020202020204" pitchFamily="34" charset="0"/>
              <a:buChar char="•"/>
            </a:pPr>
            <a:r>
              <a:rPr lang="en-US" sz="1600" dirty="0"/>
              <a:t>Procedure can help to reduce packet drops on STA side. </a:t>
            </a:r>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Peshal Nayak, Samsung Research America</a:t>
            </a:r>
            <a:endParaRPr lang="en-GB" dirty="0"/>
          </a:p>
        </p:txBody>
      </p:sp>
      <p:sp>
        <p:nvSpPr>
          <p:cNvPr id="6" name="Date Placeholder 5"/>
          <p:cNvSpPr>
            <a:spLocks noGrp="1"/>
          </p:cNvSpPr>
          <p:nvPr>
            <p:ph type="dt" idx="15"/>
          </p:nvPr>
        </p:nvSpPr>
        <p:spPr/>
        <p:txBody>
          <a:bodyPr/>
          <a:lstStyle/>
          <a:p>
            <a:r>
              <a:rPr lang="en-US" dirty="0"/>
              <a:t>February 2024</a:t>
            </a:r>
            <a:endParaRPr lang="en-GB" dirty="0"/>
          </a:p>
        </p:txBody>
      </p:sp>
      <p:cxnSp>
        <p:nvCxnSpPr>
          <p:cNvPr id="8" name="Straight Arrow Connector 7"/>
          <p:cNvCxnSpPr/>
          <p:nvPr/>
        </p:nvCxnSpPr>
        <p:spPr bwMode="auto">
          <a:xfrm>
            <a:off x="7587206" y="5105769"/>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Straight Arrow Connector 10"/>
          <p:cNvCxnSpPr/>
          <p:nvPr/>
        </p:nvCxnSpPr>
        <p:spPr bwMode="auto">
          <a:xfrm>
            <a:off x="7587206" y="5823978"/>
            <a:ext cx="4495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TextBox 11"/>
          <p:cNvSpPr txBox="1"/>
          <p:nvPr/>
        </p:nvSpPr>
        <p:spPr>
          <a:xfrm>
            <a:off x="7102504" y="4895493"/>
            <a:ext cx="413896" cy="307777"/>
          </a:xfrm>
          <a:prstGeom prst="rect">
            <a:avLst/>
          </a:prstGeom>
          <a:noFill/>
        </p:spPr>
        <p:txBody>
          <a:bodyPr wrap="none" rtlCol="0">
            <a:spAutoFit/>
          </a:bodyPr>
          <a:lstStyle/>
          <a:p>
            <a:r>
              <a:rPr lang="en-US" sz="1400" dirty="0">
                <a:solidFill>
                  <a:schemeClr val="tx1"/>
                </a:solidFill>
              </a:rPr>
              <a:t>AP</a:t>
            </a:r>
            <a:endParaRPr lang="en-US" dirty="0">
              <a:solidFill>
                <a:schemeClr val="tx1"/>
              </a:solidFill>
            </a:endParaRPr>
          </a:p>
        </p:txBody>
      </p:sp>
      <p:sp>
        <p:nvSpPr>
          <p:cNvPr id="13" name="TextBox 12"/>
          <p:cNvSpPr txBox="1"/>
          <p:nvPr/>
        </p:nvSpPr>
        <p:spPr>
          <a:xfrm>
            <a:off x="6973058" y="5576635"/>
            <a:ext cx="633315" cy="307777"/>
          </a:xfrm>
          <a:prstGeom prst="rect">
            <a:avLst/>
          </a:prstGeom>
          <a:noFill/>
        </p:spPr>
        <p:txBody>
          <a:bodyPr wrap="none" rtlCol="0">
            <a:spAutoFit/>
          </a:bodyPr>
          <a:lstStyle/>
          <a:p>
            <a:r>
              <a:rPr lang="en-US" sz="1400" dirty="0">
                <a:solidFill>
                  <a:schemeClr val="tx1"/>
                </a:solidFill>
              </a:rPr>
              <a:t>STA 1</a:t>
            </a:r>
            <a:endParaRPr lang="en-US" dirty="0">
              <a:solidFill>
                <a:schemeClr val="tx1"/>
              </a:solidFill>
            </a:endParaRPr>
          </a:p>
        </p:txBody>
      </p:sp>
      <p:sp>
        <p:nvSpPr>
          <p:cNvPr id="14" name="Rectangle 13"/>
          <p:cNvSpPr/>
          <p:nvPr/>
        </p:nvSpPr>
        <p:spPr bwMode="auto">
          <a:xfrm>
            <a:off x="8215850" y="5503245"/>
            <a:ext cx="838200"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p:cNvCxnSpPr>
            <a:stCxn id="14" idx="0"/>
          </p:cNvCxnSpPr>
          <p:nvPr/>
        </p:nvCxnSpPr>
        <p:spPr bwMode="auto">
          <a:xfrm flipH="1" flipV="1">
            <a:off x="8624423" y="5090687"/>
            <a:ext cx="10527" cy="41255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Rectangle 15"/>
          <p:cNvSpPr/>
          <p:nvPr/>
        </p:nvSpPr>
        <p:spPr bwMode="auto">
          <a:xfrm>
            <a:off x="8463494" y="5503244"/>
            <a:ext cx="110094" cy="320734"/>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8" name="Straight Arrow Connector 27"/>
          <p:cNvCxnSpPr/>
          <p:nvPr/>
        </p:nvCxnSpPr>
        <p:spPr bwMode="auto">
          <a:xfrm flipH="1" flipV="1">
            <a:off x="8546104" y="5836967"/>
            <a:ext cx="27484" cy="149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p:cNvSpPr txBox="1"/>
          <p:nvPr/>
        </p:nvSpPr>
        <p:spPr>
          <a:xfrm>
            <a:off x="7606373" y="5889930"/>
            <a:ext cx="2267181" cy="600164"/>
          </a:xfrm>
          <a:prstGeom prst="rect">
            <a:avLst/>
          </a:prstGeom>
          <a:noFill/>
        </p:spPr>
        <p:txBody>
          <a:bodyPr wrap="square" rtlCol="0">
            <a:spAutoFit/>
          </a:bodyPr>
          <a:lstStyle/>
          <a:p>
            <a:pPr algn="ctr"/>
            <a:r>
              <a:rPr lang="en-US" sz="1100" dirty="0">
                <a:solidFill>
                  <a:schemeClr val="tx1"/>
                </a:solidFill>
              </a:rPr>
              <a:t>Timing information provided in a QoS data frame. Frame can be carrying data of a different TID/AC</a:t>
            </a:r>
          </a:p>
        </p:txBody>
      </p:sp>
      <p:cxnSp>
        <p:nvCxnSpPr>
          <p:cNvPr id="36" name="Straight Arrow Connector 35"/>
          <p:cNvCxnSpPr/>
          <p:nvPr/>
        </p:nvCxnSpPr>
        <p:spPr bwMode="auto">
          <a:xfrm flipH="1">
            <a:off x="11602553" y="5576635"/>
            <a:ext cx="645" cy="260331"/>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37" name="TextBox 36"/>
          <p:cNvSpPr txBox="1"/>
          <p:nvPr/>
        </p:nvSpPr>
        <p:spPr>
          <a:xfrm>
            <a:off x="11070634" y="5184142"/>
            <a:ext cx="1148350" cy="430887"/>
          </a:xfrm>
          <a:prstGeom prst="rect">
            <a:avLst/>
          </a:prstGeom>
          <a:noFill/>
        </p:spPr>
        <p:txBody>
          <a:bodyPr wrap="square" rtlCol="0">
            <a:spAutoFit/>
          </a:bodyPr>
          <a:lstStyle/>
          <a:p>
            <a:pPr algn="ctr"/>
            <a:r>
              <a:rPr lang="en-US" sz="1100" dirty="0">
                <a:solidFill>
                  <a:srgbClr val="FF0000"/>
                </a:solidFill>
              </a:rPr>
              <a:t>Packet expiration time</a:t>
            </a:r>
          </a:p>
        </p:txBody>
      </p:sp>
      <p:sp>
        <p:nvSpPr>
          <p:cNvPr id="39" name="TextBox 38"/>
          <p:cNvSpPr txBox="1"/>
          <p:nvPr/>
        </p:nvSpPr>
        <p:spPr>
          <a:xfrm>
            <a:off x="9463695" y="4399962"/>
            <a:ext cx="1552261" cy="430887"/>
          </a:xfrm>
          <a:prstGeom prst="rect">
            <a:avLst/>
          </a:prstGeom>
          <a:noFill/>
        </p:spPr>
        <p:txBody>
          <a:bodyPr wrap="square" rtlCol="0">
            <a:spAutoFit/>
          </a:bodyPr>
          <a:lstStyle/>
          <a:p>
            <a:pPr algn="ctr"/>
            <a:r>
              <a:rPr lang="en-US" sz="1100" dirty="0">
                <a:solidFill>
                  <a:schemeClr val="tx1"/>
                </a:solidFill>
              </a:rPr>
              <a:t>AP triggers STA1 before packet expiration</a:t>
            </a:r>
          </a:p>
        </p:txBody>
      </p:sp>
      <p:sp>
        <p:nvSpPr>
          <p:cNvPr id="41" name="Rectangle 40"/>
          <p:cNvSpPr/>
          <p:nvPr/>
        </p:nvSpPr>
        <p:spPr bwMode="auto">
          <a:xfrm>
            <a:off x="10345253" y="5501885"/>
            <a:ext cx="838200" cy="32209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2" name="Straight Arrow Connector 41"/>
          <p:cNvCxnSpPr/>
          <p:nvPr/>
        </p:nvCxnSpPr>
        <p:spPr bwMode="auto">
          <a:xfrm flipH="1" flipV="1">
            <a:off x="10764353" y="5114972"/>
            <a:ext cx="11723" cy="3657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3" name="TextBox 42"/>
          <p:cNvSpPr txBox="1"/>
          <p:nvPr/>
        </p:nvSpPr>
        <p:spPr>
          <a:xfrm>
            <a:off x="10102564" y="5805930"/>
            <a:ext cx="1722609" cy="430887"/>
          </a:xfrm>
          <a:prstGeom prst="rect">
            <a:avLst/>
          </a:prstGeom>
          <a:noFill/>
        </p:spPr>
        <p:txBody>
          <a:bodyPr wrap="square" rtlCol="0">
            <a:spAutoFit/>
          </a:bodyPr>
          <a:lstStyle/>
          <a:p>
            <a:pPr algn="ctr"/>
            <a:r>
              <a:rPr lang="en-US" sz="1100" dirty="0">
                <a:solidFill>
                  <a:schemeClr val="tx1"/>
                </a:solidFill>
              </a:rPr>
              <a:t>LL data transmitted prior to packet expiration time</a:t>
            </a:r>
          </a:p>
        </p:txBody>
      </p:sp>
      <p:sp>
        <p:nvSpPr>
          <p:cNvPr id="44" name="TextBox 43"/>
          <p:cNvSpPr txBox="1"/>
          <p:nvPr/>
        </p:nvSpPr>
        <p:spPr>
          <a:xfrm>
            <a:off x="9242672" y="4795464"/>
            <a:ext cx="479819" cy="310305"/>
          </a:xfrm>
          <a:prstGeom prst="rect">
            <a:avLst/>
          </a:prstGeom>
          <a:noFill/>
        </p:spPr>
        <p:txBody>
          <a:bodyPr wrap="square" rtlCol="0">
            <a:spAutoFit/>
          </a:bodyPr>
          <a:lstStyle/>
          <a:p>
            <a:pPr algn="ctr"/>
            <a:r>
              <a:rPr lang="en-US" sz="1400" b="1" dirty="0">
                <a:solidFill>
                  <a:schemeClr val="tx1"/>
                </a:solidFill>
              </a:rPr>
              <a:t>…</a:t>
            </a:r>
          </a:p>
        </p:txBody>
      </p:sp>
      <p:cxnSp>
        <p:nvCxnSpPr>
          <p:cNvPr id="52" name="Straight Arrow Connector 51"/>
          <p:cNvCxnSpPr/>
          <p:nvPr/>
        </p:nvCxnSpPr>
        <p:spPr bwMode="auto">
          <a:xfrm>
            <a:off x="9997065" y="5113311"/>
            <a:ext cx="8031" cy="6926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Rectangle 52"/>
          <p:cNvSpPr/>
          <p:nvPr/>
        </p:nvSpPr>
        <p:spPr bwMode="auto">
          <a:xfrm>
            <a:off x="9943514" y="4788807"/>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p:cNvSpPr txBox="1"/>
          <p:nvPr/>
        </p:nvSpPr>
        <p:spPr bwMode="ltGray">
          <a:xfrm>
            <a:off x="10308254" y="3077110"/>
            <a:ext cx="914400" cy="362464"/>
          </a:xfrm>
          <a:prstGeom prst="rect">
            <a:avLst/>
          </a:prstGeom>
          <a:noFill/>
          <a:ln w="9525">
            <a:noFill/>
            <a:miter lim="800000"/>
            <a:headEnd/>
            <a:tailEnd/>
          </a:ln>
        </p:spPr>
        <p:txBody>
          <a:bodyPr wrap="none" lIns="91419" tIns="45710" rIns="91419" bIns="45710" rtlCol="0" anchor="t" anchorCtr="0">
            <a:noAutofit/>
          </a:bodyPr>
          <a:lstStyle/>
          <a:p>
            <a:pPr>
              <a:lnSpc>
                <a:spcPct val="90000"/>
              </a:lnSpc>
              <a:spcBef>
                <a:spcPts val="0"/>
              </a:spcBef>
              <a:spcAft>
                <a:spcPts val="800"/>
              </a:spcAft>
            </a:pPr>
            <a:r>
              <a:rPr lang="en-US" sz="2000" dirty="0">
                <a:solidFill>
                  <a:schemeClr val="bg2">
                    <a:lumMod val="50000"/>
                  </a:schemeClr>
                </a:solidFill>
                <a:latin typeface="Calibri" pitchFamily="34" charset="0"/>
              </a:rPr>
              <a:t>…</a:t>
            </a:r>
          </a:p>
        </p:txBody>
      </p:sp>
      <p:sp>
        <p:nvSpPr>
          <p:cNvPr id="60" name="TextBox 59"/>
          <p:cNvSpPr txBox="1"/>
          <p:nvPr/>
        </p:nvSpPr>
        <p:spPr bwMode="ltGray">
          <a:xfrm>
            <a:off x="9418704" y="2313415"/>
            <a:ext cx="476765" cy="278169"/>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600" b="1" dirty="0">
                <a:solidFill>
                  <a:srgbClr val="000000"/>
                </a:solidFill>
                <a:latin typeface="Calibri" pitchFamily="34" charset="0"/>
              </a:rPr>
              <a:t>AP</a:t>
            </a:r>
          </a:p>
        </p:txBody>
      </p:sp>
      <p:pic>
        <p:nvPicPr>
          <p:cNvPr id="61" name="Picture 60"/>
          <p:cNvPicPr>
            <a:picLocks noChangeAspect="1"/>
          </p:cNvPicPr>
          <p:nvPr/>
        </p:nvPicPr>
        <p:blipFill>
          <a:blip r:embed="rId3"/>
          <a:stretch>
            <a:fillRect/>
          </a:stretch>
        </p:blipFill>
        <p:spPr>
          <a:xfrm>
            <a:off x="9306641" y="1624375"/>
            <a:ext cx="645985" cy="640003"/>
          </a:xfrm>
          <a:prstGeom prst="rect">
            <a:avLst/>
          </a:prstGeom>
        </p:spPr>
      </p:pic>
      <p:pic>
        <p:nvPicPr>
          <p:cNvPr id="62" name="Picture 61">
            <a:extLst>
              <a:ext uri="{FF2B5EF4-FFF2-40B4-BE49-F238E27FC236}">
                <a16:creationId xmlns:a16="http://schemas.microsoft.com/office/drawing/2014/main" id="{58D131FD-8416-4EFF-9E1D-D55B27F7F2EC}"/>
              </a:ext>
            </a:extLst>
          </p:cNvPr>
          <p:cNvPicPr>
            <a:picLocks noChangeAspect="1"/>
          </p:cNvPicPr>
          <p:nvPr/>
        </p:nvPicPr>
        <p:blipFill rotWithShape="1">
          <a:blip r:embed="rId4"/>
          <a:srcRect l="23760" r="24401" b="17921"/>
          <a:stretch/>
        </p:blipFill>
        <p:spPr>
          <a:xfrm>
            <a:off x="7834581" y="2394379"/>
            <a:ext cx="282710" cy="487842"/>
          </a:xfrm>
          <a:prstGeom prst="rect">
            <a:avLst/>
          </a:prstGeom>
        </p:spPr>
      </p:pic>
      <p:pic>
        <p:nvPicPr>
          <p:cNvPr id="63" name="Picture 62"/>
          <p:cNvPicPr>
            <a:picLocks noChangeAspect="1"/>
          </p:cNvPicPr>
          <p:nvPr/>
        </p:nvPicPr>
        <p:blipFill rotWithShape="1">
          <a:blip r:embed="rId5" cstate="print">
            <a:extLst>
              <a:ext uri="{28A0092B-C50C-407E-A947-70E740481C1C}">
                <a14:useLocalDpi xmlns:a14="http://schemas.microsoft.com/office/drawing/2010/main" val="0"/>
              </a:ext>
            </a:extLst>
          </a:blip>
          <a:srcRect t="12728" b="32666"/>
          <a:stretch/>
        </p:blipFill>
        <p:spPr>
          <a:xfrm>
            <a:off x="9020166" y="2986263"/>
            <a:ext cx="1372833" cy="749644"/>
          </a:xfrm>
          <a:prstGeom prst="rect">
            <a:avLst/>
          </a:prstGeom>
        </p:spPr>
      </p:pic>
      <p:pic>
        <p:nvPicPr>
          <p:cNvPr id="64" name="Picture 63"/>
          <p:cNvPicPr>
            <a:picLocks noChangeAspect="1"/>
          </p:cNvPicPr>
          <p:nvPr/>
        </p:nvPicPr>
        <p:blipFill rotWithShape="1">
          <a:blip r:embed="rId6" cstate="print">
            <a:extLst>
              <a:ext uri="{28A0092B-C50C-407E-A947-70E740481C1C}">
                <a14:useLocalDpi xmlns:a14="http://schemas.microsoft.com/office/drawing/2010/main" val="0"/>
              </a:ext>
            </a:extLst>
          </a:blip>
          <a:srcRect l="13305" t="15498" r="14046" b="33104"/>
          <a:stretch/>
        </p:blipFill>
        <p:spPr>
          <a:xfrm>
            <a:off x="10808064" y="2762987"/>
            <a:ext cx="730084" cy="516522"/>
          </a:xfrm>
          <a:prstGeom prst="rect">
            <a:avLst/>
          </a:prstGeom>
        </p:spPr>
      </p:pic>
      <p:pic>
        <p:nvPicPr>
          <p:cNvPr id="65" name="Picture 64"/>
          <p:cNvPicPr>
            <a:picLocks noChangeAspect="1"/>
          </p:cNvPicPr>
          <p:nvPr/>
        </p:nvPicPr>
        <p:blipFill>
          <a:blip r:embed="rId7"/>
          <a:stretch>
            <a:fillRect/>
          </a:stretch>
        </p:blipFill>
        <p:spPr>
          <a:xfrm>
            <a:off x="7652381" y="2927479"/>
            <a:ext cx="818098" cy="458933"/>
          </a:xfrm>
          <a:prstGeom prst="rect">
            <a:avLst/>
          </a:prstGeom>
        </p:spPr>
      </p:pic>
      <p:sp>
        <p:nvSpPr>
          <p:cNvPr id="66" name="TextBox 65"/>
          <p:cNvSpPr txBox="1"/>
          <p:nvPr/>
        </p:nvSpPr>
        <p:spPr bwMode="ltGray">
          <a:xfrm>
            <a:off x="7750742" y="2196693"/>
            <a:ext cx="584888" cy="304856"/>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100" dirty="0">
                <a:solidFill>
                  <a:srgbClr val="000000"/>
                </a:solidFill>
                <a:latin typeface="Calibri" pitchFamily="34" charset="0"/>
              </a:rPr>
              <a:t>STA1</a:t>
            </a:r>
          </a:p>
        </p:txBody>
      </p:sp>
      <p:sp>
        <p:nvSpPr>
          <p:cNvPr id="67" name="TextBox 66"/>
          <p:cNvSpPr txBox="1"/>
          <p:nvPr/>
        </p:nvSpPr>
        <p:spPr bwMode="ltGray">
          <a:xfrm>
            <a:off x="9430047" y="2887875"/>
            <a:ext cx="584888" cy="304856"/>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100" dirty="0">
                <a:solidFill>
                  <a:srgbClr val="000000"/>
                </a:solidFill>
                <a:latin typeface="Calibri" pitchFamily="34" charset="0"/>
              </a:rPr>
              <a:t>STA2</a:t>
            </a:r>
          </a:p>
        </p:txBody>
      </p:sp>
      <p:sp>
        <p:nvSpPr>
          <p:cNvPr id="68" name="TextBox 67"/>
          <p:cNvSpPr txBox="1"/>
          <p:nvPr/>
        </p:nvSpPr>
        <p:spPr bwMode="ltGray">
          <a:xfrm>
            <a:off x="10959329" y="2578881"/>
            <a:ext cx="584888" cy="304856"/>
          </a:xfrm>
          <a:prstGeom prst="rect">
            <a:avLst/>
          </a:prstGeom>
          <a:noFill/>
          <a:ln w="9525">
            <a:noFill/>
            <a:miter lim="800000"/>
            <a:headEnd/>
            <a:tailEnd/>
          </a:ln>
        </p:spPr>
        <p:txBody>
          <a:bodyPr wrap="square" lIns="91419" tIns="45710" rIns="91419" bIns="45710" rtlCol="0" anchor="t" anchorCtr="0">
            <a:noAutofit/>
          </a:bodyPr>
          <a:lstStyle/>
          <a:p>
            <a:pPr>
              <a:lnSpc>
                <a:spcPct val="50000"/>
              </a:lnSpc>
              <a:spcBef>
                <a:spcPts val="0"/>
              </a:spcBef>
              <a:spcAft>
                <a:spcPts val="800"/>
              </a:spcAft>
            </a:pPr>
            <a:r>
              <a:rPr lang="en-US" sz="1100" dirty="0">
                <a:solidFill>
                  <a:srgbClr val="000000"/>
                </a:solidFill>
                <a:latin typeface="Calibri" pitchFamily="34" charset="0"/>
              </a:rPr>
              <a:t>STA10</a:t>
            </a:r>
          </a:p>
        </p:txBody>
      </p:sp>
      <p:cxnSp>
        <p:nvCxnSpPr>
          <p:cNvPr id="69" name="Straight Arrow Connector 68"/>
          <p:cNvCxnSpPr/>
          <p:nvPr/>
        </p:nvCxnSpPr>
        <p:spPr bwMode="auto">
          <a:xfrm flipH="1">
            <a:off x="8168611" y="2238959"/>
            <a:ext cx="998070" cy="403828"/>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71" name="Straight Arrow Connector 70"/>
          <p:cNvCxnSpPr/>
          <p:nvPr/>
        </p:nvCxnSpPr>
        <p:spPr bwMode="auto">
          <a:xfrm>
            <a:off x="9623397" y="2493979"/>
            <a:ext cx="1041" cy="36576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75" name="Straight Arrow Connector 74"/>
          <p:cNvCxnSpPr/>
          <p:nvPr/>
        </p:nvCxnSpPr>
        <p:spPr bwMode="auto">
          <a:xfrm>
            <a:off x="9952626" y="2251276"/>
            <a:ext cx="929247" cy="498725"/>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57" name="Straight Arrow Connector 56"/>
          <p:cNvCxnSpPr/>
          <p:nvPr/>
        </p:nvCxnSpPr>
        <p:spPr bwMode="auto">
          <a:xfrm>
            <a:off x="1181081" y="5143894"/>
            <a:ext cx="5303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8" name="Straight Arrow Connector 57"/>
          <p:cNvCxnSpPr/>
          <p:nvPr/>
        </p:nvCxnSpPr>
        <p:spPr bwMode="auto">
          <a:xfrm>
            <a:off x="1181081" y="5632724"/>
            <a:ext cx="5303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Straight Arrow Connector 69"/>
          <p:cNvCxnSpPr/>
          <p:nvPr/>
        </p:nvCxnSpPr>
        <p:spPr bwMode="auto">
          <a:xfrm>
            <a:off x="1181081" y="6274897"/>
            <a:ext cx="5303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TextBox 71"/>
          <p:cNvSpPr txBox="1"/>
          <p:nvPr/>
        </p:nvSpPr>
        <p:spPr>
          <a:xfrm>
            <a:off x="767151" y="4840771"/>
            <a:ext cx="413896" cy="307777"/>
          </a:xfrm>
          <a:prstGeom prst="rect">
            <a:avLst/>
          </a:prstGeom>
          <a:noFill/>
        </p:spPr>
        <p:txBody>
          <a:bodyPr wrap="none" rtlCol="0">
            <a:spAutoFit/>
          </a:bodyPr>
          <a:lstStyle/>
          <a:p>
            <a:r>
              <a:rPr lang="en-US" sz="1400" dirty="0">
                <a:solidFill>
                  <a:schemeClr val="tx1"/>
                </a:solidFill>
              </a:rPr>
              <a:t>AP</a:t>
            </a:r>
            <a:endParaRPr lang="en-US" dirty="0">
              <a:solidFill>
                <a:schemeClr val="tx1"/>
              </a:solidFill>
            </a:endParaRPr>
          </a:p>
        </p:txBody>
      </p:sp>
      <p:sp>
        <p:nvSpPr>
          <p:cNvPr id="73" name="TextBox 72"/>
          <p:cNvSpPr txBox="1"/>
          <p:nvPr/>
        </p:nvSpPr>
        <p:spPr>
          <a:xfrm>
            <a:off x="674947" y="5343774"/>
            <a:ext cx="598305" cy="307777"/>
          </a:xfrm>
          <a:prstGeom prst="rect">
            <a:avLst/>
          </a:prstGeom>
          <a:noFill/>
        </p:spPr>
        <p:txBody>
          <a:bodyPr wrap="none" rtlCol="0">
            <a:spAutoFit/>
          </a:bodyPr>
          <a:lstStyle/>
          <a:p>
            <a:r>
              <a:rPr lang="en-US" sz="1400" dirty="0">
                <a:solidFill>
                  <a:schemeClr val="tx1"/>
                </a:solidFill>
              </a:rPr>
              <a:t>STA1</a:t>
            </a:r>
            <a:endParaRPr lang="en-US" dirty="0">
              <a:solidFill>
                <a:schemeClr val="tx1"/>
              </a:solidFill>
            </a:endParaRPr>
          </a:p>
        </p:txBody>
      </p:sp>
      <p:sp>
        <p:nvSpPr>
          <p:cNvPr id="74" name="TextBox 73"/>
          <p:cNvSpPr txBox="1"/>
          <p:nvPr/>
        </p:nvSpPr>
        <p:spPr>
          <a:xfrm>
            <a:off x="630064" y="5949236"/>
            <a:ext cx="688073" cy="307777"/>
          </a:xfrm>
          <a:prstGeom prst="rect">
            <a:avLst/>
          </a:prstGeom>
          <a:noFill/>
        </p:spPr>
        <p:txBody>
          <a:bodyPr wrap="none" rtlCol="0">
            <a:spAutoFit/>
          </a:bodyPr>
          <a:lstStyle/>
          <a:p>
            <a:r>
              <a:rPr lang="en-US" sz="1400" dirty="0">
                <a:solidFill>
                  <a:schemeClr val="tx1"/>
                </a:solidFill>
              </a:rPr>
              <a:t>STA10</a:t>
            </a:r>
            <a:endParaRPr lang="en-US" dirty="0">
              <a:solidFill>
                <a:schemeClr val="tx1"/>
              </a:solidFill>
            </a:endParaRPr>
          </a:p>
        </p:txBody>
      </p:sp>
      <p:sp>
        <p:nvSpPr>
          <p:cNvPr id="76" name="Rectangle 75"/>
          <p:cNvSpPr/>
          <p:nvPr/>
        </p:nvSpPr>
        <p:spPr bwMode="auto">
          <a:xfrm>
            <a:off x="1426275" y="4823160"/>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7" name="Straight Arrow Connector 76"/>
          <p:cNvCxnSpPr>
            <a:stCxn id="76" idx="2"/>
          </p:cNvCxnSpPr>
          <p:nvPr/>
        </p:nvCxnSpPr>
        <p:spPr bwMode="auto">
          <a:xfrm flipH="1">
            <a:off x="1465496" y="5143894"/>
            <a:ext cx="10473" cy="50967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p:cNvSpPr txBox="1"/>
          <p:nvPr/>
        </p:nvSpPr>
        <p:spPr>
          <a:xfrm rot="5400000">
            <a:off x="782751" y="5646973"/>
            <a:ext cx="479819" cy="310305"/>
          </a:xfrm>
          <a:prstGeom prst="rect">
            <a:avLst/>
          </a:prstGeom>
          <a:noFill/>
        </p:spPr>
        <p:txBody>
          <a:bodyPr wrap="square" rtlCol="0">
            <a:spAutoFit/>
          </a:bodyPr>
          <a:lstStyle/>
          <a:p>
            <a:pPr algn="ctr"/>
            <a:r>
              <a:rPr lang="en-US" sz="1400" b="1" dirty="0">
                <a:solidFill>
                  <a:schemeClr val="tx1"/>
                </a:solidFill>
              </a:rPr>
              <a:t>…</a:t>
            </a:r>
          </a:p>
        </p:txBody>
      </p:sp>
      <p:sp>
        <p:nvSpPr>
          <p:cNvPr id="79" name="Rectangle 78"/>
          <p:cNvSpPr/>
          <p:nvPr/>
        </p:nvSpPr>
        <p:spPr bwMode="auto">
          <a:xfrm>
            <a:off x="2214991" y="4822705"/>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0" name="Straight Arrow Connector 79"/>
          <p:cNvCxnSpPr/>
          <p:nvPr/>
        </p:nvCxnSpPr>
        <p:spPr bwMode="auto">
          <a:xfrm flipH="1">
            <a:off x="2254019" y="5143439"/>
            <a:ext cx="10473" cy="109728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1" name="Rectangle 80"/>
          <p:cNvSpPr/>
          <p:nvPr/>
        </p:nvSpPr>
        <p:spPr bwMode="auto">
          <a:xfrm>
            <a:off x="1678630" y="5311876"/>
            <a:ext cx="110094" cy="320734"/>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2" name="Straight Arrow Connector 81"/>
          <p:cNvCxnSpPr/>
          <p:nvPr/>
        </p:nvCxnSpPr>
        <p:spPr bwMode="auto">
          <a:xfrm flipH="1" flipV="1">
            <a:off x="1727952" y="5119417"/>
            <a:ext cx="426" cy="19222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3" name="Rectangle 82"/>
          <p:cNvSpPr/>
          <p:nvPr/>
        </p:nvSpPr>
        <p:spPr bwMode="auto">
          <a:xfrm>
            <a:off x="2447896" y="5950291"/>
            <a:ext cx="110094" cy="320734"/>
          </a:xfrm>
          <a:prstGeom prst="rect">
            <a:avLst/>
          </a:prstGeom>
          <a:pattFill prst="pct5">
            <a:fgClr>
              <a:schemeClr val="bg2">
                <a:lumMod val="40000"/>
                <a:lumOff val="60000"/>
              </a:schemeClr>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4" name="Straight Arrow Connector 83"/>
          <p:cNvCxnSpPr/>
          <p:nvPr/>
        </p:nvCxnSpPr>
        <p:spPr bwMode="auto">
          <a:xfrm flipH="1" flipV="1">
            <a:off x="2506519" y="5119417"/>
            <a:ext cx="426" cy="8229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5" name="Straight Arrow Connector 84"/>
          <p:cNvCxnSpPr/>
          <p:nvPr/>
        </p:nvCxnSpPr>
        <p:spPr bwMode="auto">
          <a:xfrm>
            <a:off x="4241097" y="5402478"/>
            <a:ext cx="0" cy="237745"/>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86" name="TextBox 85"/>
          <p:cNvSpPr txBox="1"/>
          <p:nvPr/>
        </p:nvSpPr>
        <p:spPr>
          <a:xfrm>
            <a:off x="3424471" y="5598635"/>
            <a:ext cx="1297096" cy="430887"/>
          </a:xfrm>
          <a:prstGeom prst="rect">
            <a:avLst/>
          </a:prstGeom>
          <a:noFill/>
        </p:spPr>
        <p:txBody>
          <a:bodyPr wrap="square" rtlCol="0">
            <a:spAutoFit/>
          </a:bodyPr>
          <a:lstStyle/>
          <a:p>
            <a:pPr algn="ctr"/>
            <a:r>
              <a:rPr lang="en-US" sz="1100" dirty="0">
                <a:solidFill>
                  <a:srgbClr val="FF0000"/>
                </a:solidFill>
              </a:rPr>
              <a:t>Packet expiration time for STA1</a:t>
            </a:r>
          </a:p>
        </p:txBody>
      </p:sp>
      <p:cxnSp>
        <p:nvCxnSpPr>
          <p:cNvPr id="87" name="Straight Arrow Connector 86"/>
          <p:cNvCxnSpPr/>
          <p:nvPr/>
        </p:nvCxnSpPr>
        <p:spPr bwMode="auto">
          <a:xfrm>
            <a:off x="6038457" y="6041850"/>
            <a:ext cx="0" cy="237745"/>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88" name="TextBox 87"/>
          <p:cNvSpPr txBox="1"/>
          <p:nvPr/>
        </p:nvSpPr>
        <p:spPr>
          <a:xfrm>
            <a:off x="5653191" y="5648893"/>
            <a:ext cx="1297096" cy="430887"/>
          </a:xfrm>
          <a:prstGeom prst="rect">
            <a:avLst/>
          </a:prstGeom>
          <a:noFill/>
        </p:spPr>
        <p:txBody>
          <a:bodyPr wrap="square" rtlCol="0">
            <a:spAutoFit/>
          </a:bodyPr>
          <a:lstStyle/>
          <a:p>
            <a:pPr algn="ctr"/>
            <a:r>
              <a:rPr lang="en-US" sz="1100" dirty="0">
                <a:solidFill>
                  <a:srgbClr val="FF0000"/>
                </a:solidFill>
              </a:rPr>
              <a:t>Packet expiration time for STA10</a:t>
            </a:r>
          </a:p>
        </p:txBody>
      </p:sp>
      <p:sp>
        <p:nvSpPr>
          <p:cNvPr id="89" name="TextBox 88"/>
          <p:cNvSpPr txBox="1"/>
          <p:nvPr/>
        </p:nvSpPr>
        <p:spPr>
          <a:xfrm>
            <a:off x="1762917" y="4837357"/>
            <a:ext cx="479819" cy="310305"/>
          </a:xfrm>
          <a:prstGeom prst="rect">
            <a:avLst/>
          </a:prstGeom>
          <a:noFill/>
        </p:spPr>
        <p:txBody>
          <a:bodyPr wrap="square" rtlCol="0">
            <a:spAutoFit/>
          </a:bodyPr>
          <a:lstStyle/>
          <a:p>
            <a:pPr algn="ctr"/>
            <a:r>
              <a:rPr lang="en-US" sz="1400" b="1" dirty="0">
                <a:solidFill>
                  <a:schemeClr val="tx1"/>
                </a:solidFill>
              </a:rPr>
              <a:t>…</a:t>
            </a:r>
          </a:p>
        </p:txBody>
      </p:sp>
      <p:sp>
        <p:nvSpPr>
          <p:cNvPr id="90" name="Rectangle 89"/>
          <p:cNvSpPr/>
          <p:nvPr/>
        </p:nvSpPr>
        <p:spPr bwMode="auto">
          <a:xfrm>
            <a:off x="3021579" y="5311639"/>
            <a:ext cx="838200"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1" name="Straight Arrow Connector 90"/>
          <p:cNvCxnSpPr/>
          <p:nvPr/>
        </p:nvCxnSpPr>
        <p:spPr bwMode="auto">
          <a:xfrm flipV="1">
            <a:off x="3452495" y="5122121"/>
            <a:ext cx="2552" cy="18288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2" name="TextBox 91"/>
          <p:cNvSpPr txBox="1"/>
          <p:nvPr/>
        </p:nvSpPr>
        <p:spPr>
          <a:xfrm>
            <a:off x="2336652" y="4592696"/>
            <a:ext cx="1552261" cy="261610"/>
          </a:xfrm>
          <a:prstGeom prst="rect">
            <a:avLst/>
          </a:prstGeom>
          <a:noFill/>
        </p:spPr>
        <p:txBody>
          <a:bodyPr wrap="square" rtlCol="0">
            <a:spAutoFit/>
          </a:bodyPr>
          <a:lstStyle/>
          <a:p>
            <a:pPr algn="ctr"/>
            <a:r>
              <a:rPr lang="en-US" sz="1100" dirty="0">
                <a:solidFill>
                  <a:schemeClr val="tx1"/>
                </a:solidFill>
              </a:rPr>
              <a:t>AP triggers STA1</a:t>
            </a:r>
          </a:p>
        </p:txBody>
      </p:sp>
      <p:cxnSp>
        <p:nvCxnSpPr>
          <p:cNvPr id="93" name="Straight Arrow Connector 92"/>
          <p:cNvCxnSpPr/>
          <p:nvPr/>
        </p:nvCxnSpPr>
        <p:spPr bwMode="auto">
          <a:xfrm flipH="1">
            <a:off x="2862659" y="5166215"/>
            <a:ext cx="9460" cy="4766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4" name="Rectangle 93"/>
          <p:cNvSpPr/>
          <p:nvPr/>
        </p:nvSpPr>
        <p:spPr bwMode="auto">
          <a:xfrm>
            <a:off x="2822713" y="4825488"/>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Rectangle 94"/>
          <p:cNvSpPr/>
          <p:nvPr/>
        </p:nvSpPr>
        <p:spPr bwMode="auto">
          <a:xfrm>
            <a:off x="4740473" y="5954948"/>
            <a:ext cx="838200"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6" name="Straight Arrow Connector 95"/>
          <p:cNvCxnSpPr>
            <a:stCxn id="95" idx="0"/>
          </p:cNvCxnSpPr>
          <p:nvPr/>
        </p:nvCxnSpPr>
        <p:spPr bwMode="auto">
          <a:xfrm flipV="1">
            <a:off x="5159573" y="5156934"/>
            <a:ext cx="589" cy="7980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7" name="Straight Arrow Connector 96"/>
          <p:cNvCxnSpPr/>
          <p:nvPr/>
        </p:nvCxnSpPr>
        <p:spPr bwMode="auto">
          <a:xfrm>
            <a:off x="4606806" y="5155981"/>
            <a:ext cx="4644" cy="10667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8" name="Rectangle 97"/>
          <p:cNvSpPr/>
          <p:nvPr/>
        </p:nvSpPr>
        <p:spPr bwMode="auto">
          <a:xfrm>
            <a:off x="4557112" y="4818158"/>
            <a:ext cx="99387" cy="320734"/>
          </a:xfrm>
          <a:prstGeom prst="rect">
            <a:avLst/>
          </a:prstGeom>
          <a:solidFill>
            <a:schemeClr val="bg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TextBox 98"/>
          <p:cNvSpPr txBox="1"/>
          <p:nvPr/>
        </p:nvSpPr>
        <p:spPr>
          <a:xfrm>
            <a:off x="4142013" y="4598730"/>
            <a:ext cx="1552261" cy="261610"/>
          </a:xfrm>
          <a:prstGeom prst="rect">
            <a:avLst/>
          </a:prstGeom>
          <a:noFill/>
        </p:spPr>
        <p:txBody>
          <a:bodyPr wrap="square" rtlCol="0">
            <a:spAutoFit/>
          </a:bodyPr>
          <a:lstStyle/>
          <a:p>
            <a:pPr algn="ctr"/>
            <a:r>
              <a:rPr lang="en-US" sz="1100" dirty="0">
                <a:solidFill>
                  <a:schemeClr val="tx1"/>
                </a:solidFill>
              </a:rPr>
              <a:t>AP triggers STA10</a:t>
            </a:r>
          </a:p>
        </p:txBody>
      </p:sp>
      <p:sp>
        <p:nvSpPr>
          <p:cNvPr id="100" name="TextBox 99"/>
          <p:cNvSpPr txBox="1"/>
          <p:nvPr/>
        </p:nvSpPr>
        <p:spPr>
          <a:xfrm>
            <a:off x="1069035" y="4314304"/>
            <a:ext cx="1552261" cy="430887"/>
          </a:xfrm>
          <a:prstGeom prst="rect">
            <a:avLst/>
          </a:prstGeom>
          <a:noFill/>
        </p:spPr>
        <p:txBody>
          <a:bodyPr wrap="square" rtlCol="0">
            <a:spAutoFit/>
          </a:bodyPr>
          <a:lstStyle/>
          <a:p>
            <a:pPr algn="ctr"/>
            <a:r>
              <a:rPr lang="en-US" sz="1100" dirty="0">
                <a:solidFill>
                  <a:schemeClr val="tx1"/>
                </a:solidFill>
              </a:rPr>
              <a:t>AP solicits timing info from the STAs</a:t>
            </a:r>
          </a:p>
        </p:txBody>
      </p:sp>
      <p:cxnSp>
        <p:nvCxnSpPr>
          <p:cNvPr id="101" name="Straight Arrow Connector 100"/>
          <p:cNvCxnSpPr/>
          <p:nvPr/>
        </p:nvCxnSpPr>
        <p:spPr bwMode="auto">
          <a:xfrm flipH="1">
            <a:off x="1451700" y="4699347"/>
            <a:ext cx="256099" cy="1296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2" name="Straight Arrow Connector 101"/>
          <p:cNvCxnSpPr>
            <a:endCxn id="79" idx="0"/>
          </p:cNvCxnSpPr>
          <p:nvPr/>
        </p:nvCxnSpPr>
        <p:spPr bwMode="auto">
          <a:xfrm>
            <a:off x="1947375" y="4685186"/>
            <a:ext cx="317310" cy="1375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3" name="TextBox 102"/>
          <p:cNvSpPr txBox="1"/>
          <p:nvPr/>
        </p:nvSpPr>
        <p:spPr>
          <a:xfrm>
            <a:off x="1235129" y="5590722"/>
            <a:ext cx="1143894" cy="430887"/>
          </a:xfrm>
          <a:prstGeom prst="rect">
            <a:avLst/>
          </a:prstGeom>
          <a:noFill/>
        </p:spPr>
        <p:txBody>
          <a:bodyPr wrap="square" rtlCol="0">
            <a:spAutoFit/>
          </a:bodyPr>
          <a:lstStyle/>
          <a:p>
            <a:pPr algn="ctr"/>
            <a:r>
              <a:rPr lang="en-US" sz="1100" dirty="0">
                <a:solidFill>
                  <a:schemeClr val="tx1"/>
                </a:solidFill>
              </a:rPr>
              <a:t>Timing info (STA1)</a:t>
            </a:r>
          </a:p>
        </p:txBody>
      </p:sp>
      <p:sp>
        <p:nvSpPr>
          <p:cNvPr id="104" name="TextBox 103"/>
          <p:cNvSpPr txBox="1"/>
          <p:nvPr/>
        </p:nvSpPr>
        <p:spPr>
          <a:xfrm>
            <a:off x="2348989" y="6029523"/>
            <a:ext cx="1143894" cy="430887"/>
          </a:xfrm>
          <a:prstGeom prst="rect">
            <a:avLst/>
          </a:prstGeom>
          <a:noFill/>
        </p:spPr>
        <p:txBody>
          <a:bodyPr wrap="square" rtlCol="0">
            <a:spAutoFit/>
          </a:bodyPr>
          <a:lstStyle/>
          <a:p>
            <a:pPr algn="ctr"/>
            <a:r>
              <a:rPr lang="en-US" sz="1100" dirty="0">
                <a:solidFill>
                  <a:schemeClr val="tx1"/>
                </a:solidFill>
              </a:rPr>
              <a:t>Timing info (STA10)</a:t>
            </a:r>
          </a:p>
        </p:txBody>
      </p:sp>
      <p:sp>
        <p:nvSpPr>
          <p:cNvPr id="105" name="TextBox 104"/>
          <p:cNvSpPr txBox="1"/>
          <p:nvPr/>
        </p:nvSpPr>
        <p:spPr>
          <a:xfrm>
            <a:off x="2450684" y="4086672"/>
            <a:ext cx="1832387" cy="261610"/>
          </a:xfrm>
          <a:prstGeom prst="rect">
            <a:avLst/>
          </a:prstGeom>
          <a:noFill/>
        </p:spPr>
        <p:txBody>
          <a:bodyPr wrap="square" rtlCol="0">
            <a:spAutoFit/>
          </a:bodyPr>
          <a:lstStyle/>
          <a:p>
            <a:pPr algn="ctr"/>
            <a:r>
              <a:rPr lang="en-US" sz="1100" b="1" u="sng" dirty="0">
                <a:solidFill>
                  <a:schemeClr val="tx1"/>
                </a:solidFill>
              </a:rPr>
              <a:t>Solicited timing info report</a:t>
            </a:r>
          </a:p>
        </p:txBody>
      </p:sp>
      <p:sp>
        <p:nvSpPr>
          <p:cNvPr id="106" name="TextBox 105"/>
          <p:cNvSpPr txBox="1"/>
          <p:nvPr/>
        </p:nvSpPr>
        <p:spPr>
          <a:xfrm>
            <a:off x="8743105" y="4110582"/>
            <a:ext cx="2021248" cy="261610"/>
          </a:xfrm>
          <a:prstGeom prst="rect">
            <a:avLst/>
          </a:prstGeom>
          <a:noFill/>
        </p:spPr>
        <p:txBody>
          <a:bodyPr wrap="square" rtlCol="0">
            <a:spAutoFit/>
          </a:bodyPr>
          <a:lstStyle/>
          <a:p>
            <a:pPr algn="ctr"/>
            <a:r>
              <a:rPr lang="en-US" sz="1100" b="1" u="sng" dirty="0">
                <a:solidFill>
                  <a:schemeClr val="tx1"/>
                </a:solidFill>
              </a:rPr>
              <a:t>Unsolicited timing info report</a:t>
            </a:r>
          </a:p>
        </p:txBody>
      </p:sp>
      <p:sp>
        <p:nvSpPr>
          <p:cNvPr id="107" name="TextBox 106"/>
          <p:cNvSpPr txBox="1"/>
          <p:nvPr/>
        </p:nvSpPr>
        <p:spPr>
          <a:xfrm>
            <a:off x="3827567" y="4824896"/>
            <a:ext cx="479819" cy="310305"/>
          </a:xfrm>
          <a:prstGeom prst="rect">
            <a:avLst/>
          </a:prstGeom>
          <a:noFill/>
        </p:spPr>
        <p:txBody>
          <a:bodyPr wrap="square" rtlCol="0">
            <a:spAutoFit/>
          </a:bodyPr>
          <a:lstStyle/>
          <a:p>
            <a:pPr algn="ctr"/>
            <a:r>
              <a:rPr lang="en-US" sz="1400" b="1" dirty="0">
                <a:solidFill>
                  <a:schemeClr val="tx1"/>
                </a:solidFill>
              </a:rPr>
              <a:t>…</a:t>
            </a:r>
          </a:p>
        </p:txBody>
      </p:sp>
      <p:sp>
        <p:nvSpPr>
          <p:cNvPr id="110" name="TextBox 109"/>
          <p:cNvSpPr txBox="1"/>
          <p:nvPr/>
        </p:nvSpPr>
        <p:spPr>
          <a:xfrm>
            <a:off x="5555481" y="4835399"/>
            <a:ext cx="479819" cy="310305"/>
          </a:xfrm>
          <a:prstGeom prst="rect">
            <a:avLst/>
          </a:prstGeom>
          <a:noFill/>
        </p:spPr>
        <p:txBody>
          <a:bodyPr wrap="square" rtlCol="0">
            <a:spAutoFit/>
          </a:bodyPr>
          <a:lstStyle/>
          <a:p>
            <a:pPr algn="ctr"/>
            <a:r>
              <a:rPr lang="en-US" sz="1400" b="1" dirty="0">
                <a:solidFill>
                  <a:schemeClr val="tx1"/>
                </a:solidFill>
              </a:rPr>
              <a:t>…</a:t>
            </a:r>
          </a:p>
        </p:txBody>
      </p:sp>
      <p:sp>
        <p:nvSpPr>
          <p:cNvPr id="111" name="TextBox 110"/>
          <p:cNvSpPr txBox="1"/>
          <p:nvPr/>
        </p:nvSpPr>
        <p:spPr>
          <a:xfrm>
            <a:off x="11123379" y="4795463"/>
            <a:ext cx="479819" cy="310305"/>
          </a:xfrm>
          <a:prstGeom prst="rect">
            <a:avLst/>
          </a:prstGeom>
          <a:noFill/>
        </p:spPr>
        <p:txBody>
          <a:bodyPr wrap="square" rtlCol="0">
            <a:spAutoFit/>
          </a:bodyPr>
          <a:lstStyle/>
          <a:p>
            <a:pPr algn="ctr"/>
            <a:r>
              <a:rPr lang="en-US" sz="1400" b="1" dirty="0">
                <a:solidFill>
                  <a:schemeClr val="tx1"/>
                </a:solidFill>
              </a:rPr>
              <a:t>…</a:t>
            </a:r>
          </a:p>
        </p:txBody>
      </p:sp>
    </p:spTree>
    <p:extLst>
      <p:ext uri="{BB962C8B-B14F-4D97-AF65-F5344CB8AC3E}">
        <p14:creationId xmlns:p14="http://schemas.microsoft.com/office/powerpoint/2010/main" val="15710062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17106</TotalTime>
  <Words>2304</Words>
  <Application>Microsoft Office PowerPoint</Application>
  <PresentationFormat>Widescreen</PresentationFormat>
  <Paragraphs>350</Paragraphs>
  <Slides>17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SimSun</vt:lpstr>
      <vt:lpstr>Arial</vt:lpstr>
      <vt:lpstr>Calibri</vt:lpstr>
      <vt:lpstr>Times New Roman</vt:lpstr>
      <vt:lpstr>Office Theme</vt:lpstr>
      <vt:lpstr>Document</vt:lpstr>
      <vt:lpstr>Timing Information Sharing for Next Generation WLANs</vt:lpstr>
      <vt:lpstr>Abstract</vt:lpstr>
      <vt:lpstr>Background</vt:lpstr>
      <vt:lpstr>Frameworks for Reporting Traffic Related Information</vt:lpstr>
      <vt:lpstr>Real-time timing/delay information missing at the AP side</vt:lpstr>
      <vt:lpstr>Timing Information Reporting</vt:lpstr>
      <vt:lpstr>Timing Parameter(s) to Report</vt:lpstr>
      <vt:lpstr>Prior Discussion on this Topic</vt:lpstr>
      <vt:lpstr>Example 1 – Uplink Packet Drop Reduction </vt:lpstr>
      <vt:lpstr>Example 2 – Efficient Relay Operation</vt:lpstr>
      <vt:lpstr>Example 3 – Resource Sharing in Multi-AP Operation</vt:lpstr>
      <vt:lpstr>Example 4 – Downlink Traffic Handling</vt:lpstr>
      <vt:lpstr>Summary</vt:lpstr>
      <vt:lpstr>SP</vt:lpstr>
      <vt:lpstr>References</vt:lpstr>
      <vt:lpstr>References</vt:lpstr>
      <vt:lpstr>Signaling Discussion for Reporting</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cp:lastModifiedBy>
  <cp:revision>291</cp:revision>
  <cp:lastPrinted>1601-01-01T00:00:00Z</cp:lastPrinted>
  <dcterms:created xsi:type="dcterms:W3CDTF">2021-02-24T17:42:37Z</dcterms:created>
  <dcterms:modified xsi:type="dcterms:W3CDTF">2024-06-14T19:35:39Z</dcterms:modified>
</cp:coreProperties>
</file>