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268" r:id="rId4"/>
    <p:sldId id="236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2398" r:id="rId19"/>
    <p:sldId id="2404" r:id="rId20"/>
    <p:sldId id="2399" r:id="rId21"/>
    <p:sldId id="2393" r:id="rId22"/>
    <p:sldId id="2405" r:id="rId23"/>
    <p:sldId id="2367" r:id="rId24"/>
    <p:sldId id="310" r:id="rId25"/>
    <p:sldId id="311" r:id="rId2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138" autoAdjust="0"/>
    <p:restoredTop sz="94660"/>
  </p:normalViewPr>
  <p:slideViewPr>
    <p:cSldViewPr>
      <p:cViewPr varScale="1">
        <p:scale>
          <a:sx n="72" d="100"/>
          <a:sy n="72" d="100"/>
        </p:scale>
        <p:origin x="507" y="39"/>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385" y="4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24/03/14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33156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99381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003114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78704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802.11-24/0262r6</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4/11-24-0181-02-00bh-tgbh-report-to-ec-on-conditional-approval-to-go-to-sa-ballot.pptx" TargetMode="External"/><Relationship Id="rId3" Type="http://schemas.openxmlformats.org/officeDocument/2006/relationships/hyperlink" Target="https://mentor.ieee.org/802.11/dcn/22/11-22-0651-36-00bh-tgbh-motions-list.pptx" TargetMode="External"/><Relationship Id="rId7" Type="http://schemas.openxmlformats.org/officeDocument/2006/relationships/hyperlink" Target="https://mentor.ieee.org/802.11/dcn/24/11-24-0586-00-00bh-p802-11bh-d3-0-mdr-report-response.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4/11-24-0140-07-0000-p802-11bh-d3-0-mdr-report.docx" TargetMode="External"/><Relationship Id="rId5" Type="http://schemas.openxmlformats.org/officeDocument/2006/relationships/hyperlink" Target="https://mentor.ieee.org/802.11/dcn/24/11-24-0380-01-00bh-ieee-802-11bh-lb283-comments.xlsx" TargetMode="External"/><Relationship Id="rId4" Type="http://schemas.openxmlformats.org/officeDocument/2006/relationships/hyperlink" Target="https://mentor.ieee.org/802.11/dcn/24/11-24-0539-00-00bh-bit-assignment-of-optional-subelement-ids-for-beacon-request.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4/11-24-0134-00-00bh-minutes-tgbh-interim-meeting-january-2024.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0651-38-00bh-tgbh-motions-list.pptx" TargetMode="External"/><Relationship Id="rId7" Type="http://schemas.openxmlformats.org/officeDocument/2006/relationships/hyperlink" Target="https://mentor.ieee.org/802.11/dcn/24/11-24-0181-02-00bh-tgbh-report-to-ec-on-conditional-approval-to-go-to-sa-ballot.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4/11-24-0539-00-00bh-bit-assignment-of-optional-subelement-ids-for-beacon-request.pptx" TargetMode="External"/><Relationship Id="rId5" Type="http://schemas.openxmlformats.org/officeDocument/2006/relationships/hyperlink" Target="https://mentor.ieee.org/802.11/dcn/24/11-24-0586-01-00bh-p802-11bh-d3-0-mdr-report-response.docx" TargetMode="External"/><Relationship Id="rId4" Type="http://schemas.openxmlformats.org/officeDocument/2006/relationships/hyperlink" Target="https://mentor.ieee.org/802.11/dcn/24/11-24-0380-02-00bh-ieee-802-11bh-lb283-comments.xls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TGbh-agenda-2024-March-Plenary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2024-03-13</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12 Mar 2024, 13:30-15:30 MST</a:t>
            </a:r>
            <a:endParaRPr lang="en-GB" dirty="0"/>
          </a:p>
        </p:txBody>
      </p:sp>
      <p:sp>
        <p:nvSpPr>
          <p:cNvPr id="4098" name="Rectangle 2"/>
          <p:cNvSpPr>
            <a:spLocks noGrp="1" noChangeArrowheads="1"/>
          </p:cNvSpPr>
          <p:nvPr>
            <p:ph idx="1"/>
          </p:nvPr>
        </p:nvSpPr>
        <p:spPr>
          <a:xfrm>
            <a:off x="685800" y="1236662"/>
            <a:ext cx="11049000" cy="5238752"/>
          </a:xfrm>
          <a:ln/>
        </p:spPr>
        <p:txBody>
          <a:bodyPr/>
          <a:lstStyle/>
          <a:p>
            <a:pPr marL="457200" indent="-457200">
              <a:spcBef>
                <a:spcPts val="0"/>
              </a:spcBef>
              <a:spcAft>
                <a:spcPts val="0"/>
              </a:spcAft>
              <a:buFont typeface="Arial" panose="020B0604020202020204" pitchFamily="34" charset="0"/>
              <a:buChar char="•"/>
              <a:defRPr/>
            </a:pPr>
            <a:r>
              <a:rPr lang="en-US" sz="1800" dirty="0"/>
              <a:t>Attendance, noises/recording, meeting protocol</a:t>
            </a:r>
          </a:p>
          <a:p>
            <a:pPr marL="457200" indent="-457200">
              <a:spcBef>
                <a:spcPts val="0"/>
              </a:spcBef>
              <a:spcAft>
                <a:spcPts val="0"/>
              </a:spcAft>
              <a:buFont typeface="Arial" panose="020B0604020202020204" pitchFamily="34" charset="0"/>
              <a:buChar char="•"/>
              <a:defRPr/>
            </a:pPr>
            <a:r>
              <a:rPr lang="en-US" sz="1800" dirty="0"/>
              <a:t>Policies, duty to inform, participation rules</a:t>
            </a:r>
          </a:p>
          <a:p>
            <a:pPr marL="457200" indent="-457200">
              <a:spcBef>
                <a:spcPts val="0"/>
              </a:spcBef>
              <a:spcAft>
                <a:spcPts val="0"/>
              </a:spcAft>
              <a:buFont typeface="Arial" panose="020B0604020202020204" pitchFamily="34" charset="0"/>
              <a:buChar char="•"/>
              <a:defRPr/>
            </a:pPr>
            <a:r>
              <a:rPr lang="en-US" sz="1800" dirty="0"/>
              <a:t>Organization topics:</a:t>
            </a:r>
          </a:p>
          <a:p>
            <a:pPr marL="857250" lvl="1" indent="-457200">
              <a:spcBef>
                <a:spcPts val="0"/>
              </a:spcBef>
              <a:spcAft>
                <a:spcPts val="0"/>
              </a:spcAft>
              <a:buFont typeface="Arial" panose="020B0604020202020204" pitchFamily="34" charset="0"/>
              <a:buChar char="•"/>
              <a:defRPr/>
            </a:pPr>
            <a:r>
              <a:rPr lang="en-US" altLang="en-US" sz="1800" dirty="0"/>
              <a:t>March Plenary meetings: Tuesday, 13:30-15:30; Thursday 10:30-12:30</a:t>
            </a:r>
          </a:p>
          <a:p>
            <a:pPr marL="857250" lvl="1" indent="-457200">
              <a:spcBef>
                <a:spcPts val="0"/>
              </a:spcBef>
              <a:spcAft>
                <a:spcPts val="0"/>
              </a:spcAft>
              <a:buFont typeface="Arial" panose="020B0604020202020204" pitchFamily="34" charset="0"/>
              <a:buChar char="•"/>
              <a:defRPr/>
            </a:pPr>
            <a:r>
              <a:rPr lang="en-US" altLang="en-US" sz="1800" dirty="0"/>
              <a:t>Approve January Interim and teleconference minutes (next slide)</a:t>
            </a:r>
          </a:p>
          <a:p>
            <a:pPr marL="857250" lvl="1" indent="-457200">
              <a:spcBef>
                <a:spcPts val="0"/>
              </a:spcBef>
              <a:spcAft>
                <a:spcPts val="0"/>
              </a:spcAft>
              <a:buFont typeface="Arial" panose="020B0604020202020204" pitchFamily="34" charset="0"/>
              <a:buChar char="•"/>
              <a:defRPr/>
            </a:pPr>
            <a:r>
              <a:rPr lang="en-US" sz="1800" dirty="0"/>
              <a:t>Timeline reminder (slide 18)</a:t>
            </a:r>
          </a:p>
          <a:p>
            <a:pPr marL="857250" lvl="1" indent="-457200">
              <a:spcBef>
                <a:spcPts val="0"/>
              </a:spcBef>
              <a:spcAft>
                <a:spcPts val="0"/>
              </a:spcAft>
              <a:buFont typeface="Arial" panose="020B0604020202020204" pitchFamily="34" charset="0"/>
              <a:buChar char="•"/>
              <a:defRPr/>
            </a:pPr>
            <a:r>
              <a:rPr lang="en-US" sz="1800" dirty="0"/>
              <a:t>Motions record:</a:t>
            </a:r>
            <a:r>
              <a:rPr lang="en-US" sz="1800" b="0" dirty="0"/>
              <a:t> </a:t>
            </a:r>
            <a:r>
              <a:rPr lang="en-US" sz="1800" dirty="0">
                <a:hlinkClick r:id="rId3"/>
              </a:rPr>
              <a:t>11-22/0651r36</a:t>
            </a:r>
            <a:r>
              <a:rPr lang="en-US" sz="1800" b="0" dirty="0"/>
              <a:t> </a:t>
            </a:r>
          </a:p>
          <a:p>
            <a:pPr marL="457200" indent="-457200">
              <a:spcBef>
                <a:spcPts val="0"/>
              </a:spcBef>
              <a:spcAft>
                <a:spcPts val="0"/>
              </a:spcAft>
              <a:buFont typeface="Arial" panose="020B0604020202020204" pitchFamily="34" charset="0"/>
              <a:buChar char="•"/>
              <a:defRPr/>
            </a:pPr>
            <a:r>
              <a:rPr lang="en-US" sz="1800" dirty="0"/>
              <a:t>Alignment issue/ANA assignments</a:t>
            </a:r>
          </a:p>
          <a:p>
            <a:pPr marL="857250" lvl="1" indent="-457200">
              <a:spcBef>
                <a:spcPts val="0"/>
              </a:spcBef>
              <a:spcAft>
                <a:spcPts val="0"/>
              </a:spcAft>
              <a:buFont typeface="Arial" panose="020B0604020202020204" pitchFamily="34" charset="0"/>
              <a:buChar char="•"/>
              <a:defRPr/>
            </a:pPr>
            <a:r>
              <a:rPr lang="en-US" sz="1800"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4"/>
              </a:rPr>
              <a:t>11-24/0539r0</a:t>
            </a:r>
            <a:r>
              <a:rPr lang="en-US" sz="1800"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p>
          <a:p>
            <a:pPr marL="857250" lvl="1" indent="-457200">
              <a:spcBef>
                <a:spcPts val="0"/>
              </a:spcBef>
              <a:spcAft>
                <a:spcPts val="0"/>
              </a:spcAft>
              <a:buFont typeface="Arial" panose="020B0604020202020204" pitchFamily="34" charset="0"/>
              <a:buChar char="•"/>
              <a:defRPr/>
            </a:pPr>
            <a:r>
              <a:rPr lang="en-US" sz="1800" dirty="0"/>
              <a:t>Editor update on ANA assignments</a:t>
            </a:r>
          </a:p>
          <a:p>
            <a:pPr marL="457200" indent="-457200">
              <a:spcBef>
                <a:spcPts val="0"/>
              </a:spcBef>
              <a:spcAft>
                <a:spcPts val="0"/>
              </a:spcAft>
              <a:buFont typeface="Arial" panose="020B0604020202020204" pitchFamily="34" charset="0"/>
              <a:buChar char="•"/>
              <a:defRPr/>
            </a:pPr>
            <a:r>
              <a:rPr lang="en-US" sz="1800" dirty="0"/>
              <a:t>Comment Resolution</a:t>
            </a:r>
          </a:p>
          <a:p>
            <a:pPr marL="857250" lvl="1" indent="-457200">
              <a:spcBef>
                <a:spcPts val="0"/>
              </a:spcBef>
              <a:spcAft>
                <a:spcPts val="0"/>
              </a:spcAft>
              <a:buFont typeface="Arial" panose="020B0604020202020204" pitchFamily="34" charset="0"/>
              <a:buChar char="•"/>
              <a:defRPr/>
            </a:pPr>
            <a:r>
              <a:rPr lang="en-US" sz="1800" dirty="0"/>
              <a:t>Comment resolution document: </a:t>
            </a:r>
            <a:r>
              <a:rPr lang="en-US" sz="1800" dirty="0">
                <a:hlinkClick r:id="rId5"/>
              </a:rPr>
              <a:t>11-24/0380r1</a:t>
            </a:r>
            <a:r>
              <a:rPr lang="en-US" sz="1800" dirty="0"/>
              <a:t> </a:t>
            </a:r>
          </a:p>
          <a:p>
            <a:pPr marL="857250" lvl="1" indent="-457200">
              <a:spcBef>
                <a:spcPts val="0"/>
              </a:spcBef>
              <a:spcAft>
                <a:spcPts val="0"/>
              </a:spcAft>
              <a:buFont typeface="Arial" panose="020B0604020202020204" pitchFamily="34" charset="0"/>
              <a:buChar char="•"/>
              <a:defRPr/>
            </a:pPr>
            <a:r>
              <a:rPr lang="en-US" sz="1800" dirty="0"/>
              <a:t>Review and disposition of LB283 comments</a:t>
            </a:r>
          </a:p>
          <a:p>
            <a:pPr marL="457200" indent="-457200">
              <a:spcBef>
                <a:spcPts val="0"/>
              </a:spcBef>
              <a:spcAft>
                <a:spcPts val="0"/>
              </a:spcAft>
              <a:buFont typeface="Arial" panose="020B0604020202020204" pitchFamily="34" charset="0"/>
              <a:buChar char="•"/>
              <a:defRPr/>
            </a:pPr>
            <a:r>
              <a:rPr lang="en-US" sz="1800" dirty="0"/>
              <a:t>MDR Resolution</a:t>
            </a:r>
          </a:p>
          <a:p>
            <a:pPr marL="857250" lvl="1" indent="-457200">
              <a:spcBef>
                <a:spcPts val="0"/>
              </a:spcBef>
              <a:spcAft>
                <a:spcPts val="0"/>
              </a:spcAft>
              <a:buFont typeface="Arial" panose="020B0604020202020204" pitchFamily="34" charset="0"/>
              <a:buChar char="•"/>
              <a:defRPr/>
            </a:pPr>
            <a:r>
              <a:rPr lang="en-US" sz="1800" dirty="0"/>
              <a:t>Review MDR report </a:t>
            </a:r>
            <a:r>
              <a:rPr lang="en-US" sz="1800" dirty="0">
                <a:hlinkClick r:id="rId6"/>
              </a:rPr>
              <a:t>11-24/0140r7</a:t>
            </a:r>
            <a:r>
              <a:rPr lang="en-US" sz="1800" dirty="0"/>
              <a:t>.  Consider changes to draft/record in </a:t>
            </a:r>
            <a:r>
              <a:rPr lang="en-US" sz="1800" dirty="0">
                <a:hlinkClick r:id="rId7"/>
              </a:rPr>
              <a:t>11-24/0586r0</a:t>
            </a:r>
            <a:r>
              <a:rPr lang="en-US" sz="1800" dirty="0"/>
              <a:t>.</a:t>
            </a:r>
          </a:p>
          <a:p>
            <a:pPr marL="457200" indent="-457200">
              <a:spcBef>
                <a:spcPts val="0"/>
              </a:spcBef>
              <a:spcAft>
                <a:spcPts val="0"/>
              </a:spcAft>
              <a:buFont typeface="Arial" panose="020B0604020202020204" pitchFamily="34" charset="0"/>
              <a:buChar char="•"/>
              <a:defRPr/>
            </a:pPr>
            <a:r>
              <a:rPr lang="en-US" sz="1800" dirty="0"/>
              <a:t>EC Report review: </a:t>
            </a:r>
            <a:r>
              <a:rPr lang="en-US" sz="1800" b="0" dirty="0">
                <a:hlinkClick r:id="rId8"/>
              </a:rPr>
              <a:t>11-24/0181r2</a:t>
            </a:r>
            <a:r>
              <a:rPr lang="en-US" sz="1800" b="0" dirty="0"/>
              <a:t> </a:t>
            </a:r>
          </a:p>
          <a:p>
            <a:pPr marL="457200" indent="-457200">
              <a:spcBef>
                <a:spcPts val="0"/>
              </a:spcBef>
              <a:spcAft>
                <a:spcPts val="0"/>
              </a:spcAft>
              <a:buFont typeface="Arial" panose="020B0604020202020204" pitchFamily="34" charset="0"/>
              <a:buChar char="•"/>
              <a:defRPr/>
            </a:pPr>
            <a:r>
              <a:rPr lang="en-US" sz="1800" dirty="0"/>
              <a:t>If time:</a:t>
            </a:r>
          </a:p>
          <a:p>
            <a:pPr marL="857250" lvl="1" indent="-457200">
              <a:spcBef>
                <a:spcPts val="0"/>
              </a:spcBef>
              <a:spcAft>
                <a:spcPts val="0"/>
              </a:spcAft>
              <a:buFont typeface="Arial" panose="020B0604020202020204" pitchFamily="34" charset="0"/>
              <a:buChar char="•"/>
              <a:defRPr/>
            </a:pPr>
            <a:r>
              <a:rPr lang="en-US" sz="1800" dirty="0"/>
              <a:t>Comment resolution approval motions (see Motions deck)</a:t>
            </a:r>
          </a:p>
          <a:p>
            <a:pPr marL="857250" lvl="1" indent="-457200">
              <a:spcBef>
                <a:spcPts val="0"/>
              </a:spcBef>
              <a:spcAft>
                <a:spcPts val="0"/>
              </a:spcAft>
              <a:buFont typeface="Arial" panose="020B0604020202020204" pitchFamily="34" charset="0"/>
              <a:buChar char="•"/>
              <a:defRPr/>
            </a:pPr>
            <a:r>
              <a:rPr lang="en-US" sz="1800" dirty="0"/>
              <a:t>SA Ballot start motions (see Motions deck)</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676400"/>
            <a:ext cx="10361084" cy="4799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January interim session: </a:t>
            </a:r>
            <a:r>
              <a:rPr lang="en-US" sz="2800" dirty="0">
                <a:hlinkClick r:id="rId3"/>
              </a:rPr>
              <a:t>11-24/0134r0</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None</a:t>
            </a:r>
          </a:p>
          <a:p>
            <a:pPr marL="457200" indent="-457200">
              <a:lnSpc>
                <a:spcPct val="90000"/>
              </a:lnSpc>
              <a:spcBef>
                <a:spcPts val="0"/>
              </a:spcBef>
              <a:spcAft>
                <a:spcPts val="600"/>
              </a:spcAft>
              <a:buFont typeface="Arial" panose="020B0604020202020204" pitchFamily="34" charset="0"/>
              <a:buChar char="•"/>
              <a:defRPr/>
            </a:pPr>
            <a:r>
              <a:rPr lang="en-US" sz="2800" dirty="0"/>
              <a:t>Result:</a:t>
            </a:r>
            <a:endParaRPr lang="en-US" sz="2800" dirty="0">
              <a:highlight>
                <a:srgbClr val="00FF00"/>
              </a:highlight>
            </a:endParaRP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dirty="0">
                <a:highlight>
                  <a:srgbClr val="00FF00"/>
                </a:highlight>
                <a:latin typeface="Times New Roman"/>
                <a:ea typeface="MS Gothic"/>
              </a:rPr>
              <a:t>Nov 2023</a:t>
            </a:r>
          </a:p>
          <a:p>
            <a:pPr lvl="1" algn="just">
              <a:spcBef>
                <a:spcPts val="0"/>
              </a:spcBef>
              <a:defRPr/>
            </a:pPr>
            <a:r>
              <a:rPr lang="en-US" altLang="zh-CN" sz="2400" dirty="0">
                <a:latin typeface="Times New Roman"/>
                <a:ea typeface="MS Gothic"/>
              </a:rPr>
              <a:t>Recirculation LB (D3.0)			</a:t>
            </a:r>
            <a:r>
              <a:rPr lang="en-US" altLang="zh-CN" sz="2400" dirty="0">
                <a:highlight>
                  <a:srgbClr val="00FF00"/>
                </a:highlight>
                <a:latin typeface="Times New Roman"/>
                <a:ea typeface="MS Gothic"/>
              </a:rPr>
              <a:t>Jan 2024</a:t>
            </a:r>
          </a:p>
          <a:p>
            <a:pPr lvl="1" algn="just">
              <a:spcBef>
                <a:spcPts val="0"/>
              </a:spcBef>
              <a:defRPr/>
            </a:pPr>
            <a:r>
              <a:rPr lang="en-US" altLang="zh-CN" sz="2400" dirty="0">
                <a:latin typeface="Times New Roman"/>
                <a:ea typeface="MS Gothic"/>
              </a:rPr>
              <a:t>Recirculation LB (D4.0)			</a:t>
            </a:r>
            <a:r>
              <a:rPr lang="en-US" altLang="zh-CN" sz="2400" dirty="0">
                <a:highlight>
                  <a:srgbClr val="FFFF00"/>
                </a:highlight>
                <a:latin typeface="Times New Roman"/>
                <a:ea typeface="MS Gothic"/>
              </a:rPr>
              <a:t>Mar 2024</a:t>
            </a:r>
          </a:p>
          <a:p>
            <a:pPr lvl="1" algn="just">
              <a:spcBef>
                <a:spcPts val="0"/>
              </a:spcBef>
              <a:defRPr/>
            </a:pPr>
            <a:r>
              <a:rPr lang="en-US" altLang="zh-CN" sz="2400" dirty="0">
                <a:latin typeface="Times New Roman"/>
                <a:ea typeface="MS Gothic"/>
              </a:rPr>
              <a:t>Initial SA Ballot (D4.0)			</a:t>
            </a:r>
            <a:r>
              <a:rPr lang="en-US" altLang="zh-CN" sz="2400" dirty="0">
                <a:highlight>
                  <a:srgbClr val="FFFF00"/>
                </a:highlight>
                <a:latin typeface="Times New Roman"/>
                <a:ea typeface="MS Gothic"/>
              </a:rPr>
              <a:t>Apr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sz="1600" dirty="0"/>
              <a:t>TBD</a:t>
            </a:r>
          </a:p>
          <a:p>
            <a:pPr marL="457200" indent="-457200">
              <a:spcBef>
                <a:spcPts val="300"/>
              </a:spcBef>
              <a:spcAft>
                <a:spcPts val="0"/>
              </a:spcAft>
              <a:buFont typeface="Arial" panose="020B0604020202020204" pitchFamily="34" charset="0"/>
              <a:buChar char="•"/>
              <a:defRPr/>
            </a:pPr>
            <a:endParaRPr lang="en-US" sz="1600" b="1" dirty="0">
              <a:effectLst/>
              <a:latin typeface="Times New Roman" panose="02020603050405020304" pitchFamily="18" charset="0"/>
              <a:ea typeface="MS Mincho" panose="02020609040205080304" pitchFamily="49" charset="-128"/>
            </a:endParaRPr>
          </a:p>
          <a:p>
            <a:pPr marL="457200" indent="-457200">
              <a:spcBef>
                <a:spcPts val="300"/>
              </a:spcBef>
              <a:spcAft>
                <a:spcPts val="0"/>
              </a:spcAft>
              <a:buFont typeface="Arial" panose="020B0604020202020204" pitchFamily="34" charset="0"/>
              <a:buChar char="•"/>
              <a:defRPr/>
            </a:pPr>
            <a:endParaRPr lang="en-US" dirty="0"/>
          </a:p>
          <a:p>
            <a:pPr marL="457200" indent="-457200">
              <a:spcBef>
                <a:spcPts val="300"/>
              </a:spcBef>
              <a:spcAft>
                <a:spcPts val="0"/>
              </a:spcAft>
              <a:buFont typeface="Arial" panose="020B0604020202020204" pitchFamily="34" charset="0"/>
              <a:buChar char="•"/>
              <a:defRPr/>
            </a:pPr>
            <a:endParaRPr lang="en-US" sz="16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1478758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March 2024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Mar 2024, 10:30-12:30 MST</a:t>
            </a:r>
            <a:endParaRPr lang="en-GB" dirty="0"/>
          </a:p>
        </p:txBody>
      </p:sp>
      <p:sp>
        <p:nvSpPr>
          <p:cNvPr id="4098" name="Rectangle 2"/>
          <p:cNvSpPr>
            <a:spLocks noGrp="1" noChangeArrowheads="1"/>
          </p:cNvSpPr>
          <p:nvPr>
            <p:ph idx="1"/>
          </p:nvPr>
        </p:nvSpPr>
        <p:spPr>
          <a:xfrm>
            <a:off x="685800" y="1236662"/>
            <a:ext cx="11049000" cy="5160966"/>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dirty="0"/>
              <a:t>March Plenary meetings: Tuesday, 13:30-15:30; Thursday 10:30-12:30</a:t>
            </a:r>
          </a:p>
          <a:p>
            <a:pPr marL="857250" lvl="1" indent="-457200">
              <a:spcBef>
                <a:spcPts val="0"/>
              </a:spcBef>
              <a:spcAft>
                <a:spcPts val="0"/>
              </a:spcAft>
              <a:buFont typeface="Arial" panose="020B0604020202020204" pitchFamily="34" charset="0"/>
              <a:buChar char="•"/>
              <a:defRPr/>
            </a:pPr>
            <a:r>
              <a:rPr lang="en-US" dirty="0"/>
              <a:t>Timeline reminder (slide 18)</a:t>
            </a:r>
          </a:p>
          <a:p>
            <a:pPr marL="857250" lvl="1" indent="-457200">
              <a:spcBef>
                <a:spcPts val="0"/>
              </a:spcBef>
              <a:spcAft>
                <a:spcPts val="0"/>
              </a:spcAft>
              <a:buFont typeface="Arial" panose="020B0604020202020204" pitchFamily="34" charset="0"/>
              <a:buChar char="•"/>
              <a:defRPr/>
            </a:pPr>
            <a:r>
              <a:rPr lang="en-US" dirty="0"/>
              <a:t>Motions record:</a:t>
            </a:r>
            <a:r>
              <a:rPr lang="en-US" b="0" dirty="0"/>
              <a:t> </a:t>
            </a:r>
            <a:r>
              <a:rPr lang="en-US" b="0" dirty="0">
                <a:hlinkClick r:id="rId3"/>
              </a:rPr>
              <a:t>11-22/0651r38</a:t>
            </a:r>
            <a:r>
              <a:rPr lang="en-US" b="0" dirty="0"/>
              <a:t> </a:t>
            </a:r>
          </a:p>
          <a:p>
            <a:pPr marL="457200" indent="-457200">
              <a:spcBef>
                <a:spcPts val="0"/>
              </a:spcBef>
              <a:spcAft>
                <a:spcPts val="0"/>
              </a:spcAft>
              <a:buFont typeface="Arial" panose="020B0604020202020204" pitchFamily="34" charset="0"/>
              <a:buChar char="•"/>
              <a:defRPr/>
            </a:pPr>
            <a:r>
              <a:rPr lang="en-US" dirty="0"/>
              <a:t>Comments, MDR Resolutions, ANA assignments and EC Report, finalize</a:t>
            </a:r>
          </a:p>
          <a:p>
            <a:pPr marL="857250" lvl="1" indent="-457200">
              <a:spcBef>
                <a:spcPts val="0"/>
              </a:spcBef>
              <a:spcAft>
                <a:spcPts val="0"/>
              </a:spcAft>
              <a:buFont typeface="Arial" panose="020B0604020202020204" pitchFamily="34" charset="0"/>
              <a:buChar char="•"/>
              <a:defRPr/>
            </a:pPr>
            <a:r>
              <a:rPr lang="en-US" dirty="0">
                <a:latin typeface="+mj-lt"/>
              </a:rPr>
              <a:t>Review disposition of LB283 comments, Comment resolution document: </a:t>
            </a:r>
            <a:r>
              <a:rPr lang="en-US" dirty="0">
                <a:latin typeface="+mj-lt"/>
                <a:hlinkClick r:id="rId4"/>
              </a:rPr>
              <a:t>11-24/0380r2</a:t>
            </a:r>
            <a:r>
              <a:rPr lang="en-US" dirty="0">
                <a:latin typeface="+mj-lt"/>
              </a:rPr>
              <a:t> </a:t>
            </a:r>
          </a:p>
          <a:p>
            <a:pPr marL="857250" lvl="1" indent="-457200">
              <a:spcBef>
                <a:spcPts val="0"/>
              </a:spcBef>
              <a:spcAft>
                <a:spcPts val="0"/>
              </a:spcAft>
              <a:buFont typeface="Arial" panose="020B0604020202020204" pitchFamily="34" charset="0"/>
              <a:buChar char="•"/>
              <a:defRPr/>
            </a:pPr>
            <a:r>
              <a:rPr lang="en-US" b="0" dirty="0">
                <a:latin typeface="+mj-lt"/>
              </a:rPr>
              <a:t>Review MDR comments response/disposition: </a:t>
            </a:r>
            <a:r>
              <a:rPr lang="en-US" dirty="0">
                <a:latin typeface="+mj-lt"/>
                <a:hlinkClick r:id="rId5"/>
              </a:rPr>
              <a:t>11-24/0586r1</a:t>
            </a:r>
            <a:r>
              <a:rPr lang="en-US" dirty="0">
                <a:latin typeface="+mj-lt"/>
              </a:rPr>
              <a:t> </a:t>
            </a:r>
          </a:p>
          <a:p>
            <a:pPr marL="857250" lvl="1" indent="-457200">
              <a:spcBef>
                <a:spcPts val="0"/>
              </a:spcBef>
              <a:spcAft>
                <a:spcPts val="0"/>
              </a:spcAft>
              <a:buFont typeface="Arial" panose="020B0604020202020204" pitchFamily="34" charset="0"/>
              <a:buChar char="•"/>
              <a:defRPr/>
            </a:pPr>
            <a:r>
              <a:rPr lang="en-US" dirty="0">
                <a:latin typeface="+mj-lt"/>
              </a:rPr>
              <a:t>ANA assignments, per Editor’s report</a:t>
            </a:r>
          </a:p>
          <a:p>
            <a:pPr marL="857250" lvl="1" indent="-457200">
              <a:spcBef>
                <a:spcPts val="0"/>
              </a:spcBef>
              <a:spcAft>
                <a:spcPts val="0"/>
              </a:spcAft>
              <a:buFont typeface="Arial" panose="020B0604020202020204" pitchFamily="34" charset="0"/>
              <a:buChar char="•"/>
              <a:defRPr/>
            </a:pPr>
            <a:r>
              <a:rPr lang="en-US" dirty="0">
                <a:latin typeface="+mj-lt"/>
              </a:rPr>
              <a:t>Update to bit assignments (11be conflict): </a:t>
            </a:r>
            <a:r>
              <a:rPr lang="en-US" u="sng" dirty="0">
                <a:solidFill>
                  <a:srgbClr val="0563C1"/>
                </a:solidFill>
                <a:effectLst/>
                <a:latin typeface="+mj-lt"/>
                <a:ea typeface="Calibri" panose="020F0502020204030204" pitchFamily="34" charset="0"/>
                <a:hlinkClick r:id="rId6"/>
              </a:rPr>
              <a:t>11-24/0539r0</a:t>
            </a:r>
            <a:r>
              <a:rPr lang="en-US" u="sng" dirty="0">
                <a:solidFill>
                  <a:srgbClr val="0563C1"/>
                </a:solidFill>
                <a:effectLst/>
                <a:latin typeface="+mj-lt"/>
                <a:ea typeface="Calibri" panose="020F0502020204030204" pitchFamily="34" charset="0"/>
              </a:rPr>
              <a:t> </a:t>
            </a:r>
            <a:endParaRPr lang="en-US" dirty="0">
              <a:latin typeface="+mj-lt"/>
            </a:endParaRPr>
          </a:p>
          <a:p>
            <a:pPr marL="457200" indent="-457200">
              <a:spcBef>
                <a:spcPts val="0"/>
              </a:spcBef>
              <a:spcAft>
                <a:spcPts val="0"/>
              </a:spcAft>
              <a:buFont typeface="Arial" panose="020B0604020202020204" pitchFamily="34" charset="0"/>
              <a:buChar char="•"/>
              <a:defRPr/>
            </a:pPr>
            <a:r>
              <a:rPr lang="en-US" dirty="0"/>
              <a:t>Review EC Report: </a:t>
            </a:r>
            <a:r>
              <a:rPr lang="en-US" b="0" dirty="0">
                <a:hlinkClick r:id="rId7"/>
              </a:rPr>
              <a:t>11-24/0181r2</a:t>
            </a:r>
            <a:r>
              <a:rPr lang="en-US" b="0" dirty="0"/>
              <a:t> </a:t>
            </a:r>
          </a:p>
          <a:p>
            <a:pPr marL="457200" indent="-457200">
              <a:spcBef>
                <a:spcPts val="0"/>
              </a:spcBef>
              <a:spcAft>
                <a:spcPts val="0"/>
              </a:spcAft>
              <a:buFont typeface="Arial" panose="020B0604020202020204" pitchFamily="34" charset="0"/>
              <a:buChar char="•"/>
              <a:defRPr/>
            </a:pPr>
            <a:r>
              <a:rPr lang="en-US" b="1" dirty="0"/>
              <a:t>Comment resolution approval motion (see Motions deck)</a:t>
            </a:r>
          </a:p>
          <a:p>
            <a:pPr marL="457200" indent="-457200">
              <a:spcBef>
                <a:spcPts val="0"/>
              </a:spcBef>
              <a:spcAft>
                <a:spcPts val="0"/>
              </a:spcAft>
              <a:buFont typeface="Arial" panose="020B0604020202020204" pitchFamily="34" charset="0"/>
              <a:buChar char="•"/>
              <a:defRPr/>
            </a:pPr>
            <a:r>
              <a:rPr lang="en-US" dirty="0"/>
              <a:t>Recirc, and SA Ballot start motions (see Motions deck)</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8924132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Calendar plan</a:t>
            </a:r>
            <a:endParaRPr lang="en-GB" dirty="0"/>
          </a:p>
        </p:txBody>
      </p:sp>
      <p:sp>
        <p:nvSpPr>
          <p:cNvPr id="4098" name="Rectangle 2"/>
          <p:cNvSpPr>
            <a:spLocks noGrp="1" noChangeArrowheads="1"/>
          </p:cNvSpPr>
          <p:nvPr>
            <p:ph idx="1"/>
          </p:nvPr>
        </p:nvSpPr>
        <p:spPr>
          <a:xfrm>
            <a:off x="914401" y="1219200"/>
            <a:ext cx="10361084" cy="4799014"/>
          </a:xfrm>
          <a:ln/>
        </p:spPr>
        <p:txBody>
          <a:bodyPr/>
          <a:lstStyle/>
          <a:p>
            <a:pPr marL="342900" marR="0" lvl="0" indent="-342900">
              <a:spcBef>
                <a:spcPts val="0"/>
              </a:spcBef>
              <a:spcAft>
                <a:spcPts val="0"/>
              </a:spcAft>
              <a:buFont typeface="Arial" panose="020B0604020202020204" pitchFamily="34" charset="0"/>
              <a:buChar char="•"/>
            </a:pPr>
            <a:r>
              <a:rPr lang="en-US" dirty="0">
                <a:effectLst/>
                <a:latin typeface="+mj-lt"/>
                <a:ea typeface="Times New Roman" panose="02020603050405020304" pitchFamily="18" charset="0"/>
              </a:rPr>
              <a:t>Editor (Carol) creates D4.0 by March 22</a:t>
            </a:r>
            <a:endParaRPr lang="en-US" dirty="0">
              <a:effectLst/>
              <a:latin typeface="+mj-lt"/>
              <a:ea typeface="Calibri" panose="020F0502020204030204" pitchFamily="34" charset="0"/>
            </a:endParaRPr>
          </a:p>
          <a:p>
            <a:pPr marL="342900" marR="0" lvl="0" indent="-342900">
              <a:spcBef>
                <a:spcPts val="0"/>
              </a:spcBef>
              <a:spcAft>
                <a:spcPts val="0"/>
              </a:spcAft>
              <a:buFont typeface="Arial" panose="020B0604020202020204" pitchFamily="34" charset="0"/>
              <a:buChar char="•"/>
            </a:pPr>
            <a:r>
              <a:rPr lang="en-US" dirty="0">
                <a:effectLst/>
                <a:latin typeface="+mj-lt"/>
                <a:ea typeface="Times New Roman" panose="02020603050405020304" pitchFamily="18" charset="0"/>
              </a:rPr>
              <a:t>Robert (</a:t>
            </a:r>
            <a:r>
              <a:rPr lang="en-US" dirty="0">
                <a:latin typeface="+mj-lt"/>
                <a:ea typeface="Times New Roman" panose="02020603050405020304" pitchFamily="18" charset="0"/>
              </a:rPr>
              <a:t>t</a:t>
            </a:r>
            <a:r>
              <a:rPr lang="en-US" dirty="0">
                <a:effectLst/>
                <a:latin typeface="+mj-lt"/>
                <a:ea typeface="Times New Roman" panose="02020603050405020304" pitchFamily="18" charset="0"/>
              </a:rPr>
              <a:t>he new WG chair) will need to start the WG recirc quickly (Preferably, we give him time to be able to do it on March 22), to close 15 days later</a:t>
            </a:r>
            <a:endParaRPr lang="en-US" dirty="0">
              <a:effectLst/>
              <a:latin typeface="+mj-lt"/>
              <a:ea typeface="Calibri" panose="020F0502020204030204" pitchFamily="34" charset="0"/>
            </a:endParaRPr>
          </a:p>
          <a:p>
            <a:pPr marL="342900" marR="0" lvl="0" indent="-342900">
              <a:spcBef>
                <a:spcPts val="0"/>
              </a:spcBef>
              <a:spcAft>
                <a:spcPts val="0"/>
              </a:spcAft>
              <a:buFont typeface="Arial" panose="020B0604020202020204" pitchFamily="34" charset="0"/>
              <a:buChar char="•"/>
            </a:pPr>
            <a:r>
              <a:rPr lang="en-US" dirty="0">
                <a:effectLst/>
                <a:latin typeface="+mj-lt"/>
                <a:ea typeface="Times New Roman" panose="02020603050405020304" pitchFamily="18" charset="0"/>
              </a:rPr>
              <a:t>WG LB recirc closes April 6 or 7 (hopefully)</a:t>
            </a:r>
            <a:endParaRPr lang="en-US" dirty="0">
              <a:effectLst/>
              <a:latin typeface="+mj-lt"/>
              <a:ea typeface="Calibri" panose="020F0502020204030204" pitchFamily="34" charset="0"/>
            </a:endParaRPr>
          </a:p>
          <a:p>
            <a:pPr marL="342900" marR="0" lvl="0" indent="-342900">
              <a:spcBef>
                <a:spcPts val="0"/>
              </a:spcBef>
              <a:spcAft>
                <a:spcPts val="0"/>
              </a:spcAft>
              <a:buFont typeface="Arial" panose="020B0604020202020204" pitchFamily="34" charset="0"/>
              <a:buChar char="•"/>
            </a:pPr>
            <a:r>
              <a:rPr lang="en-US" dirty="0">
                <a:effectLst/>
                <a:latin typeface="+mj-lt"/>
                <a:ea typeface="Times New Roman" panose="02020603050405020304" pitchFamily="18" charset="0"/>
              </a:rPr>
              <a:t>Ad hoc teleconference (as CRC) on April 9 (our usual Tuesday time, 9:30 ET)</a:t>
            </a:r>
            <a:endParaRPr lang="en-US" dirty="0">
              <a:effectLst/>
              <a:latin typeface="+mj-lt"/>
              <a:ea typeface="Calibri" panose="020F0502020204030204" pitchFamily="34" charset="0"/>
            </a:endParaRPr>
          </a:p>
          <a:p>
            <a:pPr marL="800100" marR="0" lvl="1" indent="-342900">
              <a:spcBef>
                <a:spcPts val="0"/>
              </a:spcBef>
              <a:spcAft>
                <a:spcPts val="0"/>
              </a:spcAft>
              <a:buFont typeface="Arial" panose="020B0604020202020204" pitchFamily="34" charset="0"/>
              <a:buChar char="•"/>
            </a:pPr>
            <a:r>
              <a:rPr lang="en-US" sz="2400" dirty="0">
                <a:effectLst/>
                <a:latin typeface="+mj-lt"/>
                <a:ea typeface="Times New Roman" panose="02020603050405020304" pitchFamily="18" charset="0"/>
              </a:rPr>
              <a:t>We dispense with all comments, and pass motions to start Initial SA ballot</a:t>
            </a:r>
            <a:endParaRPr lang="en-US" sz="2400" dirty="0">
              <a:effectLst/>
              <a:latin typeface="+mj-lt"/>
              <a:ea typeface="Calibri" panose="020F0502020204030204" pitchFamily="34" charset="0"/>
            </a:endParaRPr>
          </a:p>
          <a:p>
            <a:pPr marL="342900" marR="0" lvl="0" indent="-342900">
              <a:spcBef>
                <a:spcPts val="0"/>
              </a:spcBef>
              <a:spcAft>
                <a:spcPts val="0"/>
              </a:spcAft>
              <a:buFont typeface="Arial" panose="020B0604020202020204" pitchFamily="34" charset="0"/>
              <a:buChar char="•"/>
            </a:pPr>
            <a:r>
              <a:rPr lang="en-US" dirty="0">
                <a:effectLst/>
                <a:latin typeface="+mj-lt"/>
                <a:ea typeface="Times New Roman" panose="02020603050405020304" pitchFamily="18" charset="0"/>
              </a:rPr>
              <a:t>Robert will need to get the SA started (with IEEE Staff interaction), hopefully by April 10</a:t>
            </a:r>
            <a:endParaRPr lang="en-US" dirty="0">
              <a:effectLst/>
              <a:latin typeface="+mj-lt"/>
              <a:ea typeface="Calibri" panose="020F0502020204030204" pitchFamily="34" charset="0"/>
            </a:endParaRPr>
          </a:p>
          <a:p>
            <a:pPr marL="342900" marR="0" lvl="0" indent="-342900">
              <a:spcBef>
                <a:spcPts val="0"/>
              </a:spcBef>
              <a:spcAft>
                <a:spcPts val="0"/>
              </a:spcAft>
              <a:buFont typeface="Arial" panose="020B0604020202020204" pitchFamily="34" charset="0"/>
              <a:buChar char="•"/>
            </a:pPr>
            <a:r>
              <a:rPr lang="en-US" dirty="0">
                <a:effectLst/>
                <a:latin typeface="+mj-lt"/>
                <a:ea typeface="Times New Roman" panose="02020603050405020304" pitchFamily="18" charset="0"/>
              </a:rPr>
              <a:t>The Initial SA ballot would then close on May 10.</a:t>
            </a:r>
            <a:endParaRPr lang="en-US" dirty="0">
              <a:effectLst/>
              <a:latin typeface="+mj-lt"/>
              <a:ea typeface="Calibri" panose="020F0502020204030204" pitchFamily="34" charset="0"/>
            </a:endParaRPr>
          </a:p>
          <a:p>
            <a:pPr marL="342900" marR="0" lvl="0" indent="-342900">
              <a:spcBef>
                <a:spcPts val="0"/>
              </a:spcBef>
              <a:spcAft>
                <a:spcPts val="0"/>
              </a:spcAft>
              <a:buFont typeface="Arial" panose="020B0604020202020204" pitchFamily="34" charset="0"/>
              <a:buChar char="•"/>
            </a:pPr>
            <a:r>
              <a:rPr lang="en-US" dirty="0">
                <a:effectLst/>
                <a:latin typeface="+mj-lt"/>
                <a:ea typeface="Times New Roman" panose="02020603050405020304" pitchFamily="18" charset="0"/>
              </a:rPr>
              <a:t>Robert will need to turn the comments around by May 13 for our May F2F</a:t>
            </a:r>
          </a:p>
          <a:p>
            <a:pPr marL="342900" marR="0" lvl="0" indent="-342900">
              <a:spcBef>
                <a:spcPts val="0"/>
              </a:spcBef>
              <a:spcAft>
                <a:spcPts val="0"/>
              </a:spcAft>
              <a:buFont typeface="Arial" panose="020B0604020202020204" pitchFamily="34" charset="0"/>
              <a:buChar char="•"/>
            </a:pPr>
            <a:r>
              <a:rPr lang="en-US" dirty="0">
                <a:latin typeface="+mj-lt"/>
                <a:ea typeface="Calibri" panose="020F0502020204030204" pitchFamily="34" charset="0"/>
              </a:rPr>
              <a:t>Assume production of D5.0 and a recirc out of the May session, to end ~ June 12/13</a:t>
            </a:r>
            <a:endParaRPr lang="en-US" dirty="0">
              <a:effectLst/>
              <a:latin typeface="+mj-lt"/>
              <a:ea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44828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 April 9 (as CRC), for WG LB resolutions approval, SA ballot start</a:t>
            </a:r>
          </a:p>
          <a:p>
            <a:endParaRPr lang="en-US" sz="2800" dirty="0"/>
          </a:p>
          <a:p>
            <a:r>
              <a:rPr lang="en-US" sz="2800" dirty="0"/>
              <a:t>Start planning for an ad hoc ~ June 18-20 (as CRC), for resolution of SA ballot 1</a:t>
            </a:r>
            <a:r>
              <a:rPr lang="en-US" sz="2800" baseline="30000" dirty="0"/>
              <a:t>st</a:t>
            </a:r>
            <a:r>
              <a:rPr lang="en-US" sz="2800" dirty="0"/>
              <a:t> recirc comments, and start SA recirc on a D6.0 (if needed)</a:t>
            </a:r>
          </a:p>
          <a:p>
            <a:pPr marL="457200" indent="-457200">
              <a:buFont typeface="Arial" panose="020B0604020202020204" pitchFamily="34" charset="0"/>
              <a:buChar char="•"/>
            </a:pPr>
            <a:r>
              <a:rPr lang="en-US" sz="2800" dirty="0"/>
              <a:t>Bay area (CommScope?)?</a:t>
            </a:r>
          </a:p>
          <a:p>
            <a:pPr marL="457200" indent="-457200">
              <a:buFont typeface="Arial" panose="020B0604020202020204" pitchFamily="34" charset="0"/>
              <a:buChar char="•"/>
            </a:pPr>
            <a:r>
              <a:rPr lang="en-US" sz="2800" dirty="0"/>
              <a:t>Others?</a:t>
            </a:r>
          </a:p>
          <a:p>
            <a:r>
              <a:rPr lang="en-US" sz="28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21513701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May interim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 (4/5?) Meeting slots</a:t>
            </a:r>
          </a:p>
          <a:p>
            <a:r>
              <a:rPr lang="en-US" sz="2800" dirty="0"/>
              <a:t>Avoid conflicts with (TGs): TGbi, REVme, ARC, </a:t>
            </a:r>
            <a:r>
              <a:rPr lang="en-US" sz="2800" dirty="0" err="1"/>
              <a:t>TGbn</a:t>
            </a:r>
            <a:r>
              <a:rPr lang="en-US" sz="2800" dirty="0"/>
              <a:t>,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D5.0 creation, SA ballot first recirc</a:t>
            </a:r>
            <a:endParaRPr lang="en-US" sz="2800" dirty="0">
              <a:highlight>
                <a:srgbClr val="FF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March 2024 Plenary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March IEEE 802 plenary session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8" name="Content Placeholder 2">
            <a:extLst>
              <a:ext uri="{FF2B5EF4-FFF2-40B4-BE49-F238E27FC236}">
                <a16:creationId xmlns:a16="http://schemas.microsoft.com/office/drawing/2014/main" id="{4554726A-EE50-6F48-C172-8606B4E122DE}"/>
              </a:ext>
            </a:extLst>
          </p:cNvPr>
          <p:cNvSpPr txBox="1">
            <a:spLocks/>
          </p:cNvSpPr>
          <p:nvPr/>
        </p:nvSpPr>
        <p:spPr bwMode="auto">
          <a:xfrm>
            <a:off x="915458" y="1905000"/>
            <a:ext cx="10361084"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kern="0" dirty="0"/>
              <a:t>This meeting is part of the March IEEE 802 plenary session</a:t>
            </a:r>
          </a:p>
          <a:p>
            <a:pPr>
              <a:buFont typeface="Arial" panose="020B0604020202020204" pitchFamily="34" charset="0"/>
              <a:buChar char="•"/>
            </a:pPr>
            <a:endParaRPr lang="en-US" kern="0" dirty="0"/>
          </a:p>
          <a:p>
            <a:pPr>
              <a:buFont typeface="Arial" panose="020B0604020202020204" pitchFamily="34" charset="0"/>
              <a:buChar char="•"/>
            </a:pPr>
            <a:r>
              <a:rPr lang="en-US" kern="0" dirty="0"/>
              <a:t>You must pay the registration fee whether attending in-person or remotely</a:t>
            </a:r>
          </a:p>
          <a:p>
            <a:pPr>
              <a:buFont typeface="Arial" panose="020B0604020202020204" pitchFamily="34" charset="0"/>
              <a:buChar char="•"/>
            </a:pPr>
            <a:endParaRPr lang="en-US" kern="0" dirty="0"/>
          </a:p>
          <a:p>
            <a:pPr>
              <a:buFont typeface="Arial" panose="020B0604020202020204" pitchFamily="34" charset="0"/>
              <a:buChar char="•"/>
            </a:pPr>
            <a:r>
              <a:rPr lang="en-US" kern="0" dirty="0"/>
              <a:t>If you have not already done so, you can register here: </a:t>
            </a:r>
            <a:r>
              <a:rPr lang="en-US" kern="0" dirty="0">
                <a:hlinkClick r:id="rId2"/>
              </a:rPr>
              <a:t>https://cvent.me/PE85XZ</a:t>
            </a:r>
            <a:endParaRPr lang="en-US" kern="0" dirty="0"/>
          </a:p>
          <a:p>
            <a:pPr>
              <a:buFont typeface="Arial" panose="020B0604020202020204" pitchFamily="34" charset="0"/>
              <a:buChar char="•"/>
            </a:pPr>
            <a:endParaRPr lang="en-US" kern="0" dirty="0"/>
          </a:p>
          <a:p>
            <a:pPr>
              <a:buFont typeface="Arial" panose="020B0604020202020204" pitchFamily="34" charset="0"/>
              <a:buChar char="•"/>
            </a:pPr>
            <a:r>
              <a:rPr lang="en-US" kern="0" dirty="0"/>
              <a:t>If you do not intend to register for this session you must leave this meeting and, if you have logged attendance on IMAT, email the 802.11 chair or vice chairs to have your attendance cancelled</a:t>
            </a:r>
          </a:p>
          <a:p>
            <a:endParaRPr lang="en-US" kern="0"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98640</TotalTime>
  <Words>2578</Words>
  <Application>Microsoft Office PowerPoint</Application>
  <PresentationFormat>Widescreen</PresentationFormat>
  <Paragraphs>276</Paragraphs>
  <Slides>25</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2" baseType="lpstr">
      <vt:lpstr>Arial</vt:lpstr>
      <vt:lpstr>Calibri</vt:lpstr>
      <vt:lpstr>Helvetica</vt:lpstr>
      <vt:lpstr>Monotype Sorts</vt:lpstr>
      <vt:lpstr>Times New Roman</vt:lpstr>
      <vt:lpstr>Office Theme</vt:lpstr>
      <vt:lpstr>Document</vt:lpstr>
      <vt:lpstr>TGbh-agenda-2024-March-Plenary</vt:lpstr>
      <vt:lpstr>Abstract</vt:lpstr>
      <vt:lpstr>IEEE 802.11 TGbh   Randomized and Changing MAC Addresses (RCM)</vt:lpstr>
      <vt:lpstr>Registration for the March IEEE 802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12 Mar 2024, 13:30-15:30 MST</vt:lpstr>
      <vt:lpstr>Approve prior TGbh minutes</vt:lpstr>
      <vt:lpstr>Timeline</vt:lpstr>
      <vt:lpstr>Comment Resolution queue</vt:lpstr>
      <vt:lpstr>TGbh Agenda – 14 Mar 2024, 10:30-12:30 MST</vt:lpstr>
      <vt:lpstr>TGbh Calendar plan</vt:lpstr>
      <vt:lpstr>TGbh Teleconferences</vt:lpstr>
      <vt:lpstr>May interim session plan</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662</cp:revision>
  <cp:lastPrinted>1601-01-01T00:00:00Z</cp:lastPrinted>
  <dcterms:created xsi:type="dcterms:W3CDTF">2021-01-26T19:12:38Z</dcterms:created>
  <dcterms:modified xsi:type="dcterms:W3CDTF">2024-03-14T06:43:34Z</dcterms:modified>
</cp:coreProperties>
</file>