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2399" r:id="rId21"/>
    <p:sldId id="2393" r:id="rId22"/>
    <p:sldId id="2405" r:id="rId23"/>
    <p:sldId id="2367" r:id="rId24"/>
    <p:sldId id="310" r:id="rId25"/>
    <p:sldId id="311"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4" d="100"/>
          <a:sy n="74" d="100"/>
        </p:scale>
        <p:origin x="51" y="9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24/03/14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802.11-24/0262r5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181-02-00bh-tgbh-report-to-ec-on-conditional-approval-to-go-to-sa-ballot.pptx" TargetMode="External"/><Relationship Id="rId3" Type="http://schemas.openxmlformats.org/officeDocument/2006/relationships/hyperlink" Target="https://mentor.ieee.org/802.11/dcn/22/11-22-0651-36-00bh-tgbh-motions-list.pptx" TargetMode="External"/><Relationship Id="rId7" Type="http://schemas.openxmlformats.org/officeDocument/2006/relationships/hyperlink" Target="https://mentor.ieee.org/802.11/dcn/24/11-24-0586-00-00bh-p802-11bh-d3-0-mdr-report-respons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140-07-0000-p802-11bh-d3-0-mdr-report.docx" TargetMode="External"/><Relationship Id="rId5" Type="http://schemas.openxmlformats.org/officeDocument/2006/relationships/hyperlink" Target="https://mentor.ieee.org/802.11/dcn/24/11-24-0380-01-00bh-ieee-802-11bh-lb283-comments.xlsx" TargetMode="External"/><Relationship Id="rId4" Type="http://schemas.openxmlformats.org/officeDocument/2006/relationships/hyperlink" Target="https://mentor.ieee.org/802.11/dcn/24/11-24-0539-00-00bh-bit-assignment-of-optional-subelement-ids-for-beacon-reque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134-00-00bh-minutes-tgbh-interim-meeting-januar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4/11-24-0181-02-00bh-tgbh-report-to-ec-on-conditional-approval-to-go-to-sa-ballot.pptx" TargetMode="External"/><Relationship Id="rId5" Type="http://schemas.openxmlformats.org/officeDocument/2006/relationships/hyperlink" Target="https://mentor.ieee.org/802.11/dcn/24/11-24-0586-01-00bh-p802-11bh-d3-0-mdr-report-response.docx" TargetMode="External"/><Relationship Id="rId4" Type="http://schemas.openxmlformats.org/officeDocument/2006/relationships/hyperlink" Target="https://mentor.ieee.org/802.11/dcn/24/11-24-0380-02-00bh-ieee-802-11bh-lb283-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Mar 2024, 13:30-15:30 MST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1800" dirty="0"/>
              <a:t>Attendance, noises/recording, meeting protocol</a:t>
            </a:r>
          </a:p>
          <a:p>
            <a:pPr marL="457200" indent="-457200">
              <a:spcBef>
                <a:spcPts val="0"/>
              </a:spcBef>
              <a:spcAft>
                <a:spcPts val="0"/>
              </a:spcAft>
              <a:buFont typeface="Arial" panose="020B0604020202020204" pitchFamily="34" charset="0"/>
              <a:buChar char="•"/>
              <a:defRPr/>
            </a:pPr>
            <a:r>
              <a:rPr lang="en-US" sz="1800" dirty="0"/>
              <a:t>Policies, duty to inform, participation rules</a:t>
            </a:r>
          </a:p>
          <a:p>
            <a:pPr marL="457200" indent="-457200">
              <a:spcBef>
                <a:spcPts val="0"/>
              </a:spcBef>
              <a:spcAft>
                <a:spcPts val="0"/>
              </a:spcAft>
              <a:buFont typeface="Arial" panose="020B0604020202020204" pitchFamily="34" charset="0"/>
              <a:buChar char="•"/>
              <a:defRPr/>
            </a:pPr>
            <a:r>
              <a:rPr lang="en-US" sz="1800" dirty="0"/>
              <a:t>Organization topics:</a:t>
            </a:r>
          </a:p>
          <a:p>
            <a:pPr marL="857250" lvl="1" indent="-457200">
              <a:spcBef>
                <a:spcPts val="0"/>
              </a:spcBef>
              <a:spcAft>
                <a:spcPts val="0"/>
              </a:spcAft>
              <a:buFont typeface="Arial" panose="020B0604020202020204" pitchFamily="34" charset="0"/>
              <a:buChar char="•"/>
              <a:defRPr/>
            </a:pPr>
            <a:r>
              <a:rPr lang="en-US" altLang="en-US" sz="1800"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altLang="en-US" sz="1800" dirty="0"/>
              <a:t>Approve January Interim and teleconference minutes (next slide)</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dirty="0">
                <a:hlinkClick r:id="rId3"/>
              </a:rPr>
              <a:t>11-22/0651r36</a:t>
            </a:r>
            <a:r>
              <a:rPr lang="en-US" sz="1800" b="0" dirty="0"/>
              <a:t> </a:t>
            </a:r>
          </a:p>
          <a:p>
            <a:pPr marL="457200" indent="-457200">
              <a:spcBef>
                <a:spcPts val="0"/>
              </a:spcBef>
              <a:spcAft>
                <a:spcPts val="0"/>
              </a:spcAft>
              <a:buFont typeface="Arial" panose="020B0604020202020204" pitchFamily="34" charset="0"/>
              <a:buChar char="•"/>
              <a:defRPr/>
            </a:pPr>
            <a:r>
              <a:rPr lang="en-US" sz="1800" dirty="0"/>
              <a:t>Alignment issue/ANA assignments</a:t>
            </a:r>
          </a:p>
          <a:p>
            <a:pPr marL="857250" lvl="1" indent="-457200">
              <a:spcBef>
                <a:spcPts val="0"/>
              </a:spcBef>
              <a:spcAft>
                <a:spcPts val="0"/>
              </a:spcAft>
              <a:buFont typeface="Arial" panose="020B0604020202020204" pitchFamily="34" charset="0"/>
              <a:buChar char="•"/>
              <a:defRPr/>
            </a:pPr>
            <a:r>
              <a:rPr lang="en-US" sz="18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4"/>
              </a:rPr>
              <a:t>11-24/0539r0</a:t>
            </a:r>
            <a:r>
              <a:rPr lang="en-US" sz="18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857250" lvl="1" indent="-457200">
              <a:spcBef>
                <a:spcPts val="0"/>
              </a:spcBef>
              <a:spcAft>
                <a:spcPts val="0"/>
              </a:spcAft>
              <a:buFont typeface="Arial" panose="020B0604020202020204" pitchFamily="34" charset="0"/>
              <a:buChar char="•"/>
              <a:defRPr/>
            </a:pPr>
            <a:r>
              <a:rPr lang="en-US" sz="1800" dirty="0"/>
              <a:t>Editor update on ANA assignments</a:t>
            </a:r>
          </a:p>
          <a:p>
            <a:pPr marL="457200" indent="-457200">
              <a:spcBef>
                <a:spcPts val="0"/>
              </a:spcBef>
              <a:spcAft>
                <a:spcPts val="0"/>
              </a:spcAft>
              <a:buFont typeface="Arial" panose="020B0604020202020204" pitchFamily="34" charset="0"/>
              <a:buChar char="•"/>
              <a:defRPr/>
            </a:pPr>
            <a:r>
              <a:rPr lang="en-US" sz="1800" dirty="0"/>
              <a:t>Comment Resolution</a:t>
            </a:r>
          </a:p>
          <a:p>
            <a:pPr marL="857250" lvl="1" indent="-457200">
              <a:spcBef>
                <a:spcPts val="0"/>
              </a:spcBef>
              <a:spcAft>
                <a:spcPts val="0"/>
              </a:spcAft>
              <a:buFont typeface="Arial" panose="020B0604020202020204" pitchFamily="34" charset="0"/>
              <a:buChar char="•"/>
              <a:defRPr/>
            </a:pPr>
            <a:r>
              <a:rPr lang="en-US" sz="1800" dirty="0"/>
              <a:t>Comment resolution document: </a:t>
            </a:r>
            <a:r>
              <a:rPr lang="en-US" sz="1800" dirty="0">
                <a:hlinkClick r:id="rId5"/>
              </a:rPr>
              <a:t>11-24/0380r1</a:t>
            </a:r>
            <a:r>
              <a:rPr lang="en-US" sz="1800" dirty="0"/>
              <a:t> </a:t>
            </a:r>
          </a:p>
          <a:p>
            <a:pPr marL="857250" lvl="1" indent="-457200">
              <a:spcBef>
                <a:spcPts val="0"/>
              </a:spcBef>
              <a:spcAft>
                <a:spcPts val="0"/>
              </a:spcAft>
              <a:buFont typeface="Arial" panose="020B0604020202020204" pitchFamily="34" charset="0"/>
              <a:buChar char="•"/>
              <a:defRPr/>
            </a:pPr>
            <a:r>
              <a:rPr lang="en-US" sz="1800" dirty="0"/>
              <a:t>Review and disposition of LB283 comments</a:t>
            </a:r>
          </a:p>
          <a:p>
            <a:pPr marL="457200" indent="-457200">
              <a:spcBef>
                <a:spcPts val="0"/>
              </a:spcBef>
              <a:spcAft>
                <a:spcPts val="0"/>
              </a:spcAft>
              <a:buFont typeface="Arial" panose="020B0604020202020204" pitchFamily="34" charset="0"/>
              <a:buChar char="•"/>
              <a:defRPr/>
            </a:pPr>
            <a:r>
              <a:rPr lang="en-US" sz="1800" dirty="0"/>
              <a:t>MDR Resolution</a:t>
            </a:r>
          </a:p>
          <a:p>
            <a:pPr marL="857250" lvl="1" indent="-457200">
              <a:spcBef>
                <a:spcPts val="0"/>
              </a:spcBef>
              <a:spcAft>
                <a:spcPts val="0"/>
              </a:spcAft>
              <a:buFont typeface="Arial" panose="020B0604020202020204" pitchFamily="34" charset="0"/>
              <a:buChar char="•"/>
              <a:defRPr/>
            </a:pPr>
            <a:r>
              <a:rPr lang="en-US" sz="1800" dirty="0"/>
              <a:t>Review MDR report </a:t>
            </a:r>
            <a:r>
              <a:rPr lang="en-US" sz="1800" dirty="0">
                <a:hlinkClick r:id="rId6"/>
              </a:rPr>
              <a:t>11-24/0140r7</a:t>
            </a:r>
            <a:r>
              <a:rPr lang="en-US" sz="1800" dirty="0"/>
              <a:t>.  Consider changes to draft/record in </a:t>
            </a:r>
            <a:r>
              <a:rPr lang="en-US" sz="1800" dirty="0">
                <a:hlinkClick r:id="rId7"/>
              </a:rPr>
              <a:t>11-24/0586r0</a:t>
            </a:r>
            <a:r>
              <a:rPr lang="en-US" sz="1800" dirty="0"/>
              <a:t>.</a:t>
            </a:r>
          </a:p>
          <a:p>
            <a:pPr marL="457200" indent="-457200">
              <a:spcBef>
                <a:spcPts val="0"/>
              </a:spcBef>
              <a:spcAft>
                <a:spcPts val="0"/>
              </a:spcAft>
              <a:buFont typeface="Arial" panose="020B0604020202020204" pitchFamily="34" charset="0"/>
              <a:buChar char="•"/>
              <a:defRPr/>
            </a:pPr>
            <a:r>
              <a:rPr lang="en-US" sz="1800" dirty="0"/>
              <a:t>EC Report review: </a:t>
            </a:r>
            <a:r>
              <a:rPr lang="en-US" sz="1800" b="0" dirty="0">
                <a:hlinkClick r:id="rId8"/>
              </a:rPr>
              <a:t>11-24/0181r2</a:t>
            </a:r>
            <a:r>
              <a:rPr lang="en-US" sz="1800" b="0" dirty="0"/>
              <a:t> </a:t>
            </a:r>
          </a:p>
          <a:p>
            <a:pPr marL="457200" indent="-457200">
              <a:spcBef>
                <a:spcPts val="0"/>
              </a:spcBef>
              <a:spcAft>
                <a:spcPts val="0"/>
              </a:spcAft>
              <a:buFont typeface="Arial" panose="020B0604020202020204" pitchFamily="34" charset="0"/>
              <a:buChar char="•"/>
              <a:defRPr/>
            </a:pPr>
            <a:r>
              <a:rPr lang="en-US" sz="1800" dirty="0"/>
              <a:t>If time:</a:t>
            </a:r>
          </a:p>
          <a:p>
            <a:pPr marL="857250" lvl="1" indent="-457200">
              <a:spcBef>
                <a:spcPts val="0"/>
              </a:spcBef>
              <a:spcAft>
                <a:spcPts val="0"/>
              </a:spcAft>
              <a:buFont typeface="Arial" panose="020B0604020202020204" pitchFamily="34" charset="0"/>
              <a:buChar char="•"/>
              <a:defRPr/>
            </a:pPr>
            <a:r>
              <a:rPr lang="en-US" sz="1800" dirty="0"/>
              <a:t>Comment resolution approval motions (see Motions deck)</a:t>
            </a:r>
          </a:p>
          <a:p>
            <a:pPr marL="857250" lvl="1" indent="-457200">
              <a:spcBef>
                <a:spcPts val="0"/>
              </a:spcBef>
              <a:spcAft>
                <a:spcPts val="0"/>
              </a:spcAft>
              <a:buFont typeface="Arial" panose="020B0604020202020204" pitchFamily="34" charset="0"/>
              <a:buChar char="•"/>
              <a:defRPr/>
            </a:pPr>
            <a:r>
              <a:rPr lang="en-US" sz="1800" dirty="0"/>
              <a:t>SA Ballot start motions (see Motions deck)</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January interim session: </a:t>
            </a:r>
            <a:r>
              <a:rPr lang="en-US" sz="2800" dirty="0">
                <a:hlinkClick r:id="rId3"/>
              </a:rPr>
              <a:t>11-24/0134r0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FF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FFFF00"/>
                </a:highlight>
                <a:latin typeface="Times New Roman"/>
                <a:ea typeface="MS Gothic"/>
              </a:rPr>
              <a:t>Apr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TBD</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2024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 2024, 10:30-12:30 MST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dirty="0"/>
              <a:t>March Plenary meetings: Tuesday, 13:30-15:30; Thursday 10:30-12:30</a:t>
            </a:r>
          </a:p>
          <a:p>
            <a:pPr marL="857250" lvl="1" indent="-457200">
              <a:spcBef>
                <a:spcPts val="0"/>
              </a:spcBef>
              <a:spcAft>
                <a:spcPts val="0"/>
              </a:spcAft>
              <a:buFont typeface="Arial" panose="020B0604020202020204" pitchFamily="34" charset="0"/>
              <a:buChar char="•"/>
              <a:defRPr/>
            </a:pPr>
            <a:r>
              <a:rPr lang="en-US" dirty="0"/>
              <a:t>Timeline reminder (slide 18)</a:t>
            </a:r>
          </a:p>
          <a:p>
            <a:pPr marL="857250" lvl="1" indent="-457200">
              <a:spcBef>
                <a:spcPts val="0"/>
              </a:spcBef>
              <a:spcAft>
                <a:spcPts val="0"/>
              </a:spcAft>
              <a:buFont typeface="Arial" panose="020B0604020202020204" pitchFamily="34" charset="0"/>
              <a:buChar char="•"/>
              <a:defRPr/>
            </a:pPr>
            <a:r>
              <a:rPr lang="en-US" dirty="0"/>
              <a:t>Motions record:</a:t>
            </a:r>
            <a:r>
              <a:rPr lang="en-US" b="0" dirty="0"/>
              <a:t> </a:t>
            </a:r>
            <a:r>
              <a:rPr lang="en-US" b="0" dirty="0">
                <a:hlinkClick r:id="rId3"/>
              </a:rPr>
              <a:t>11-22/0651r37</a:t>
            </a:r>
            <a:r>
              <a:rPr lang="en-US" b="0" dirty="0"/>
              <a:t> </a:t>
            </a:r>
          </a:p>
          <a:p>
            <a:pPr marL="457200" indent="-457200">
              <a:spcBef>
                <a:spcPts val="0"/>
              </a:spcBef>
              <a:spcAft>
                <a:spcPts val="0"/>
              </a:spcAft>
              <a:buFont typeface="Arial" panose="020B0604020202020204" pitchFamily="34" charset="0"/>
              <a:buChar char="•"/>
              <a:defRPr/>
            </a:pPr>
            <a:r>
              <a:rPr lang="en-US" dirty="0"/>
              <a:t>Comments, MDR Resolutions, ANA assignments and EC Report, finalize</a:t>
            </a:r>
          </a:p>
          <a:p>
            <a:pPr marL="857250" lvl="1" indent="-457200">
              <a:spcBef>
                <a:spcPts val="0"/>
              </a:spcBef>
              <a:spcAft>
                <a:spcPts val="0"/>
              </a:spcAft>
              <a:buFont typeface="Arial" panose="020B0604020202020204" pitchFamily="34" charset="0"/>
              <a:buChar char="•"/>
              <a:defRPr/>
            </a:pPr>
            <a:r>
              <a:rPr lang="en-US" sz="2400" dirty="0"/>
              <a:t>Review disposition of LB283 comments: Comment resolution document: </a:t>
            </a:r>
            <a:r>
              <a:rPr lang="en-US" sz="2400" dirty="0">
                <a:hlinkClick r:id="rId4"/>
              </a:rPr>
              <a:t>11-24/0380r2</a:t>
            </a:r>
            <a:r>
              <a:rPr lang="en-US" sz="2400" dirty="0"/>
              <a:t> </a:t>
            </a:r>
            <a:endParaRPr lang="en-US" sz="1800" dirty="0"/>
          </a:p>
          <a:p>
            <a:pPr marL="857250" lvl="1" indent="-457200">
              <a:spcBef>
                <a:spcPts val="0"/>
              </a:spcBef>
              <a:spcAft>
                <a:spcPts val="0"/>
              </a:spcAft>
              <a:buFont typeface="Arial" panose="020B0604020202020204" pitchFamily="34" charset="0"/>
              <a:buChar char="•"/>
              <a:defRPr/>
            </a:pPr>
            <a:r>
              <a:rPr lang="en-US" b="0" dirty="0"/>
              <a:t>Review MDR comments response/disposition –</a:t>
            </a:r>
            <a:r>
              <a:rPr lang="en-US" dirty="0">
                <a:hlinkClick r:id="rId5"/>
              </a:rPr>
              <a:t>11-24/0586r1</a:t>
            </a:r>
            <a:r>
              <a:rPr lang="en-US" dirty="0"/>
              <a:t> </a:t>
            </a:r>
          </a:p>
          <a:p>
            <a:pPr marL="857250" lvl="1" indent="-457200">
              <a:spcBef>
                <a:spcPts val="0"/>
              </a:spcBef>
              <a:spcAft>
                <a:spcPts val="0"/>
              </a:spcAft>
              <a:buFont typeface="Arial" panose="020B0604020202020204" pitchFamily="34" charset="0"/>
              <a:buChar char="•"/>
              <a:defRPr/>
            </a:pPr>
            <a:r>
              <a:rPr lang="en-US" dirty="0"/>
              <a:t>ANA assignments, per Editor’s report</a:t>
            </a:r>
          </a:p>
          <a:p>
            <a:pPr marL="857250" lvl="1" indent="-457200">
              <a:spcBef>
                <a:spcPts val="0"/>
              </a:spcBef>
              <a:spcAft>
                <a:spcPts val="0"/>
              </a:spcAft>
              <a:buFont typeface="Arial" panose="020B0604020202020204" pitchFamily="34" charset="0"/>
              <a:buChar char="•"/>
              <a:defRPr/>
            </a:pPr>
            <a:r>
              <a:rPr lang="en-US" dirty="0"/>
              <a:t>Review EC Report: </a:t>
            </a:r>
            <a:r>
              <a:rPr lang="en-US" b="0" dirty="0">
                <a:hlinkClick r:id="rId6"/>
              </a:rPr>
              <a:t>11-24/0181r2</a:t>
            </a:r>
            <a:r>
              <a:rPr lang="en-US" b="0" dirty="0"/>
              <a:t> </a:t>
            </a:r>
          </a:p>
          <a:p>
            <a:pPr marL="857250" lvl="1"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Recirc, and SA Ballot start motions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Calendar plan</a:t>
            </a:r>
            <a:endParaRPr lang="en-GB" dirty="0"/>
          </a:p>
        </p:txBody>
      </p:sp>
      <p:sp>
        <p:nvSpPr>
          <p:cNvPr id="4098" name="Rectangle 2"/>
          <p:cNvSpPr>
            <a:spLocks noGrp="1" noChangeArrowheads="1"/>
          </p:cNvSpPr>
          <p:nvPr>
            <p:ph idx="1"/>
          </p:nvPr>
        </p:nvSpPr>
        <p:spPr>
          <a:xfrm>
            <a:off x="914401" y="1219200"/>
            <a:ext cx="10361084" cy="4799014"/>
          </a:xfrm>
          <a:ln/>
        </p:spPr>
        <p:txBody>
          <a:bodyPr/>
          <a:lstStyle/>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Editor (Carol) creates D4.0 by March 22</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Robert (</a:t>
            </a:r>
            <a:r>
              <a:rPr lang="en-US" dirty="0">
                <a:latin typeface="+mj-lt"/>
                <a:ea typeface="Times New Roman" panose="02020603050405020304" pitchFamily="18" charset="0"/>
              </a:rPr>
              <a:t>t</a:t>
            </a:r>
            <a:r>
              <a:rPr lang="en-US" dirty="0">
                <a:effectLst/>
                <a:latin typeface="+mj-lt"/>
                <a:ea typeface="Times New Roman" panose="02020603050405020304" pitchFamily="18" charset="0"/>
              </a:rPr>
              <a:t>he new WG chair) will need to start the WG recirc quickly (Preferably, we give him time to be able to do it on March 22), to close 15 days later</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WG LB recirc closes April 6 or 7 (hopefully)</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Ad hoc teleconference (as CRC) on April 9 (our usual Tuesday time, 9:30 ET)</a:t>
            </a:r>
            <a:endParaRPr lang="en-US" dirty="0">
              <a:effectLst/>
              <a:latin typeface="+mj-lt"/>
              <a:ea typeface="Calibri" panose="020F0502020204030204" pitchFamily="34" charset="0"/>
            </a:endParaRPr>
          </a:p>
          <a:p>
            <a:pPr marL="800100" marR="0" lvl="1" indent="-342900">
              <a:spcBef>
                <a:spcPts val="0"/>
              </a:spcBef>
              <a:spcAft>
                <a:spcPts val="0"/>
              </a:spcAft>
              <a:buFont typeface="Arial" panose="020B0604020202020204" pitchFamily="34" charset="0"/>
              <a:buChar char="•"/>
            </a:pPr>
            <a:r>
              <a:rPr lang="en-US" sz="2400" dirty="0">
                <a:effectLst/>
                <a:latin typeface="+mj-lt"/>
                <a:ea typeface="Times New Roman" panose="02020603050405020304" pitchFamily="18" charset="0"/>
              </a:rPr>
              <a:t>We dispense with all comments, and pass motions to start Initial SA ballot</a:t>
            </a:r>
            <a:endParaRPr lang="en-US" sz="2400"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Robert will need to get the SA started (with IEEE Staff interaction), hopefully by April 10</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The Initial SA ballot would then close on May 10.</a:t>
            </a:r>
            <a:endParaRPr lang="en-US" dirty="0">
              <a:effectLst/>
              <a:latin typeface="+mj-lt"/>
              <a:ea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dirty="0">
                <a:effectLst/>
                <a:latin typeface="+mj-lt"/>
                <a:ea typeface="Times New Roman" panose="02020603050405020304" pitchFamily="18" charset="0"/>
              </a:rPr>
              <a:t>Robert will need to turn the comments around by May 13 for our May F2F</a:t>
            </a:r>
          </a:p>
          <a:p>
            <a:pPr marL="342900" marR="0" lvl="0"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Assume production of D5.0 and a recirc out of the May session, to end ~ June 12/13</a:t>
            </a:r>
            <a:endParaRPr lang="en-US" dirty="0">
              <a:effectLst/>
              <a:latin typeface="+mj-lt"/>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 April 9 (as CRC), for WG LB resolutions approval, SA ballot start</a:t>
            </a:r>
          </a:p>
          <a:p>
            <a:endParaRPr lang="en-US" sz="2800" dirty="0"/>
          </a:p>
          <a:p>
            <a:r>
              <a:rPr lang="en-US" sz="2800" dirty="0"/>
              <a:t>Start planning for an ad hoc ~ June 18-20 (as CRC), for resolution of SA ballot 1</a:t>
            </a:r>
            <a:r>
              <a:rPr lang="en-US" sz="2800" baseline="30000" dirty="0"/>
              <a:t>st</a:t>
            </a:r>
            <a:r>
              <a:rPr lang="en-US" sz="2800" dirty="0"/>
              <a:t> recirc comments, and start SA recirc on a D6.0 (if needed)</a:t>
            </a:r>
          </a:p>
          <a:p>
            <a:pPr marL="457200" indent="-457200">
              <a:buFont typeface="Arial" panose="020B0604020202020204" pitchFamily="34" charset="0"/>
              <a:buChar char="•"/>
            </a:pPr>
            <a:r>
              <a:rPr lang="en-US" sz="2800" dirty="0"/>
              <a:t>Bay area (CommScope?)?</a:t>
            </a:r>
          </a:p>
          <a:p>
            <a:pPr marL="457200" indent="-457200">
              <a:buFont typeface="Arial" panose="020B0604020202020204" pitchFamily="34" charset="0"/>
              <a:buChar char="•"/>
            </a:pPr>
            <a:r>
              <a:rPr lang="en-US" sz="2800" dirty="0"/>
              <a:t>Others?</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(4/5?)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D5.0 creation, SA ballot first recirc</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2024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March IEEE 802 plenary session</a:t>
            </a:r>
          </a:p>
          <a:p>
            <a:pPr>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whether attending in-person or remotely</a:t>
            </a:r>
          </a:p>
          <a:p>
            <a:pPr>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here: </a:t>
            </a:r>
            <a:r>
              <a:rPr lang="en-US" kern="0" dirty="0">
                <a:hlinkClick r:id="rId2"/>
              </a:rPr>
              <a:t>https://cvent.me/PE85XZ</a:t>
            </a:r>
            <a:endParaRPr lang="en-US" kern="0" dirty="0"/>
          </a:p>
          <a:p>
            <a:pPr>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98625</TotalTime>
  <Words>2569</Words>
  <Application>Microsoft Office PowerPoint</Application>
  <PresentationFormat>Widescreen</PresentationFormat>
  <Paragraphs>275</Paragraphs>
  <Slides>25</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TGbh-agenda-2024-March-Plenary</vt:lpstr>
      <vt:lpstr>Abstract</vt:lpstr>
      <vt:lpstr>IEEE 802.11 TGbh   Randomized and Changing MAC Addresses (RCM)</vt:lpstr>
      <vt:lpstr>Registration for the March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Mar 2024, 13:30-15:30 MST</vt:lpstr>
      <vt:lpstr>Approve prior TGbh minutes</vt:lpstr>
      <vt:lpstr>Timeline</vt:lpstr>
      <vt:lpstr>Comment Resolution queue</vt:lpstr>
      <vt:lpstr>TGbh Agenda – 14 Mar 2024, 10:30-12:30 MST</vt:lpstr>
      <vt:lpstr>TGbh Calendar plan</vt:lpstr>
      <vt:lpstr>TGbh Teleconferences</vt:lpstr>
      <vt:lpstr>May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659</cp:revision>
  <cp:lastPrinted>1601-01-01T00:00:00Z</cp:lastPrinted>
  <dcterms:created xsi:type="dcterms:W3CDTF">2021-01-26T19:12:38Z</dcterms:created>
  <dcterms:modified xsi:type="dcterms:W3CDTF">2024-03-14T06:16:14Z</dcterms:modified>
</cp:coreProperties>
</file>