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2"/>
  </p:notesMasterIdLst>
  <p:handoutMasterIdLst>
    <p:handoutMasterId r:id="rId33"/>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407" r:id="rId22"/>
    <p:sldId id="2408" r:id="rId23"/>
    <p:sldId id="2409" r:id="rId24"/>
    <p:sldId id="328" r:id="rId25"/>
    <p:sldId id="329" r:id="rId26"/>
    <p:sldId id="297" r:id="rId27"/>
    <p:sldId id="284" r:id="rId28"/>
    <p:sldId id="331" r:id="rId29"/>
    <p:sldId id="332" r:id="rId30"/>
    <p:sldId id="264"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AAA2BE-2CD8-456E-87EB-246016712B25}" v="3" dt="2024-03-13T01:48:01.4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80258" autoAdjust="0"/>
  </p:normalViewPr>
  <p:slideViewPr>
    <p:cSldViewPr>
      <p:cViewPr varScale="1">
        <p:scale>
          <a:sx n="87" d="100"/>
          <a:sy n="87" d="100"/>
        </p:scale>
        <p:origin x="120" y="378"/>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802-11-24/0253r1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802-11-24/0253r1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802-11-24/0253r1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802-11-24/0253r1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802-11-24/0253r1</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802-11-24/0253r1</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802-11-24/0253r1</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802-11-24/0253r1</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802-11-24/0253r1</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802-11-24/0253r1</a:t>
            </a:r>
          </a:p>
        </p:txBody>
      </p:sp>
      <p:sp>
        <p:nvSpPr>
          <p:cNvPr id="5" name="Date Placeholder 4"/>
          <p:cNvSpPr>
            <a:spLocks noGrp="1"/>
          </p:cNvSpPr>
          <p:nvPr>
            <p:ph type="dt"/>
          </p:nvPr>
        </p:nvSpPr>
        <p:spPr/>
        <p:txBody>
          <a:bodyPr/>
          <a:lstStyle/>
          <a:p>
            <a:r>
              <a:rPr lang="en-US"/>
              <a:t>March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802-11-24/0253r1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2024</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2024</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2024</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2024</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2024</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11-24-0253r1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3/11-23-2047-00-0PAR-minutes-november-2023-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802.org/1/files/public/docs2024/eb-draft-CSD-0124-v01.pdf"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4/eb-draft-CSD-0124-v01.pdf"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4/ec-24-0015-01-00EC-draft-ieee-p802-3dm-csd.pdf" TargetMode="External"/><Relationship Id="rId2" Type="http://schemas.openxmlformats.org/officeDocument/2006/relationships/hyperlink" Target="https://mentor.ieee.org/802-ec/dcn/24/ec-24-0014-01-00EC-draft-ieee-p802-3dm-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23/11-23-1212-03-0amp-ieee-802-11-amp-sg-proposed-csd.docx" TargetMode="External"/><Relationship Id="rId3" Type="http://schemas.openxmlformats.org/officeDocument/2006/relationships/hyperlink" Target="https://www.ieee802.org/1/files/public/docs2024/eb-draft-CSD-0124-v01.pdf" TargetMode="External"/><Relationship Id="rId7" Type="http://schemas.openxmlformats.org/officeDocument/2006/relationships/hyperlink" Target="https://mentor.ieee.org/802.11/dcn/23/11-23-1006-05-0amp-ieee-802-11-amp-sg-proposed-par.docx"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95-01-00bf-enhancements-for-wlan-sensing-par.docx" TargetMode="Externa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4/ec-24-0015-01-00EC-draft-ieee-p802-3dm-csd.pdf" TargetMode="External"/><Relationship Id="rId2" Type="http://schemas.openxmlformats.org/officeDocument/2006/relationships/hyperlink" Target="https://mentor.ieee.org/802-ec/dcn/24/ec-24-0014-01-00EC-draft-ieee-p802-3dm-par.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2047-00-0PAR-minutes-november-2023-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- 2024 March - Denver</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2024-03-11</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2024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r>
              <a:rPr lang="en-US" b="1" dirty="0"/>
              <a:t>Mar 10-15, 2024 Denver, CO, USA</a:t>
            </a:r>
          </a:p>
          <a:p>
            <a:pPr>
              <a:buFont typeface="Arial" panose="020B0604020202020204" pitchFamily="34" charset="0"/>
              <a:buChar char="•"/>
            </a:pPr>
            <a:r>
              <a:rPr lang="en-US" b="0" dirty="0"/>
              <a:t>802.1ASeb - Amendment:  Optional Use of Announce , </a:t>
            </a:r>
            <a:r>
              <a:rPr lang="en-US" b="0" dirty="0">
                <a:hlinkClick r:id="rId2"/>
              </a:rPr>
              <a:t>PAR</a:t>
            </a:r>
            <a:r>
              <a:rPr lang="en-US" b="0" dirty="0"/>
              <a:t> and </a:t>
            </a:r>
            <a:r>
              <a:rPr lang="en-US" b="0" dirty="0">
                <a:hlinkClick r:id="rId3"/>
              </a:rPr>
              <a:t>CSD</a:t>
            </a:r>
            <a:endParaRPr lang="en-US" b="0" dirty="0"/>
          </a:p>
          <a:p>
            <a:pPr>
              <a:buFont typeface="Arial" panose="020B0604020202020204" pitchFamily="34" charset="0"/>
              <a:buChar char="•"/>
            </a:pPr>
            <a:r>
              <a:rPr lang="en-US" b="0" dirty="0"/>
              <a:t>802.3dm - Amendment: Asymmetrical Electrical Automotive Ethernet, </a:t>
            </a:r>
            <a:r>
              <a:rPr lang="en-US" b="0" dirty="0">
                <a:hlinkClick r:id="rId4"/>
              </a:rPr>
              <a:t>PAR</a:t>
            </a:r>
            <a:r>
              <a:rPr lang="en-US" b="0" dirty="0"/>
              <a:t> and </a:t>
            </a:r>
            <a:r>
              <a:rPr lang="en-US" b="0" dirty="0">
                <a:hlinkClick r:id="rId5"/>
              </a:rPr>
              <a:t>CSD</a:t>
            </a:r>
            <a:endParaRPr lang="en-US" b="0" dirty="0"/>
          </a:p>
          <a:p>
            <a:pPr>
              <a:buFont typeface="Arial" panose="020B0604020202020204" pitchFamily="34" charset="0"/>
              <a:buChar char="•"/>
            </a:pPr>
            <a:r>
              <a:rPr lang="en-US" b="0" dirty="0"/>
              <a:t>802.11bf - Amendment: Enhancements for Wireless Local Area Network (WLAN) Sensing, </a:t>
            </a:r>
            <a:r>
              <a:rPr lang="en-US" b="0" dirty="0">
                <a:hlinkClick r:id="rId6"/>
              </a:rPr>
              <a:t>PAR modification</a:t>
            </a:r>
            <a:endParaRPr lang="en-US" b="0" dirty="0"/>
          </a:p>
          <a:p>
            <a:pPr>
              <a:buFont typeface="Arial" panose="020B0604020202020204" pitchFamily="34" charset="0"/>
              <a:buChar char="•"/>
            </a:pPr>
            <a:r>
              <a:rPr lang="en-US" b="0" dirty="0"/>
              <a:t>802.11bp - Amendment: Enhancements for Ambient Power Communication (AMP), </a:t>
            </a:r>
            <a:r>
              <a:rPr lang="en-US" b="0" dirty="0">
                <a:hlinkClick r:id="rId7"/>
              </a:rPr>
              <a:t>PAR</a:t>
            </a:r>
            <a:r>
              <a:rPr lang="en-US" b="0" dirty="0"/>
              <a:t> and </a:t>
            </a:r>
            <a:r>
              <a:rPr lang="en-US" b="0" dirty="0">
                <a:hlinkClick r:id="rId8"/>
              </a:rPr>
              <a:t>CSD </a:t>
            </a:r>
            <a:endParaRPr lang="en-US" b="0" dirty="0"/>
          </a:p>
          <a:p>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11 and 14, 2024</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11 March 2024 13:30-15:30 HST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12 March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14 March 2024 - 10:30-12:30 HST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 </a:t>
            </a:r>
            <a:r>
              <a:rPr lang="en-US" sz="2000" b="1" dirty="0"/>
              <a:t>2023 in document  11-23/2047r0: </a:t>
            </a:r>
            <a:r>
              <a:rPr lang="en-US" sz="2000" b="1" dirty="0">
                <a:hlinkClick r:id="rId2"/>
              </a:rPr>
              <a:t>https://mentor.ieee.org/802.11/dcn/23/11-23-2047-00-0PAR-minutes-november-2023-session.docx</a:t>
            </a:r>
            <a:r>
              <a:rPr lang="en-US" sz="2000" b="1" dirty="0"/>
              <a:t> </a:t>
            </a:r>
            <a:endParaRPr lang="en-US" sz="2000" dirty="0"/>
          </a:p>
          <a:p>
            <a:r>
              <a:rPr lang="en-US" sz="2000" dirty="0"/>
              <a:t>Moved: Michael Montemurro</a:t>
            </a:r>
          </a:p>
          <a:p>
            <a:r>
              <a:rPr lang="en-US" sz="2000" dirty="0"/>
              <a:t>2</a:t>
            </a:r>
            <a:r>
              <a:rPr lang="en-US" sz="2000" baseline="30000" dirty="0"/>
              <a:t>nd</a:t>
            </a:r>
            <a:r>
              <a:rPr lang="en-US" sz="2000" dirty="0"/>
              <a:t>: Steve Palm</a:t>
            </a:r>
          </a:p>
          <a:p>
            <a:r>
              <a:rPr lang="en-US" sz="2000" dirty="0"/>
              <a:t>Results:  ( in room)</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2566938"/>
            <a:ext cx="10361083"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buFont typeface="+mj-lt"/>
              <a:buAutoNum type="arabicPeriod"/>
            </a:pPr>
            <a:r>
              <a:rPr lang="en-US" sz="2000" b="0" dirty="0"/>
              <a:t>802.1ASeb - Amendment:  Optional Use of Announce ,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802.3dm - Amendment: Asymmetrical Electrical Automotive Ethernet, </a:t>
            </a:r>
            <a:r>
              <a:rPr lang="en-US" sz="2000" b="0" dirty="0">
                <a:hlinkClick r:id="rId4"/>
              </a:rPr>
              <a:t>PAR</a:t>
            </a:r>
            <a:r>
              <a:rPr lang="en-US" sz="2000" b="0" dirty="0"/>
              <a:t> and </a:t>
            </a:r>
            <a:r>
              <a:rPr lang="en-US" sz="2000" b="0" dirty="0">
                <a:hlinkClick r:id="rId5"/>
              </a:rPr>
              <a:t>CSD</a:t>
            </a:r>
            <a:endParaRPr lang="en-US" sz="2000" b="0" dirty="0"/>
          </a:p>
          <a:p>
            <a:pPr>
              <a:buFont typeface="Arial" panose="020B0604020202020204" pitchFamily="34" charset="0"/>
              <a:buChar char="•"/>
            </a:pPr>
            <a:r>
              <a:rPr lang="en-US" sz="2000" b="0" dirty="0"/>
              <a:t>The other 2 PARs are from 802.11 and not subject to PAR Review SC review.</a:t>
            </a: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160147-4E0D-8456-B2B9-98D4FE67A462}"/>
              </a:ext>
            </a:extLst>
          </p:cNvPr>
          <p:cNvSpPr>
            <a:spLocks noGrp="1"/>
          </p:cNvSpPr>
          <p:nvPr>
            <p:ph type="title"/>
          </p:nvPr>
        </p:nvSpPr>
        <p:spPr>
          <a:xfrm>
            <a:off x="914402" y="685803"/>
            <a:ext cx="10361084" cy="582957"/>
          </a:xfrm>
        </p:spPr>
        <p:txBody>
          <a:bodyPr/>
          <a:lstStyle/>
          <a:p>
            <a:pPr marL="342900" marR="0" lvl="0" indent="-342900" defTabSz="449263" rtl="0" eaLnBrk="1" fontAlgn="base" latinLnBrk="0" hangingPunct="1">
              <a:lnSpc>
                <a:spcPct val="100000"/>
              </a:lnSpc>
              <a:spcBef>
                <a:spcPts val="600"/>
              </a:spcBef>
              <a:spcAft>
                <a:spcPct val="0"/>
              </a:spcAft>
              <a:tabLst/>
              <a:defRPr/>
            </a:pPr>
            <a:r>
              <a:rPr kumimoji="0" lang="en-US" sz="2800" b="0" i="0" u="none" strike="noStrike" kern="0" cap="none" spc="0" normalizeH="0" baseline="0" noProof="0" dirty="0">
                <a:ln>
                  <a:noFill/>
                </a:ln>
                <a:solidFill>
                  <a:srgbClr val="000000"/>
                </a:solidFill>
                <a:effectLst/>
                <a:uLnTx/>
                <a:uFillTx/>
                <a:latin typeface="Times New Roman"/>
                <a:ea typeface="MS Gothic"/>
              </a:rPr>
              <a:t>802.1ASeb - Amendment:  Optional Use of Announce ,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2800" b="0" i="0" u="none" strike="noStrike" kern="0" cap="none" spc="0" normalizeH="0" baseline="0" noProof="0" dirty="0">
                <a:ln>
                  <a:noFill/>
                </a:ln>
                <a:solidFill>
                  <a:srgbClr val="000000"/>
                </a:solidFill>
                <a:effectLst/>
                <a:uLnTx/>
                <a:uFillTx/>
                <a:latin typeface="Times New Roman"/>
                <a:ea typeface="MS Gothic"/>
              </a:rPr>
              <a:t> and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sz="3600" dirty="0"/>
          </a:p>
        </p:txBody>
      </p:sp>
      <p:sp>
        <p:nvSpPr>
          <p:cNvPr id="8" name="Content Placeholder 7">
            <a:extLst>
              <a:ext uri="{FF2B5EF4-FFF2-40B4-BE49-F238E27FC236}">
                <a16:creationId xmlns:a16="http://schemas.microsoft.com/office/drawing/2014/main" id="{F4F7D8C4-510F-14FE-4A61-F6A083D76541}"/>
              </a:ext>
            </a:extLst>
          </p:cNvPr>
          <p:cNvSpPr>
            <a:spLocks noGrp="1"/>
          </p:cNvSpPr>
          <p:nvPr>
            <p:ph idx="1"/>
          </p:nvPr>
        </p:nvSpPr>
        <p:spPr/>
        <p:txBody>
          <a:bodyPr/>
          <a:lstStyle/>
          <a:p>
            <a:r>
              <a:rPr lang="en-US" dirty="0"/>
              <a:t>5.5  Change “IEEE Std 802.1AS-2020 allows conformant systems to omit implementation of functionality not used in these applications, except for Announce.”</a:t>
            </a:r>
          </a:p>
          <a:p>
            <a:r>
              <a:rPr lang="en-US" dirty="0"/>
              <a:t>To “IEEE Std 802.1AS-2020 should allow conformant systems to omit Announce functionality in a similar manner that current implementation of other functionality not used in these applications can be omitted.”</a:t>
            </a:r>
          </a:p>
          <a:p>
            <a:endParaRPr lang="en-US" dirty="0"/>
          </a:p>
          <a:p>
            <a:r>
              <a:rPr lang="en-US" dirty="0"/>
              <a:t>8.1 “#5.2:” is on the wrong line.  Move to the start of the 2</a:t>
            </a:r>
            <a:r>
              <a:rPr lang="en-US" baseline="30000" dirty="0"/>
              <a:t>nd</a:t>
            </a:r>
            <a:r>
              <a:rPr lang="en-US" dirty="0"/>
              <a:t> line.</a:t>
            </a:r>
          </a:p>
          <a:p>
            <a:endParaRPr lang="en-US" dirty="0"/>
          </a:p>
        </p:txBody>
      </p:sp>
      <p:sp>
        <p:nvSpPr>
          <p:cNvPr id="4" name="Date Placeholder 3">
            <a:extLst>
              <a:ext uri="{FF2B5EF4-FFF2-40B4-BE49-F238E27FC236}">
                <a16:creationId xmlns:a16="http://schemas.microsoft.com/office/drawing/2014/main" id="{2AD1400A-CDDA-55C1-1A6E-A989841BEE33}"/>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30F2ED5E-A21A-8BCE-B156-B2362054FBC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E53A0834-F7ED-7BD0-5E66-CB6991FE3B53}"/>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814946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DECE-8160-4B67-E07F-A2A468206E23}"/>
              </a:ext>
            </a:extLst>
          </p:cNvPr>
          <p:cNvSpPr>
            <a:spLocks noGrp="1"/>
          </p:cNvSpPr>
          <p:nvPr>
            <p:ph type="title"/>
          </p:nvPr>
        </p:nvSpPr>
        <p:spPr/>
        <p:txBody>
          <a:bodyPr/>
          <a:lstStyle/>
          <a:p>
            <a:r>
              <a:rPr kumimoji="0" lang="en-US" sz="2800" b="0" i="0" u="none" strike="noStrike" kern="0" cap="none" spc="0" normalizeH="0" baseline="0" noProof="0" dirty="0">
                <a:ln>
                  <a:noFill/>
                </a:ln>
                <a:solidFill>
                  <a:srgbClr val="000000"/>
                </a:solidFill>
                <a:effectLst/>
                <a:uLnTx/>
                <a:uFillTx/>
                <a:latin typeface="Times New Roman"/>
                <a:ea typeface="MS Gothic"/>
              </a:rPr>
              <a:t>802.3dm - Amendment: Asymmetrical Electrical Automotive Ethernet,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2800" b="0" i="0" u="none" strike="noStrike" kern="0" cap="none" spc="0" normalizeH="0" baseline="0" noProof="0" dirty="0">
                <a:ln>
                  <a:noFill/>
                </a:ln>
                <a:solidFill>
                  <a:srgbClr val="000000"/>
                </a:solidFill>
                <a:effectLst/>
                <a:uLnTx/>
                <a:uFillTx/>
                <a:latin typeface="Times New Roman"/>
                <a:ea typeface="MS Gothic"/>
              </a:rPr>
              <a:t> and </a:t>
            </a:r>
            <a:r>
              <a:rPr kumimoji="0" lang="en-US" sz="28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sz="2800" dirty="0"/>
          </a:p>
        </p:txBody>
      </p:sp>
      <p:sp>
        <p:nvSpPr>
          <p:cNvPr id="3" name="Content Placeholder 2">
            <a:extLst>
              <a:ext uri="{FF2B5EF4-FFF2-40B4-BE49-F238E27FC236}">
                <a16:creationId xmlns:a16="http://schemas.microsoft.com/office/drawing/2014/main" id="{A0A15212-08CD-1FE3-93D1-367F3C7A4FC5}"/>
              </a:ext>
            </a:extLst>
          </p:cNvPr>
          <p:cNvSpPr>
            <a:spLocks noGrp="1"/>
          </p:cNvSpPr>
          <p:nvPr>
            <p:ph idx="1"/>
          </p:nvPr>
        </p:nvSpPr>
        <p:spPr>
          <a:xfrm>
            <a:off x="914402" y="1715480"/>
            <a:ext cx="10361084" cy="4113213"/>
          </a:xfrm>
        </p:spPr>
        <p:txBody>
          <a:bodyPr/>
          <a:lstStyle/>
          <a:p>
            <a:r>
              <a:rPr lang="en-US" sz="2000" dirty="0"/>
              <a:t>Note that </a:t>
            </a:r>
            <a:r>
              <a:rPr lang="en-US" sz="2000" dirty="0">
                <a:hlinkClick r:id="rId2"/>
              </a:rPr>
              <a:t>https://mentor.ieee.org/802-ec/dcn/24/ec-24-0014-01-00EC-draft-ieee-p802-3dm-par.pdf</a:t>
            </a:r>
            <a:r>
              <a:rPr lang="en-US" sz="2000" dirty="0"/>
              <a:t> is on the 802 “PARs to review” page, but Mentor has r3 (and is on the </a:t>
            </a:r>
            <a:r>
              <a:rPr lang="en-US" sz="2000" dirty="0" err="1"/>
              <a:t>NesCom</a:t>
            </a:r>
            <a:r>
              <a:rPr lang="en-US" sz="2000" dirty="0"/>
              <a:t> Agenda).  We reviewed R3.</a:t>
            </a:r>
          </a:p>
          <a:p>
            <a:r>
              <a:rPr lang="en-US" sz="2000" dirty="0"/>
              <a:t>5.2.b  change “The scope of this project is to specify additions to and appropriate modifications of IEEE Std 802.3 to add Physical Layer specifications and management parameters for electrical media and operating conditions optimized for automotive end-node camera links for operation up to 10 Gb/s in one direction and with a lower data rate in the other direction.” to </a:t>
            </a:r>
          </a:p>
          <a:p>
            <a:r>
              <a:rPr lang="en-US" sz="2000" dirty="0"/>
              <a:t>“</a:t>
            </a:r>
            <a:r>
              <a:rPr lang="en-US" sz="2000" strike="sngStrike" dirty="0"/>
              <a:t>The scope of this</a:t>
            </a:r>
            <a:r>
              <a:rPr lang="en-US" sz="2000" strike="sngStrike" dirty="0">
                <a:highlight>
                  <a:srgbClr val="FFFF00"/>
                </a:highlight>
              </a:rPr>
              <a:t> </a:t>
            </a:r>
            <a:r>
              <a:rPr lang="en-US" sz="2000" dirty="0">
                <a:solidFill>
                  <a:srgbClr val="C00000"/>
                </a:solidFill>
                <a:highlight>
                  <a:srgbClr val="FFFF00"/>
                </a:highlight>
              </a:rPr>
              <a:t>This</a:t>
            </a:r>
            <a:r>
              <a:rPr lang="en-US" sz="2000" strike="sngStrike" dirty="0">
                <a:highlight>
                  <a:srgbClr val="FFFF00"/>
                </a:highlight>
              </a:rPr>
              <a:t> </a:t>
            </a:r>
            <a:r>
              <a:rPr lang="en-US" sz="2000" dirty="0"/>
              <a:t>project </a:t>
            </a:r>
            <a:r>
              <a:rPr lang="en-US" sz="2000" strike="sngStrike" dirty="0"/>
              <a:t>is to specify </a:t>
            </a:r>
            <a:r>
              <a:rPr lang="en-US" sz="2000" u="sng" dirty="0">
                <a:solidFill>
                  <a:srgbClr val="C00000"/>
                </a:solidFill>
                <a:highlight>
                  <a:srgbClr val="FFFF00"/>
                </a:highlight>
              </a:rPr>
              <a:t>specifies </a:t>
            </a:r>
            <a:r>
              <a:rPr lang="en-US" sz="2000" dirty="0"/>
              <a:t>additions to and appropriate modifications of IEEE Std 802.3 to add Physical Layer specifications and management parameters for electrical media and operating conditions</a:t>
            </a:r>
            <a:r>
              <a:rPr lang="en-US" sz="2000" dirty="0">
                <a:solidFill>
                  <a:srgbClr val="FF0000"/>
                </a:solidFill>
                <a:highlight>
                  <a:srgbClr val="FFFF00"/>
                </a:highlight>
              </a:rPr>
              <a:t>, that are </a:t>
            </a:r>
            <a:r>
              <a:rPr lang="en-US" sz="2000" dirty="0"/>
              <a:t>optimized for automotive end-node camera links for operation up to 10 Gb/s in one direction and with a lower data rate in the other direction.</a:t>
            </a:r>
          </a:p>
        </p:txBody>
      </p:sp>
      <p:sp>
        <p:nvSpPr>
          <p:cNvPr id="4" name="Date Placeholder 3">
            <a:extLst>
              <a:ext uri="{FF2B5EF4-FFF2-40B4-BE49-F238E27FC236}">
                <a16:creationId xmlns:a16="http://schemas.microsoft.com/office/drawing/2014/main" id="{F6634751-3017-3C81-1E02-5E943D712437}"/>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A069B3FE-B040-490F-3A3F-FC2FE3571BC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471A059-E8F1-982C-6E19-2FD3173B939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93855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1600" b="1" dirty="0"/>
              <a:t>Mar 10-15, 2024, Denver, CO, USA</a:t>
            </a:r>
          </a:p>
          <a:p>
            <a:pPr>
              <a:buFont typeface="Arial" panose="020B0604020202020204" pitchFamily="34" charset="0"/>
              <a:buChar char="•"/>
            </a:pPr>
            <a:r>
              <a:rPr lang="en-US" sz="1600" dirty="0"/>
              <a:t>802.1ASeb - Amendment:  Optional Use of Announce , </a:t>
            </a:r>
            <a:r>
              <a:rPr lang="en-US" sz="1600" dirty="0">
                <a:hlinkClick r:id="rId2"/>
              </a:rPr>
              <a:t>PAR</a:t>
            </a:r>
            <a:r>
              <a:rPr lang="en-US" sz="1600" dirty="0"/>
              <a:t> and </a:t>
            </a:r>
            <a:r>
              <a:rPr lang="en-US" sz="1600" dirty="0">
                <a:hlinkClick r:id="rId3"/>
              </a:rPr>
              <a:t>CSD</a:t>
            </a:r>
            <a:endParaRPr lang="en-US" sz="1600" dirty="0"/>
          </a:p>
          <a:p>
            <a:pPr>
              <a:buFont typeface="Arial" panose="020B0604020202020204" pitchFamily="34" charset="0"/>
              <a:buChar char="•"/>
            </a:pPr>
            <a:r>
              <a:rPr lang="en-US" sz="1600" dirty="0"/>
              <a:t>802.3dm - Amendment: Asymmetrical Electrical Automotive Ethernet, </a:t>
            </a:r>
            <a:r>
              <a:rPr lang="en-US" sz="1600" dirty="0">
                <a:hlinkClick r:id="rId4"/>
              </a:rPr>
              <a:t>PAR</a:t>
            </a:r>
            <a:r>
              <a:rPr lang="en-US" sz="1600" dirty="0"/>
              <a:t> and </a:t>
            </a:r>
            <a:r>
              <a:rPr lang="en-US" sz="1600" dirty="0">
                <a:hlinkClick r:id="rId5"/>
              </a:rPr>
              <a:t>CSD</a:t>
            </a:r>
            <a:endParaRPr lang="en-US" sz="1600" dirty="0"/>
          </a:p>
          <a:p>
            <a:pPr>
              <a:buFont typeface="Arial" panose="020B0604020202020204" pitchFamily="34" charset="0"/>
              <a:buChar char="•"/>
            </a:pPr>
            <a:r>
              <a:rPr lang="en-US" sz="1600" dirty="0"/>
              <a:t>802.11bf - Amendment: Enhancements for Wireless Local Area Network (WLAN) Sensing, </a:t>
            </a:r>
            <a:r>
              <a:rPr lang="en-US" sz="1600" dirty="0">
                <a:hlinkClick r:id="rId6"/>
              </a:rPr>
              <a:t>PAR modification</a:t>
            </a:r>
            <a:endParaRPr lang="en-US" sz="1600" dirty="0"/>
          </a:p>
          <a:p>
            <a:pPr>
              <a:buFont typeface="Arial" panose="020B0604020202020204" pitchFamily="34" charset="0"/>
              <a:buChar char="•"/>
            </a:pPr>
            <a:r>
              <a:rPr lang="en-US" sz="1600" dirty="0"/>
              <a:t>802.11bp - Amendment: Enhancements for Ambient Power Communication (AMP), </a:t>
            </a:r>
            <a:r>
              <a:rPr lang="en-US" sz="1600" dirty="0">
                <a:hlinkClick r:id="rId7"/>
              </a:rPr>
              <a:t>PAR</a:t>
            </a:r>
            <a:r>
              <a:rPr lang="en-US" sz="1600" dirty="0"/>
              <a:t> and </a:t>
            </a:r>
            <a:r>
              <a:rPr lang="en-US" sz="1600" dirty="0">
                <a:hlinkClick r:id="rId8"/>
              </a:rPr>
              <a:t>CSD </a:t>
            </a:r>
            <a:endParaRPr lang="en-US" sz="1600" dirty="0"/>
          </a:p>
          <a:p>
            <a:endParaRPr lang="en-US" sz="2800" b="1" dirty="0"/>
          </a:p>
          <a:p>
            <a:r>
              <a:rPr lang="en-US" altLang="en-US" sz="2800" dirty="0"/>
              <a:t>Will Review the first 2 PARs on Monday 13:30-15:30 and post feedback to 802 EC Reflector.</a:t>
            </a:r>
          </a:p>
          <a:p>
            <a:r>
              <a:rPr lang="en-US" altLang="en-US" sz="2800" dirty="0"/>
              <a:t>Feedback to be reviewed on Thursda</a:t>
            </a:r>
            <a:r>
              <a:rPr lang="en-US" sz="2800" dirty="0"/>
              <a:t>y, </a:t>
            </a:r>
            <a:r>
              <a:rPr lang="en-US" altLang="en-US" sz="28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06323-FCDA-9DDC-3A49-652C0E661751}"/>
              </a:ext>
            </a:extLst>
          </p:cNvPr>
          <p:cNvSpPr>
            <a:spLocks noGrp="1"/>
          </p:cNvSpPr>
          <p:nvPr>
            <p:ph type="title"/>
          </p:nvPr>
        </p:nvSpPr>
        <p:spPr/>
        <p:txBody>
          <a:bodyPr/>
          <a:lstStyle/>
          <a:p>
            <a:r>
              <a:rPr kumimoji="0" lang="en-US" sz="3200" b="0" i="0" u="none" strike="noStrike" kern="0" cap="none" spc="0" normalizeH="0" baseline="0" noProof="0" dirty="0">
                <a:ln>
                  <a:noFill/>
                </a:ln>
                <a:solidFill>
                  <a:srgbClr val="000000"/>
                </a:solidFill>
                <a:effectLst/>
                <a:uLnTx/>
                <a:uFillTx/>
                <a:latin typeface="Times New Roman"/>
                <a:ea typeface="MS Gothic"/>
              </a:rPr>
              <a:t>802.3dm - Amendment: Asymmetrical Electrical Automotive Ethernet,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a:ea typeface="MS Gothic"/>
              </a:rPr>
              <a:t> and </a:t>
            </a:r>
            <a:r>
              <a:rPr kumimoji="0" lang="en-US" sz="3200" b="0" i="0" u="none" strike="noStrike" kern="0" cap="none" spc="0" normalizeH="0" baseline="0" noProof="0" dirty="0">
                <a:ln>
                  <a:noFill/>
                </a:ln>
                <a:solidFill>
                  <a:srgbClr val="000000"/>
                </a:solidFill>
                <a:effectLst/>
                <a:uLnTx/>
                <a:uFillTx/>
                <a:latin typeface="Times New Roman"/>
                <a:ea typeface="MS Gothic"/>
                <a:hlinkClick r:id="rId3"/>
              </a:rPr>
              <a:t>CSD</a:t>
            </a:r>
            <a:endParaRPr lang="en-US" dirty="0"/>
          </a:p>
        </p:txBody>
      </p:sp>
      <p:sp>
        <p:nvSpPr>
          <p:cNvPr id="3" name="Content Placeholder 2">
            <a:extLst>
              <a:ext uri="{FF2B5EF4-FFF2-40B4-BE49-F238E27FC236}">
                <a16:creationId xmlns:a16="http://schemas.microsoft.com/office/drawing/2014/main" id="{75F3CD52-A607-0C58-AE59-BD1FAAE03B15}"/>
              </a:ext>
            </a:extLst>
          </p:cNvPr>
          <p:cNvSpPr>
            <a:spLocks noGrp="1"/>
          </p:cNvSpPr>
          <p:nvPr>
            <p:ph idx="1"/>
          </p:nvPr>
        </p:nvSpPr>
        <p:spPr/>
        <p:txBody>
          <a:bodyPr/>
          <a:lstStyle/>
          <a:p>
            <a:r>
              <a:rPr lang="en-US" dirty="0"/>
              <a:t>5.2.b Is this statement too specific.  Is the specification restricted to only “</a:t>
            </a:r>
            <a:r>
              <a:rPr lang="en-US" sz="2400" dirty="0"/>
              <a:t>automotive end-node camera links “ or is it any asymmetric end-node link?  Other places in the PAR are not specific to the “camera links”.</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F6217-51F0-093B-C68A-E876F6EACFC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B2CE9AD-C350-60B6-BBE7-59165BD9349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1681103-AE24-321D-EA3E-C214790F9E3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807209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1604710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2 PARs were considered on 11 March </a:t>
            </a:r>
            <a:r>
              <a:rPr lang="en-US" altLang="en-US" sz="2000" dirty="0"/>
              <a:t>13:30-15:30 </a:t>
            </a:r>
            <a:r>
              <a:rPr lang="en-US" sz="2000" dirty="0"/>
              <a:t>and 14 March 9-10am HST</a:t>
            </a:r>
            <a:endParaRPr lang="en-US" altLang="en-US" sz="2000" dirty="0"/>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12 March 2024</a:t>
            </a:r>
          </a:p>
          <a:p>
            <a:pPr marL="685800" lvl="1"/>
            <a:endParaRPr lang="en-US" altLang="en-US" dirty="0"/>
          </a:p>
          <a:p>
            <a:pPr marL="285750" indent="-285750"/>
            <a:r>
              <a:rPr lang="en-US" altLang="en-US" dirty="0"/>
              <a:t>Feedback from WG was due Wednesday 13 March 2024</a:t>
            </a:r>
          </a:p>
          <a:p>
            <a:pPr marL="285750" indent="-285750"/>
            <a:endParaRPr lang="en-US" altLang="en-US" dirty="0"/>
          </a:p>
          <a:p>
            <a:pPr marL="285750" indent="-285750"/>
            <a:r>
              <a:rPr lang="en-US" altLang="en-US" dirty="0"/>
              <a:t>Feedback was reviewed on Thursda</a:t>
            </a:r>
            <a:r>
              <a:rPr lang="en-US" dirty="0"/>
              <a:t>y 14 March 2024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3883370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2 PARs/CSD that were available for the 2024 March 802 Mixed-mode Plenary, 802.11 made comments on 2 of the 2 PARs/CSDs.</a:t>
            </a:r>
          </a:p>
          <a:p>
            <a:endParaRPr lang="en-US" sz="2000" dirty="0"/>
          </a:p>
          <a:p>
            <a:r>
              <a:rPr lang="en-US" sz="2000" dirty="0"/>
              <a:t>The feedback on our Comments was generally positive and most of our changes were accepted or accepted with minor modification by the respective WG.</a:t>
            </a:r>
          </a:p>
          <a:p>
            <a:endParaRPr lang="en-US" sz="2000" dirty="0"/>
          </a:p>
          <a:p>
            <a:r>
              <a:rPr lang="en-US" sz="2000" dirty="0"/>
              <a:t>The exception was with the</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2024</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11-24/0253rX:</a:t>
            </a:r>
          </a:p>
          <a:p>
            <a:pPr lvl="1"/>
            <a:endParaRPr lang="en-US" dirty="0"/>
          </a:p>
          <a:p>
            <a:pPr lvl="1"/>
            <a:r>
              <a:rPr lang="en-US" dirty="0"/>
              <a:t>as the report from PAR Review SC for the November 2023 802 Mixed-mode Plenary in Honolulu.</a:t>
            </a:r>
          </a:p>
          <a:p>
            <a:pPr lvl="1"/>
            <a:endParaRPr lang="en-US" dirty="0"/>
          </a:p>
          <a:p>
            <a:r>
              <a:rPr lang="en-US" dirty="0"/>
              <a:t>    Moved:  </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Nov</a:t>
            </a:r>
            <a:r>
              <a:rPr lang="en-US" sz="2000" b="1" dirty="0"/>
              <a:t> 2023  doc 11-23/2047r0: </a:t>
            </a:r>
            <a:r>
              <a:rPr lang="en-US" sz="2000" b="1" dirty="0">
                <a:hlinkClick r:id="rId4"/>
              </a:rPr>
              <a:t>https://mentor.ieee.org/802.11/dcn/23/11-23-2047-00-0PAR-minutes-november-2023-session.docx</a:t>
            </a:r>
            <a:r>
              <a:rPr lang="en-US" sz="2000" b="1" dirty="0"/>
              <a:t> </a:t>
            </a:r>
            <a:endParaRPr lang="en-US" sz="2000" dirty="0"/>
          </a:p>
          <a:p>
            <a:endParaRPr lang="en-US" b="1" dirty="0"/>
          </a:p>
          <a:p>
            <a:pPr lvl="1"/>
            <a:r>
              <a:rPr lang="en-US" b="1" dirty="0"/>
              <a:t>Current Teleconference minutes:  :</a:t>
            </a:r>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2024 March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11 March 2024 - 13:30-15:30 ET </a:t>
            </a:r>
          </a:p>
          <a:p>
            <a:pPr lvl="1">
              <a:buAutoNum type="arabicPeriod"/>
            </a:pPr>
            <a:r>
              <a:rPr lang="en-US" sz="1800" dirty="0"/>
              <a:t>Feedback reviewed Thursday: 14 March 2024 - 10:30-12:30 ET</a:t>
            </a:r>
            <a:endParaRPr lang="en-US" altLang="en-US" sz="1800" strike="sngStrike" dirty="0"/>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2024</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E5996B-D317-4E13-AB38-820D845C4C73}">
  <ds:schemaRefs>
    <ds:schemaRef ds:uri="http://purl.org/dc/dcmitype/"/>
    <ds:schemaRef ds:uri="cc9c437c-ae0c-4066-8d90-a0f7de786127"/>
    <ds:schemaRef ds:uri="http://schemas.microsoft.com/office/2006/documentManagement/types"/>
    <ds:schemaRef ds:uri="http://www.w3.org/XML/1998/namespace"/>
    <ds:schemaRef ds:uri="http://purl.org/dc/terms/"/>
    <ds:schemaRef ds:uri="http://purl.org/dc/elements/1.1/"/>
    <ds:schemaRef ds:uri="http://schemas.microsoft.com/office/infopath/2007/PartnerControls"/>
    <ds:schemaRef ds:uri="http://schemas.openxmlformats.org/package/2006/metadata/core-properties"/>
    <ds:schemaRef ds:uri="ba37140e-f4c5-4a6c-a9b4-20a691ce6c8a"/>
    <ds:schemaRef ds:uri="http://schemas.microsoft.com/office/2006/metadata/propertie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76081</TotalTime>
  <Words>2678</Words>
  <Application>Microsoft Office PowerPoint</Application>
  <PresentationFormat>Widescreen</PresentationFormat>
  <Paragraphs>302</Paragraphs>
  <Slides>27</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DejaVu Sans</vt:lpstr>
      <vt:lpstr>Times New Roman</vt:lpstr>
      <vt:lpstr>Verdana</vt:lpstr>
      <vt:lpstr>802-11 Theme</vt:lpstr>
      <vt:lpstr>Document</vt:lpstr>
      <vt:lpstr>PAR Review SC - Mtg Agenda and Comment slides - 2024 March - Denver</vt:lpstr>
      <vt:lpstr>PAR Review SC – Snapshot slide Chair: Jon Rosdahl</vt:lpstr>
      <vt:lpstr>Abstract-PAR Review SC PARs under consideration for  2024 March IEEE 802 Mixed-mode Plenary</vt:lpstr>
      <vt:lpstr>Registration for the March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2024 March IEEE 802 Mixed-mode Plenary</vt:lpstr>
      <vt:lpstr>Agenda for PAR Review SC – March 11 and 14, 2024 Chair: Jon Rosdahl</vt:lpstr>
      <vt:lpstr>Motion to approve Previous Minutes</vt:lpstr>
      <vt:lpstr>Order to consider:</vt:lpstr>
      <vt:lpstr>Par Review SC Comments</vt:lpstr>
      <vt:lpstr>802.1ASeb - Amendment:  Optional Use of Announce , PAR and CSD</vt:lpstr>
      <vt:lpstr>802.3dm - Amendment: Asymmetrical Electrical Automotive Ethernet, PAR and CSD</vt:lpstr>
      <vt:lpstr>802.3dm - Amendment: Asymmetrical Electrical Automotive Ethernet, PAR and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- 2024 March - Denver</dc:title>
  <dc:subject>March 2024</dc:subject>
  <dc:creator>Jon Rosdahl</dc:creator>
  <cp:keywords>Agenda and Meeting Slides</cp:keywords>
  <dc:description>Jon Rosdahl (Qualcomm)</dc:description>
  <cp:lastModifiedBy>Jon Rosdahl</cp:lastModifiedBy>
  <cp:revision>288</cp:revision>
  <cp:lastPrinted>1601-01-01T00:00:00Z</cp:lastPrinted>
  <dcterms:created xsi:type="dcterms:W3CDTF">2014-04-14T10:59:07Z</dcterms:created>
  <dcterms:modified xsi:type="dcterms:W3CDTF">2024-03-13T01:52:10Z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