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1"/>
  </p:notesMasterIdLst>
  <p:handoutMasterIdLst>
    <p:handoutMasterId r:id="rId152"/>
  </p:handoutMasterIdLst>
  <p:sldIdLst>
    <p:sldId id="256" r:id="rId2"/>
    <p:sldId id="257" r:id="rId3"/>
    <p:sldId id="2621" r:id="rId4"/>
    <p:sldId id="2622" r:id="rId5"/>
    <p:sldId id="448" r:id="rId6"/>
    <p:sldId id="449" r:id="rId7"/>
    <p:sldId id="447" r:id="rId8"/>
    <p:sldId id="2623" r:id="rId9"/>
    <p:sldId id="2624" r:id="rId10"/>
    <p:sldId id="2620" r:id="rId11"/>
    <p:sldId id="2608" r:id="rId12"/>
    <p:sldId id="2609" r:id="rId13"/>
    <p:sldId id="2610" r:id="rId14"/>
    <p:sldId id="2611" r:id="rId15"/>
    <p:sldId id="2612" r:id="rId16"/>
    <p:sldId id="2613" r:id="rId17"/>
    <p:sldId id="2385" r:id="rId18"/>
    <p:sldId id="2373" r:id="rId19"/>
    <p:sldId id="269" r:id="rId20"/>
    <p:sldId id="272" r:id="rId21"/>
    <p:sldId id="293" r:id="rId22"/>
    <p:sldId id="309" r:id="rId23"/>
    <p:sldId id="306" r:id="rId24"/>
    <p:sldId id="296" r:id="rId25"/>
    <p:sldId id="310" r:id="rId26"/>
    <p:sldId id="311" r:id="rId27"/>
    <p:sldId id="283" r:id="rId28"/>
    <p:sldId id="267" r:id="rId29"/>
    <p:sldId id="275" r:id="rId30"/>
    <p:sldId id="284" r:id="rId31"/>
    <p:sldId id="280" r:id="rId32"/>
    <p:sldId id="282" r:id="rId33"/>
    <p:sldId id="281" r:id="rId34"/>
    <p:sldId id="273" r:id="rId35"/>
    <p:sldId id="279" r:id="rId36"/>
    <p:sldId id="264" r:id="rId37"/>
    <p:sldId id="312" r:id="rId38"/>
    <p:sldId id="2607" r:id="rId39"/>
    <p:sldId id="331" r:id="rId40"/>
    <p:sldId id="332" r:id="rId41"/>
    <p:sldId id="386" r:id="rId42"/>
    <p:sldId id="387" r:id="rId43"/>
    <p:sldId id="270" r:id="rId44"/>
    <p:sldId id="388" r:id="rId45"/>
    <p:sldId id="290" r:id="rId46"/>
    <p:sldId id="523" r:id="rId47"/>
    <p:sldId id="862" r:id="rId48"/>
    <p:sldId id="863" r:id="rId49"/>
    <p:sldId id="261" r:id="rId50"/>
    <p:sldId id="864" r:id="rId51"/>
    <p:sldId id="262" r:id="rId52"/>
    <p:sldId id="259" r:id="rId53"/>
    <p:sldId id="265" r:id="rId54"/>
    <p:sldId id="865" r:id="rId55"/>
    <p:sldId id="866" r:id="rId56"/>
    <p:sldId id="867" r:id="rId57"/>
    <p:sldId id="291" r:id="rId58"/>
    <p:sldId id="868" r:id="rId59"/>
    <p:sldId id="869" r:id="rId60"/>
    <p:sldId id="299" r:id="rId61"/>
    <p:sldId id="297" r:id="rId62"/>
    <p:sldId id="870" r:id="rId63"/>
    <p:sldId id="871" r:id="rId64"/>
    <p:sldId id="872" r:id="rId65"/>
    <p:sldId id="2374" r:id="rId66"/>
    <p:sldId id="2375" r:id="rId67"/>
    <p:sldId id="2614" r:id="rId68"/>
    <p:sldId id="2615" r:id="rId69"/>
    <p:sldId id="2616" r:id="rId70"/>
    <p:sldId id="2617" r:id="rId71"/>
    <p:sldId id="2618" r:id="rId72"/>
    <p:sldId id="2619" r:id="rId73"/>
    <p:sldId id="2587" r:id="rId74"/>
    <p:sldId id="2588" r:id="rId75"/>
    <p:sldId id="2589" r:id="rId76"/>
    <p:sldId id="2590" r:id="rId77"/>
    <p:sldId id="1578" r:id="rId78"/>
    <p:sldId id="1573" r:id="rId79"/>
    <p:sldId id="1579" r:id="rId80"/>
    <p:sldId id="2591" r:id="rId81"/>
    <p:sldId id="2592" r:id="rId82"/>
    <p:sldId id="288" r:id="rId83"/>
    <p:sldId id="2593" r:id="rId84"/>
    <p:sldId id="2594" r:id="rId85"/>
    <p:sldId id="524" r:id="rId86"/>
    <p:sldId id="2595" r:id="rId87"/>
    <p:sldId id="2596" r:id="rId88"/>
    <p:sldId id="2392" r:id="rId89"/>
    <p:sldId id="2605" r:id="rId90"/>
    <p:sldId id="2597" r:id="rId91"/>
    <p:sldId id="2568" r:id="rId92"/>
    <p:sldId id="2570" r:id="rId93"/>
    <p:sldId id="2564" r:id="rId94"/>
    <p:sldId id="2552" r:id="rId95"/>
    <p:sldId id="2566" r:id="rId96"/>
    <p:sldId id="2561" r:id="rId97"/>
    <p:sldId id="2598" r:id="rId98"/>
    <p:sldId id="2557" r:id="rId99"/>
    <p:sldId id="2569" r:id="rId100"/>
    <p:sldId id="2559" r:id="rId101"/>
    <p:sldId id="2599" r:id="rId102"/>
    <p:sldId id="909" r:id="rId103"/>
    <p:sldId id="914" r:id="rId104"/>
    <p:sldId id="915" r:id="rId105"/>
    <p:sldId id="916" r:id="rId106"/>
    <p:sldId id="917" r:id="rId107"/>
    <p:sldId id="918" r:id="rId108"/>
    <p:sldId id="919" r:id="rId109"/>
    <p:sldId id="2600" r:id="rId110"/>
    <p:sldId id="2601" r:id="rId111"/>
    <p:sldId id="396" r:id="rId112"/>
    <p:sldId id="2602" r:id="rId113"/>
    <p:sldId id="397" r:id="rId114"/>
    <p:sldId id="395" r:id="rId115"/>
    <p:sldId id="258" r:id="rId116"/>
    <p:sldId id="500" r:id="rId117"/>
    <p:sldId id="285" r:id="rId118"/>
    <p:sldId id="1898" r:id="rId119"/>
    <p:sldId id="1901" r:id="rId120"/>
    <p:sldId id="486" r:id="rId121"/>
    <p:sldId id="1885" r:id="rId122"/>
    <p:sldId id="1899" r:id="rId123"/>
    <p:sldId id="1902" r:id="rId124"/>
    <p:sldId id="391" r:id="rId125"/>
    <p:sldId id="2606" r:id="rId126"/>
    <p:sldId id="2603" r:id="rId127"/>
    <p:sldId id="440" r:id="rId128"/>
    <p:sldId id="444" r:id="rId129"/>
    <p:sldId id="441" r:id="rId130"/>
    <p:sldId id="443" r:id="rId131"/>
    <p:sldId id="442" r:id="rId132"/>
    <p:sldId id="2604" r:id="rId133"/>
    <p:sldId id="278" r:id="rId134"/>
    <p:sldId id="326" r:id="rId135"/>
    <p:sldId id="339" r:id="rId136"/>
    <p:sldId id="373" r:id="rId137"/>
    <p:sldId id="371" r:id="rId138"/>
    <p:sldId id="372" r:id="rId139"/>
    <p:sldId id="353" r:id="rId140"/>
    <p:sldId id="364" r:id="rId141"/>
    <p:sldId id="376" r:id="rId142"/>
    <p:sldId id="374" r:id="rId143"/>
    <p:sldId id="378" r:id="rId144"/>
    <p:sldId id="343" r:id="rId145"/>
    <p:sldId id="379" r:id="rId146"/>
    <p:sldId id="348" r:id="rId147"/>
    <p:sldId id="357" r:id="rId148"/>
    <p:sldId id="375" r:id="rId149"/>
    <p:sldId id="366" r:id="rId15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21"/>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D3.0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153</c:v>
                </c:pt>
                <c:pt idx="1">
                  <c:v>15</c:v>
                </c:pt>
                <c:pt idx="2">
                  <c:v>140</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153</c:v>
                </c:pt>
                <c:pt idx="1">
                  <c:v>15</c:v>
                </c:pt>
                <c:pt idx="2">
                  <c:v>140</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628229792"/>
        <c:axId val="628230336"/>
      </c:barChart>
      <c:catAx>
        <c:axId val="628229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28230336"/>
        <c:crosses val="autoZero"/>
        <c:auto val="1"/>
        <c:lblAlgn val="ctr"/>
        <c:lblOffset val="100"/>
        <c:noMultiLvlLbl val="0"/>
      </c:catAx>
      <c:valAx>
        <c:axId val="6282303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282297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LB279 Comments</a:t>
            </a:r>
            <a:r>
              <a:rPr lang="en-US" sz="1800" baseline="0" dirty="0"/>
              <a:t> Totals by type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44698269027496E-2"/>
          <c:y val="0.18612609968266008"/>
          <c:w val="0.87427896029289942"/>
          <c:h val="0.64267959593882018"/>
        </c:manualLayout>
      </c:layout>
      <c:barChart>
        <c:barDir val="col"/>
        <c:grouping val="clustered"/>
        <c:varyColors val="0"/>
        <c:ser>
          <c:idx val="0"/>
          <c:order val="0"/>
          <c:tx>
            <c:strRef>
              <c:f>Sheet1!$B$1</c:f>
              <c:strCache>
                <c:ptCount val="1"/>
                <c:pt idx="0">
                  <c:v>Overall</c:v>
                </c:pt>
              </c:strCache>
            </c:strRef>
          </c:tx>
          <c:spPr>
            <a:solidFill>
              <a:schemeClr val="accent6">
                <a:shade val="58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8CA-4531-B13C-20F8BD00FDA2}"/>
              </c:ext>
            </c:extLst>
          </c:dPt>
          <c:cat>
            <c:strRef>
              <c:f>Sheet1!$A$2:$A$5</c:f>
              <c:strCache>
                <c:ptCount val="1"/>
                <c:pt idx="0">
                  <c:v>Comments totals</c:v>
                </c:pt>
              </c:strCache>
            </c:strRef>
          </c:cat>
          <c:val>
            <c:numRef>
              <c:f>Sheet1!$B$2:$B$5</c:f>
              <c:numCache>
                <c:formatCode>General</c:formatCode>
                <c:ptCount val="4"/>
                <c:pt idx="0">
                  <c:v>401</c:v>
                </c:pt>
              </c:numCache>
            </c:numRef>
          </c:val>
          <c:extLst>
            <c:ext xmlns:c16="http://schemas.microsoft.com/office/drawing/2014/chart" uri="{C3380CC4-5D6E-409C-BE32-E72D297353CC}">
              <c16:uniqueId val="{00000002-78CA-4531-B13C-20F8BD00FDA2}"/>
            </c:ext>
          </c:extLst>
        </c:ser>
        <c:ser>
          <c:idx val="1"/>
          <c:order val="1"/>
          <c:tx>
            <c:strRef>
              <c:f>Sheet1!$C$1</c:f>
              <c:strCache>
                <c:ptCount val="1"/>
                <c:pt idx="0">
                  <c:v>Editorial</c:v>
                </c:pt>
              </c:strCache>
            </c:strRef>
          </c:tx>
          <c:spPr>
            <a:solidFill>
              <a:schemeClr val="accent6">
                <a:shade val="86000"/>
              </a:schemeClr>
            </a:solidFill>
            <a:ln>
              <a:noFill/>
            </a:ln>
            <a:effectLst/>
          </c:spPr>
          <c:invertIfNegative val="0"/>
          <c:cat>
            <c:strRef>
              <c:f>Sheet1!$A$2:$A$5</c:f>
              <c:strCache>
                <c:ptCount val="1"/>
                <c:pt idx="0">
                  <c:v>Comments totals</c:v>
                </c:pt>
              </c:strCache>
            </c:strRef>
          </c:cat>
          <c:val>
            <c:numRef>
              <c:f>Sheet1!$C$2:$C$5</c:f>
              <c:numCache>
                <c:formatCode>General</c:formatCode>
                <c:ptCount val="4"/>
                <c:pt idx="0">
                  <c:v>226</c:v>
                </c:pt>
              </c:numCache>
            </c:numRef>
          </c:val>
          <c:extLst>
            <c:ext xmlns:c16="http://schemas.microsoft.com/office/drawing/2014/chart" uri="{C3380CC4-5D6E-409C-BE32-E72D297353CC}">
              <c16:uniqueId val="{00000003-78CA-4531-B13C-20F8BD00FDA2}"/>
            </c:ext>
          </c:extLst>
        </c:ser>
        <c:ser>
          <c:idx val="2"/>
          <c:order val="2"/>
          <c:tx>
            <c:strRef>
              <c:f>Sheet1!$D$1</c:f>
              <c:strCache>
                <c:ptCount val="1"/>
                <c:pt idx="0">
                  <c:v>Technical</c:v>
                </c:pt>
              </c:strCache>
            </c:strRef>
          </c:tx>
          <c:spPr>
            <a:solidFill>
              <a:srgbClr val="FFFF00"/>
            </a:solidFill>
            <a:ln>
              <a:noFill/>
            </a:ln>
            <a:effectLst/>
          </c:spPr>
          <c:invertIfNegative val="0"/>
          <c:cat>
            <c:strRef>
              <c:f>Sheet1!$A$2:$A$5</c:f>
              <c:strCache>
                <c:ptCount val="1"/>
                <c:pt idx="0">
                  <c:v>Comments totals</c:v>
                </c:pt>
              </c:strCache>
            </c:strRef>
          </c:cat>
          <c:val>
            <c:numRef>
              <c:f>Sheet1!$D$2:$D$5</c:f>
              <c:numCache>
                <c:formatCode>General</c:formatCode>
                <c:ptCount val="4"/>
                <c:pt idx="0">
                  <c:v>163</c:v>
                </c:pt>
              </c:numCache>
            </c:numRef>
          </c:val>
          <c:extLst>
            <c:ext xmlns:c16="http://schemas.microsoft.com/office/drawing/2014/chart" uri="{C3380CC4-5D6E-409C-BE32-E72D297353CC}">
              <c16:uniqueId val="{00000004-78CA-4531-B13C-20F8BD00FDA2}"/>
            </c:ext>
          </c:extLst>
        </c:ser>
        <c:ser>
          <c:idx val="3"/>
          <c:order val="3"/>
          <c:tx>
            <c:strRef>
              <c:f>Sheet1!$E$1</c:f>
              <c:strCache>
                <c:ptCount val="1"/>
                <c:pt idx="0">
                  <c:v>General</c:v>
                </c:pt>
              </c:strCache>
            </c:strRef>
          </c:tx>
          <c:spPr>
            <a:solidFill>
              <a:srgbClr val="FF0000"/>
            </a:solidFill>
            <a:ln>
              <a:noFill/>
            </a:ln>
            <a:effectLst/>
          </c:spPr>
          <c:invertIfNegative val="0"/>
          <c:cat>
            <c:strRef>
              <c:f>Sheet1!$A$2:$A$5</c:f>
              <c:strCache>
                <c:ptCount val="1"/>
                <c:pt idx="0">
                  <c:v>Comments totals</c:v>
                </c:pt>
              </c:strCache>
            </c:strRef>
          </c:cat>
          <c:val>
            <c:numRef>
              <c:f>Sheet1!$E$2:$E$5</c:f>
              <c:numCache>
                <c:formatCode>General</c:formatCode>
                <c:ptCount val="4"/>
                <c:pt idx="0">
                  <c:v>12</c:v>
                </c:pt>
              </c:numCache>
            </c:numRef>
          </c:val>
          <c:extLst>
            <c:ext xmlns:c16="http://schemas.microsoft.com/office/drawing/2014/chart" uri="{C3380CC4-5D6E-409C-BE32-E72D297353CC}">
              <c16:uniqueId val="{00000005-78CA-4531-B13C-20F8BD00FDA2}"/>
            </c:ext>
          </c:extLst>
        </c:ser>
        <c:dLbls>
          <c:showLegendKey val="0"/>
          <c:showVal val="0"/>
          <c:showCatName val="0"/>
          <c:showSerName val="0"/>
          <c:showPercent val="0"/>
          <c:showBubbleSize val="0"/>
        </c:dLbls>
        <c:gapWidth val="219"/>
        <c:overlap val="-27"/>
        <c:axId val="111570256"/>
        <c:axId val="163424447"/>
      </c:barChart>
      <c:catAx>
        <c:axId val="111570256"/>
        <c:scaling>
          <c:orientation val="minMax"/>
        </c:scaling>
        <c:delete val="1"/>
        <c:axPos val="b"/>
        <c:numFmt formatCode="General" sourceLinked="1"/>
        <c:majorTickMark val="none"/>
        <c:minorTickMark val="none"/>
        <c:tickLblPos val="nextTo"/>
        <c:crossAx val="163424447"/>
        <c:crosses val="autoZero"/>
        <c:auto val="1"/>
        <c:lblAlgn val="ctr"/>
        <c:lblOffset val="100"/>
        <c:noMultiLvlLbl val="0"/>
      </c:catAx>
      <c:valAx>
        <c:axId val="16342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570256"/>
        <c:crosses val="autoZero"/>
        <c:crossBetween val="between"/>
      </c:valAx>
      <c:spPr>
        <a:noFill/>
        <a:ln>
          <a:noFill/>
        </a:ln>
        <a:effectLst/>
      </c:spPr>
    </c:plotArea>
    <c:legend>
      <c:legendPos val="b"/>
      <c:layout>
        <c:manualLayout>
          <c:xMode val="edge"/>
          <c:yMode val="edge"/>
          <c:x val="0.16219965458383412"/>
          <c:y val="0.92957742394677867"/>
          <c:w val="0.81028269586207591"/>
          <c:h val="7.042257605322137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0517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421700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63613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427635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802.11-24/0268</a:t>
            </a:r>
            <a:endParaRPr lang="en-US"/>
          </a:p>
        </p:txBody>
      </p:sp>
      <p:sp>
        <p:nvSpPr>
          <p:cNvPr id="5" name="Rectangle 3"/>
          <p:cNvSpPr>
            <a:spLocks noGrp="1" noChangeArrowheads="1"/>
          </p:cNvSpPr>
          <p:nvPr>
            <p:ph type="dt"/>
          </p:nvPr>
        </p:nvSpPr>
        <p:spPr>
          <a:ln/>
        </p:spPr>
        <p:txBody>
          <a:bodyPr/>
          <a:lstStyle/>
          <a:p>
            <a:r>
              <a:rPr lang="en-GB"/>
              <a:t>March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809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802.11-24/0268</a:t>
            </a:r>
            <a:endParaRPr lang="en-US"/>
          </a:p>
        </p:txBody>
      </p:sp>
      <p:sp>
        <p:nvSpPr>
          <p:cNvPr id="5" name="Rectangle 3"/>
          <p:cNvSpPr>
            <a:spLocks noGrp="1" noChangeArrowheads="1"/>
          </p:cNvSpPr>
          <p:nvPr>
            <p:ph type="dt"/>
          </p:nvPr>
        </p:nvSpPr>
        <p:spPr>
          <a:ln/>
        </p:spPr>
        <p:txBody>
          <a:bodyPr/>
          <a:lstStyle/>
          <a:p>
            <a:r>
              <a:rPr lang="en-GB"/>
              <a:t>March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686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802.11-24/0268</a:t>
            </a:r>
            <a:endParaRPr lang="en-US"/>
          </a:p>
        </p:txBody>
      </p:sp>
      <p:sp>
        <p:nvSpPr>
          <p:cNvPr id="5" name="Date Placeholder 4"/>
          <p:cNvSpPr>
            <a:spLocks noGrp="1"/>
          </p:cNvSpPr>
          <p:nvPr>
            <p:ph type="dt"/>
          </p:nvPr>
        </p:nvSpPr>
        <p:spPr/>
        <p:txBody>
          <a:bodyPr/>
          <a:lstStyle/>
          <a:p>
            <a:r>
              <a:rPr lang="en-GB"/>
              <a:t>March 2024</a:t>
            </a:r>
            <a:endParaRPr lang="en-US"/>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2226530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802.11-24/0268</a:t>
            </a:r>
            <a:endParaRPr lang="en-US"/>
          </a:p>
        </p:txBody>
      </p:sp>
      <p:sp>
        <p:nvSpPr>
          <p:cNvPr id="5" name="Rectangle 3"/>
          <p:cNvSpPr>
            <a:spLocks noGrp="1" noChangeArrowheads="1"/>
          </p:cNvSpPr>
          <p:nvPr>
            <p:ph type="dt"/>
          </p:nvPr>
        </p:nvSpPr>
        <p:spPr>
          <a:ln/>
        </p:spPr>
        <p:txBody>
          <a:bodyPr/>
          <a:lstStyle/>
          <a:p>
            <a:r>
              <a:rPr lang="en-GB"/>
              <a:t>March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92145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8873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40</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77865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25944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164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201775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58976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46</a:t>
            </a:fld>
            <a:endParaRPr lang="en-US">
              <a:latin typeface="Times New Roman" charset="0"/>
            </a:endParaRPr>
          </a:p>
        </p:txBody>
      </p:sp>
    </p:spTree>
    <p:extLst>
      <p:ext uri="{BB962C8B-B14F-4D97-AF65-F5344CB8AC3E}">
        <p14:creationId xmlns:p14="http://schemas.microsoft.com/office/powerpoint/2010/main" val="173611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47</a:t>
            </a:fld>
            <a:endParaRPr lang="en-US">
              <a:latin typeface="Times New Roman" charset="0"/>
            </a:endParaRPr>
          </a:p>
        </p:txBody>
      </p:sp>
    </p:spTree>
    <p:extLst>
      <p:ext uri="{BB962C8B-B14F-4D97-AF65-F5344CB8AC3E}">
        <p14:creationId xmlns:p14="http://schemas.microsoft.com/office/powerpoint/2010/main" val="5730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50</a:t>
            </a:fld>
            <a:endParaRPr lang="en-US"/>
          </a:p>
        </p:txBody>
      </p:sp>
    </p:spTree>
    <p:extLst>
      <p:ext uri="{BB962C8B-B14F-4D97-AF65-F5344CB8AC3E}">
        <p14:creationId xmlns:p14="http://schemas.microsoft.com/office/powerpoint/2010/main" val="386106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268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332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708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8704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597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6264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648883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245514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562192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858950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1444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74</a:t>
            </a:fld>
            <a:endParaRPr lang="en-US"/>
          </a:p>
        </p:txBody>
      </p:sp>
    </p:spTree>
    <p:extLst>
      <p:ext uri="{BB962C8B-B14F-4D97-AF65-F5344CB8AC3E}">
        <p14:creationId xmlns:p14="http://schemas.microsoft.com/office/powerpoint/2010/main" val="900204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80</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850681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extLst>
      <p:ext uri="{BB962C8B-B14F-4D97-AF65-F5344CB8AC3E}">
        <p14:creationId xmlns:p14="http://schemas.microsoft.com/office/powerpoint/2010/main" val="1739917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2542924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191439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84</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328045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2082255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22480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274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5268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102</a:t>
            </a:fld>
            <a:endParaRPr lang="en-US" dirty="0"/>
          </a:p>
        </p:txBody>
      </p:sp>
    </p:spTree>
    <p:extLst>
      <p:ext uri="{BB962C8B-B14F-4D97-AF65-F5344CB8AC3E}">
        <p14:creationId xmlns:p14="http://schemas.microsoft.com/office/powerpoint/2010/main" val="4157209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103</a:t>
            </a:fld>
            <a:endParaRPr lang="en-US" dirty="0"/>
          </a:p>
        </p:txBody>
      </p:sp>
    </p:spTree>
    <p:extLst>
      <p:ext uri="{BB962C8B-B14F-4D97-AF65-F5344CB8AC3E}">
        <p14:creationId xmlns:p14="http://schemas.microsoft.com/office/powerpoint/2010/main" val="516332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104</a:t>
            </a:fld>
            <a:endParaRPr lang="en-US" dirty="0"/>
          </a:p>
        </p:txBody>
      </p:sp>
    </p:spTree>
    <p:extLst>
      <p:ext uri="{BB962C8B-B14F-4D97-AF65-F5344CB8AC3E}">
        <p14:creationId xmlns:p14="http://schemas.microsoft.com/office/powerpoint/2010/main" val="40569786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105</a:t>
            </a:fld>
            <a:endParaRPr lang="en-US" dirty="0"/>
          </a:p>
        </p:txBody>
      </p:sp>
    </p:spTree>
    <p:extLst>
      <p:ext uri="{BB962C8B-B14F-4D97-AF65-F5344CB8AC3E}">
        <p14:creationId xmlns:p14="http://schemas.microsoft.com/office/powerpoint/2010/main" val="3627037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106</a:t>
            </a:fld>
            <a:endParaRPr lang="en-US" dirty="0"/>
          </a:p>
        </p:txBody>
      </p:sp>
    </p:spTree>
    <p:extLst>
      <p:ext uri="{BB962C8B-B14F-4D97-AF65-F5344CB8AC3E}">
        <p14:creationId xmlns:p14="http://schemas.microsoft.com/office/powerpoint/2010/main" val="967545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107</a:t>
            </a:fld>
            <a:endParaRPr lang="en-US" dirty="0"/>
          </a:p>
        </p:txBody>
      </p:sp>
    </p:spTree>
    <p:extLst>
      <p:ext uri="{BB962C8B-B14F-4D97-AF65-F5344CB8AC3E}">
        <p14:creationId xmlns:p14="http://schemas.microsoft.com/office/powerpoint/2010/main" val="1848230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108</a:t>
            </a:fld>
            <a:endParaRPr lang="en-US" dirty="0"/>
          </a:p>
        </p:txBody>
      </p:sp>
    </p:spTree>
    <p:extLst>
      <p:ext uri="{BB962C8B-B14F-4D97-AF65-F5344CB8AC3E}">
        <p14:creationId xmlns:p14="http://schemas.microsoft.com/office/powerpoint/2010/main" val="1528985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87076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3648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802.24</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116</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685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090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88481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8139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7518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318925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131</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570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132</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05806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133</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481365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73634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6265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7888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33375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35465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842561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65085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842591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989642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971519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573641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334123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1662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034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950259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430377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8598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47435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January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139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802.11-24/0251r1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mentor.ieee.org/802.18/dcn/24/18-24-0006-08-0000-proposed-response-to-colombia-ane-s-consultation-on-6-ghz-band-coexistence-study.pdf" TargetMode="External"/><Relationship Id="rId4" Type="http://schemas.openxmlformats.org/officeDocument/2006/relationships/hyperlink" Target="https://www.federalregister.gov/documents/2024/02/26/2023-28620/unlicensed-use-of-the-6-ghz-band-and-expanding-flexible-use-in-mid-band-spectrum-between-37-and-24"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mentor.ieee.org/802.18/documents?is_dcn=24&amp;is_group=0000&amp;is_year=2024" TargetMode="External"/><Relationship Id="rId3" Type="http://schemas.openxmlformats.org/officeDocument/2006/relationships/hyperlink" Target="https://www.federalregister.gov/documents/2024/02/26/2023-28620/unlicensed-use-of-the-6-ghz-band-and-expanding-flexible-use-in-mid-band-spectrum-between-37-and-24" TargetMode="External"/><Relationship Id="rId7" Type="http://schemas.openxmlformats.org/officeDocument/2006/relationships/hyperlink" Target="https://mentor.ieee.org/802.18/documents?is_dcn=22&amp;is_group=0000&amp;is_year=202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mentor.ieee.org/802.18/documents?is_dcn=23&amp;is_group=0000&amp;is_year=2024" TargetMode="External"/><Relationship Id="rId5" Type="http://schemas.openxmlformats.org/officeDocument/2006/relationships/hyperlink" Target="https://www.federalregister.gov/documents/2024/02/20/2024-03400/request-for-information-on-the-national-spectrum-research-and-development-plan" TargetMode="External"/><Relationship Id="rId4" Type="http://schemas.openxmlformats.org/officeDocument/2006/relationships/hyperlink" Target="https://mentor.ieee.org/802.18/documents?is_dcn=0007&amp;is_year=2024"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8/documents?is_dcn=25&amp;is_group=0000&amp;is_year=2024"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24/dcn/22/24-22-0011-01-IoTg-internet-of-things-white-paper.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24/dcn/23/24-23-0033-03-0000-editor-d1-low-latency-communication-white-paper-forreview-docx.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24/dcn/24/24-24-0008-00-0000-editor-d2-802-networks-for-vertical-applications-forreview.docx"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mentor.ieee.org/802.24/dcn/23/24-23-0007-04-0000-afv-white-paper.docx" TargetMode="External"/><Relationship Id="rId2" Type="http://schemas.openxmlformats.org/officeDocument/2006/relationships/hyperlink" Target="https://mentor.ieee.org/802.24/dcn/24/24-24-0005-00-0000-wbms-wireless-battery-management-system-for-ev-electrical-vehicle.pdf"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wi-fi.org/news-events/newsroom/wi-fi-alliance-celebrates-the-2023-world-radiocommunication-conference-wrc-23" TargetMode="External"/><Relationship Id="rId2" Type="http://schemas.openxmlformats.org/officeDocument/2006/relationships/hyperlink" Target="https://www.wi-fi.org/news-events/newsroom/wi-fi-alliance-introduces-wi-fi-certified-7" TargetMode="External"/><Relationship Id="rId1" Type="http://schemas.openxmlformats.org/officeDocument/2006/relationships/slideLayout" Target="../slideLayouts/slideLayout2.xml"/><Relationship Id="rId6" Type="http://schemas.openxmlformats.org/officeDocument/2006/relationships/hyperlink" Target="https://www.wi-fi.org/news-events/newsroom/new-wi-fi-certified-6-testing-to-support-authorization-of-6-ghz-standard-power" TargetMode="External"/><Relationship Id="rId5" Type="http://schemas.openxmlformats.org/officeDocument/2006/relationships/hyperlink" Target="https://www.wi-fi.org/news-events/newsroom/wi-fi-alliance-commends-fcc-on-expanding-regulatory-framework-for-6-ghz" TargetMode="External"/><Relationship Id="rId4" Type="http://schemas.openxmlformats.org/officeDocument/2006/relationships/hyperlink" Target="https://www.wi-fi.org/news-events/newsroom/wi-fi-alliance-subsidiary-demonstrates-commercial-operation-readines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s://datatracker.ietf.org/wg/spice/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srv6ops/about/" TargetMode="External"/><Relationship Id="rId4" Type="http://schemas.openxmlformats.org/officeDocument/2006/relationships/hyperlink" Target="https://datatracker.ietf.org/wg/deleg/about/"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mls/" TargetMode="External"/><Relationship Id="rId18" Type="http://schemas.openxmlformats.org/officeDocument/2006/relationships/hyperlink" Target="https://datatracker.ietf.org/wg/spice/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ls/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71.xml"/><Relationship Id="rId16" Type="http://schemas.openxmlformats.org/officeDocument/2006/relationships/hyperlink" Target="https://datatracker.ietf.org/wg/opsaw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asque/"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masque/about/" TargetMode="External"/><Relationship Id="rId19" Type="http://schemas.openxmlformats.org/officeDocument/2006/relationships/hyperlink" Target="https://datatracker.ietf.org/doc/charter-ietf-spice/"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multi/about/"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laudiodasilva@meta.com" TargetMode="External"/><Relationship Id="rId5" Type="http://schemas.openxmlformats.org/officeDocument/2006/relationships/hyperlink" Target="mailto:edward.ks.au@gmail.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43.xml.rels><?xml version="1.0" encoding="UTF-8" standalone="yes"?>
<Relationships xmlns="http://schemas.openxmlformats.org/package/2006/relationships"><Relationship Id="rId8" Type="http://schemas.openxmlformats.org/officeDocument/2006/relationships/hyperlink" Target="https://datatracker.ietf.org/doc/draft-janfred-eap-fido/" TargetMode="External"/><Relationship Id="rId3" Type="http://schemas.openxmlformats.org/officeDocument/2006/relationships/hyperlink" Target="http://datatracker.ietf.org/wg/emu/" TargetMode="External"/><Relationship Id="rId7" Type="http://schemas.openxmlformats.org/officeDocument/2006/relationships/hyperlink" Target="https://datatracker.ietf.org/doc/draft-ingles-eap-edhoc/"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emu-bootstrapped-tls/" TargetMode="Externa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dekok-emu-eap-arpa/"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mud-acceptable-urls/"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intarea-rfc7042bis/"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atatracker.ietf.org/doc/draft-ietf-tls-rfc8446bis/" TargetMode="External"/><Relationship Id="rId4" Type="http://schemas.openxmlformats.org/officeDocument/2006/relationships/hyperlink" Target="https://datatracker.ietf.org/doc/draft-ietf-tls-esni/"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detnet-raw-industrial-req/"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pof/"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datatracker.ietf.org/doc/draft-ietf-anima-constrained-voucher/" TargetMode="External"/><Relationship Id="rId5" Type="http://schemas.openxmlformats.org/officeDocument/2006/relationships/hyperlink" Target="https://datatracker.ietf.org/doc/draft-ietf-anima-rfc8366bis/" TargetMode="External"/><Relationship Id="rId4" Type="http://schemas.openxmlformats.org/officeDocument/2006/relationships/hyperlink" Target="https://datatracker.ietf.org/doc/draft-ietf-anima-brski-prm/"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4/11-24-0140-03-0000-p802-11bh-d3-0-mdr-report.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4/11-24-0263-04-0arc-arc-sc-agenda-mar-2024.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4/11-24-0234-00-0wng-agenda-for-wng-sc-2024-march.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4/11-24-0581-00-0wng-wng-meeting-minutes-2024-march-denver-meeting.docx"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4/11-24-0175-00-0jtc-agenda-for-march-2024-mixed-mode.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4/11-24-0563-01-000m-dmg-positioning-bit.docx"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4/11-24-0618-00-000m-invitation-letter-for-april-revme-adhoc-san-diego.docx"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24/11-24-0237-10-00be-tgbe-mar-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hyperlink" Target="https://mentor.ieee.org/802.11/dcn/23/11-23-0442-45-00be-tgbe-motions-list-part-4.ppt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4/11-24-0262-07-00bh-agenda-tgbh-2024-march-plenary.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mentor.ieee.org/802.11/dcn/24/11-24-0380-02-00bh-ieee-802-11bh-lb283-comments.xlsx" TargetMode="External"/><Relationship Id="rId4" Type="http://schemas.openxmlformats.org/officeDocument/2006/relationships/hyperlink" Target="https://mentor.ieee.org/802.11/dcn/22/11-22-0651-39-00bh-tgbh-motions-list.pptx"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1/dcn/24/11-24-0235-14-00bn-tgbn-mar-2024-meeting-agenda.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mentor.ieee.org/802.11/dcn/24/11-24-0171-05-00bn-tgbn-motions-list-part-1.pptx"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0242-06-0amp-amp-sg-meeting-agenda-for-mar-plenary-2024.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23/11-23-0409-00-0uhr-uhr-sg-march-2023-meeting-minutes.docx"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8" Type="http://schemas.openxmlformats.org/officeDocument/2006/relationships/hyperlink" Target="https://www.itu.int/events/eventdetails.asp?eventid=20096" TargetMode="External"/><Relationship Id="rId3" Type="http://schemas.openxmlformats.org/officeDocument/2006/relationships/hyperlink" Target="https://mentor.ieee.org/802.11/dcn/24/11-24-0605-01-0itu-proposed-response-to-sg15-ls76-on-new-version-of-the-hnt-standards-overview-and-work-plan.docx" TargetMode="External"/><Relationship Id="rId7" Type="http://schemas.openxmlformats.org/officeDocument/2006/relationships/hyperlink" Target="https://www.itu.int/events/eventdetails.asp?eventid=21239" TargetMode="External"/><Relationship Id="rId2" Type="http://schemas.openxmlformats.org/officeDocument/2006/relationships/hyperlink" Target="https://mentor.ieee.org/802.11/dcn/24/11-24-0481-01-0itu-proposed-modifications-to-itu-r-m-1450-5-for-may-2024-wp5a-meeting.docx" TargetMode="External"/><Relationship Id="rId1" Type="http://schemas.openxmlformats.org/officeDocument/2006/relationships/slideLayout" Target="../slideLayouts/slideLayout2.xml"/><Relationship Id="rId6" Type="http://schemas.openxmlformats.org/officeDocument/2006/relationships/hyperlink" Target="https://mentor.ieee.org/802.18/dcn/24/18-24-0017-00-0000-liaison-from-itu-r-working-party-5d-availability-of-addendum-1-to-circular-letter-5-lcce-109.docx" TargetMode="External"/><Relationship Id="rId5" Type="http://schemas.openxmlformats.org/officeDocument/2006/relationships/hyperlink" Target="https://mentor.ieee.org/802.11/dcn/24/11-24-0306-00-0000-liaison-from-itu-t-sg15-re-the-4th-fttr-joint-workshop.docx" TargetMode="External"/><Relationship Id="rId4" Type="http://schemas.openxmlformats.org/officeDocument/2006/relationships/hyperlink" Target="https://mentor.ieee.org/802.11/dcn/24/11-24-0022-00-0000-liaison-from-itu-t-sg15-ls76-and-ls84.docx"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24/11-24-0306-00-0000-liaison-from-itu-t-sg15-re-the-4th-fttr-joint-workshop.docx" TargetMode="External"/><Relationship Id="rId2" Type="http://schemas.openxmlformats.org/officeDocument/2006/relationships/hyperlink" Target="https://mentor.ieee.org/802.11/dcn/24/11-24-0022-00-0000-liaison-from-itu-t-sg15-ls76-and-ls84.doc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2024-03-15</a:t>
            </a:r>
            <a:endParaRPr lang="en-GB" sz="2000" b="0" dirty="0"/>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F024B-50EF-C68F-13F4-A58A10100D56}"/>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64D92E93-2417-2939-1DEF-96A5AD1D672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19BAA85-A5E6-EBBF-9764-D5849BC88919}"/>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28C1132-137B-CC6E-6BC4-D8860A3F540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7170F61-9C9E-11A6-E633-E4BA68790E4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14375009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110E4-AD4B-07A6-581B-05545E97E8B7}"/>
              </a:ext>
            </a:extLst>
          </p:cNvPr>
          <p:cNvPicPr>
            <a:picLocks noChangeAspect="1"/>
          </p:cNvPicPr>
          <p:nvPr/>
        </p:nvPicPr>
        <p:blipFill>
          <a:blip r:embed="rId2"/>
          <a:stretch>
            <a:fillRect/>
          </a:stretch>
        </p:blipFill>
        <p:spPr>
          <a:xfrm>
            <a:off x="1672833" y="1412776"/>
            <a:ext cx="8945817" cy="4519729"/>
          </a:xfrm>
          <a:prstGeom prst="rect">
            <a:avLst/>
          </a:prstGeom>
        </p:spPr>
      </p:pic>
      <p:sp>
        <p:nvSpPr>
          <p:cNvPr id="3" name="Footer Placeholder 2">
            <a:extLst>
              <a:ext uri="{FF2B5EF4-FFF2-40B4-BE49-F238E27FC236}">
                <a16:creationId xmlns:a16="http://schemas.microsoft.com/office/drawing/2014/main" id="{A6C7EA58-0851-BCD2-EFA3-E60B143A0F8F}"/>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BC331A3D-D395-DEFE-5E9B-5C7182C5135E}"/>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CB15CD73-1136-F408-B7B3-68B07C3B9ED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999985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March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EC759375-61DC-DBBF-5605-1E42911FCE0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A7BB4C6-BE4A-58F7-6085-8B3C657F5D01}"/>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1A0ABACD-2299-A330-1848-B1290369FEE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02191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12 March 2024</a:t>
            </a:r>
          </a:p>
          <a:p>
            <a:pPr lvl="1" algn="just">
              <a:spcBef>
                <a:spcPts val="300"/>
              </a:spcBef>
              <a:buFont typeface="Arial" panose="020B0604020202020204" pitchFamily="34" charset="0"/>
              <a:buChar char="•"/>
            </a:pPr>
            <a:r>
              <a:rPr lang="en-US" altLang="en-US" sz="1800" dirty="0"/>
              <a:t>58 voters (including 8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C8F869B-AA83-AAD7-A023-D8D41A2D681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AAF9F4D-C863-ABB7-FEC7-0D856D56F2E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421859AA-901F-9672-C01F-207EBA8E12B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40926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January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lvl="1" algn="just">
              <a:buFont typeface="Arial" panose="020B0604020202020204" pitchFamily="34" charset="0"/>
              <a:buChar char="•"/>
            </a:pPr>
            <a:r>
              <a:rPr lang="en-US" sz="1800" spc="-5" dirty="0">
                <a:solidFill>
                  <a:schemeClr val="tx1"/>
                </a:solidFill>
                <a:cs typeface="Arial"/>
              </a:rPr>
              <a:t>US FCC:  </a:t>
            </a:r>
            <a:r>
              <a:rPr lang="en-US" sz="1800" dirty="0">
                <a:hlinkClick r:id="rId4"/>
              </a:rPr>
              <a:t>6 GHz Second Further Notice of Proposed Rulemaking</a:t>
            </a:r>
            <a:endParaRPr lang="en-US" altLang="en-US" sz="1800" dirty="0"/>
          </a:p>
          <a:p>
            <a:pPr algn="just">
              <a:spcBef>
                <a:spcPts val="1800"/>
              </a:spcBef>
              <a:buFont typeface="Arial" panose="020B0604020202020204" pitchFamily="34" charset="0"/>
              <a:buChar char="•"/>
            </a:pPr>
            <a:r>
              <a:rPr lang="en-US" altLang="en-US" sz="2200" dirty="0"/>
              <a:t>Approved the following IEEE 802 LMSC submission:</a:t>
            </a:r>
          </a:p>
          <a:p>
            <a:pPr lvl="1" algn="just">
              <a:buFont typeface="Arial" panose="020B0604020202020204" pitchFamily="34" charset="0"/>
              <a:buChar char="•"/>
            </a:pPr>
            <a:r>
              <a:rPr lang="en-US" sz="1800" dirty="0"/>
              <a:t>Colombia ANE:  </a:t>
            </a:r>
            <a:r>
              <a:rPr lang="en-US" sz="1800" dirty="0">
                <a:hlinkClick r:id="rId5"/>
              </a:rPr>
              <a:t>6 GHz band coexistence study</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000" dirty="0"/>
              <a:t>Update from ETSI BRAN on 18 January 2024.</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6F2D1BE-D01F-C589-DEB0-11CF6A8DA06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0427566-B3A5-E3D3-23CB-DAA0ED803FE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Date Placeholder 4">
            <a:extLst>
              <a:ext uri="{FF2B5EF4-FFF2-40B4-BE49-F238E27FC236}">
                <a16:creationId xmlns:a16="http://schemas.microsoft.com/office/drawing/2014/main" id="{35392B1A-3FBD-96BC-913B-671BE03FF3B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125406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of an IEEE 802 LMSC’s response to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US FCC:  </a:t>
            </a:r>
            <a:r>
              <a:rPr lang="en-US" sz="1800" dirty="0">
                <a:hlinkClick r:id="rId3"/>
              </a:rPr>
              <a:t>6 GHz Second Further Notice of Proposed Rulemaking</a:t>
            </a:r>
            <a:endParaRPr lang="en-US" sz="1800" dirty="0"/>
          </a:p>
          <a:p>
            <a:pPr lvl="2" algn="just">
              <a:spcBef>
                <a:spcPts val="600"/>
              </a:spcBef>
              <a:buFont typeface="Arial" panose="020B0604020202020204" pitchFamily="34" charset="0"/>
              <a:buChar char="•"/>
            </a:pPr>
            <a:r>
              <a:rPr lang="en-US" spc="-5" dirty="0">
                <a:cs typeface="Arial"/>
              </a:rPr>
              <a:t>Draft response: </a:t>
            </a:r>
            <a:r>
              <a:rPr lang="en-US" spc="-5" dirty="0">
                <a:cs typeface="Arial"/>
                <a:hlinkClick r:id="rId4"/>
              </a:rPr>
              <a:t>18-24/0007</a:t>
            </a:r>
            <a:endParaRPr lang="en-US" spc="-5" dirty="0">
              <a:cs typeface="Arial"/>
            </a:endParaRPr>
          </a:p>
          <a:p>
            <a:pPr lvl="1" algn="just">
              <a:spcBef>
                <a:spcPts val="600"/>
              </a:spcBef>
              <a:buFont typeface="Arial" panose="020B0604020202020204" pitchFamily="34" charset="0"/>
              <a:buChar char="•"/>
            </a:pPr>
            <a:r>
              <a:rPr lang="en-US" sz="1800" spc="-5" dirty="0">
                <a:solidFill>
                  <a:schemeClr val="tx1"/>
                </a:solidFill>
                <a:cs typeface="Arial"/>
              </a:rPr>
              <a:t>US NSF:  </a:t>
            </a:r>
            <a:r>
              <a:rPr lang="en-US" sz="1800" dirty="0">
                <a:hlinkClick r:id="rId5"/>
              </a:rPr>
              <a:t>Request for Information on the National Spectrum Research and Development Plan</a:t>
            </a:r>
            <a:r>
              <a:rPr lang="en-US" sz="1800" dirty="0"/>
              <a:t> (Tentative)</a:t>
            </a:r>
            <a:endParaRPr lang="en-US" spc="-5" dirty="0">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marR="117475" lvl="1" indent="-280988" algn="just">
              <a:buClrTx/>
              <a:buFont typeface="Times New Roman" pitchFamily="16" charset="0"/>
              <a:buChar char="•"/>
              <a:tabLst>
                <a:tab pos="230188" algn="l"/>
              </a:tabLst>
            </a:pPr>
            <a:r>
              <a:rPr lang="en-US" sz="1800" spc="-5" dirty="0">
                <a:cs typeface="Arial"/>
              </a:rPr>
              <a:t>ETSI BRAN March 2024 </a:t>
            </a:r>
            <a:r>
              <a:rPr lang="en-US" sz="1800" spc="-5" dirty="0">
                <a:cs typeface="Arial"/>
                <a:hlinkClick r:id="rId6"/>
              </a:rPr>
              <a:t>update</a:t>
            </a:r>
            <a:endParaRPr lang="en-US" sz="1800" spc="-5" dirty="0">
              <a:cs typeface="Arial"/>
            </a:endParaRPr>
          </a:p>
          <a:p>
            <a:pPr marR="117475" lvl="1" indent="-280988" algn="just">
              <a:buClrTx/>
              <a:buFont typeface="Times New Roman" pitchFamily="16" charset="0"/>
              <a:buChar char="•"/>
              <a:tabLst>
                <a:tab pos="230188" algn="l"/>
              </a:tabLst>
            </a:pPr>
            <a:r>
              <a:rPr lang="en-US" sz="1800" spc="-5" dirty="0">
                <a:cs typeface="Arial"/>
                <a:hlinkClick r:id="rId7"/>
              </a:rPr>
              <a:t>Update</a:t>
            </a:r>
            <a:r>
              <a:rPr lang="en-US" sz="1800" spc="-5" dirty="0">
                <a:cs typeface="Arial"/>
              </a:rPr>
              <a:t> on UWB Regulation Framework in Europe</a:t>
            </a:r>
          </a:p>
          <a:p>
            <a:pPr marR="117475" lvl="1" indent="-280988" algn="just">
              <a:buClrTx/>
              <a:buFont typeface="Times New Roman" pitchFamily="16" charset="0"/>
              <a:buChar char="•"/>
              <a:tabLst>
                <a:tab pos="230188" algn="l"/>
              </a:tabLst>
            </a:pPr>
            <a:r>
              <a:rPr lang="en-US" sz="1800" dirty="0">
                <a:hlinkClick r:id="rId8"/>
              </a:rPr>
              <a:t>Overview</a:t>
            </a:r>
            <a:r>
              <a:rPr lang="en-US" sz="1800" dirty="0"/>
              <a:t> on CEPT ECC Report in PC on OOB limits for VLB RLAN in 6 GHz</a:t>
            </a:r>
            <a:endParaRPr lang="en-US" sz="1800" spc="-5" dirty="0">
              <a:cs typeface="Arial"/>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B277FC6-DC09-975E-7424-289A3D0390C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05A02D77-C7E8-257D-E400-1A7FC18564E4}"/>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B91DB68D-4CC2-70A0-50F9-4855725EB80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560793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914399" y="1524000"/>
            <a:ext cx="8232259" cy="4495800"/>
          </a:xfrm>
        </p:spPr>
        <p:txBody>
          <a:bodyPr/>
          <a:lstStyle/>
          <a:p>
            <a:pPr marL="230188" marR="117475" indent="-230188" algn="just">
              <a:buFont typeface="Times New Roman" pitchFamily="16" charset="0"/>
              <a:buChar char="•"/>
              <a:tabLst>
                <a:tab pos="230188" algn="l"/>
              </a:tabLst>
            </a:pPr>
            <a:r>
              <a:rPr lang="en-US" sz="2200" dirty="0"/>
              <a:t>Invited presentation (bimonthly members enrichment activities)</a:t>
            </a:r>
          </a:p>
          <a:p>
            <a:pPr marL="630238" marR="117475" lvl="1" indent="-230188" algn="just">
              <a:buFont typeface="Times New Roman" pitchFamily="16" charset="0"/>
              <a:buChar char="•"/>
              <a:tabLst>
                <a:tab pos="230188" algn="l"/>
              </a:tabLst>
            </a:pPr>
            <a:r>
              <a:rPr lang="en-US" sz="1800" b="0" dirty="0"/>
              <a:t>Title:  </a:t>
            </a:r>
            <a:r>
              <a:rPr lang="en-US" sz="1800" dirty="0"/>
              <a:t>The RSPG Work </a:t>
            </a:r>
            <a:r>
              <a:rPr lang="en-US" sz="1800" dirty="0" err="1"/>
              <a:t>Programme</a:t>
            </a:r>
            <a:r>
              <a:rPr lang="en-US" sz="1800" dirty="0"/>
              <a:t> for 2024-2025</a:t>
            </a:r>
            <a:endParaRPr lang="en-US" sz="1800" b="0" dirty="0"/>
          </a:p>
          <a:p>
            <a:pPr marL="630238" marR="117475" lvl="1" indent="-230188" algn="just">
              <a:buFont typeface="Times New Roman" pitchFamily="16" charset="0"/>
              <a:buChar char="•"/>
              <a:tabLst>
                <a:tab pos="230188" algn="l"/>
              </a:tabLst>
            </a:pPr>
            <a:r>
              <a:rPr lang="en-US" sz="1800" b="0" dirty="0"/>
              <a:t>Speaker:  Dr. </a:t>
            </a:r>
            <a:r>
              <a:rPr lang="en-US" sz="1800" dirty="0" err="1"/>
              <a:t>Aleksander</a:t>
            </a:r>
            <a:r>
              <a:rPr lang="en-US" sz="1800" dirty="0"/>
              <a:t> </a:t>
            </a:r>
            <a:r>
              <a:rPr lang="en-US" sz="1800" dirty="0" err="1"/>
              <a:t>Sołtysik</a:t>
            </a:r>
            <a:endParaRPr lang="en-US" sz="1800" dirty="0"/>
          </a:p>
          <a:p>
            <a:pPr marL="1030288" marR="117475" lvl="2" indent="-230188" algn="just">
              <a:buFont typeface="Times New Roman" pitchFamily="16" charset="0"/>
              <a:buChar char="•"/>
              <a:tabLst>
                <a:tab pos="230188" algn="l"/>
              </a:tabLst>
            </a:pPr>
            <a:r>
              <a:rPr lang="en-US" sz="1600" dirty="0"/>
              <a:t>Chair, European Commission Radio Spectrum Policy Group</a:t>
            </a:r>
          </a:p>
          <a:p>
            <a:pPr marL="1030288" marR="117475" lvl="2" indent="-230188" algn="just">
              <a:buFont typeface="Times New Roman" pitchFamily="16" charset="0"/>
              <a:buChar char="•"/>
              <a:tabLst>
                <a:tab pos="230188" algn="l"/>
              </a:tabLst>
            </a:pPr>
            <a:r>
              <a:rPr lang="en-US" sz="1600" dirty="0"/>
              <a:t>Permanent Representation of Poland to the European Union</a:t>
            </a:r>
            <a:endParaRPr lang="en-US" sz="1600" b="0" dirty="0"/>
          </a:p>
          <a:p>
            <a:pPr marL="630238" marR="117475" lvl="1" indent="-230188" algn="just">
              <a:spcBef>
                <a:spcPts val="600"/>
              </a:spcBef>
              <a:buFont typeface="Times New Roman" pitchFamily="16" charset="0"/>
              <a:buChar char="•"/>
              <a:tabLst>
                <a:tab pos="230188" algn="l"/>
              </a:tabLst>
            </a:pPr>
            <a:r>
              <a:rPr lang="en-US" sz="1800" dirty="0"/>
              <a:t>Document: </a:t>
            </a:r>
            <a:r>
              <a:rPr lang="en-US" sz="1800" dirty="0">
                <a:hlinkClick r:id="rId3"/>
              </a:rPr>
              <a:t>18-24/0025</a:t>
            </a:r>
            <a:endParaRPr lang="en-US" sz="1800" dirty="0"/>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4098" name="Picture 2" descr="Dr Aleksander Sołtys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659" y="1600200"/>
            <a:ext cx="2211367" cy="29466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21565" y="4562656"/>
            <a:ext cx="2008435" cy="276999"/>
          </a:xfrm>
          <a:prstGeom prst="rect">
            <a:avLst/>
          </a:prstGeom>
        </p:spPr>
        <p:txBody>
          <a:bodyPr wrap="none">
            <a:spAutoFit/>
          </a:bodyPr>
          <a:lstStyle/>
          <a:p>
            <a:r>
              <a:rPr lang="en-US" sz="1200" dirty="0">
                <a:solidFill>
                  <a:schemeClr val="tx1"/>
                </a:solidFill>
              </a:rPr>
              <a:t>  Source: </a:t>
            </a:r>
            <a:r>
              <a:rPr lang="en-US" sz="1200" dirty="0" err="1">
                <a:solidFill>
                  <a:schemeClr val="tx1"/>
                </a:solidFill>
              </a:rPr>
              <a:t>Aleksander</a:t>
            </a:r>
            <a:r>
              <a:rPr lang="en-US" sz="1200" dirty="0">
                <a:solidFill>
                  <a:schemeClr val="tx1"/>
                </a:solidFill>
              </a:rPr>
              <a:t> </a:t>
            </a:r>
            <a:r>
              <a:rPr lang="en-US" sz="1200" dirty="0" err="1">
                <a:solidFill>
                  <a:schemeClr val="tx1"/>
                </a:solidFill>
              </a:rPr>
              <a:t>Soltysik</a:t>
            </a:r>
            <a:endParaRPr lang="en-US" sz="1200" dirty="0">
              <a:solidFill>
                <a:schemeClr val="tx1"/>
              </a:solidFill>
            </a:endParaRPr>
          </a:p>
        </p:txBody>
      </p:sp>
      <p:sp>
        <p:nvSpPr>
          <p:cNvPr id="13"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2" name="Footer Placeholder 1">
            <a:extLst>
              <a:ext uri="{FF2B5EF4-FFF2-40B4-BE49-F238E27FC236}">
                <a16:creationId xmlns:a16="http://schemas.microsoft.com/office/drawing/2014/main" id="{4DEBE481-13FB-C822-34E7-E9B390C8107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4F75A80-50C6-3B44-FEF4-4FDCAC55F26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82D86AE9-711B-965D-BA78-4789BF91E8D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697138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(3)</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Conduct officer election by using </a:t>
            </a:r>
            <a:r>
              <a:rPr lang="en-US" altLang="en-US" sz="2200" dirty="0" err="1">
                <a:cs typeface="Arial" panose="020B0604020202020204" pitchFamily="34" charset="0"/>
              </a:rPr>
              <a:t>DirectVote</a:t>
            </a:r>
            <a:r>
              <a:rPr lang="en-US" altLang="en-US" sz="2200" dirty="0">
                <a:cs typeface="Arial" panose="020B0604020202020204" pitchFamily="34" charset="0"/>
              </a:rPr>
              <a:t> Line</a:t>
            </a:r>
          </a:p>
          <a:p>
            <a:pPr algn="just">
              <a:spcBef>
                <a:spcPts val="1800"/>
              </a:spcBef>
              <a:buFont typeface="Arial" panose="020B0604020202020204" pitchFamily="34" charset="0"/>
              <a:buChar char="•"/>
            </a:pPr>
            <a:r>
              <a:rPr lang="en-US" sz="2200" spc="-5" dirty="0">
                <a:cs typeface="Arial"/>
              </a:rPr>
              <a:t>Chair candidate:</a:t>
            </a:r>
          </a:p>
          <a:p>
            <a:pPr marL="630238" marR="117475" lvl="1" indent="-230188" algn="just">
              <a:buClrTx/>
              <a:buFont typeface="Times New Roman" pitchFamily="16" charset="0"/>
              <a:buChar char="•"/>
              <a:tabLst>
                <a:tab pos="230188" algn="l"/>
              </a:tabLst>
            </a:pPr>
            <a:r>
              <a:rPr lang="en-US" sz="1800" spc="-5" dirty="0">
                <a:cs typeface="Arial"/>
              </a:rPr>
              <a:t>Edward Au (Huawei Technologies)</a:t>
            </a:r>
          </a:p>
          <a:p>
            <a:pPr marL="344488" marR="117475" indent="-344488" algn="just">
              <a:spcBef>
                <a:spcPts val="1800"/>
              </a:spcBef>
              <a:buClrTx/>
              <a:buFont typeface="Times New Roman" pitchFamily="16" charset="0"/>
              <a:buChar char="•"/>
              <a:tabLst>
                <a:tab pos="344488" algn="l"/>
              </a:tabLst>
            </a:pPr>
            <a:r>
              <a:rPr lang="en-US" sz="2200" spc="-5" dirty="0">
                <a:cs typeface="Arial"/>
              </a:rPr>
              <a:t>Vice Chair candidates (in alphabetical order of their family names):</a:t>
            </a:r>
          </a:p>
          <a:p>
            <a:pPr marL="630238" marR="117475" lvl="1" indent="-230188" algn="just">
              <a:buClrTx/>
              <a:buFont typeface="Times New Roman" pitchFamily="16" charset="0"/>
              <a:buChar char="•"/>
              <a:tabLst>
                <a:tab pos="230188" algn="l"/>
              </a:tabLst>
            </a:pPr>
            <a:r>
              <a:rPr lang="en-US" sz="1800" spc="-5" dirty="0">
                <a:cs typeface="Arial"/>
              </a:rPr>
              <a:t>Stuart Kerry (OK-Brit; Self)</a:t>
            </a:r>
          </a:p>
          <a:p>
            <a:pPr marL="630238" marR="117475" lvl="1" indent="-230188" algn="just">
              <a:buClrTx/>
              <a:buFont typeface="Times New Roman" pitchFamily="16" charset="0"/>
              <a:buChar char="•"/>
              <a:tabLst>
                <a:tab pos="230188" algn="l"/>
              </a:tabLst>
            </a:pPr>
            <a:r>
              <a:rPr lang="en-US" sz="1800" dirty="0"/>
              <a:t>Gaurav </a:t>
            </a:r>
            <a:r>
              <a:rPr lang="en-US" sz="1800" dirty="0" err="1"/>
              <a:t>Patwardhan</a:t>
            </a:r>
            <a:r>
              <a:rPr lang="en-US" sz="1800" dirty="0"/>
              <a:t> (Hewlett Packard Enterprise)</a:t>
            </a:r>
          </a:p>
          <a:p>
            <a:pPr marL="630238" marR="117475" lvl="1" indent="-230188" algn="just">
              <a:buClrTx/>
              <a:buFont typeface="Times New Roman" pitchFamily="16" charset="0"/>
              <a:buChar char="•"/>
              <a:tabLst>
                <a:tab pos="230188" algn="l"/>
              </a:tabLst>
            </a:pPr>
            <a:r>
              <a:rPr lang="en-US" sz="1800" dirty="0"/>
              <a:t>Al </a:t>
            </a:r>
            <a:r>
              <a:rPr lang="en-US" sz="1800" dirty="0" err="1"/>
              <a:t>Petrick</a:t>
            </a:r>
            <a:r>
              <a:rPr lang="en-US" sz="1800" dirty="0"/>
              <a:t> (</a:t>
            </a:r>
            <a:r>
              <a:rPr lang="en-US" sz="1800" dirty="0" err="1"/>
              <a:t>Skywork</a:t>
            </a:r>
            <a:r>
              <a:rPr lang="en-US" sz="1800" dirty="0"/>
              <a:t> Solution)</a:t>
            </a:r>
          </a:p>
          <a:p>
            <a:pPr marL="630238" marR="117475" lvl="1" indent="-230188" algn="just">
              <a:buClrTx/>
              <a:buFont typeface="Times New Roman" pitchFamily="16" charset="0"/>
              <a:buChar char="•"/>
              <a:tabLst>
                <a:tab pos="230188" algn="l"/>
              </a:tabLst>
            </a:pPr>
            <a:r>
              <a:rPr lang="en-US" sz="1800" dirty="0"/>
              <a:t>Ben Rolfe (Blind Creek Associates)</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38FBFE8-E684-6EAF-1E6F-0F747D6F266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0C375F4-0F05-BED5-2FF2-F96A85A8DEB5}"/>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Date Placeholder 4">
            <a:extLst>
              <a:ext uri="{FF2B5EF4-FFF2-40B4-BE49-F238E27FC236}">
                <a16:creationId xmlns:a16="http://schemas.microsoft.com/office/drawing/2014/main" id="{646B28F9-F9FC-2D0C-A03E-C3BCB8938E9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88481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THANK YOU VERY MUCH for your support</a:t>
            </a:r>
          </a:p>
        </p:txBody>
      </p:sp>
      <p:sp>
        <p:nvSpPr>
          <p:cNvPr id="10" name="Content Placeholder 2"/>
          <p:cNvSpPr>
            <a:spLocks noGrp="1"/>
          </p:cNvSpPr>
          <p:nvPr>
            <p:ph idx="1"/>
          </p:nvPr>
        </p:nvSpPr>
        <p:spPr>
          <a:xfrm>
            <a:off x="838200" y="1524000"/>
            <a:ext cx="10439400" cy="3048000"/>
          </a:xfrm>
        </p:spPr>
        <p:txBody>
          <a:bodyPr/>
          <a:lstStyle/>
          <a:p>
            <a:pPr marL="0" indent="0" algn="just">
              <a:spcBef>
                <a:spcPts val="900"/>
              </a:spcBef>
              <a:spcAft>
                <a:spcPts val="600"/>
              </a:spcAft>
            </a:pPr>
            <a:r>
              <a:rPr lang="en-US" altLang="en-US" sz="2000" dirty="0"/>
              <a:t>Thank you very much for all of your support these 2 years:</a:t>
            </a:r>
          </a:p>
          <a:p>
            <a:pPr algn="just">
              <a:spcBef>
                <a:spcPts val="900"/>
              </a:spcBef>
              <a:spcAft>
                <a:spcPts val="600"/>
              </a:spcAft>
              <a:buFont typeface="Arial" panose="020B0604020202020204" pitchFamily="34" charset="0"/>
              <a:buChar char="•"/>
            </a:pPr>
            <a:r>
              <a:rPr lang="en-US" altLang="en-US" sz="2000" dirty="0"/>
              <a:t>34 submissions to consultations issued by 19 administrations all over the world, with increasing number of comments accepted/recognized</a:t>
            </a:r>
          </a:p>
          <a:p>
            <a:pPr algn="just">
              <a:spcBef>
                <a:spcPts val="900"/>
              </a:spcBef>
              <a:spcAft>
                <a:spcPts val="300"/>
              </a:spcAft>
              <a:buFont typeface="Arial" panose="020B0604020202020204" pitchFamily="34" charset="0"/>
              <a:buChar char="•"/>
            </a:pPr>
            <a:r>
              <a:rPr lang="en-US" altLang="en-US" sz="2000" dirty="0"/>
              <a:t>11 submissions to ITU-R WP5A through collaboration with IEEE 802.11 ITU AHG </a:t>
            </a:r>
          </a:p>
          <a:p>
            <a:pPr algn="just">
              <a:spcBef>
                <a:spcPts val="900"/>
              </a:spcBef>
              <a:spcAft>
                <a:spcPts val="300"/>
              </a:spcAft>
              <a:buFont typeface="Arial" panose="020B0604020202020204" pitchFamily="34" charset="0"/>
              <a:buChar char="•"/>
            </a:pPr>
            <a:r>
              <a:rPr lang="en-US" sz="2000" spc="-5" dirty="0">
                <a:solidFill>
                  <a:schemeClr val="tx1"/>
                </a:solidFill>
                <a:cs typeface="Arial"/>
              </a:rPr>
              <a:t>3 IEEE SA Government Engagement Program on Standards webinars</a:t>
            </a:r>
          </a:p>
          <a:p>
            <a:pPr algn="just">
              <a:spcBef>
                <a:spcPts val="900"/>
              </a:spcBef>
              <a:spcAft>
                <a:spcPts val="300"/>
              </a:spcAft>
              <a:buFont typeface="Arial" panose="020B0604020202020204" pitchFamily="34" charset="0"/>
              <a:buChar char="•"/>
            </a:pPr>
            <a:r>
              <a:rPr lang="en-US" sz="2000" spc="-5" dirty="0">
                <a:solidFill>
                  <a:schemeClr val="tx1"/>
                </a:solidFill>
                <a:cs typeface="Arial"/>
              </a:rPr>
              <a:t>6 invited presentations as part of the member enrichment activities (one per mixed-mode plenary/interim since May 2023)</a:t>
            </a:r>
          </a:p>
          <a:p>
            <a:pPr algn="just">
              <a:spcBef>
                <a:spcPts val="900"/>
              </a:spcBef>
              <a:spcAft>
                <a:spcPts val="300"/>
              </a:spcAft>
              <a:buFont typeface="Arial" panose="020B0604020202020204" pitchFamily="34" charset="0"/>
              <a:buChar char="•"/>
            </a:pPr>
            <a:endParaRPr lang="en-US" sz="2000" spc="-5" dirty="0">
              <a:solidFill>
                <a:schemeClr val="tx1"/>
              </a:solidFill>
              <a:cs typeface="Arial"/>
            </a:endParaRPr>
          </a:p>
          <a:p>
            <a:pPr algn="just">
              <a:spcBef>
                <a:spcPts val="900"/>
              </a:spcBef>
              <a:spcAft>
                <a:spcPts val="300"/>
              </a:spcAft>
              <a:buFont typeface="Arial" panose="020B0604020202020204" pitchFamily="34" charset="0"/>
              <a:buChar char="•"/>
            </a:pPr>
            <a:endParaRPr lang="en-US" sz="2000"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A223AA2-B370-9FDA-BB48-6175A8EC518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DD36862-2185-C10A-8BB8-F9D89F477299}"/>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AC65989A-7908-1906-CBDF-F6E9765CD31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100413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Goals for the next </a:t>
            </a:r>
            <a:r>
              <a:rPr lang="en-US" sz="2800">
                <a:solidFill>
                  <a:srgbClr val="0070C0"/>
                </a:solidFill>
              </a:rPr>
              <a:t>two-year term</a:t>
            </a:r>
            <a:endParaRPr lang="en-US" sz="2800" dirty="0">
              <a:solidFill>
                <a:srgbClr val="0070C0"/>
              </a:solidFill>
            </a:endParaRPr>
          </a:p>
        </p:txBody>
      </p:sp>
      <p:graphicFrame>
        <p:nvGraphicFramePr>
          <p:cNvPr id="12" name="Content Placeholder 5">
            <a:extLst>
              <a:ext uri="{FF2B5EF4-FFF2-40B4-BE49-F238E27FC236}">
                <a16:creationId xmlns:a16="http://schemas.microsoft.com/office/drawing/2014/main" id="{4DEAA620-1743-D50C-8167-98C3A480DD97}"/>
              </a:ext>
            </a:extLst>
          </p:cNvPr>
          <p:cNvGraphicFramePr>
            <a:graphicFrameLocks/>
          </p:cNvGraphicFramePr>
          <p:nvPr/>
        </p:nvGraphicFramePr>
        <p:xfrm>
          <a:off x="958788" y="1732283"/>
          <a:ext cx="10242612" cy="2825938"/>
        </p:xfrm>
        <a:graphic>
          <a:graphicData uri="http://schemas.openxmlformats.org/drawingml/2006/table">
            <a:tbl>
              <a:tblPr firstRow="1" bandRow="1"/>
              <a:tblGrid>
                <a:gridCol w="1806458">
                  <a:extLst>
                    <a:ext uri="{9D8B030D-6E8A-4147-A177-3AD203B41FA5}">
                      <a16:colId xmlns:a16="http://schemas.microsoft.com/office/drawing/2014/main" val="2247127104"/>
                    </a:ext>
                  </a:extLst>
                </a:gridCol>
                <a:gridCol w="2719398">
                  <a:extLst>
                    <a:ext uri="{9D8B030D-6E8A-4147-A177-3AD203B41FA5}">
                      <a16:colId xmlns:a16="http://schemas.microsoft.com/office/drawing/2014/main" val="2198191441"/>
                    </a:ext>
                  </a:extLst>
                </a:gridCol>
                <a:gridCol w="5716756">
                  <a:extLst>
                    <a:ext uri="{9D8B030D-6E8A-4147-A177-3AD203B41FA5}">
                      <a16:colId xmlns:a16="http://schemas.microsoft.com/office/drawing/2014/main" val="195938131"/>
                    </a:ext>
                  </a:extLst>
                </a:gridCol>
              </a:tblGrid>
              <a:tr h="412625">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2000" dirty="0">
                          <a:latin typeface="Times New Roman" panose="02020603050405020304" pitchFamily="18" charset="0"/>
                          <a:cs typeface="Times New Roman" panose="02020603050405020304" pitchFamily="18" charset="0"/>
                        </a:rPr>
                        <a:t>Focus Area</a:t>
                      </a:r>
                      <a:endParaRPr lang="en-US" sz="20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w="6350" cap="flat" cmpd="sng" algn="ctr">
                      <a:solidFill>
                        <a:srgbClr val="00619B"/>
                      </a:solidFill>
                      <a:prstDash val="solid"/>
                      <a:miter lim="800000"/>
                    </a:lnL>
                    <a:lnR>
                      <a:noFill/>
                    </a:lnR>
                    <a:lnT w="6350" cap="flat" cmpd="sng" algn="ctr">
                      <a:solidFill>
                        <a:srgbClr val="00619B"/>
                      </a:solidFill>
                      <a:prstDash val="solid"/>
                      <a:miter lim="800000"/>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solidFill>
                      <a:srgbClr val="00619B"/>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2000" dirty="0">
                          <a:latin typeface="Times New Roman" panose="02020603050405020304" pitchFamily="18" charset="0"/>
                          <a:cs typeface="Times New Roman" panose="02020603050405020304" pitchFamily="18" charset="0"/>
                        </a:rPr>
                        <a:t>Option</a:t>
                      </a:r>
                      <a:endParaRPr lang="en-US" sz="20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a:noFill/>
                    </a:lnL>
                    <a:lnR>
                      <a:noFill/>
                    </a:lnR>
                    <a:lnT w="6350" cap="flat" cmpd="sng" algn="ctr">
                      <a:solidFill>
                        <a:srgbClr val="00619B"/>
                      </a:solidFill>
                      <a:prstDash val="solid"/>
                      <a:miter lim="800000"/>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solidFill>
                      <a:srgbClr val="00619B"/>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2000" dirty="0">
                          <a:latin typeface="Times New Roman" panose="02020603050405020304" pitchFamily="18" charset="0"/>
                          <a:cs typeface="Times New Roman" panose="02020603050405020304" pitchFamily="18" charset="0"/>
                        </a:rPr>
                        <a:t>Concept</a:t>
                      </a:r>
                      <a:endParaRPr lang="en-US" sz="20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a:noFill/>
                    </a:lnL>
                    <a:lnR>
                      <a:noFill/>
                    </a:lnR>
                    <a:lnT w="6350" cap="flat" cmpd="sng" algn="ctr">
                      <a:solidFill>
                        <a:srgbClr val="00619B"/>
                      </a:solidFill>
                      <a:prstDash val="solid"/>
                      <a:miter lim="800000"/>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solidFill>
                      <a:srgbClr val="00619B"/>
                    </a:solidFill>
                  </a:tcPr>
                </a:tc>
                <a:extLst>
                  <a:ext uri="{0D108BD9-81ED-4DB2-BD59-A6C34878D82A}">
                    <a16:rowId xmlns:a16="http://schemas.microsoft.com/office/drawing/2014/main" val="4220706104"/>
                  </a:ext>
                </a:extLst>
              </a:tr>
              <a:tr h="825250">
                <a:tc>
                  <a:txBody>
                    <a:bodyPr/>
                    <a:lstStyle/>
                    <a:p>
                      <a:r>
                        <a:rPr lang="en-US" sz="1600" b="1" dirty="0">
                          <a:latin typeface="Times New Roman" panose="02020603050405020304" pitchFamily="18" charset="0"/>
                          <a:cs typeface="Times New Roman" panose="02020603050405020304" pitchFamily="18" charset="0"/>
                        </a:rPr>
                        <a:t>Identify opportunities</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baseline="0" dirty="0">
                          <a:solidFill>
                            <a:schemeClr val="tx1"/>
                          </a:solidFill>
                          <a:latin typeface="Times New Roman" panose="02020603050405020304" pitchFamily="18" charset="0"/>
                          <a:cs typeface="Times New Roman" panose="02020603050405020304" pitchFamily="18" charset="0"/>
                        </a:rPr>
                        <a:t>Public consultations </a:t>
                      </a:r>
                      <a:endParaRPr lang="en-US" sz="1600" b="0" dirty="0">
                        <a:solidFill>
                          <a:schemeClr val="accent5"/>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Continue to advocate</a:t>
                      </a:r>
                      <a:r>
                        <a:rPr lang="en-US" sz="1600" baseline="0" dirty="0">
                          <a:latin typeface="Times New Roman" panose="02020603050405020304" pitchFamily="18" charset="0"/>
                          <a:cs typeface="Times New Roman" panose="02020603050405020304" pitchFamily="18" charset="0"/>
                        </a:rPr>
                        <a:t> for policies that can support the growth of the 802 wireless-related ecosystems by contributing to relevant regulatory consultations worldwide. </a:t>
                      </a:r>
                      <a:endParaRPr lang="en-US" sz="1600"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9464">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1" dirty="0">
                          <a:latin typeface="Times New Roman" panose="02020603050405020304" pitchFamily="18" charset="0"/>
                          <a:cs typeface="Times New Roman" panose="02020603050405020304" pitchFamily="18" charset="0"/>
                        </a:rPr>
                        <a:t>Increase the awareness</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0" baseline="0" dirty="0">
                          <a:solidFill>
                            <a:schemeClr val="tx1"/>
                          </a:solidFill>
                          <a:latin typeface="Times New Roman" panose="02020603050405020304" pitchFamily="18" charset="0"/>
                          <a:cs typeface="Times New Roman" panose="02020603050405020304" pitchFamily="18" charset="0"/>
                        </a:rPr>
                        <a:t>802 participants centric</a:t>
                      </a:r>
                      <a:endParaRPr lang="en-US" sz="1600" b="0" dirty="0">
                        <a:solidFill>
                          <a:schemeClr val="accent5"/>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Drive excitement for spectrum</a:t>
                      </a:r>
                      <a:r>
                        <a:rPr lang="en-US" sz="1600" baseline="0" dirty="0">
                          <a:latin typeface="Times New Roman" panose="02020603050405020304" pitchFamily="18" charset="0"/>
                          <a:cs typeface="Times New Roman" panose="02020603050405020304" pitchFamily="18" charset="0"/>
                        </a:rPr>
                        <a:t> and regulation topics</a:t>
                      </a:r>
                      <a:r>
                        <a:rPr lang="en-US" sz="1600" dirty="0">
                          <a:latin typeface="Times New Roman" panose="02020603050405020304" pitchFamily="18" charset="0"/>
                          <a:cs typeface="Times New Roman" panose="02020603050405020304" pitchFamily="18" charset="0"/>
                        </a:rPr>
                        <a:t> through the bimonthly</a:t>
                      </a:r>
                      <a:r>
                        <a:rPr lang="en-US" sz="1600" baseline="0" dirty="0">
                          <a:latin typeface="Times New Roman" panose="02020603050405020304" pitchFamily="18" charset="0"/>
                          <a:cs typeface="Times New Roman" panose="02020603050405020304" pitchFamily="18" charset="0"/>
                        </a:rPr>
                        <a:t> members enrichment activities</a:t>
                      </a:r>
                      <a:r>
                        <a:rPr lang="en-US" sz="1600" dirty="0">
                          <a:latin typeface="Times New Roman" panose="02020603050405020304" pitchFamily="18" charset="0"/>
                          <a:cs typeface="Times New Roman" panose="02020603050405020304" pitchFamily="18" charset="0"/>
                        </a:rPr>
                        <a:t>.</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633786"/>
                  </a:ext>
                </a:extLst>
              </a:tr>
              <a:tr h="936178">
                <a:tc vMerge="1">
                  <a:txBody>
                    <a:bodyPr/>
                    <a:lstStyle/>
                    <a:p>
                      <a:endParaRPr lang="en-US" sz="1600" b="1"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Times New Roman" panose="02020603050405020304" pitchFamily="18" charset="0"/>
                          <a:cs typeface="Times New Roman" panose="02020603050405020304" pitchFamily="18" charset="0"/>
                        </a:rPr>
                        <a:t>Policy</a:t>
                      </a:r>
                      <a:r>
                        <a:rPr lang="en-US" sz="1600" baseline="0" dirty="0">
                          <a:latin typeface="Times New Roman" panose="02020603050405020304" pitchFamily="18" charset="0"/>
                          <a:cs typeface="Times New Roman" panose="02020603050405020304" pitchFamily="18" charset="0"/>
                        </a:rPr>
                        <a:t> makers centric</a:t>
                      </a:r>
                      <a:endParaRPr lang="en-US" sz="1600"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Times New Roman" panose="02020603050405020304" pitchFamily="18" charset="0"/>
                          <a:cs typeface="Times New Roman" panose="02020603050405020304" pitchFamily="18" charset="0"/>
                        </a:rPr>
                        <a:t>Partner</a:t>
                      </a:r>
                      <a:r>
                        <a:rPr lang="en-US" sz="1600" baseline="0" dirty="0">
                          <a:latin typeface="Times New Roman" panose="02020603050405020304" pitchFamily="18" charset="0"/>
                          <a:cs typeface="Times New Roman" panose="02020603050405020304" pitchFamily="18" charset="0"/>
                        </a:rPr>
                        <a:t> with IEEE SA to organize webinars with policy makers through the IEEE SA Government Engagement Program on Standards (GEPS).</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610951"/>
                  </a:ext>
                </a:extLst>
              </a:tr>
            </a:tbl>
          </a:graphicData>
        </a:graphic>
      </p:graphicFrame>
      <p:sp>
        <p:nvSpPr>
          <p:cNvPr id="3" name="Footer Placeholder 2">
            <a:extLst>
              <a:ext uri="{FF2B5EF4-FFF2-40B4-BE49-F238E27FC236}">
                <a16:creationId xmlns:a16="http://schemas.microsoft.com/office/drawing/2014/main" id="{73FD31D6-3542-FA35-8498-8149B087819D}"/>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78E7D4A-5CE2-8F97-D654-791615E3B76E}"/>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5" name="Date Placeholder 4">
            <a:extLst>
              <a:ext uri="{FF2B5EF4-FFF2-40B4-BE49-F238E27FC236}">
                <a16:creationId xmlns:a16="http://schemas.microsoft.com/office/drawing/2014/main" id="{45F6ED76-7370-4E82-C1AE-B1FD7AB4582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8580823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en-US" dirty="0"/>
              <a:t>March </a:t>
            </a:r>
            <a:r>
              <a:rPr lang="en-US" i="0" dirty="0">
                <a:solidFill>
                  <a:srgbClr val="000000"/>
                </a:solidFill>
                <a:effectLst/>
              </a:rPr>
              <a:t>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2024-3-12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853F760D-09EF-A993-B3BD-3F5613318E6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1F31ED26-5E99-C107-9A38-F330285B2B12}"/>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5" name="Date Placeholder 4">
            <a:extLst>
              <a:ext uri="{FF2B5EF4-FFF2-40B4-BE49-F238E27FC236}">
                <a16:creationId xmlns:a16="http://schemas.microsoft.com/office/drawing/2014/main" id="{FAAAB452-E09C-FFB6-101A-EDBFFDFA95B1}"/>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970130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(March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2024-03-14</a:t>
            </a:r>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Emily Qi,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a:t>
            </a:fld>
            <a:endParaRPr lang="en-GB" dirty="0"/>
          </a:p>
        </p:txBody>
      </p:sp>
      <p:graphicFrame>
        <p:nvGraphicFramePr>
          <p:cNvPr id="3075" name="Object 3"/>
          <p:cNvGraphicFramePr>
            <a:graphicFrameLocks noChangeAspect="1"/>
          </p:cNvGraphicFramePr>
          <p:nvPr/>
        </p:nvGraphicFramePr>
        <p:xfrm>
          <a:off x="1066800" y="2353991"/>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1066800" y="2353991"/>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47 voters as of March 2024.</a:t>
            </a:r>
          </a:p>
          <a:p>
            <a:pPr marL="0">
              <a:buFont typeface="Arial" panose="020B0604020202020204" pitchFamily="34" charset="0"/>
              <a:buChar char="•"/>
            </a:pPr>
            <a:r>
              <a:rPr lang="en-US" b="0" dirty="0">
                <a:solidFill>
                  <a:schemeClr val="tx1"/>
                </a:solidFill>
                <a:latin typeface="+mj-lt"/>
              </a:rPr>
              <a:t>Officers before elections</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B6B16F68-E23E-0779-046F-C2402F44F199}"/>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FA8FA5C4-BAD6-6BC8-C69A-6A774C83505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8" name="Date Placeholder 7">
            <a:extLst>
              <a:ext uri="{FF2B5EF4-FFF2-40B4-BE49-F238E27FC236}">
                <a16:creationId xmlns:a16="http://schemas.microsoft.com/office/drawing/2014/main" id="{DA33D894-DFD3-40B4-CE0A-D39F175D346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91806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8" name="Content Placeholder 2">
            <a:extLst>
              <a:ext uri="{FF2B5EF4-FFF2-40B4-BE49-F238E27FC236}">
                <a16:creationId xmlns:a16="http://schemas.microsoft.com/office/drawing/2014/main" id="{AD330CA7-E0BB-9580-6E63-1CE76CBBF479}"/>
              </a:ext>
            </a:extLst>
          </p:cNvPr>
          <p:cNvSpPr>
            <a:spLocks noGrp="1"/>
          </p:cNvSpPr>
          <p:nvPr>
            <p:ph idx="1"/>
          </p:nvPr>
        </p:nvSpPr>
        <p:spPr>
          <a:xfrm>
            <a:off x="731520" y="2113282"/>
            <a:ext cx="10469880" cy="4387427"/>
          </a:xfrm>
        </p:spPr>
        <p:txBody>
          <a:bodyPr/>
          <a:lstStyle/>
          <a:p>
            <a:r>
              <a:rPr lang="en-US" sz="2400" dirty="0"/>
              <a:t>There were no ballots on Coexistence Assessment documents since the January Interim session</a:t>
            </a:r>
          </a:p>
          <a:p>
            <a:endParaRPr lang="en-US" sz="2400" dirty="0"/>
          </a:p>
        </p:txBody>
      </p:sp>
      <p:sp>
        <p:nvSpPr>
          <p:cNvPr id="2" name="Footer Placeholder 1">
            <a:extLst>
              <a:ext uri="{FF2B5EF4-FFF2-40B4-BE49-F238E27FC236}">
                <a16:creationId xmlns:a16="http://schemas.microsoft.com/office/drawing/2014/main" id="{B8807752-2834-3F1E-8D54-D075794F1977}"/>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EE2F852C-7795-D485-0249-99AC45292524}"/>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9" name="Date Placeholder 8">
            <a:extLst>
              <a:ext uri="{FF2B5EF4-FFF2-40B4-BE49-F238E27FC236}">
                <a16:creationId xmlns:a16="http://schemas.microsoft.com/office/drawing/2014/main" id="{FA94282D-1747-3CE5-B64F-E884EA9A70A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47588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2800" kern="0" dirty="0"/>
              <a:t>Elections (Monday PM2)</a:t>
            </a:r>
          </a:p>
          <a:p>
            <a:pPr marL="914400" lvl="1" indent="-457200">
              <a:buFont typeface="Arial" panose="020B0604020202020204" pitchFamily="34" charset="0"/>
              <a:buChar char="•"/>
            </a:pPr>
            <a:r>
              <a:rPr lang="en-US" sz="2600" kern="0" dirty="0"/>
              <a:t>Tuncer Baykas, Chair</a:t>
            </a:r>
          </a:p>
          <a:p>
            <a:pPr marL="914400" lvl="1" indent="-457200">
              <a:buFont typeface="Arial" panose="020B0604020202020204" pitchFamily="34" charset="0"/>
              <a:buChar char="•"/>
            </a:pPr>
            <a:r>
              <a:rPr lang="en-US" sz="2600" kern="0" dirty="0"/>
              <a:t>Steve </a:t>
            </a:r>
            <a:r>
              <a:rPr lang="en-US" sz="2600" kern="0" dirty="0" err="1"/>
              <a:t>Shellhammer</a:t>
            </a:r>
            <a:r>
              <a:rPr lang="en-US" sz="2600" kern="0" dirty="0"/>
              <a:t>, Vice Chair</a:t>
            </a:r>
          </a:p>
          <a:p>
            <a:pPr marL="914400" lvl="1" indent="-457200">
              <a:buFont typeface="Arial" panose="020B0604020202020204" pitchFamily="34" charset="0"/>
              <a:buChar char="•"/>
            </a:pPr>
            <a:r>
              <a:rPr lang="en-US" sz="2600" kern="0" dirty="0"/>
              <a:t>Benjamin Rolfe, TG3a Chair</a:t>
            </a:r>
            <a:endParaRPr lang="en-US" sz="2800" kern="0" dirty="0"/>
          </a:p>
          <a:p>
            <a:pPr marL="457200" indent="-457200">
              <a:buFont typeface="+mj-lt"/>
              <a:buAutoNum type="arabicPeriod"/>
            </a:pPr>
            <a:r>
              <a:rPr lang="en-US" sz="2800" kern="0" dirty="0"/>
              <a:t> 802 Rule Change Discussion (Monday PM2)</a:t>
            </a:r>
          </a:p>
          <a:p>
            <a:pPr marL="457200" indent="-457200">
              <a:buFont typeface="+mj-lt"/>
              <a:buAutoNum type="arabicPeriod"/>
            </a:pPr>
            <a:r>
              <a:rPr lang="en-US" sz="2800" kern="0" dirty="0"/>
              <a:t>TG3a Enhancing Sub-1GHz Coexistence (Thursday PM3)</a:t>
            </a:r>
            <a:endParaRPr lang="en-US" sz="2900" kern="0" dirty="0"/>
          </a:p>
          <a:p>
            <a:pPr marL="914400" lvl="1" indent="-457200">
              <a:buFont typeface="Arial" panose="020B0604020202020204" pitchFamily="34" charset="0"/>
              <a:buChar char="•"/>
            </a:pPr>
            <a:r>
              <a:rPr lang="en-US" sz="2900" kern="0" dirty="0"/>
              <a:t>Workplan </a:t>
            </a:r>
          </a:p>
          <a:p>
            <a:pPr marL="914400" lvl="1" indent="-457200">
              <a:buFont typeface="Arial" panose="020B0604020202020204" pitchFamily="34" charset="0"/>
              <a:buChar char="•"/>
            </a:pPr>
            <a:endParaRPr lang="en-US" sz="3200" dirty="0">
              <a:latin typeface="Times New Roman" panose="02020603050405020304" pitchFamily="18" charset="0"/>
              <a:ea typeface="MS Gothic" panose="020B0609070205080204" pitchFamily="49" charset="-128"/>
            </a:endParaRPr>
          </a:p>
          <a:p>
            <a:pPr lvl="1"/>
            <a:endParaRPr lang="en-US" sz="3200" b="0" i="0" u="none" strike="noStrike" dirty="0">
              <a:effectLst/>
              <a:latin typeface="Arial" panose="020B0604020202020204" pitchFamily="34" charset="0"/>
            </a:endParaRPr>
          </a:p>
          <a:p>
            <a:pPr marL="914400" lvl="1" indent="-457200">
              <a:buFont typeface="+mj-lt"/>
              <a:buAutoNum type="arabicPeriod"/>
            </a:pPr>
            <a:endParaRPr lang="en-US" sz="2900" kern="0" dirty="0"/>
          </a:p>
        </p:txBody>
      </p:sp>
      <p:sp>
        <p:nvSpPr>
          <p:cNvPr id="7" name="Footer Placeholder 6">
            <a:extLst>
              <a:ext uri="{FF2B5EF4-FFF2-40B4-BE49-F238E27FC236}">
                <a16:creationId xmlns:a16="http://schemas.microsoft.com/office/drawing/2014/main" id="{BAFD512B-9183-C83B-B17B-90C857261596}"/>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155E5C8-6867-73DC-C62C-BC78BE284D55}"/>
              </a:ext>
            </a:extLst>
          </p:cNvPr>
          <p:cNvSpPr>
            <a:spLocks noGrp="1"/>
          </p:cNvSpPr>
          <p:nvPr>
            <p:ph type="sldNum" idx="12"/>
          </p:nvPr>
        </p:nvSpPr>
        <p:spPr/>
        <p:txBody>
          <a:bodyPr/>
          <a:lstStyle/>
          <a:p>
            <a:r>
              <a:rPr lang="en-GB"/>
              <a:t>Slide </a:t>
            </a:r>
            <a:fld id="{3ABCC52B-A3F7-440B-BBF2-55191E6E7773}" type="slidenum">
              <a:rPr lang="en-GB" smtClean="0"/>
              <a:pPr/>
              <a:t>112</a:t>
            </a:fld>
            <a:endParaRPr lang="en-GB"/>
          </a:p>
        </p:txBody>
      </p:sp>
      <p:sp>
        <p:nvSpPr>
          <p:cNvPr id="9" name="Date Placeholder 8">
            <a:extLst>
              <a:ext uri="{FF2B5EF4-FFF2-40B4-BE49-F238E27FC236}">
                <a16:creationId xmlns:a16="http://schemas.microsoft.com/office/drawing/2014/main" id="{AEA33861-80CB-6E96-6960-E24AE2DCA214}"/>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35839923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Discussion</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lvl="1"/>
            <a:r>
              <a:rPr lang="en-US" sz="3200" dirty="0">
                <a:latin typeface="Times New Roman" panose="02020603050405020304" pitchFamily="18" charset="0"/>
                <a:ea typeface="MS Gothic" panose="020B0609070205080204" pitchFamily="49" charset="-128"/>
              </a:rPr>
              <a:t>Require in-person attendance to obtain and retain voting right of IEEE 802 WGs.</a:t>
            </a:r>
          </a:p>
          <a:p>
            <a:pPr lvl="1"/>
            <a:endParaRPr lang="en-US" sz="3200" dirty="0">
              <a:latin typeface="Times New Roman" panose="02020603050405020304" pitchFamily="18" charset="0"/>
              <a:ea typeface="MS Gothic" panose="020B0609070205080204" pitchFamily="49" charset="-128"/>
            </a:endParaRPr>
          </a:p>
          <a:p>
            <a:pPr marL="914400" lvl="1" indent="-457200">
              <a:buFont typeface="Arial" panose="020B0604020202020204" pitchFamily="34" charset="0"/>
              <a:buChar char="•"/>
            </a:pPr>
            <a:r>
              <a:rPr lang="en-US" sz="3200" dirty="0">
                <a:latin typeface="Times New Roman" panose="02020603050405020304" pitchFamily="18" charset="0"/>
                <a:ea typeface="MS Gothic" panose="020B0609070205080204" pitchFamily="49" charset="-128"/>
              </a:rPr>
              <a:t>SP: What is the earliest this rule should become effectively?</a:t>
            </a:r>
          </a:p>
          <a:p>
            <a:pPr lvl="1"/>
            <a:endParaRPr lang="en-US" sz="3200" dirty="0">
              <a:latin typeface="Times New Roman" panose="02020603050405020304" pitchFamily="18" charset="0"/>
              <a:ea typeface="MS Gothic" panose="020B0609070205080204" pitchFamily="49" charset="-128"/>
            </a:endParaRPr>
          </a:p>
          <a:p>
            <a:pPr lvl="1"/>
            <a:r>
              <a:rPr lang="en-US" sz="3200" dirty="0">
                <a:latin typeface="Times New Roman" panose="02020603050405020304" pitchFamily="18" charset="0"/>
                <a:ea typeface="MS Gothic" panose="020B0609070205080204" pitchFamily="49" charset="-128"/>
              </a:rPr>
              <a:t>Never:                                                         5</a:t>
            </a:r>
          </a:p>
          <a:p>
            <a:pPr lvl="1"/>
            <a:r>
              <a:rPr lang="en-US" sz="3200" dirty="0">
                <a:latin typeface="Times New Roman" panose="02020603050405020304" pitchFamily="18" charset="0"/>
                <a:ea typeface="MS Gothic" panose="020B0609070205080204" pitchFamily="49" charset="-128"/>
              </a:rPr>
              <a:t>March 2024:                                               1</a:t>
            </a:r>
          </a:p>
          <a:p>
            <a:pPr lvl="1"/>
            <a:r>
              <a:rPr lang="en-US" sz="3200" dirty="0">
                <a:latin typeface="Times New Roman" panose="02020603050405020304" pitchFamily="18" charset="0"/>
                <a:ea typeface="MS Gothic" panose="020B0609070205080204" pitchFamily="49" charset="-128"/>
              </a:rPr>
              <a:t>July 2024:                                                   5</a:t>
            </a:r>
          </a:p>
          <a:p>
            <a:pPr lvl="1"/>
            <a:r>
              <a:rPr lang="en-US" sz="3200" dirty="0">
                <a:latin typeface="Times New Roman" panose="02020603050405020304" pitchFamily="18" charset="0"/>
                <a:ea typeface="MS Gothic" panose="020B0609070205080204" pitchFamily="49" charset="-128"/>
              </a:rPr>
              <a:t>March 2025:                                               4</a:t>
            </a:r>
          </a:p>
          <a:p>
            <a:pPr lvl="1"/>
            <a:r>
              <a:rPr lang="en-US" sz="3200" dirty="0">
                <a:latin typeface="Times New Roman" panose="02020603050405020304" pitchFamily="18" charset="0"/>
                <a:ea typeface="MS Gothic" panose="020B0609070205080204" pitchFamily="49" charset="-128"/>
              </a:rPr>
              <a:t>After March 2025, based on Data:             5</a:t>
            </a:r>
          </a:p>
          <a:p>
            <a:pPr lvl="1"/>
            <a:endParaRPr lang="en-US" sz="3200" b="0" i="0" u="none" strike="noStrike" dirty="0">
              <a:effectLst/>
              <a:latin typeface="Arial" panose="020B0604020202020204" pitchFamily="34" charset="0"/>
            </a:endParaRPr>
          </a:p>
          <a:p>
            <a:pPr marL="914400" lvl="1" indent="-457200">
              <a:buFont typeface="+mj-lt"/>
              <a:buAutoNum type="arabicPeriod"/>
            </a:pPr>
            <a:endParaRPr lang="en-US" sz="2900" kern="0" dirty="0"/>
          </a:p>
        </p:txBody>
      </p:sp>
      <p:sp>
        <p:nvSpPr>
          <p:cNvPr id="7" name="Footer Placeholder 6">
            <a:extLst>
              <a:ext uri="{FF2B5EF4-FFF2-40B4-BE49-F238E27FC236}">
                <a16:creationId xmlns:a16="http://schemas.microsoft.com/office/drawing/2014/main" id="{BBDF6A39-200E-A6A6-4869-B82ED2A18E51}"/>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48CB835-8595-4C6A-FC57-4A112F803BB3}"/>
              </a:ext>
            </a:extLst>
          </p:cNvPr>
          <p:cNvSpPr>
            <a:spLocks noGrp="1"/>
          </p:cNvSpPr>
          <p:nvPr>
            <p:ph type="sldNum" idx="12"/>
          </p:nvPr>
        </p:nvSpPr>
        <p:spPr/>
        <p:txBody>
          <a:bodyPr/>
          <a:lstStyle/>
          <a:p>
            <a:r>
              <a:rPr lang="en-GB"/>
              <a:t>Slide </a:t>
            </a:r>
            <a:fld id="{3ABCC52B-A3F7-440B-BBF2-55191E6E7773}" type="slidenum">
              <a:rPr lang="en-GB" smtClean="0"/>
              <a:pPr/>
              <a:t>113</a:t>
            </a:fld>
            <a:endParaRPr lang="en-GB"/>
          </a:p>
        </p:txBody>
      </p:sp>
      <p:sp>
        <p:nvSpPr>
          <p:cNvPr id="9" name="Date Placeholder 8">
            <a:extLst>
              <a:ext uri="{FF2B5EF4-FFF2-40B4-BE49-F238E27FC236}">
                <a16:creationId xmlns:a16="http://schemas.microsoft.com/office/drawing/2014/main" id="{7EE9A59D-9099-7C46-A60D-CE31E37880D1}"/>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5798857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March 2024</a:t>
            </a:r>
            <a:endParaRPr lang="en-US" dirty="0"/>
          </a:p>
        </p:txBody>
      </p:sp>
      <p:pic>
        <p:nvPicPr>
          <p:cNvPr id="7" name="Picture 6">
            <a:extLst>
              <a:ext uri="{FF2B5EF4-FFF2-40B4-BE49-F238E27FC236}">
                <a16:creationId xmlns:a16="http://schemas.microsoft.com/office/drawing/2014/main" id="{05D838B8-CC34-7753-0F74-3AA66D381C06}"/>
              </a:ext>
            </a:extLst>
          </p:cNvPr>
          <p:cNvPicPr>
            <a:picLocks noChangeAspect="1"/>
          </p:cNvPicPr>
          <p:nvPr/>
        </p:nvPicPr>
        <p:blipFill>
          <a:blip r:embed="rId2"/>
          <a:stretch>
            <a:fillRect/>
          </a:stretch>
        </p:blipFill>
        <p:spPr>
          <a:xfrm>
            <a:off x="2120160" y="1870488"/>
            <a:ext cx="7949565" cy="4172903"/>
          </a:xfrm>
          <a:prstGeom prst="rect">
            <a:avLst/>
          </a:prstGeom>
        </p:spPr>
      </p:pic>
      <p:sp>
        <p:nvSpPr>
          <p:cNvPr id="5" name="Footer Placeholder 4">
            <a:extLst>
              <a:ext uri="{FF2B5EF4-FFF2-40B4-BE49-F238E27FC236}">
                <a16:creationId xmlns:a16="http://schemas.microsoft.com/office/drawing/2014/main" id="{7D90CC32-FA5A-6CB8-7452-C64D3180E305}"/>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8C2DF64D-30E2-D69A-3457-34FB16C3E4E3}"/>
              </a:ext>
            </a:extLst>
          </p:cNvPr>
          <p:cNvSpPr>
            <a:spLocks noGrp="1"/>
          </p:cNvSpPr>
          <p:nvPr>
            <p:ph type="sldNum" idx="12"/>
          </p:nvPr>
        </p:nvSpPr>
        <p:spPr/>
        <p:txBody>
          <a:bodyPr/>
          <a:lstStyle/>
          <a:p>
            <a:r>
              <a:rPr lang="en-GB"/>
              <a:t>Slide </a:t>
            </a:r>
            <a:fld id="{3ABCC52B-A3F7-440B-BBF2-55191E6E7773}" type="slidenum">
              <a:rPr lang="en-GB" smtClean="0"/>
              <a:pPr/>
              <a:t>114</a:t>
            </a:fld>
            <a:endParaRPr lang="en-GB"/>
          </a:p>
        </p:txBody>
      </p:sp>
      <p:sp>
        <p:nvSpPr>
          <p:cNvPr id="9" name="Date Placeholder 8">
            <a:extLst>
              <a:ext uri="{FF2B5EF4-FFF2-40B4-BE49-F238E27FC236}">
                <a16:creationId xmlns:a16="http://schemas.microsoft.com/office/drawing/2014/main" id="{BE5B219A-F98B-745A-1A10-3B6E32A16B1F}"/>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23631820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Liaison Report</a:t>
            </a:r>
          </a:p>
          <a:p>
            <a:endParaRPr lang="en-US" dirty="0"/>
          </a:p>
          <a:p>
            <a:r>
              <a:rPr lang="en-US" dirty="0"/>
              <a:t>March 2024 Interim Meeting</a:t>
            </a:r>
          </a:p>
          <a:p>
            <a:r>
              <a:rPr lang="en-US" dirty="0"/>
              <a:t>Denver, Colorado, USA</a:t>
            </a:r>
          </a:p>
          <a:p>
            <a:endParaRPr lang="en-US" dirty="0"/>
          </a:p>
        </p:txBody>
      </p:sp>
      <p:sp>
        <p:nvSpPr>
          <p:cNvPr id="5" name="Footer Placeholder 4"/>
          <p:cNvSpPr>
            <a:spLocks noGrp="1"/>
          </p:cNvSpPr>
          <p:nvPr>
            <p:ph type="ftr" sz="quarter" idx="11"/>
          </p:nvPr>
        </p:nvSpPr>
        <p:spPr/>
        <p:txBody>
          <a:bodyPr/>
          <a:lstStyle/>
          <a:p>
            <a:r>
              <a:rPr lang="en-US" altLang="en-US" dirty="0"/>
              <a:t>Tim Godfrey, EPRI</a:t>
            </a:r>
          </a:p>
        </p:txBody>
      </p:sp>
      <p:sp>
        <p:nvSpPr>
          <p:cNvPr id="6" name="Slide Number Placeholder 5"/>
          <p:cNvSpPr>
            <a:spLocks noGrp="1"/>
          </p:cNvSpPr>
          <p:nvPr>
            <p:ph type="sldNum" sz="quarter" idx="12"/>
          </p:nvPr>
        </p:nvSpPr>
        <p:spPr>
          <a:xfrm>
            <a:off x="5930398" y="6475413"/>
            <a:ext cx="432811" cy="184666"/>
          </a:xfrm>
        </p:spPr>
        <p:txBody>
          <a:bodyPr/>
          <a:lstStyle/>
          <a:p>
            <a:r>
              <a:rPr lang="en-US" altLang="en-US"/>
              <a:t>Slide </a:t>
            </a:r>
            <a:fld id="{FB77950E-B72B-4A4A-976E-ED1B46E90826}" type="slidenum">
              <a:rPr lang="en-US" altLang="en-US"/>
              <a:pPr/>
              <a:t>115</a:t>
            </a:fld>
            <a:endParaRPr lang="en-US" altLang="en-US"/>
          </a:p>
        </p:txBody>
      </p:sp>
      <p:sp>
        <p:nvSpPr>
          <p:cNvPr id="3" name="Date Placeholder 2">
            <a:extLst>
              <a:ext uri="{FF2B5EF4-FFF2-40B4-BE49-F238E27FC236}">
                <a16:creationId xmlns:a16="http://schemas.microsoft.com/office/drawing/2014/main" id="{959B0806-231A-9A55-605D-4BA8B8C506B6}"/>
              </a:ext>
            </a:extLst>
          </p:cNvPr>
          <p:cNvSpPr>
            <a:spLocks noGrp="1"/>
          </p:cNvSpPr>
          <p:nvPr>
            <p:ph type="dt" idx="10"/>
          </p:nvPr>
        </p:nvSpPr>
        <p:spPr/>
        <p:txBody>
          <a:bodyPr/>
          <a:lstStyle/>
          <a:p>
            <a:r>
              <a:rPr lang="en-US"/>
              <a:t>March 2024</a:t>
            </a:r>
            <a:endParaRPr lang="en-GB"/>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Chris </a:t>
            </a:r>
            <a:r>
              <a:rPr lang="en-US" altLang="en-US" dirty="0" err="1"/>
              <a:t>DiMinico</a:t>
            </a:r>
            <a:endParaRPr lang="en-US" altLang="en-US" dirty="0"/>
          </a:p>
          <a:p>
            <a:r>
              <a:rPr lang="en-US" altLang="en-US" dirty="0"/>
              <a:t>25 Voting Members</a:t>
            </a:r>
          </a:p>
        </p:txBody>
      </p:sp>
      <p:sp>
        <p:nvSpPr>
          <p:cNvPr id="6" name="Slide Number Placeholder 5"/>
          <p:cNvSpPr>
            <a:spLocks noGrp="1"/>
          </p:cNvSpPr>
          <p:nvPr>
            <p:ph type="sldNum" sz="quarter" idx="12"/>
          </p:nvPr>
        </p:nvSpPr>
        <p:spPr>
          <a:xfrm>
            <a:off x="5930398" y="6475413"/>
            <a:ext cx="432811" cy="184666"/>
          </a:xfrm>
          <a:prstGeom prst="rect">
            <a:avLst/>
          </a:prstGeom>
        </p:spPr>
        <p:txBody>
          <a:bodyPr/>
          <a:lstStyle/>
          <a:p>
            <a:r>
              <a:rPr lang="en-US" altLang="en-US"/>
              <a:t>Slide </a:t>
            </a:r>
            <a:fld id="{21094F23-5605-4FD6-98C1-874C85FFA791}" type="slidenum">
              <a:rPr lang="en-US" altLang="en-US" smtClean="0"/>
              <a:pPr/>
              <a:t>116</a:t>
            </a:fld>
            <a:endParaRPr lang="en-US" altLang="en-US"/>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2" name="Date Placeholder 1">
            <a:extLst>
              <a:ext uri="{FF2B5EF4-FFF2-40B4-BE49-F238E27FC236}">
                <a16:creationId xmlns:a16="http://schemas.microsoft.com/office/drawing/2014/main" id="{10279FDE-AFA5-E8DA-F361-3CCF9DC0247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9534646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6ED11D-62EF-4426-BE34-ACD435831372}"/>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41023CD6-FC62-4A83-9EAE-A6F907B49C04}"/>
              </a:ext>
            </a:extLst>
          </p:cNvPr>
          <p:cNvSpPr>
            <a:spLocks noGrp="1"/>
          </p:cNvSpPr>
          <p:nvPr>
            <p:ph idx="1"/>
          </p:nvPr>
        </p:nvSpPr>
        <p:spPr>
          <a:xfrm>
            <a:off x="914400" y="1981200"/>
            <a:ext cx="10820400" cy="4419600"/>
          </a:xfrm>
        </p:spPr>
        <p:txBody>
          <a:bodyPr>
            <a:normAutofit fontScale="92500" lnSpcReduction="20000"/>
          </a:bodyPr>
          <a:lstStyle/>
          <a:p>
            <a:pPr fontAlgn="t">
              <a:lnSpc>
                <a:spcPct val="120000"/>
              </a:lnSpc>
            </a:pPr>
            <a:r>
              <a:rPr lang="en-US" dirty="0"/>
              <a:t>Call session to order / “Guidelines for IEEE SA meetings”</a:t>
            </a:r>
          </a:p>
          <a:p>
            <a:pPr fontAlgn="t">
              <a:lnSpc>
                <a:spcPct val="120000"/>
              </a:lnSpc>
            </a:pPr>
            <a:r>
              <a:rPr lang="en-US" dirty="0"/>
              <a:t>Review of Agenda / Approval of Agenda / Approve Minutes</a:t>
            </a:r>
          </a:p>
          <a:p>
            <a:pPr fontAlgn="t">
              <a:lnSpc>
                <a:spcPct val="120000"/>
              </a:lnSpc>
            </a:pPr>
            <a:r>
              <a:rPr lang="en-US" dirty="0"/>
              <a:t>Liaison Updates / Regulatory</a:t>
            </a:r>
          </a:p>
          <a:p>
            <a:pPr fontAlgn="t">
              <a:lnSpc>
                <a:spcPct val="120000"/>
              </a:lnSpc>
            </a:pPr>
            <a:r>
              <a:rPr lang="en-US" dirty="0"/>
              <a:t>IoT white paper Development and Contributions</a:t>
            </a:r>
          </a:p>
          <a:p>
            <a:pPr fontAlgn="t">
              <a:lnSpc>
                <a:spcPct val="120000"/>
              </a:lnSpc>
            </a:pPr>
            <a:r>
              <a:rPr lang="en-US" u="sng" dirty="0"/>
              <a:t>Special Agenda Item </a:t>
            </a:r>
            <a:r>
              <a:rPr lang="en-US" dirty="0"/>
              <a:t>– Tuesday 4:30 pm Conduct Elections </a:t>
            </a:r>
          </a:p>
          <a:p>
            <a:pPr fontAlgn="t">
              <a:lnSpc>
                <a:spcPct val="120000"/>
              </a:lnSpc>
            </a:pPr>
            <a:r>
              <a:rPr lang="en-US" dirty="0"/>
              <a:t>Continue resolving comments on draft for “Low Latency White Paper”</a:t>
            </a:r>
          </a:p>
          <a:p>
            <a:pPr fontAlgn="t">
              <a:lnSpc>
                <a:spcPct val="120000"/>
              </a:lnSpc>
            </a:pPr>
            <a:r>
              <a:rPr lang="en-US" dirty="0"/>
              <a:t>Publishing draft review of “"IEEE 802 Networks for Vertical Applications White Paper"”</a:t>
            </a:r>
          </a:p>
          <a:p>
            <a:pPr fontAlgn="b">
              <a:lnSpc>
                <a:spcPct val="120000"/>
              </a:lnSpc>
            </a:pPr>
            <a:r>
              <a:rPr lang="en-US" dirty="0"/>
              <a:t>AFV Infrastructure communications white paper: Review contributions and white paper draft</a:t>
            </a:r>
          </a:p>
          <a:p>
            <a:pPr fontAlgn="b">
              <a:lnSpc>
                <a:spcPct val="120000"/>
              </a:lnSpc>
            </a:pPr>
            <a:r>
              <a:rPr lang="en-US" dirty="0"/>
              <a:t>Discuss and scope update for Smart Grid White paper.</a:t>
            </a:r>
          </a:p>
        </p:txBody>
      </p:sp>
      <p:sp>
        <p:nvSpPr>
          <p:cNvPr id="4" name="Footer Placeholder 3"/>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Aft>
                <a:spcPts val="600"/>
              </a:spcAft>
            </a:pPr>
            <a:r>
              <a:rPr lang="en-US" altLang="en-US"/>
              <a:t>Tim Godfrey, EPRI</a:t>
            </a:r>
          </a:p>
        </p:txBody>
      </p:sp>
      <p:sp>
        <p:nvSpPr>
          <p:cNvPr id="5" name="Slide Number Placeholder 4"/>
          <p:cNvSpPr>
            <a:spLocks noGrp="1"/>
          </p:cNvSpPr>
          <p:nvPr>
            <p:ph type="sldNum" sz="quarter" idx="12"/>
          </p:nvPr>
        </p:nvSpPr>
        <p:spPr/>
        <p:txBody>
          <a:bodyPr wrap="none" anchor="t">
            <a:normAutofit/>
          </a:bodyPr>
          <a:lstStyle/>
          <a:p>
            <a:pPr>
              <a:spcAft>
                <a:spcPts val="600"/>
              </a:spcAft>
            </a:pPr>
            <a:r>
              <a:rPr lang="en-US" altLang="en-US"/>
              <a:t>Slide </a:t>
            </a:r>
            <a:fld id="{D2793805-6678-4F90-9549-7863581D2258}" type="slidenum">
              <a:rPr lang="en-US" altLang="en-US" smtClean="0"/>
              <a:pPr>
                <a:spcAft>
                  <a:spcPts val="600"/>
                </a:spcAft>
              </a:pPr>
              <a:t>117</a:t>
            </a:fld>
            <a:endParaRPr lang="en-US" altLang="en-US"/>
          </a:p>
        </p:txBody>
      </p:sp>
      <p:sp>
        <p:nvSpPr>
          <p:cNvPr id="3" name="Date Placeholder 2">
            <a:extLst>
              <a:ext uri="{FF2B5EF4-FFF2-40B4-BE49-F238E27FC236}">
                <a16:creationId xmlns:a16="http://schemas.microsoft.com/office/drawing/2014/main" id="{91259FF8-7753-C045-76EA-5F729B46A73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554155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4B35-BC5A-24B1-B83D-2FE197BDE747}"/>
              </a:ext>
            </a:extLst>
          </p:cNvPr>
          <p:cNvSpPr>
            <a:spLocks noGrp="1"/>
          </p:cNvSpPr>
          <p:nvPr>
            <p:ph type="title"/>
          </p:nvPr>
        </p:nvSpPr>
        <p:spPr/>
        <p:txBody>
          <a:bodyPr/>
          <a:lstStyle/>
          <a:p>
            <a:r>
              <a:rPr lang="en-US" dirty="0"/>
              <a:t>IoT White Paper</a:t>
            </a:r>
          </a:p>
        </p:txBody>
      </p:sp>
      <p:sp>
        <p:nvSpPr>
          <p:cNvPr id="3" name="Content Placeholder 2">
            <a:extLst>
              <a:ext uri="{FF2B5EF4-FFF2-40B4-BE49-F238E27FC236}">
                <a16:creationId xmlns:a16="http://schemas.microsoft.com/office/drawing/2014/main" id="{3AD0F6D2-A283-FFA1-BE9A-D3F5D79A3CB1}"/>
              </a:ext>
            </a:extLst>
          </p:cNvPr>
          <p:cNvSpPr>
            <a:spLocks noGrp="1"/>
          </p:cNvSpPr>
          <p:nvPr>
            <p:ph idx="1"/>
          </p:nvPr>
        </p:nvSpPr>
        <p:spPr/>
        <p:txBody>
          <a:bodyPr/>
          <a:lstStyle/>
          <a:p>
            <a:r>
              <a:rPr lang="en-US" dirty="0"/>
              <a:t>Existing WP draft </a:t>
            </a:r>
            <a:r>
              <a:rPr lang="en-US" dirty="0">
                <a:hlinkClick r:id="rId2"/>
              </a:rPr>
              <a:t>24-22-0011-02-IoTg-internet-of-things-white-paper</a:t>
            </a:r>
            <a:endParaRPr lang="en-US" dirty="0"/>
          </a:p>
          <a:p>
            <a:r>
              <a:rPr lang="en-US" dirty="0"/>
              <a:t>SPE (Chris </a:t>
            </a:r>
            <a:r>
              <a:rPr lang="en-US" dirty="0" err="1"/>
              <a:t>DiMinico</a:t>
            </a:r>
            <a:r>
              <a:rPr lang="en-US" dirty="0"/>
              <a:t>) 24-23-0013-00-IoTg-802-24-2-iot-10base-t1l-spe-switches-and-adapters.pdf</a:t>
            </a:r>
          </a:p>
          <a:p>
            <a:endParaRPr lang="en-US" dirty="0"/>
          </a:p>
          <a:p>
            <a:r>
              <a:rPr lang="en-US" dirty="0"/>
              <a:t>Ad-Hoc teleconference to progress this document</a:t>
            </a:r>
          </a:p>
          <a:p>
            <a:pPr lvl="1"/>
            <a:r>
              <a:rPr lang="en-US" dirty="0"/>
              <a:t>Tuesday April 9, 8am PT, 11am ET,  for 1 hour. </a:t>
            </a:r>
          </a:p>
          <a:p>
            <a:endParaRPr lang="en-US" dirty="0"/>
          </a:p>
        </p:txBody>
      </p:sp>
      <p:sp>
        <p:nvSpPr>
          <p:cNvPr id="4" name="Footer Placeholder 3">
            <a:extLst>
              <a:ext uri="{FF2B5EF4-FFF2-40B4-BE49-F238E27FC236}">
                <a16:creationId xmlns:a16="http://schemas.microsoft.com/office/drawing/2014/main" id="{186B950C-8079-E2C2-FF20-2CD1C6F02267}"/>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D806D5E9-E3DC-D1C1-F85D-1FD9DAF3925E}"/>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118</a:t>
            </a:fld>
            <a:endParaRPr lang="en-US" altLang="en-US"/>
          </a:p>
        </p:txBody>
      </p:sp>
      <p:sp>
        <p:nvSpPr>
          <p:cNvPr id="6" name="Date Placeholder 5">
            <a:extLst>
              <a:ext uri="{FF2B5EF4-FFF2-40B4-BE49-F238E27FC236}">
                <a16:creationId xmlns:a16="http://schemas.microsoft.com/office/drawing/2014/main" id="{A1DB2615-BD17-4229-CD2A-0854F3B3C14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473357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5400-8FA6-56F9-E5DF-AAE2B8370F31}"/>
              </a:ext>
            </a:extLst>
          </p:cNvPr>
          <p:cNvSpPr>
            <a:spLocks noGrp="1"/>
          </p:cNvSpPr>
          <p:nvPr>
            <p:ph type="title"/>
          </p:nvPr>
        </p:nvSpPr>
        <p:spPr/>
        <p:txBody>
          <a:bodyPr/>
          <a:lstStyle/>
          <a:p>
            <a:r>
              <a:rPr lang="en-US" dirty="0"/>
              <a:t>Low Latency White Paper</a:t>
            </a:r>
          </a:p>
        </p:txBody>
      </p:sp>
      <p:sp>
        <p:nvSpPr>
          <p:cNvPr id="3" name="Content Placeholder 2">
            <a:extLst>
              <a:ext uri="{FF2B5EF4-FFF2-40B4-BE49-F238E27FC236}">
                <a16:creationId xmlns:a16="http://schemas.microsoft.com/office/drawing/2014/main" id="{7237AE89-9069-339B-ACF0-1EED06CDD228}"/>
              </a:ext>
            </a:extLst>
          </p:cNvPr>
          <p:cNvSpPr>
            <a:spLocks noGrp="1"/>
          </p:cNvSpPr>
          <p:nvPr>
            <p:ph idx="1"/>
          </p:nvPr>
        </p:nvSpPr>
        <p:spPr/>
        <p:txBody>
          <a:bodyPr>
            <a:normAutofit/>
          </a:bodyPr>
          <a:lstStyle/>
          <a:p>
            <a:r>
              <a:rPr lang="en-US" dirty="0"/>
              <a:t>Latest Draft</a:t>
            </a:r>
            <a:endParaRPr lang="en-US" dirty="0">
              <a:hlinkClick r:id="rId2"/>
            </a:endParaRPr>
          </a:p>
          <a:p>
            <a:r>
              <a:rPr lang="en-US" dirty="0">
                <a:hlinkClick r:id="rId2"/>
              </a:rPr>
              <a:t>24-23-0033-03-0000-low-latency-communication-white-paper_forreview.docx    </a:t>
            </a:r>
            <a:endParaRPr lang="en-US" dirty="0"/>
          </a:p>
          <a:p>
            <a:endParaRPr lang="en-US" dirty="0"/>
          </a:p>
          <a:p>
            <a:r>
              <a:rPr lang="en-US" dirty="0"/>
              <a:t>Reviewed in March, no comments or revisions. Forward to IEEE for publication.</a:t>
            </a:r>
          </a:p>
          <a:p>
            <a:pPr marL="0" indent="0">
              <a:buNone/>
            </a:pPr>
            <a:endParaRPr lang="en-US" dirty="0"/>
          </a:p>
        </p:txBody>
      </p:sp>
      <p:sp>
        <p:nvSpPr>
          <p:cNvPr id="4" name="Footer Placeholder 3">
            <a:extLst>
              <a:ext uri="{FF2B5EF4-FFF2-40B4-BE49-F238E27FC236}">
                <a16:creationId xmlns:a16="http://schemas.microsoft.com/office/drawing/2014/main" id="{C50F0A05-AF53-630B-BE96-C43C0A1BD0DE}"/>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B5F0A84-6947-5FC0-D4B7-5D71A2C70421}"/>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119</a:t>
            </a:fld>
            <a:endParaRPr lang="en-US" altLang="en-US"/>
          </a:p>
        </p:txBody>
      </p:sp>
      <p:sp>
        <p:nvSpPr>
          <p:cNvPr id="6" name="Date Placeholder 5">
            <a:extLst>
              <a:ext uri="{FF2B5EF4-FFF2-40B4-BE49-F238E27FC236}">
                <a16:creationId xmlns:a16="http://schemas.microsoft.com/office/drawing/2014/main" id="{C403B7C8-5438-67F0-B6B0-6CB9EED6D8C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5524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12</a:t>
            </a:fld>
            <a:endParaRPr lang="en-GB" dirty="0"/>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01C9-E376-4DF8-9BF6-60901B3E15B1}"/>
              </a:ext>
            </a:extLst>
          </p:cNvPr>
          <p:cNvSpPr>
            <a:spLocks noGrp="1"/>
          </p:cNvSpPr>
          <p:nvPr>
            <p:ph type="title"/>
          </p:nvPr>
        </p:nvSpPr>
        <p:spPr/>
        <p:txBody>
          <a:bodyPr/>
          <a:lstStyle/>
          <a:p>
            <a:r>
              <a:rPr lang="en-US" dirty="0"/>
              <a:t>"IEEE 802 Solutions for Vertical Applications"</a:t>
            </a:r>
          </a:p>
        </p:txBody>
      </p:sp>
      <p:sp>
        <p:nvSpPr>
          <p:cNvPr id="3" name="Content Placeholder 2">
            <a:extLst>
              <a:ext uri="{FF2B5EF4-FFF2-40B4-BE49-F238E27FC236}">
                <a16:creationId xmlns:a16="http://schemas.microsoft.com/office/drawing/2014/main" id="{25F2CF68-157A-4033-BD60-D52BEAC9A473}"/>
              </a:ext>
            </a:extLst>
          </p:cNvPr>
          <p:cNvSpPr>
            <a:spLocks noGrp="1"/>
          </p:cNvSpPr>
          <p:nvPr>
            <p:ph idx="1"/>
          </p:nvPr>
        </p:nvSpPr>
        <p:spPr>
          <a:xfrm>
            <a:off x="911468" y="1828800"/>
            <a:ext cx="10747131" cy="4419600"/>
          </a:xfrm>
        </p:spPr>
        <p:txBody>
          <a:bodyPr>
            <a:normAutofit/>
          </a:bodyPr>
          <a:lstStyle/>
          <a:p>
            <a:endParaRPr lang="en-US" dirty="0"/>
          </a:p>
          <a:p>
            <a:r>
              <a:rPr lang="en-US" dirty="0"/>
              <a:t>Final Review draft in </a:t>
            </a:r>
            <a:r>
              <a:rPr lang="en-US" dirty="0">
                <a:hlinkClick r:id="rId2"/>
              </a:rPr>
              <a:t>24-24-0008-00-0000-Editor-D2-Networks-for-vertical-applications-March2024review draft</a:t>
            </a:r>
            <a:endParaRPr lang="en-US" dirty="0"/>
          </a:p>
          <a:p>
            <a:endParaRPr lang="en-US" dirty="0"/>
          </a:p>
          <a:p>
            <a:r>
              <a:rPr lang="en-US" dirty="0"/>
              <a:t>Approved for publication</a:t>
            </a:r>
          </a:p>
          <a:p>
            <a:pPr lvl="1"/>
            <a:endParaRPr lang="en-US" dirty="0"/>
          </a:p>
          <a:p>
            <a:pPr marL="0" indent="0">
              <a:buNone/>
            </a:pPr>
            <a:endParaRPr lang="en-US" dirty="0"/>
          </a:p>
        </p:txBody>
      </p:sp>
      <p:sp>
        <p:nvSpPr>
          <p:cNvPr id="4" name="Footer Placeholder 3">
            <a:extLst>
              <a:ext uri="{FF2B5EF4-FFF2-40B4-BE49-F238E27FC236}">
                <a16:creationId xmlns:a16="http://schemas.microsoft.com/office/drawing/2014/main" id="{B7CFF186-9736-43C3-9F71-8E8303898703}"/>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09D7872B-F5E7-41F6-9DDF-2B98B1C72D46}"/>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120</a:t>
            </a:fld>
            <a:endParaRPr lang="en-US" altLang="en-US"/>
          </a:p>
        </p:txBody>
      </p:sp>
      <p:sp>
        <p:nvSpPr>
          <p:cNvPr id="6" name="Date Placeholder 5">
            <a:extLst>
              <a:ext uri="{FF2B5EF4-FFF2-40B4-BE49-F238E27FC236}">
                <a16:creationId xmlns:a16="http://schemas.microsoft.com/office/drawing/2014/main" id="{09A688FB-88A4-8D3A-0B51-0329FFA17F0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883324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fontScale="92500" lnSpcReduction="20000"/>
          </a:bodyPr>
          <a:lstStyle/>
          <a:p>
            <a:r>
              <a:rPr lang="en-US" dirty="0"/>
              <a:t>Types of Alternate Fuel Vehicle sites:  residential, commercial vehicle depot, public transport site, long haul freight transportation.  (Public parking facilities)</a:t>
            </a:r>
          </a:p>
          <a:p>
            <a:pPr lvl="1"/>
            <a:r>
              <a:rPr lang="en-US" dirty="0"/>
              <a:t>Relate to the use of IEEE 802 technologies as the solution</a:t>
            </a:r>
          </a:p>
          <a:p>
            <a:endParaRPr lang="fr-FR" dirty="0"/>
          </a:p>
          <a:p>
            <a:r>
              <a:rPr lang="fr-FR" dirty="0"/>
              <a:t>Contribution: </a:t>
            </a:r>
            <a:r>
              <a:rPr lang="fr-FR" dirty="0">
                <a:hlinkClick r:id="rId2"/>
              </a:rPr>
              <a:t>802.24-24-0005r0</a:t>
            </a:r>
            <a:r>
              <a:rPr lang="fr-FR" dirty="0"/>
              <a:t> </a:t>
            </a:r>
          </a:p>
          <a:p>
            <a:pPr lvl="1"/>
            <a:r>
              <a:rPr lang="fr-FR" dirty="0"/>
              <a:t>WBMS (Wireless Battery Management System) for EV (</a:t>
            </a:r>
            <a:r>
              <a:rPr lang="fr-FR" dirty="0" err="1"/>
              <a:t>Electrical</a:t>
            </a:r>
            <a:r>
              <a:rPr lang="fr-FR" dirty="0"/>
              <a:t> </a:t>
            </a:r>
            <a:r>
              <a:rPr lang="fr-FR" dirty="0" err="1"/>
              <a:t>Vehicle</a:t>
            </a:r>
            <a:r>
              <a:rPr lang="fr-FR" dirty="0"/>
              <a:t>) </a:t>
            </a:r>
          </a:p>
          <a:p>
            <a:pPr lvl="1"/>
            <a:r>
              <a:rPr lang="fr-FR" dirty="0" err="1"/>
              <a:t>Hyeong</a:t>
            </a:r>
            <a:r>
              <a:rPr lang="fr-FR" dirty="0"/>
              <a:t> Ho Lee (Seoul National </a:t>
            </a:r>
            <a:r>
              <a:rPr lang="fr-FR" dirty="0" err="1"/>
              <a:t>University</a:t>
            </a:r>
            <a:r>
              <a:rPr lang="fr-FR" dirty="0"/>
              <a:t> of Science &amp; Technology/</a:t>
            </a:r>
            <a:r>
              <a:rPr lang="fr-FR" dirty="0" err="1"/>
              <a:t>Netvision</a:t>
            </a:r>
            <a:r>
              <a:rPr lang="fr-FR" dirty="0"/>
              <a:t> Telecom Inc.), Jin </a:t>
            </a:r>
            <a:r>
              <a:rPr lang="fr-FR" dirty="0" err="1"/>
              <a:t>Seek</a:t>
            </a:r>
            <a:r>
              <a:rPr lang="fr-FR" dirty="0"/>
              <a:t> Choi (</a:t>
            </a:r>
            <a:r>
              <a:rPr lang="fr-FR" dirty="0" err="1"/>
              <a:t>Hanyang</a:t>
            </a:r>
            <a:r>
              <a:rPr lang="fr-FR" dirty="0"/>
              <a:t> </a:t>
            </a:r>
            <a:r>
              <a:rPr lang="fr-FR" dirty="0" err="1"/>
              <a:t>University</a:t>
            </a:r>
            <a:r>
              <a:rPr lang="fr-FR" dirty="0"/>
              <a:t>)</a:t>
            </a:r>
          </a:p>
          <a:p>
            <a:endParaRPr lang="fr-FR" dirty="0"/>
          </a:p>
          <a:p>
            <a:r>
              <a:rPr lang="fr-FR" dirty="0" err="1"/>
              <a:t>Latest</a:t>
            </a:r>
            <a:r>
              <a:rPr lang="fr-FR" dirty="0"/>
              <a:t> Draft of AFV White Paper</a:t>
            </a:r>
          </a:p>
          <a:p>
            <a:pPr lvl="1"/>
            <a:r>
              <a:rPr lang="fr-FR" dirty="0"/>
              <a:t>8</a:t>
            </a:r>
            <a:r>
              <a:rPr lang="fr-FR" dirty="0">
                <a:hlinkClick r:id="rId3"/>
              </a:rPr>
              <a:t>02.24-23-0007r4 </a:t>
            </a:r>
            <a:r>
              <a:rPr lang="fr-FR" dirty="0"/>
              <a:t>	AFV White Paper 	Craig Rodine (</a:t>
            </a:r>
            <a:r>
              <a:rPr lang="fr-FR" dirty="0" err="1"/>
              <a:t>Sandia</a:t>
            </a:r>
            <a:r>
              <a:rPr lang="fr-FR" dirty="0"/>
              <a:t> National </a:t>
            </a:r>
            <a:r>
              <a:rPr lang="fr-FR" dirty="0" err="1"/>
              <a:t>Laboratories</a:t>
            </a:r>
            <a:r>
              <a:rPr lang="fr-FR" dirty="0"/>
              <a:t>)</a:t>
            </a:r>
          </a:p>
          <a:p>
            <a:pPr lvl="2"/>
            <a:r>
              <a:rPr lang="fr-FR" dirty="0" err="1"/>
              <a:t>Comments</a:t>
            </a:r>
            <a:r>
              <a:rPr lang="fr-FR" dirty="0"/>
              <a:t> and feedback are </a:t>
            </a:r>
            <a:r>
              <a:rPr lang="fr-FR" dirty="0" err="1"/>
              <a:t>requested</a:t>
            </a:r>
            <a:r>
              <a:rPr lang="fr-FR" dirty="0"/>
              <a:t> to Craig Rodine</a:t>
            </a:r>
          </a:p>
          <a:p>
            <a:pPr lvl="2"/>
            <a:r>
              <a:rPr lang="fr-FR" dirty="0"/>
              <a:t>A new section </a:t>
            </a:r>
            <a:r>
              <a:rPr lang="fr-FR" dirty="0" err="1"/>
              <a:t>will</a:t>
            </a:r>
            <a:r>
              <a:rPr lang="fr-FR" dirty="0"/>
              <a:t> </a:t>
            </a:r>
            <a:r>
              <a:rPr lang="fr-FR" dirty="0" err="1"/>
              <a:t>be</a:t>
            </a:r>
            <a:r>
              <a:rPr lang="fr-FR" dirty="0"/>
              <a:t> </a:t>
            </a:r>
            <a:r>
              <a:rPr lang="fr-FR" dirty="0" err="1"/>
              <a:t>added</a:t>
            </a:r>
            <a:r>
              <a:rPr lang="fr-FR" dirty="0"/>
              <a:t> for the WBMS use case (</a:t>
            </a:r>
            <a:r>
              <a:rPr lang="fr-FR" dirty="0" err="1"/>
              <a:t>also</a:t>
            </a:r>
            <a:r>
              <a:rPr lang="fr-FR" dirty="0"/>
              <a:t> cyber </a:t>
            </a:r>
            <a:r>
              <a:rPr lang="fr-FR" dirty="0" err="1"/>
              <a:t>security</a:t>
            </a:r>
            <a:r>
              <a:rPr lang="fr-FR" dirty="0"/>
              <a:t> </a:t>
            </a:r>
            <a:r>
              <a:rPr lang="fr-FR" dirty="0" err="1"/>
              <a:t>considerations</a:t>
            </a:r>
            <a:r>
              <a:rPr lang="fr-FR" dirty="0"/>
              <a:t> for WBMS) </a:t>
            </a:r>
          </a:p>
          <a:p>
            <a:endParaRPr lang="en-US" dirty="0"/>
          </a:p>
        </p:txBody>
      </p:sp>
      <p:sp>
        <p:nvSpPr>
          <p:cNvPr id="4" name="Footer Placeholder 3">
            <a:extLst>
              <a:ext uri="{FF2B5EF4-FFF2-40B4-BE49-F238E27FC236}">
                <a16:creationId xmlns:a16="http://schemas.microsoft.com/office/drawing/2014/main" id="{8141E627-34F5-A0F2-9FF1-8CAAC040AB05}"/>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1B914825-F8E7-DD30-0299-528825957282}"/>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121</a:t>
            </a:fld>
            <a:endParaRPr lang="en-US" altLang="en-US"/>
          </a:p>
        </p:txBody>
      </p:sp>
      <p:sp>
        <p:nvSpPr>
          <p:cNvPr id="6" name="Date Placeholder 5">
            <a:extLst>
              <a:ext uri="{FF2B5EF4-FFF2-40B4-BE49-F238E27FC236}">
                <a16:creationId xmlns:a16="http://schemas.microsoft.com/office/drawing/2014/main" id="{7ADBDE4F-6BC9-DE72-7A5F-2BA444A158C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199657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947B-1EDB-4267-BCE9-FF9BB8551370}"/>
              </a:ext>
            </a:extLst>
          </p:cNvPr>
          <p:cNvSpPr>
            <a:spLocks noGrp="1"/>
          </p:cNvSpPr>
          <p:nvPr>
            <p:ph type="title"/>
          </p:nvPr>
        </p:nvSpPr>
        <p:spPr/>
        <p:txBody>
          <a:bodyPr/>
          <a:lstStyle/>
          <a:p>
            <a:r>
              <a:rPr lang="en-US" dirty="0"/>
              <a:t>Smart Grid white paper revision</a:t>
            </a:r>
          </a:p>
        </p:txBody>
      </p:sp>
      <p:sp>
        <p:nvSpPr>
          <p:cNvPr id="3" name="Content Placeholder 2">
            <a:extLst>
              <a:ext uri="{FF2B5EF4-FFF2-40B4-BE49-F238E27FC236}">
                <a16:creationId xmlns:a16="http://schemas.microsoft.com/office/drawing/2014/main" id="{7C652FBF-CC55-4915-9C7F-4AC2887D9818}"/>
              </a:ext>
            </a:extLst>
          </p:cNvPr>
          <p:cNvSpPr>
            <a:spLocks noGrp="1"/>
          </p:cNvSpPr>
          <p:nvPr>
            <p:ph idx="1"/>
          </p:nvPr>
        </p:nvSpPr>
        <p:spPr>
          <a:xfrm>
            <a:off x="1219200" y="1828800"/>
            <a:ext cx="10363200" cy="4495800"/>
          </a:xfrm>
        </p:spPr>
        <p:txBody>
          <a:bodyPr>
            <a:normAutofit/>
          </a:bodyPr>
          <a:lstStyle/>
          <a:p>
            <a:r>
              <a:rPr lang="en-US" dirty="0"/>
              <a:t>Update of first Smart Grid white paper to address latest amendments of 802.15.4 u, v, w, x, y, Rev-me,  and new organization of documents to clarify UWB vs Narrowband</a:t>
            </a:r>
          </a:p>
          <a:p>
            <a:r>
              <a:rPr lang="en-US" dirty="0"/>
              <a:t>Last version before IEEE publication:</a:t>
            </a:r>
          </a:p>
          <a:p>
            <a:pPr lvl="1"/>
            <a:r>
              <a:rPr lang="en-US" dirty="0">
                <a:highlight>
                  <a:srgbClr val="FFFF00"/>
                </a:highlight>
              </a:rPr>
              <a:t>24-14-0028-03-sgtg-802.24 </a:t>
            </a:r>
            <a:r>
              <a:rPr lang="en-US" dirty="0"/>
              <a:t>white paper (2014-11-revision)</a:t>
            </a:r>
          </a:p>
          <a:p>
            <a:endParaRPr lang="en-US" dirty="0"/>
          </a:p>
          <a:p>
            <a:r>
              <a:rPr lang="en-US" dirty="0"/>
              <a:t>This is the last version in an editable form per the IEEE editors – will be the baseline for the update. </a:t>
            </a:r>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C72BC836-DB99-4A9C-BF1F-70C5E50F7CDA}"/>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5AFCB22E-C047-418D-813A-FEEE7AD39C7D}"/>
              </a:ext>
            </a:extLst>
          </p:cNvPr>
          <p:cNvSpPr>
            <a:spLocks noGrp="1"/>
          </p:cNvSpPr>
          <p:nvPr>
            <p:ph type="sldNum" sz="quarter" idx="12"/>
          </p:nvPr>
        </p:nvSpPr>
        <p:spPr>
          <a:xfrm>
            <a:off x="5891926" y="6475413"/>
            <a:ext cx="509755" cy="184666"/>
          </a:xfrm>
        </p:spPr>
        <p:txBody>
          <a:bodyPr/>
          <a:lstStyle/>
          <a:p>
            <a:r>
              <a:rPr lang="en-US" altLang="en-US"/>
              <a:t>Slide </a:t>
            </a:r>
            <a:fld id="{D2793805-6678-4F90-9549-7863581D2258}" type="slidenum">
              <a:rPr lang="en-US" altLang="en-US" smtClean="0"/>
              <a:pPr/>
              <a:t>122</a:t>
            </a:fld>
            <a:endParaRPr lang="en-US" altLang="en-US"/>
          </a:p>
        </p:txBody>
      </p:sp>
      <p:sp>
        <p:nvSpPr>
          <p:cNvPr id="6" name="Date Placeholder 5">
            <a:extLst>
              <a:ext uri="{FF2B5EF4-FFF2-40B4-BE49-F238E27FC236}">
                <a16:creationId xmlns:a16="http://schemas.microsoft.com/office/drawing/2014/main" id="{B44CE6C8-73B9-F795-D535-16E79C6D56E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362540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1E94-85E3-3216-B1EA-80294C6D9A75}"/>
              </a:ext>
            </a:extLst>
          </p:cNvPr>
          <p:cNvSpPr>
            <a:spLocks noGrp="1"/>
          </p:cNvSpPr>
          <p:nvPr>
            <p:ph type="title"/>
          </p:nvPr>
        </p:nvSpPr>
        <p:spPr/>
        <p:txBody>
          <a:bodyPr/>
          <a:lstStyle/>
          <a:p>
            <a:r>
              <a:rPr lang="en-US" dirty="0"/>
              <a:t>Smart Grid White Paper Revision Plan</a:t>
            </a:r>
          </a:p>
        </p:txBody>
      </p:sp>
      <p:sp>
        <p:nvSpPr>
          <p:cNvPr id="3" name="Content Placeholder 2">
            <a:extLst>
              <a:ext uri="{FF2B5EF4-FFF2-40B4-BE49-F238E27FC236}">
                <a16:creationId xmlns:a16="http://schemas.microsoft.com/office/drawing/2014/main" id="{00D5ECAB-F203-23AA-5846-E6419311AC71}"/>
              </a:ext>
            </a:extLst>
          </p:cNvPr>
          <p:cNvSpPr>
            <a:spLocks noGrp="1"/>
          </p:cNvSpPr>
          <p:nvPr>
            <p:ph idx="1"/>
          </p:nvPr>
        </p:nvSpPr>
        <p:spPr>
          <a:xfrm>
            <a:off x="978132" y="2057400"/>
            <a:ext cx="10363200" cy="4114800"/>
          </a:xfrm>
        </p:spPr>
        <p:txBody>
          <a:bodyPr>
            <a:normAutofit fontScale="55000" lnSpcReduction="20000"/>
          </a:bodyPr>
          <a:lstStyle/>
          <a:p>
            <a:r>
              <a:rPr lang="en-US" dirty="0"/>
              <a:t>New Standards</a:t>
            </a:r>
          </a:p>
          <a:p>
            <a:pPr lvl="1"/>
            <a:r>
              <a:rPr lang="en-US" dirty="0"/>
              <a:t>Amendments of 802.15.4  (SUN) u, v, x, y, ac, ad/NG,  (4me revision)    Phil Beecher, Gary Stuebing, Don Sturek, Jeorg</a:t>
            </a:r>
          </a:p>
          <a:p>
            <a:pPr lvl="1"/>
            <a:r>
              <a:rPr lang="en-US" dirty="0"/>
              <a:t>LECIM/LPWAN  802.15.4w  Jeorg</a:t>
            </a:r>
          </a:p>
          <a:p>
            <a:pPr lvl="1"/>
            <a:r>
              <a:rPr lang="en-US" dirty="0"/>
              <a:t>802.15.9      Tero </a:t>
            </a:r>
          </a:p>
          <a:p>
            <a:pPr lvl="1"/>
            <a:r>
              <a:rPr lang="en-US" dirty="0"/>
              <a:t>802.1 TSN     Reference to the TSN White Paper  (Janos)</a:t>
            </a:r>
          </a:p>
          <a:p>
            <a:pPr lvl="1"/>
            <a:r>
              <a:rPr lang="en-US" dirty="0"/>
              <a:t>802.11ah and 11ax                 (Dave </a:t>
            </a:r>
            <a:r>
              <a:rPr lang="en-US" dirty="0" err="1"/>
              <a:t>Halasz</a:t>
            </a:r>
            <a:r>
              <a:rPr lang="en-US" dirty="0"/>
              <a:t>)</a:t>
            </a:r>
          </a:p>
          <a:p>
            <a:pPr lvl="1"/>
            <a:r>
              <a:rPr lang="en-US" dirty="0"/>
              <a:t>802.16s, 16t       (Tim, Harry)</a:t>
            </a:r>
          </a:p>
          <a:p>
            <a:pPr lvl="1"/>
            <a:r>
              <a:rPr lang="en-US" dirty="0"/>
              <a:t>802.19.3   sub-1 GHz coexistence    (Ben)</a:t>
            </a:r>
          </a:p>
          <a:p>
            <a:pPr lvl="1"/>
            <a:endParaRPr lang="en-US" dirty="0"/>
          </a:p>
          <a:p>
            <a:r>
              <a:rPr lang="en-US" dirty="0"/>
              <a:t>New topics</a:t>
            </a:r>
          </a:p>
          <a:p>
            <a:pPr lvl="1"/>
            <a:r>
              <a:rPr lang="en-US" dirty="0"/>
              <a:t>Integration of Gas/Water into electric metering</a:t>
            </a:r>
          </a:p>
          <a:p>
            <a:pPr lvl="1"/>
            <a:r>
              <a:rPr lang="en-US" dirty="0"/>
              <a:t>Battery leaf nodes for low power</a:t>
            </a:r>
          </a:p>
          <a:p>
            <a:pPr lvl="1"/>
            <a:r>
              <a:rPr lang="en-US" dirty="0"/>
              <a:t>Sensors</a:t>
            </a:r>
          </a:p>
          <a:p>
            <a:pPr lvl="1"/>
            <a:r>
              <a:rPr lang="en-US" dirty="0"/>
              <a:t>Situational Awareness</a:t>
            </a:r>
          </a:p>
          <a:p>
            <a:pPr lvl="1"/>
            <a:r>
              <a:rPr lang="en-US" dirty="0"/>
              <a:t>Physical Security</a:t>
            </a:r>
          </a:p>
          <a:p>
            <a:pPr lvl="1"/>
            <a:r>
              <a:rPr lang="en-US" dirty="0"/>
              <a:t>Wildfire detection and prevention</a:t>
            </a:r>
          </a:p>
          <a:p>
            <a:pPr lvl="1"/>
            <a:r>
              <a:rPr lang="en-US" dirty="0"/>
              <a:t>Any others identified by contributors.</a:t>
            </a:r>
          </a:p>
          <a:p>
            <a:pPr lvl="1"/>
            <a:endParaRPr lang="en-US" dirty="0"/>
          </a:p>
          <a:p>
            <a:r>
              <a:rPr lang="en-US" dirty="0"/>
              <a:t>Reach out to individuals and request contributions. </a:t>
            </a:r>
          </a:p>
          <a:p>
            <a:endParaRPr lang="en-US" dirty="0"/>
          </a:p>
        </p:txBody>
      </p:sp>
      <p:sp>
        <p:nvSpPr>
          <p:cNvPr id="4" name="Footer Placeholder 3">
            <a:extLst>
              <a:ext uri="{FF2B5EF4-FFF2-40B4-BE49-F238E27FC236}">
                <a16:creationId xmlns:a16="http://schemas.microsoft.com/office/drawing/2014/main" id="{112700C9-1047-E737-C4A6-AD601B25BBC4}"/>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DD83E089-E3B6-D15D-2A51-C1A21283A3B5}"/>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123</a:t>
            </a:fld>
            <a:endParaRPr lang="en-US" altLang="en-US"/>
          </a:p>
        </p:txBody>
      </p:sp>
      <p:sp>
        <p:nvSpPr>
          <p:cNvPr id="6" name="Date Placeholder 5">
            <a:extLst>
              <a:ext uri="{FF2B5EF4-FFF2-40B4-BE49-F238E27FC236}">
                <a16:creationId xmlns:a16="http://schemas.microsoft.com/office/drawing/2014/main" id="{D906AB93-7ECA-2D5E-E627-93C093A1D8C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664222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802.24 Next Meeting</a:t>
            </a:r>
          </a:p>
        </p:txBody>
      </p:sp>
      <p:sp>
        <p:nvSpPr>
          <p:cNvPr id="3" name="Content Placeholder 2"/>
          <p:cNvSpPr>
            <a:spLocks noGrp="1"/>
          </p:cNvSpPr>
          <p:nvPr>
            <p:ph idx="1"/>
          </p:nvPr>
        </p:nvSpPr>
        <p:spPr>
          <a:xfrm>
            <a:off x="914400" y="1828799"/>
            <a:ext cx="10439400" cy="4831279"/>
          </a:xfrm>
        </p:spPr>
        <p:txBody>
          <a:bodyPr>
            <a:normAutofit/>
          </a:bodyPr>
          <a:lstStyle/>
          <a:p>
            <a:pPr marL="742950" lvl="2">
              <a:spcBef>
                <a:spcPts val="0"/>
              </a:spcBef>
              <a:spcAft>
                <a:spcPts val="1200"/>
              </a:spcAft>
            </a:pPr>
            <a:r>
              <a:rPr lang="en-US" sz="2800" dirty="0">
                <a:effectLst/>
                <a:latin typeface="Calibri" panose="020F0502020204030204" pitchFamily="34" charset="0"/>
                <a:ea typeface="Times New Roman" panose="02020603050405020304" pitchFamily="18" charset="0"/>
              </a:rPr>
              <a:t>May 2024, Warsaw, Poland Interim</a:t>
            </a:r>
          </a:p>
          <a:p>
            <a:pPr marL="742950" lvl="2">
              <a:spcBef>
                <a:spcPts val="0"/>
              </a:spcBef>
              <a:spcAft>
                <a:spcPts val="1200"/>
              </a:spcAft>
            </a:pPr>
            <a:r>
              <a:rPr lang="en-US" sz="2800" dirty="0">
                <a:effectLst/>
                <a:latin typeface="Calibri" panose="020F0502020204030204" pitchFamily="34" charset="0"/>
                <a:ea typeface="Times New Roman" panose="02020603050405020304" pitchFamily="18" charset="0"/>
              </a:rPr>
              <a:t>July 2024, Montral, QC, Canada Plenary</a:t>
            </a:r>
          </a:p>
          <a:p>
            <a:pPr marL="0" indent="0">
              <a:buNone/>
            </a:pPr>
            <a:endParaRPr lang="en-US" sz="4000" dirty="0"/>
          </a:p>
        </p:txBody>
      </p:sp>
      <p:sp>
        <p:nvSpPr>
          <p:cNvPr id="4" name="Footer Placeholder 3"/>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p:cNvSpPr>
            <a:spLocks noGrp="1"/>
          </p:cNvSpPr>
          <p:nvPr>
            <p:ph type="sldNum" sz="quarter" idx="12"/>
          </p:nvPr>
        </p:nvSpPr>
        <p:spPr>
          <a:xfrm>
            <a:off x="5891926" y="6475413"/>
            <a:ext cx="509755" cy="184666"/>
          </a:xfrm>
        </p:spPr>
        <p:txBody>
          <a:bodyPr/>
          <a:lstStyle/>
          <a:p>
            <a:r>
              <a:rPr lang="en-US" altLang="en-US"/>
              <a:t>Slide </a:t>
            </a:r>
            <a:fld id="{D2793805-6678-4F90-9549-7863581D2258}" type="slidenum">
              <a:rPr lang="en-US" altLang="en-US" smtClean="0"/>
              <a:pPr/>
              <a:t>124</a:t>
            </a:fld>
            <a:endParaRPr lang="en-US" altLang="en-US"/>
          </a:p>
        </p:txBody>
      </p:sp>
      <p:sp>
        <p:nvSpPr>
          <p:cNvPr id="6" name="Date Placeholder 5">
            <a:extLst>
              <a:ext uri="{FF2B5EF4-FFF2-40B4-BE49-F238E27FC236}">
                <a16:creationId xmlns:a16="http://schemas.microsoft.com/office/drawing/2014/main" id="{2866EDCE-2C68-5B61-2B84-C26B0B6FB2E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933633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0527-6352-806C-9312-517F177F195B}"/>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96066DEB-4AB1-2F18-82DB-35DAB477075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4C1C006-F98F-884E-ADD5-6C08CD95260F}"/>
              </a:ext>
            </a:extLst>
          </p:cNvPr>
          <p:cNvSpPr>
            <a:spLocks noGrp="1"/>
          </p:cNvSpPr>
          <p:nvPr>
            <p:ph type="dt" idx="10"/>
          </p:nvPr>
        </p:nvSpPr>
        <p:spPr/>
        <p:txBody>
          <a:bodyPr/>
          <a:lstStyle/>
          <a:p>
            <a:r>
              <a:rPr lang="en-US"/>
              <a:t>March 2024</a:t>
            </a:r>
            <a:endParaRPr lang="en-GB"/>
          </a:p>
        </p:txBody>
      </p:sp>
      <p:sp>
        <p:nvSpPr>
          <p:cNvPr id="5" name="Footer Placeholder 4">
            <a:extLst>
              <a:ext uri="{FF2B5EF4-FFF2-40B4-BE49-F238E27FC236}">
                <a16:creationId xmlns:a16="http://schemas.microsoft.com/office/drawing/2014/main" id="{BDBD75D8-51FD-62AC-8216-6BCEFF44649F}"/>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21CC4F1A-B93D-242D-D101-748D5D12AC04}"/>
              </a:ext>
            </a:extLst>
          </p:cNvPr>
          <p:cNvSpPr>
            <a:spLocks noGrp="1"/>
          </p:cNvSpPr>
          <p:nvPr>
            <p:ph type="sldNum" idx="12"/>
          </p:nvPr>
        </p:nvSpPr>
        <p:spPr/>
        <p:txBody>
          <a:bodyPr/>
          <a:lstStyle/>
          <a:p>
            <a:r>
              <a:rPr lang="en-GB"/>
              <a:t>Slide </a:t>
            </a:r>
            <a:fld id="{3ABCC52B-A3F7-440B-BBF2-55191E6E7773}" type="slidenum">
              <a:rPr lang="en-GB" smtClean="0"/>
              <a:pPr/>
              <a:t>125</a:t>
            </a:fld>
            <a:endParaRPr lang="en-GB"/>
          </a:p>
        </p:txBody>
      </p:sp>
    </p:spTree>
    <p:extLst>
      <p:ext uri="{BB962C8B-B14F-4D97-AF65-F5344CB8AC3E}">
        <p14:creationId xmlns:p14="http://schemas.microsoft.com/office/powerpoint/2010/main" val="33603815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2024-03-07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990C20B6-31BE-DE8A-A980-675B027AFD03}"/>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3E187ED-868A-2810-6F40-4AF229C0A57D}"/>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5" name="Date Placeholder 4">
            <a:extLst>
              <a:ext uri="{FF2B5EF4-FFF2-40B4-BE49-F238E27FC236}">
                <a16:creationId xmlns:a16="http://schemas.microsoft.com/office/drawing/2014/main" id="{441E439A-5F01-2A42-701C-FF16510950C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010000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This year marks the 25</a:t>
            </a:r>
            <a:r>
              <a:rPr lang="en-US" altLang="en-US" baseline="30000" dirty="0"/>
              <a:t>th</a:t>
            </a:r>
            <a:r>
              <a:rPr lang="en-US" altLang="en-US" dirty="0"/>
              <a:t> Anniversary </a:t>
            </a:r>
            <a:br>
              <a:rPr lang="en-US" altLang="en-US" dirty="0"/>
            </a:br>
            <a:r>
              <a:rPr lang="en-US" altLang="en-US" dirty="0"/>
              <a:t>of the WFA</a:t>
            </a:r>
          </a:p>
          <a:p>
            <a:r>
              <a:rPr lang="en-US" altLang="en-US" dirty="0"/>
              <a:t>The last WFA F2F member meeting took </a:t>
            </a:r>
            <a:br>
              <a:rPr lang="en-US" altLang="en-US" dirty="0"/>
            </a:br>
            <a:r>
              <a:rPr lang="en-US" altLang="en-US" dirty="0"/>
              <a:t>place Feb 20th-22nd, 2024, in Singapore</a:t>
            </a:r>
          </a:p>
          <a:p>
            <a:r>
              <a:rPr lang="en-US" altLang="en-US" dirty="0"/>
              <a:t>The FCC approved Wi-Fi Alliance Services for commercial operation of its 6 GHz Automated Frequency Coordination (AFC) system; one of the seven approved AFC operators</a:t>
            </a:r>
          </a:p>
          <a:p>
            <a:r>
              <a:rPr lang="en-US" altLang="en-US" dirty="0"/>
              <a:t>The next WFA F2F member meeting will take place May 21st-23rd, 2024, in Austin, TX</a:t>
            </a:r>
          </a:p>
        </p:txBody>
      </p:sp>
      <p:pic>
        <p:nvPicPr>
          <p:cNvPr id="1027" name="x__x0000_i1028">
            <a:extLst>
              <a:ext uri="{FF2B5EF4-FFF2-40B4-BE49-F238E27FC236}">
                <a16:creationId xmlns:a16="http://schemas.microsoft.com/office/drawing/2014/main" id="{5CD6E890-D36D-1B5B-E9D7-C25D8966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1388025"/>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B541A32-4733-4932-B721-78C1AB47ECD2}"/>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6BBF2B19-76B3-1A5E-B50B-AB20688B485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5" name="Date Placeholder 4">
            <a:extLst>
              <a:ext uri="{FF2B5EF4-FFF2-40B4-BE49-F238E27FC236}">
                <a16:creationId xmlns:a16="http://schemas.microsoft.com/office/drawing/2014/main" id="{6F7A2A8A-405C-37B0-8120-63A0F8B8E4C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832087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Technical activity at WFA that has recently (since Q2/23) led to certification</a:t>
            </a:r>
          </a:p>
          <a:p>
            <a:pPr lvl="1"/>
            <a:r>
              <a:rPr lang="en-US" altLang="en-US" dirty="0"/>
              <a:t>Wi-Fi 7</a:t>
            </a:r>
          </a:p>
          <a:p>
            <a:pPr lvl="1"/>
            <a:r>
              <a:rPr lang="en-US" altLang="en-US" dirty="0"/>
              <a:t>QoS Management</a:t>
            </a:r>
          </a:p>
          <a:p>
            <a:pPr lvl="1"/>
            <a:r>
              <a:rPr lang="en-US" altLang="en-US" dirty="0" err="1"/>
              <a:t>EasyMesh</a:t>
            </a:r>
            <a:endParaRPr lang="en-US" altLang="en-US" dirty="0"/>
          </a:p>
          <a:p>
            <a:pPr lvl="1"/>
            <a:endParaRPr lang="en-US" altLang="en-US" dirty="0"/>
          </a:p>
          <a:p>
            <a:r>
              <a:rPr lang="en-US" altLang="en-US" dirty="0"/>
              <a:t>Technical activity at WFA that is expected to lead to certification</a:t>
            </a:r>
          </a:p>
          <a:p>
            <a:pPr lvl="1"/>
            <a:r>
              <a:rPr lang="en-US" altLang="en-US" dirty="0"/>
              <a:t>6 GHz standard power</a:t>
            </a:r>
          </a:p>
          <a:p>
            <a:pPr lvl="1"/>
            <a:r>
              <a:rPr lang="en-US" altLang="en-US" dirty="0"/>
              <a:t>Wi-Fi Direct</a:t>
            </a:r>
          </a:p>
          <a:p>
            <a:pPr lvl="1"/>
            <a:r>
              <a:rPr lang="en-US" altLang="en-US" dirty="0"/>
              <a:t>Wi-Fi proximity ranging</a:t>
            </a:r>
          </a:p>
        </p:txBody>
      </p:sp>
      <p:sp>
        <p:nvSpPr>
          <p:cNvPr id="3" name="Footer Placeholder 2">
            <a:extLst>
              <a:ext uri="{FF2B5EF4-FFF2-40B4-BE49-F238E27FC236}">
                <a16:creationId xmlns:a16="http://schemas.microsoft.com/office/drawing/2014/main" id="{A21AC86C-CF34-CFA1-7938-4A334754F17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62E19BC1-DADD-BAE7-FD45-B28A61815F91}"/>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BA3A6205-12A2-25B4-04E6-9C06F237FF6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1615429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2000" dirty="0"/>
              <a:t>Examples of additional WFA technical work</a:t>
            </a:r>
          </a:p>
          <a:p>
            <a:pPr lvl="1"/>
            <a:r>
              <a:rPr lang="en-US" altLang="en-US" sz="1800" dirty="0"/>
              <a:t>Security</a:t>
            </a:r>
          </a:p>
          <a:p>
            <a:pPr lvl="1"/>
            <a:r>
              <a:rPr lang="en-US" altLang="en-US" sz="1800" dirty="0"/>
              <a:t>Automated Frequency Coordination</a:t>
            </a:r>
          </a:p>
          <a:p>
            <a:pPr lvl="1"/>
            <a:r>
              <a:rPr lang="en-US" altLang="en-US" sz="1800" dirty="0"/>
              <a:t>Customer Experience</a:t>
            </a:r>
          </a:p>
          <a:p>
            <a:pPr lvl="1"/>
            <a:r>
              <a:rPr lang="en-US" altLang="en-US" sz="1800" dirty="0"/>
              <a:t>Wi-Fi </a:t>
            </a:r>
            <a:r>
              <a:rPr lang="en-US" altLang="en-US" sz="1800" dirty="0" err="1"/>
              <a:t>HaLow</a:t>
            </a:r>
            <a:endParaRPr lang="en-US" altLang="en-US" sz="1800" dirty="0"/>
          </a:p>
          <a:p>
            <a:pPr lvl="1"/>
            <a:r>
              <a:rPr lang="en-US" altLang="en-US" sz="1800" dirty="0"/>
              <a:t>Wi-Fi Data Elements</a:t>
            </a:r>
          </a:p>
          <a:p>
            <a:r>
              <a:rPr lang="en-US" altLang="en-US" sz="2000" dirty="0"/>
              <a:t>Examples of additional WFA activity that may lead to technical work </a:t>
            </a:r>
          </a:p>
          <a:p>
            <a:pPr lvl="1"/>
            <a:r>
              <a:rPr lang="en-US" altLang="en-US" sz="1800" dirty="0"/>
              <a:t>XR (Augmented / Virtual / Mixed Reality)</a:t>
            </a:r>
          </a:p>
          <a:p>
            <a:pPr lvl="1"/>
            <a:r>
              <a:rPr lang="en-US" altLang="en-US" sz="1800" dirty="0"/>
              <a:t>Automotive</a:t>
            </a:r>
          </a:p>
          <a:p>
            <a:pPr lvl="1"/>
            <a:r>
              <a:rPr lang="en-US" altLang="en-US" sz="1800" dirty="0"/>
              <a:t>Healthcare</a:t>
            </a:r>
          </a:p>
          <a:p>
            <a:pPr lvl="1"/>
            <a:r>
              <a:rPr lang="en-US" altLang="en-US" sz="1800" dirty="0"/>
              <a:t>Operators</a:t>
            </a:r>
          </a:p>
          <a:p>
            <a:pPr lvl="1"/>
            <a:r>
              <a:rPr lang="en-US" altLang="en-US" sz="1800" dirty="0"/>
              <a:t>Internet of things</a:t>
            </a:r>
          </a:p>
          <a:p>
            <a:r>
              <a:rPr lang="en-GB" altLang="en-US" sz="2000" dirty="0"/>
              <a:t>Spectrum regulatory</a:t>
            </a:r>
          </a:p>
        </p:txBody>
      </p:sp>
      <p:sp>
        <p:nvSpPr>
          <p:cNvPr id="4" name="Footer Placeholder 3">
            <a:extLst>
              <a:ext uri="{FF2B5EF4-FFF2-40B4-BE49-F238E27FC236}">
                <a16:creationId xmlns:a16="http://schemas.microsoft.com/office/drawing/2014/main" id="{295E2DE5-044F-C94D-386E-3FF409501F26}"/>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E56FCCD0-4264-626F-ED58-861D3758ABF1}"/>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6" name="Date Placeholder 5">
            <a:extLst>
              <a:ext uri="{FF2B5EF4-FFF2-40B4-BE49-F238E27FC236}">
                <a16:creationId xmlns:a16="http://schemas.microsoft.com/office/drawing/2014/main" id="{29894753-4341-130D-1848-321CF3FA3C3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51596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and Report for 2024-03-12 meeting</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Draft and Amendment alignments</a:t>
            </a:r>
          </a:p>
          <a:p>
            <a:pPr lvl="1">
              <a:buFont typeface="Arial" panose="020B0604020202020204" pitchFamily="34" charset="0"/>
              <a:buChar char="•"/>
            </a:pPr>
            <a:r>
              <a:rPr lang="en-US" sz="1600" dirty="0"/>
              <a:t>	11bc publication and 11be, 11bf, 11bh, 11bk ordering</a:t>
            </a:r>
          </a:p>
          <a:p>
            <a:pPr>
              <a:buFont typeface="Arial" panose="020B0604020202020204" pitchFamily="34" charset="0"/>
              <a:buChar char="•"/>
            </a:pPr>
            <a:r>
              <a:rPr lang="en-US" sz="2000" dirty="0"/>
              <a:t>11bf and 11bh MDR/MEC</a:t>
            </a:r>
          </a:p>
          <a:p>
            <a:pPr>
              <a:buFont typeface="Arial" panose="020B0604020202020204" pitchFamily="34" charset="0"/>
              <a:buChar char="•"/>
            </a:pPr>
            <a:r>
              <a:rPr lang="en-US" sz="2000" dirty="0"/>
              <a:t>ANA number spaces</a:t>
            </a:r>
          </a:p>
          <a:p>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a:t>Emily Qi, Intel</a:t>
            </a:r>
            <a:endParaRPr lang="en-GB" dirty="0"/>
          </a:p>
        </p:txBody>
      </p:sp>
      <p:sp>
        <p:nvSpPr>
          <p:cNvPr id="6" name="Date Placeholder 5"/>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introduces Wi-Fi CERTIFIED 7™, </a:t>
            </a:r>
            <a:r>
              <a:rPr lang="en-US" sz="1800" dirty="0">
                <a:ea typeface="Times New Roman" panose="02020603050405020304" pitchFamily="18" charset="0"/>
                <a:hlinkClick r:id="rId2"/>
              </a:rPr>
              <a:t>https://www.wi-fi.org/news-events/newsroom/wi-fi-alliance-introduces-wi-fi-certified-7</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celebrates the 2023 World Radiocommunication Conference (WRC-23) decisions on the 6.425-7.125 GHz frequency band, </a:t>
            </a:r>
            <a:r>
              <a:rPr lang="en-US" sz="1800" dirty="0">
                <a:ea typeface="Times New Roman" panose="02020603050405020304" pitchFamily="18" charset="0"/>
                <a:hlinkClick r:id="rId3"/>
              </a:rPr>
              <a:t>https://www.wi-fi.org/news-events/newsroom/wi-fi-alliance-celebrates-the-2023-world-radiocommunication-conference-wrc-23</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subsidiary demonstrates commercial operation readiness, </a:t>
            </a:r>
            <a:r>
              <a:rPr lang="en-US" sz="1800" dirty="0">
                <a:ea typeface="Times New Roman" panose="02020603050405020304" pitchFamily="18" charset="0"/>
                <a:hlinkClick r:id="rId4"/>
              </a:rPr>
              <a:t>https://www.wi-fi.org/news-events/newsroom/wi-fi-alliance-subsidiary-demonstrates-commercial-operation-readiness</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commends FCC on expanding regulatory framework for 6 GHz, </a:t>
            </a:r>
            <a:r>
              <a:rPr lang="en-US" sz="1800" dirty="0">
                <a:ea typeface="Times New Roman" panose="02020603050405020304" pitchFamily="18" charset="0"/>
                <a:hlinkClick r:id="rId5"/>
              </a:rPr>
              <a:t>https://www.wi-fi.org/news-events/newsroom/wi-fi-alliance-commends-fcc-on-expanding-regulatory-framework-for-6-ghz</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6"/>
              </a:rPr>
              <a:t>https://www.wi-fi.org/news-events/newsroom/new-wi-fi-certified-6-testing-to-support-authorization-of-6-ghz-standard-power</a:t>
            </a:r>
            <a:r>
              <a:rPr lang="en-US" sz="1800" dirty="0">
                <a:ea typeface="Times New Roman" panose="02020603050405020304" pitchFamily="18" charset="0"/>
              </a:rPr>
              <a:t> </a:t>
            </a:r>
          </a:p>
        </p:txBody>
      </p:sp>
      <p:sp>
        <p:nvSpPr>
          <p:cNvPr id="7" name="Footer Placeholder 6">
            <a:extLst>
              <a:ext uri="{FF2B5EF4-FFF2-40B4-BE49-F238E27FC236}">
                <a16:creationId xmlns:a16="http://schemas.microsoft.com/office/drawing/2014/main" id="{084E25FF-D7A0-F466-DD0C-1E634D01088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6A9C11FF-D6C1-A415-5F48-E2DA032DABD5}"/>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9" name="Date Placeholder 8">
            <a:extLst>
              <a:ext uri="{FF2B5EF4-FFF2-40B4-BE49-F238E27FC236}">
                <a16:creationId xmlns:a16="http://schemas.microsoft.com/office/drawing/2014/main" id="{7B5D00FA-E672-E581-07F4-9488B2362D8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3792744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8ED0DBF0-8024-C0CF-6A60-E0D569703AF0}"/>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1A3399C0-743F-7B4D-114A-2EB97F308D86}"/>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C83BAA88-796D-5844-7AE6-A9A9A99E3AA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8049141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2024-03-13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F52891E-7424-6D74-4A7C-E034FC58DB7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32DA1AF-915E-45C3-8C5E-6C61D06C4458}"/>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C7C83EF9-BA59-DDDA-DF14-006B91A9BB4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043999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2024.</a:t>
            </a:r>
          </a:p>
        </p:txBody>
      </p:sp>
      <p:sp>
        <p:nvSpPr>
          <p:cNvPr id="2" name="Footer Placeholder 1">
            <a:extLst>
              <a:ext uri="{FF2B5EF4-FFF2-40B4-BE49-F238E27FC236}">
                <a16:creationId xmlns:a16="http://schemas.microsoft.com/office/drawing/2014/main" id="{07DF38A7-23BD-9657-FC24-8727BBF4936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5CA0A6A-7229-7D49-268B-A08A805163ED}"/>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AA5AA989-7B9B-822E-2C44-FA863E8E103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429339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16-22, 2024 – Brisbane, QLD, AU</a:t>
            </a:r>
          </a:p>
          <a:p>
            <a:pPr lvl="1"/>
            <a:r>
              <a:rPr lang="en-US" dirty="0"/>
              <a:t>July 20-26 – Vancouver, BC, CA</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531DF6F-8A47-DCF7-AC72-C0686F3F211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71D4CF-BB8F-3390-AC42-DBF247C82249}"/>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457A64CE-EFE6-193F-7091-48B36017E95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603984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16, 2024</a:t>
            </a:r>
          </a:p>
          <a:p>
            <a:pPr lvl="2">
              <a:lnSpc>
                <a:spcPct val="80000"/>
              </a:lnSpc>
              <a:defRPr/>
            </a:pPr>
            <a:r>
              <a:rPr lang="en-US" sz="1400" dirty="0"/>
              <a:t>Notifications of IEEE 802.11bf PAR modification and IEEE 802.11pb PAR and CSD</a:t>
            </a:r>
          </a:p>
          <a:p>
            <a:pPr lvl="2">
              <a:lnSpc>
                <a:spcPct val="80000"/>
              </a:lnSpc>
              <a:defRPr/>
            </a:pPr>
            <a:r>
              <a:rPr lang="en-US" sz="1400" dirty="0"/>
              <a:t>“Transfer” of RFC 8110 (Opportunistic Wireless Encryption) to IEEE 802.11</a:t>
            </a:r>
          </a:p>
        </p:txBody>
      </p:sp>
      <p:sp>
        <p:nvSpPr>
          <p:cNvPr id="2" name="Footer Placeholder 1">
            <a:extLst>
              <a:ext uri="{FF2B5EF4-FFF2-40B4-BE49-F238E27FC236}">
                <a16:creationId xmlns:a16="http://schemas.microsoft.com/office/drawing/2014/main" id="{A57D4626-79B9-FE60-19FB-954C4BE893A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C28A18A-EB55-8BFB-9CC5-145C67DEA1DD}"/>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CFAFF3E2-E40D-3F63-0056-C388AF59A16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4785408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have been no RFCs published in the last two months that reference IEEE 802.11</a:t>
            </a:r>
          </a:p>
        </p:txBody>
      </p:sp>
      <p:sp>
        <p:nvSpPr>
          <p:cNvPr id="2" name="Footer Placeholder 1">
            <a:extLst>
              <a:ext uri="{FF2B5EF4-FFF2-40B4-BE49-F238E27FC236}">
                <a16:creationId xmlns:a16="http://schemas.microsoft.com/office/drawing/2014/main" id="{F651656B-C1D4-606C-C843-E3DF1D4B2F0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CDE80F0-948B-6D29-C2A0-9F5F5C05882B}"/>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9CFBD083-3D5D-12CC-073F-9E44DCBDDF1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1656289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119 March 16-22,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742140943"/>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deleg</a:t>
                      </a:r>
                      <a:endParaRPr lang="en-US" dirty="0"/>
                    </a:p>
                  </a:txBody>
                  <a:tcPr anchor="ctr"/>
                </a:tc>
                <a:tc>
                  <a:txBody>
                    <a:bodyPr/>
                    <a:lstStyle/>
                    <a:p>
                      <a:r>
                        <a:rPr lang="en-US" dirty="0"/>
                        <a:t>New DNS Delegation</a:t>
                      </a:r>
                    </a:p>
                  </a:txBody>
                  <a:tcPr anchor="ctr"/>
                </a:tc>
                <a:extLst>
                  <a:ext uri="{0D108BD9-81ED-4DB2-BD59-A6C34878D82A}">
                    <a16:rowId xmlns:a16="http://schemas.microsoft.com/office/drawing/2014/main" val="1280367694"/>
                  </a:ext>
                </a:extLst>
              </a:tr>
              <a:tr h="523416">
                <a:tc>
                  <a:txBody>
                    <a:bodyPr/>
                    <a:lstStyle/>
                    <a:p>
                      <a:r>
                        <a:rPr lang="en-US" dirty="0">
                          <a:hlinkClick r:id="rId5"/>
                        </a:rPr>
                        <a:t>srv6ops</a:t>
                      </a:r>
                      <a:endParaRPr lang="en-US" dirty="0"/>
                    </a:p>
                  </a:txBody>
                  <a:tcPr anchor="ctr"/>
                </a:tc>
                <a:tc>
                  <a:txBody>
                    <a:bodyPr/>
                    <a:lstStyle/>
                    <a:p>
                      <a:r>
                        <a:rPr lang="en-US" dirty="0"/>
                        <a:t>SRv6 Operations</a:t>
                      </a:r>
                    </a:p>
                  </a:txBody>
                  <a:tcPr anchor="ctr"/>
                </a:tc>
                <a:extLst>
                  <a:ext uri="{0D108BD9-81ED-4DB2-BD59-A6C34878D82A}">
                    <a16:rowId xmlns:a16="http://schemas.microsoft.com/office/drawing/2014/main" val="2187483100"/>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r h="523416">
                <a:tc>
                  <a:txBody>
                    <a:bodyPr/>
                    <a:lstStyle/>
                    <a:p>
                      <a:r>
                        <a:rPr lang="en-US" dirty="0">
                          <a:hlinkClick r:id="rId8"/>
                        </a:rPr>
                        <a:t>spice</a:t>
                      </a:r>
                      <a:endParaRPr lang="en-US" dirty="0"/>
                    </a:p>
                  </a:txBody>
                  <a:tcPr anchor="ctr"/>
                </a:tc>
                <a:tc>
                  <a:txBody>
                    <a:bodyPr/>
                    <a:lstStyle/>
                    <a:p>
                      <a:r>
                        <a:rPr lang="en-US" dirty="0"/>
                        <a:t>Secure Patterns for Internet </a:t>
                      </a:r>
                      <a:r>
                        <a:rPr lang="en-US" dirty="0" err="1"/>
                        <a:t>CrEdentials</a:t>
                      </a:r>
                      <a:endParaRPr lang="en-US" dirty="0"/>
                    </a:p>
                  </a:txBody>
                  <a:tcPr anchor="ctr"/>
                </a:tc>
                <a:extLst>
                  <a:ext uri="{0D108BD9-81ED-4DB2-BD59-A6C34878D82A}">
                    <a16:rowId xmlns:a16="http://schemas.microsoft.com/office/drawing/2014/main" val="902884817"/>
                  </a:ext>
                </a:extLst>
              </a:tr>
            </a:tbl>
          </a:graphicData>
        </a:graphic>
      </p:graphicFrame>
      <p:sp>
        <p:nvSpPr>
          <p:cNvPr id="3" name="Footer Placeholder 2">
            <a:extLst>
              <a:ext uri="{FF2B5EF4-FFF2-40B4-BE49-F238E27FC236}">
                <a16:creationId xmlns:a16="http://schemas.microsoft.com/office/drawing/2014/main" id="{56AF42BA-1F77-B2D2-5CDF-BC867E2991F7}"/>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874CA955-95C4-1868-B0DF-52C7C1A1BB6A}"/>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5" name="Date Placeholder 4">
            <a:extLst>
              <a:ext uri="{FF2B5EF4-FFF2-40B4-BE49-F238E27FC236}">
                <a16:creationId xmlns:a16="http://schemas.microsoft.com/office/drawing/2014/main" id="{E81D0150-C9E8-AEEC-B0C8-86F009BAA12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3839289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21253365"/>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0"/>
                        </a:rPr>
                        <a:t>masque</a:t>
                      </a:r>
                      <a:endParaRPr lang="en-US" dirty="0"/>
                    </a:p>
                  </a:txBody>
                  <a:tcPr anchor="ctr"/>
                </a:tc>
                <a:tc>
                  <a:txBody>
                    <a:bodyPr/>
                    <a:lstStyle/>
                    <a:p>
                      <a:r>
                        <a:rPr lang="en-US" dirty="0">
                          <a:hlinkClick r:id="rId11"/>
                        </a:rPr>
                        <a:t>Multiplexed Application Substrate over QUIC Encryption</a:t>
                      </a:r>
                      <a:endParaRPr lang="en-US" dirty="0"/>
                    </a:p>
                  </a:txBody>
                  <a:tcPr anchor="ctr"/>
                </a:tc>
                <a:extLst>
                  <a:ext uri="{0D108BD9-81ED-4DB2-BD59-A6C34878D82A}">
                    <a16:rowId xmlns:a16="http://schemas.microsoft.com/office/drawing/2014/main" val="1860230697"/>
                  </a:ext>
                </a:extLst>
              </a:tr>
              <a:tr h="496614">
                <a:tc>
                  <a:txBody>
                    <a:bodyPr/>
                    <a:lstStyle/>
                    <a:p>
                      <a:r>
                        <a:rPr lang="en-US" dirty="0">
                          <a:hlinkClick r:id="rId12"/>
                        </a:rPr>
                        <a:t>mls</a:t>
                      </a:r>
                      <a:endParaRPr lang="en-US" dirty="0"/>
                    </a:p>
                  </a:txBody>
                  <a:tcPr anchor="ctr"/>
                </a:tc>
                <a:tc>
                  <a:txBody>
                    <a:bodyPr/>
                    <a:lstStyle/>
                    <a:p>
                      <a:r>
                        <a:rPr lang="en-US" dirty="0">
                          <a:hlinkClick r:id="rId13"/>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18"/>
                        </a:rPr>
                        <a:t>spice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Patterns for Internet CrEdentials</a:t>
                      </a:r>
                      <a:endParaRPr lang="en-US" sz="1800" b="0" dirty="0"/>
                    </a:p>
                  </a:txBody>
                  <a:tcPr marL="70945" marR="70945" marT="35472" marB="35472" anchor="ctr"/>
                </a:tc>
                <a:extLst>
                  <a:ext uri="{0D108BD9-81ED-4DB2-BD59-A6C34878D82A}">
                    <a16:rowId xmlns:a16="http://schemas.microsoft.com/office/drawing/2014/main" val="2447710368"/>
                  </a:ext>
                </a:extLst>
              </a:tr>
            </a:tbl>
          </a:graphicData>
        </a:graphic>
      </p:graphicFrame>
      <p:sp>
        <p:nvSpPr>
          <p:cNvPr id="3" name="Footer Placeholder 2">
            <a:extLst>
              <a:ext uri="{FF2B5EF4-FFF2-40B4-BE49-F238E27FC236}">
                <a16:creationId xmlns:a16="http://schemas.microsoft.com/office/drawing/2014/main" id="{97BDAD3A-0D80-76F1-9C4C-EECCECBF1BB2}"/>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D03D27F-8CF9-4B14-117F-67BE4F7E00CE}"/>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5" name="Date Placeholder 4">
            <a:extLst>
              <a:ext uri="{FF2B5EF4-FFF2-40B4-BE49-F238E27FC236}">
                <a16:creationId xmlns:a16="http://schemas.microsoft.com/office/drawing/2014/main" id="{EB8380D6-6652-681E-597F-DA6602DE585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364508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05A0E20-6D85-F682-41AE-B76B4CEC7F2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26095D4-956C-4B0D-6282-BE4F52DBC7E3}"/>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FB852684-BDB2-D31D-8E49-BC6F9A62832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23558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6"/>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8"/>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9"/>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r>
              <a:rPr lang="en-US" sz="1600" u="sng" dirty="0"/>
              <a:t> </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(February 2024)</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Submitted to IESG: IPv6 Neighbor Discovery Multicast and Anycast Address Listener Subscription: </a:t>
            </a:r>
            <a:r>
              <a:rPr lang="en-US" sz="1400" dirty="0">
                <a:hlinkClick r:id="rId4"/>
              </a:rPr>
              <a:t>https://datatracker.ietf.org/doc/draft-ietf-6lo-multicast-registration/</a:t>
            </a:r>
            <a:r>
              <a:rPr lang="en-US" sz="1400" dirty="0"/>
              <a:t> (November 2023)</a:t>
            </a:r>
          </a:p>
          <a:p>
            <a:pPr lvl="2">
              <a:lnSpc>
                <a:spcPct val="80000"/>
              </a:lnSpc>
              <a:spcAft>
                <a:spcPts val="600"/>
              </a:spcAft>
            </a:pPr>
            <a:r>
              <a:rPr lang="en-US" sz="1400" dirty="0"/>
              <a:t>Makes essentially the same mention of IEEE 802.11 as one possible Low-power and Lossy Network to which this specification is applicable</a:t>
            </a:r>
          </a:p>
          <a:p>
            <a:pPr lvl="1">
              <a:lnSpc>
                <a:spcPct val="80000"/>
              </a:lnSpc>
              <a:spcAft>
                <a:spcPts val="600"/>
              </a:spcAft>
            </a:pPr>
            <a:r>
              <a:rPr lang="en-US" sz="1400" dirty="0"/>
              <a:t>Some other specifications reference IEEE 802.15.4.</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5F414DCB-D373-F1D0-E632-36B27BB7893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89B930F-D4F5-E298-5630-8339B34E25FB}"/>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94E9F4B6-53FF-B16A-6135-ED065EE740A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8607405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lvl="2"/>
            <a:r>
              <a:rPr lang="en-US" sz="1400" dirty="0"/>
              <a:t>Active Internet-Drafts make reference to IEEE 802.15.4 Time-slotted Channel Hopping</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7B0EC7D-903D-D22B-95CB-F17CD60B275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95E3B54-9AA2-2DAE-5964-433C481B4F43}"/>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BA30B0E7-1586-E067-25A2-01C0A3E0CFC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820708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Updated: Randomized and Changing MAC Address: </a:t>
            </a:r>
            <a:r>
              <a:rPr lang="en-US" sz="1400" dirty="0">
                <a:hlinkClick r:id="rId4"/>
              </a:rPr>
              <a:t>https://datatracker.ietf.org/doc/draft-ietf-madinas-mac-address-randomization/</a:t>
            </a:r>
            <a:r>
              <a:rPr lang="en-US" sz="1400" dirty="0"/>
              <a:t> (February 2024)</a:t>
            </a:r>
          </a:p>
          <a:p>
            <a:pPr lvl="1">
              <a:lnSpc>
                <a:spcPct val="80000"/>
              </a:lnSpc>
              <a:spcAft>
                <a:spcPts val="600"/>
              </a:spcAft>
            </a:pPr>
            <a:r>
              <a:rPr lang="en-US" sz="1400" dirty="0"/>
              <a:t>Updated: Randomized and Changing MAC Address Use Cases and Requirements: </a:t>
            </a:r>
            <a:r>
              <a:rPr lang="en-US" sz="1400" dirty="0">
                <a:hlinkClick r:id="rId5"/>
              </a:rPr>
              <a:t>https://datatracker.ietf.org/doc/draft-ietf-madinas-use-cases/</a:t>
            </a:r>
            <a:r>
              <a:rPr lang="en-US" sz="1400" dirty="0"/>
              <a:t> (February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D554769E-01B3-68CB-BDD3-AD430A4CB6E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93B709B-9275-D334-E382-D3A67BF376D4}"/>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4" name="Date Placeholder 3">
            <a:extLst>
              <a:ext uri="{FF2B5EF4-FFF2-40B4-BE49-F238E27FC236}">
                <a16:creationId xmlns:a16="http://schemas.microsoft.com/office/drawing/2014/main" id="{9A3C7B02-C912-3EDA-45B6-B82BA60F934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6096002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WG Call for Adoption: The </a:t>
            </a:r>
            <a:r>
              <a:rPr lang="en-US" sz="1400" dirty="0" err="1"/>
              <a:t>eap.arpa</a:t>
            </a:r>
            <a:r>
              <a:rPr lang="en-US" sz="1400" dirty="0"/>
              <a:t> domain and EAP provisioning: </a:t>
            </a:r>
            <a:r>
              <a:rPr lang="en-US" sz="1400" dirty="0">
                <a:hlinkClick r:id="rId4"/>
              </a:rPr>
              <a:t>https://datatracker.ietf.org/doc/draft-dekok-emu-eap-arpa/</a:t>
            </a:r>
            <a:r>
              <a:rPr lang="en-US" sz="1400" dirty="0"/>
              <a:t> (March 2024)</a:t>
            </a:r>
          </a:p>
          <a:p>
            <a:pPr lvl="1">
              <a:lnSpc>
                <a:spcPct val="80000"/>
              </a:lnSpc>
              <a:spcAft>
                <a:spcPts val="600"/>
              </a:spcAft>
            </a:pPr>
            <a:r>
              <a:rPr lang="en-US" sz="1400" dirty="0"/>
              <a:t>Needs revision: Tunnel Extensible Authentication Protocol (TEAP) Version 1: </a:t>
            </a:r>
            <a:r>
              <a:rPr lang="en-US" sz="1400" dirty="0">
                <a:hlinkClick r:id="rId5"/>
              </a:rPr>
              <a:t>https://datatracker.ietf.org/doc/draft-ietf-emu-rfc7170bis/</a:t>
            </a:r>
            <a:r>
              <a:rPr lang="en-US" sz="1400" dirty="0"/>
              <a:t> (February 2024)</a:t>
            </a:r>
          </a:p>
          <a:p>
            <a:pPr lvl="1">
              <a:lnSpc>
                <a:spcPct val="80000"/>
              </a:lnSpc>
              <a:spcAft>
                <a:spcPts val="600"/>
              </a:spcAft>
            </a:pPr>
            <a:r>
              <a:rPr lang="en-US" sz="1400" dirty="0"/>
              <a:t>Revised: Bootstrapped TLS Authentication with Proof of Knowledge (TLS-POK): </a:t>
            </a:r>
            <a:r>
              <a:rPr lang="en-US" sz="1400" dirty="0">
                <a:hlinkClick r:id="rId6"/>
              </a:rPr>
              <a:t>https://datatracker.ietf.org/doc/draft-ietf-emu-bootstrapped-tls/</a:t>
            </a:r>
            <a:r>
              <a:rPr lang="en-US" sz="1400" dirty="0"/>
              <a:t> (February 2024)</a:t>
            </a:r>
          </a:p>
          <a:p>
            <a:pPr lvl="1">
              <a:lnSpc>
                <a:spcPct val="80000"/>
              </a:lnSpc>
              <a:spcAft>
                <a:spcPts val="600"/>
              </a:spcAft>
            </a:pPr>
            <a:r>
              <a:rPr lang="en-US" sz="1400" dirty="0"/>
              <a:t>Ready for adoption: Using the Extensible Authentication Protocol with Ephemeral Diffie-Hellman over COSE (EDHOC): </a:t>
            </a:r>
            <a:r>
              <a:rPr lang="en-US" sz="1400" dirty="0">
                <a:hlinkClick r:id="rId7"/>
              </a:rPr>
              <a:t>https://datatracker.ietf.org/doc/draft-ingles-eap-edhoc/</a:t>
            </a:r>
            <a:r>
              <a:rPr lang="en-US" sz="1400" dirty="0"/>
              <a:t> (November 2023)</a:t>
            </a:r>
          </a:p>
          <a:p>
            <a:pPr lvl="1">
              <a:lnSpc>
                <a:spcPct val="80000"/>
              </a:lnSpc>
              <a:spcAft>
                <a:spcPts val="600"/>
              </a:spcAft>
            </a:pPr>
            <a:r>
              <a:rPr lang="en-US" sz="1400" dirty="0"/>
              <a:t>Ready for adoption: EAP-FIDO: </a:t>
            </a:r>
            <a:r>
              <a:rPr lang="en-US" sz="1400" dirty="0">
                <a:hlinkClick r:id="rId8"/>
              </a:rPr>
              <a:t>https://datatracker.ietf.org/doc/draft-janfred-eap-fido/</a:t>
            </a:r>
            <a:r>
              <a:rPr lang="en-US" sz="1400" dirty="0"/>
              <a:t> (December 2023)</a:t>
            </a:r>
          </a:p>
          <a:p>
            <a:pPr lvl="1">
              <a:lnSpc>
                <a:spcPct val="80000"/>
              </a:lnSpc>
              <a:spcAft>
                <a:spcPts val="600"/>
              </a:spcAft>
            </a:pPr>
            <a:r>
              <a:rPr lang="en-US" sz="1400" dirty="0"/>
              <a:t>Related: EAP Multiple Pre-Shared Keys (EAP-MPSK) Method and Post-Quantum Cryptography enhancement in EAP-AKA prime</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2C4FC352-6234-CF84-B9BC-F120496557E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F8B67C2-44D3-F7A3-9544-C2D7AABA9719}"/>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4" name="Date Placeholder 3">
            <a:extLst>
              <a:ext uri="{FF2B5EF4-FFF2-40B4-BE49-F238E27FC236}">
                <a16:creationId xmlns:a16="http://schemas.microsoft.com/office/drawing/2014/main" id="{F955873D-7062-86C0-B505-4E8127E24B1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300136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defRPr/>
            </a:pPr>
            <a:r>
              <a:rPr lang="en-US" sz="1400" dirty="0"/>
              <a:t>Revised: Authorized update to MUD [Manufacturer Usage Description] URLs: </a:t>
            </a:r>
            <a:r>
              <a:rPr lang="en-US" sz="1400" dirty="0">
                <a:hlinkClick r:id="rId4"/>
              </a:rPr>
              <a:t>https://datatracker.ietf.org/doc/draft-ietf-opsawg-mud-acceptable-urls/</a:t>
            </a:r>
            <a:r>
              <a:rPr lang="en-US" sz="1400" dirty="0"/>
              <a:t> (March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A1FED5B-376B-85B6-4B19-F8C96B8A56B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EBE2937-A765-1AC7-37E5-B56C96C779D7}"/>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4" name="Date Placeholder 3">
            <a:extLst>
              <a:ext uri="{FF2B5EF4-FFF2-40B4-BE49-F238E27FC236}">
                <a16:creationId xmlns:a16="http://schemas.microsoft.com/office/drawing/2014/main" id="{D64E01D4-735A-4C53-CF71-5ECD9BCF801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4475401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(Still) In RFC Editor’s queue: IANA Considerations and IETF Protocol and Documentation Usage for IEEE 802 Parameters: </a:t>
            </a:r>
            <a:r>
              <a:rPr lang="en-US" sz="1400" dirty="0">
                <a:hlinkClick r:id="rId4"/>
              </a:rPr>
              <a:t>https://datatracker.ietf.org/doc/draft-ietf-intarea-rfc7042bis</a:t>
            </a:r>
            <a:r>
              <a:rPr lang="en-US" sz="1400" dirty="0">
                <a:hlinkClick r:id="rId5"/>
              </a:rPr>
              <a:t>/</a:t>
            </a:r>
            <a:r>
              <a:rPr lang="en-US" sz="1400" dirty="0"/>
              <a:t> (November 2023)</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(October 2023)</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EC62DAA5-F48B-A397-161B-4100975DB78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C890C2A-1680-27D4-4F14-DEC8AFC1C8B3}"/>
              </a:ext>
            </a:extLst>
          </p:cNvPr>
          <p:cNvSpPr>
            <a:spLocks noGrp="1"/>
          </p:cNvSpPr>
          <p:nvPr>
            <p:ph type="sldNum" idx="12"/>
          </p:nvPr>
        </p:nvSpPr>
        <p:spPr/>
        <p:txBody>
          <a:bodyPr/>
          <a:lstStyle/>
          <a:p>
            <a:r>
              <a:rPr lang="en-GB"/>
              <a:t>Slide </a:t>
            </a:r>
            <a:fld id="{440F5867-744E-4AA6-B0ED-4C44D2DFBB7B}" type="slidenum">
              <a:rPr lang="en-GB" smtClean="0"/>
              <a:pPr/>
              <a:t>145</a:t>
            </a:fld>
            <a:endParaRPr lang="en-GB" dirty="0"/>
          </a:p>
        </p:txBody>
      </p:sp>
      <p:sp>
        <p:nvSpPr>
          <p:cNvPr id="4" name="Date Placeholder 3">
            <a:extLst>
              <a:ext uri="{FF2B5EF4-FFF2-40B4-BE49-F238E27FC236}">
                <a16:creationId xmlns:a16="http://schemas.microsoft.com/office/drawing/2014/main" id="{D8137F5C-C39F-E7B1-760A-9B4CC86F6B8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192958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TLS Encrypted Client Hello: </a:t>
            </a:r>
            <a:r>
              <a:rPr lang="en-US" sz="1400" dirty="0">
                <a:hlinkClick r:id="rId4"/>
              </a:rPr>
              <a:t>https://datatracker.ietf.org/doc/draft-ietf-tls-esni/</a:t>
            </a:r>
            <a:r>
              <a:rPr lang="en-US" sz="1400" dirty="0"/>
              <a:t> (March 2024)</a:t>
            </a:r>
          </a:p>
          <a:p>
            <a:pPr lvl="1">
              <a:lnSpc>
                <a:spcPct val="80000"/>
              </a:lnSpc>
              <a:spcAft>
                <a:spcPts val="600"/>
              </a:spcAft>
              <a:defRPr/>
            </a:pPr>
            <a:r>
              <a:rPr lang="en-US" sz="1400" dirty="0"/>
              <a:t>Revised: The Transport Layer Security (TLS) Protocol Version 1.3 : </a:t>
            </a:r>
            <a:r>
              <a:rPr lang="en-US" sz="1400" dirty="0">
                <a:hlinkClick r:id="rId5"/>
              </a:rPr>
              <a:t>https://datatracker.ietf.org/doc/draft-ietf-tls-rfc8446bis/</a:t>
            </a:r>
            <a:r>
              <a:rPr lang="en-US" sz="1400" dirty="0"/>
              <a:t> (March 2024)</a:t>
            </a:r>
          </a:p>
        </p:txBody>
      </p:sp>
      <p:sp>
        <p:nvSpPr>
          <p:cNvPr id="2" name="Footer Placeholder 1">
            <a:extLst>
              <a:ext uri="{FF2B5EF4-FFF2-40B4-BE49-F238E27FC236}">
                <a16:creationId xmlns:a16="http://schemas.microsoft.com/office/drawing/2014/main" id="{B03BE24C-A692-1065-56F6-19FDEF978F6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83FCCFF-67D5-7E92-B00E-BE3361CE76B8}"/>
              </a:ext>
            </a:extLst>
          </p:cNvPr>
          <p:cNvSpPr>
            <a:spLocks noGrp="1"/>
          </p:cNvSpPr>
          <p:nvPr>
            <p:ph type="sldNum" idx="12"/>
          </p:nvPr>
        </p:nvSpPr>
        <p:spPr/>
        <p:txBody>
          <a:bodyPr/>
          <a:lstStyle/>
          <a:p>
            <a:r>
              <a:rPr lang="en-GB"/>
              <a:t>Slide </a:t>
            </a:r>
            <a:fld id="{440F5867-744E-4AA6-B0ED-4C44D2DFBB7B}" type="slidenum">
              <a:rPr lang="en-GB" smtClean="0"/>
              <a:pPr/>
              <a:t>146</a:t>
            </a:fld>
            <a:endParaRPr lang="en-GB" dirty="0"/>
          </a:p>
        </p:txBody>
      </p:sp>
      <p:sp>
        <p:nvSpPr>
          <p:cNvPr id="4" name="Date Placeholder 3">
            <a:extLst>
              <a:ext uri="{FF2B5EF4-FFF2-40B4-BE49-F238E27FC236}">
                <a16:creationId xmlns:a16="http://schemas.microsoft.com/office/drawing/2014/main" id="{F0A5B1B2-4601-D079-9FCC-14E2BEFC361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168193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RFC Editor queue: Deterministic Networking (</a:t>
            </a:r>
            <a:r>
              <a:rPr lang="en-US" sz="1400" dirty="0" err="1"/>
              <a:t>DetNet</a:t>
            </a:r>
            <a:r>
              <a:rPr lang="en-US" sz="1400" dirty="0"/>
              <a:t>): Packet Ordering Function: </a:t>
            </a:r>
            <a:r>
              <a:rPr lang="en-US" sz="1400" dirty="0">
                <a:hlinkClick r:id="rId4"/>
              </a:rPr>
              <a:t>https://datatracker.ietf.org/doc/draft-ietf-detnet-pof/</a:t>
            </a:r>
            <a:r>
              <a:rPr lang="en-US" sz="1400" dirty="0"/>
              <a:t> (January 2024)</a:t>
            </a:r>
          </a:p>
          <a:p>
            <a:pPr lvl="1"/>
            <a:r>
              <a:rPr lang="en-US" sz="1400" dirty="0"/>
              <a:t>Revised: Reliable and Available Wireless Architecture: </a:t>
            </a:r>
            <a:r>
              <a:rPr lang="en-US" sz="1400" dirty="0">
                <a:hlinkClick r:id="rId5"/>
              </a:rPr>
              <a:t>https://datatracker.ietf.org/doc/draft-ietf-raw-architecture/</a:t>
            </a:r>
            <a:r>
              <a:rPr lang="en-US" sz="1400" dirty="0"/>
              <a:t> (March 2024)</a:t>
            </a:r>
          </a:p>
          <a:p>
            <a:pPr lvl="1"/>
            <a:r>
              <a:rPr lang="en-US" sz="1400" dirty="0"/>
              <a:t>New: Requirements for Reliable Wireless Industrial Services: </a:t>
            </a:r>
            <a:r>
              <a:rPr lang="en-US" sz="1400" dirty="0">
                <a:hlinkClick r:id="rId6"/>
              </a:rPr>
              <a:t>https://datatracker.ietf.org/doc/draft-ietf-detnet-raw-industrial-req/</a:t>
            </a:r>
            <a:r>
              <a:rPr lang="en-US" sz="1400" dirty="0"/>
              <a:t> (January 2024)</a:t>
            </a:r>
          </a:p>
        </p:txBody>
      </p:sp>
      <p:sp>
        <p:nvSpPr>
          <p:cNvPr id="2" name="Footer Placeholder 1">
            <a:extLst>
              <a:ext uri="{FF2B5EF4-FFF2-40B4-BE49-F238E27FC236}">
                <a16:creationId xmlns:a16="http://schemas.microsoft.com/office/drawing/2014/main" id="{96EF5E58-2E8C-A0F5-59E8-D8DA8BF5AC6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C3949EC-E473-B021-74BA-579E12727B30}"/>
              </a:ext>
            </a:extLst>
          </p:cNvPr>
          <p:cNvSpPr>
            <a:spLocks noGrp="1"/>
          </p:cNvSpPr>
          <p:nvPr>
            <p:ph type="sldNum" idx="12"/>
          </p:nvPr>
        </p:nvSpPr>
        <p:spPr/>
        <p:txBody>
          <a:bodyPr/>
          <a:lstStyle/>
          <a:p>
            <a:r>
              <a:rPr lang="en-GB"/>
              <a:t>Slide </a:t>
            </a:r>
            <a:fld id="{440F5867-744E-4AA6-B0ED-4C44D2DFBB7B}" type="slidenum">
              <a:rPr lang="en-GB" smtClean="0"/>
              <a:pPr/>
              <a:t>147</a:t>
            </a:fld>
            <a:endParaRPr lang="en-GB" dirty="0"/>
          </a:p>
        </p:txBody>
      </p:sp>
      <p:sp>
        <p:nvSpPr>
          <p:cNvPr id="4" name="Date Placeholder 3">
            <a:extLst>
              <a:ext uri="{FF2B5EF4-FFF2-40B4-BE49-F238E27FC236}">
                <a16:creationId xmlns:a16="http://schemas.microsoft.com/office/drawing/2014/main" id="{DC173A11-5EFE-FB95-D991-7C98E4FA95B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0549104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BRSKI with Pledge in Responder Mode (BRSKI-PRM): </a:t>
            </a:r>
            <a:r>
              <a:rPr lang="en-US" sz="1400" dirty="0">
                <a:hlinkClick r:id="rId4"/>
              </a:rPr>
              <a:t>https://datatracker.ietf.org/doc/draft-ietf-anima-brski-prm/</a:t>
            </a:r>
            <a:r>
              <a:rPr lang="en-US" sz="1400" dirty="0"/>
              <a:t> (March 2024)</a:t>
            </a:r>
          </a:p>
          <a:p>
            <a:pPr lvl="1">
              <a:lnSpc>
                <a:spcPct val="80000"/>
              </a:lnSpc>
              <a:spcAft>
                <a:spcPts val="600"/>
              </a:spcAft>
              <a:defRPr/>
            </a:pPr>
            <a:r>
              <a:rPr lang="en-US" sz="1400" dirty="0"/>
              <a:t>Revised: A Voucher Artifact for Bootstrapping Protocols: </a:t>
            </a:r>
            <a:r>
              <a:rPr lang="en-US" sz="1400" dirty="0">
                <a:hlinkClick r:id="rId5"/>
              </a:rPr>
              <a:t>https://datatracker.ietf.org/doc/draft-ietf-anima-rfc8366bis/</a:t>
            </a:r>
            <a:r>
              <a:rPr lang="en-US" sz="1400" dirty="0"/>
              <a:t> (March 2024)</a:t>
            </a:r>
          </a:p>
          <a:p>
            <a:pPr lvl="1">
              <a:lnSpc>
                <a:spcPct val="80000"/>
              </a:lnSpc>
              <a:spcAft>
                <a:spcPts val="600"/>
              </a:spcAft>
              <a:defRPr/>
            </a:pPr>
            <a:r>
              <a:rPr lang="en-US" sz="1400" dirty="0"/>
              <a:t>Publication requested: BRSKI-AE: Alternative Enrollment Protocols in BRSKI: </a:t>
            </a:r>
            <a:r>
              <a:rPr lang="en-US" sz="1400" dirty="0">
                <a:hlinkClick r:id="rId5"/>
              </a:rPr>
              <a:t>https://datatracker.ietf.org/doc/draft-ietf-anima-brski-ae/</a:t>
            </a:r>
            <a:r>
              <a:rPr lang="en-US" sz="1400" dirty="0"/>
              <a:t> (March 2024)</a:t>
            </a:r>
          </a:p>
          <a:p>
            <a:pPr lvl="1">
              <a:lnSpc>
                <a:spcPct val="80000"/>
              </a:lnSpc>
              <a:spcAft>
                <a:spcPts val="600"/>
              </a:spcAft>
              <a:defRPr/>
            </a:pPr>
            <a:r>
              <a:rPr lang="en-US" sz="1400" dirty="0"/>
              <a:t>Revised: Constrained Bootstrapping Remote Secure Key Infrastructure (</a:t>
            </a:r>
            <a:r>
              <a:rPr lang="en-US" sz="1400" dirty="0" err="1"/>
              <a:t>cBRSKI</a:t>
            </a:r>
            <a:r>
              <a:rPr lang="en-US" sz="1400" dirty="0"/>
              <a:t>): </a:t>
            </a:r>
            <a:r>
              <a:rPr lang="en-US" sz="1400" dirty="0">
                <a:hlinkClick r:id="rId6"/>
              </a:rPr>
              <a:t>https://datatracker.ietf.org/doc/draft-ietf-anima-constrained-voucher/</a:t>
            </a:r>
            <a:r>
              <a:rPr lang="en-US" sz="1400" dirty="0"/>
              <a:t> (March 2024)</a:t>
            </a:r>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5964E13-0020-D12C-B3B0-6CDBAE3A109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BC3A389-18F7-8D13-B947-30A823A61044}"/>
              </a:ext>
            </a:extLst>
          </p:cNvPr>
          <p:cNvSpPr>
            <a:spLocks noGrp="1"/>
          </p:cNvSpPr>
          <p:nvPr>
            <p:ph type="sldNum" idx="12"/>
          </p:nvPr>
        </p:nvSpPr>
        <p:spPr/>
        <p:txBody>
          <a:bodyPr/>
          <a:lstStyle/>
          <a:p>
            <a:r>
              <a:rPr lang="en-GB"/>
              <a:t>Slide </a:t>
            </a:r>
            <a:fld id="{440F5867-744E-4AA6-B0ED-4C44D2DFBB7B}" type="slidenum">
              <a:rPr lang="en-GB" smtClean="0"/>
              <a:pPr/>
              <a:t>148</a:t>
            </a:fld>
            <a:endParaRPr lang="en-GB" dirty="0"/>
          </a:p>
        </p:txBody>
      </p:sp>
      <p:sp>
        <p:nvSpPr>
          <p:cNvPr id="4" name="Date Placeholder 3">
            <a:extLst>
              <a:ext uri="{FF2B5EF4-FFF2-40B4-BE49-F238E27FC236}">
                <a16:creationId xmlns:a16="http://schemas.microsoft.com/office/drawing/2014/main" id="{268AF4AE-81A1-BBD1-1C34-B81AB2C1935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500030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9695A1F-70D5-D29F-B6D3-107CB76FCAB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11FE827-6503-A86D-4106-86FD46EAB1AE}"/>
              </a:ext>
            </a:extLst>
          </p:cNvPr>
          <p:cNvSpPr>
            <a:spLocks noGrp="1"/>
          </p:cNvSpPr>
          <p:nvPr>
            <p:ph type="sldNum" idx="12"/>
          </p:nvPr>
        </p:nvSpPr>
        <p:spPr/>
        <p:txBody>
          <a:bodyPr/>
          <a:lstStyle/>
          <a:p>
            <a:r>
              <a:rPr lang="en-GB"/>
              <a:t>Slide </a:t>
            </a:r>
            <a:fld id="{440F5867-744E-4AA6-B0ED-4C44D2DFBB7B}" type="slidenum">
              <a:rPr lang="en-GB" smtClean="0"/>
              <a:pPr/>
              <a:t>149</a:t>
            </a:fld>
            <a:endParaRPr lang="en-GB" dirty="0"/>
          </a:p>
        </p:txBody>
      </p:sp>
      <p:sp>
        <p:nvSpPr>
          <p:cNvPr id="4" name="Date Placeholder 3">
            <a:extLst>
              <a:ext uri="{FF2B5EF4-FFF2-40B4-BE49-F238E27FC236}">
                <a16:creationId xmlns:a16="http://schemas.microsoft.com/office/drawing/2014/main" id="{9319CC52-9E00-9264-8437-1178554ED37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76065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11bc – </a:t>
            </a:r>
            <a:r>
              <a:rPr lang="en-GB" sz="1600" b="0" dirty="0"/>
              <a:t>In publication editing </a:t>
            </a:r>
          </a:p>
          <a:p>
            <a:r>
              <a:rPr lang="en-GB" sz="1600" dirty="0"/>
              <a:t>11be –</a:t>
            </a:r>
            <a:r>
              <a:rPr lang="en-GB" sz="1600" b="0" dirty="0"/>
              <a:t> </a:t>
            </a:r>
            <a:r>
              <a:rPr lang="en-US" sz="1600" b="0" dirty="0"/>
              <a:t>1045 pages for D5.0.  Expect to align the draft with the baseline when </a:t>
            </a:r>
            <a:r>
              <a:rPr lang="en-US" sz="1600" b="0" dirty="0" err="1"/>
              <a:t>REVme</a:t>
            </a:r>
            <a:r>
              <a:rPr lang="en-US" sz="1600" b="0" dirty="0"/>
              <a:t> 5.0 is published with 11az, 11bd, 11bb, and 11bc amendments.</a:t>
            </a:r>
          </a:p>
          <a:p>
            <a:r>
              <a:rPr lang="en-US" sz="1600" dirty="0"/>
              <a:t>11bf </a:t>
            </a:r>
            <a:r>
              <a:rPr lang="en-GB" sz="1600" dirty="0"/>
              <a:t>– </a:t>
            </a:r>
            <a:r>
              <a:rPr lang="en-GB" sz="1600" b="0" dirty="0"/>
              <a:t>LB281 just finished. 308 comments. Working on comment resolution. Expect to complete and go to recirc out of the March meeting. Plan to start MDR.</a:t>
            </a:r>
            <a:endParaRPr lang="en-US" sz="1600" b="0" dirty="0"/>
          </a:p>
          <a:p>
            <a:r>
              <a:rPr lang="en-GB" sz="1600" dirty="0"/>
              <a:t>11bh – </a:t>
            </a:r>
            <a:r>
              <a:rPr lang="en-GB" sz="1600" b="0" dirty="0"/>
              <a:t>LB282 just finished, 284 comments, Working through comment resolution. Expect to complete and go to recirc out of the January meeting. Plan to start MDR. </a:t>
            </a:r>
          </a:p>
          <a:p>
            <a:r>
              <a:rPr lang="en-GB" sz="1600" dirty="0"/>
              <a:t>11bi – </a:t>
            </a:r>
            <a:r>
              <a:rPr lang="en-GB" sz="1600" b="0" dirty="0"/>
              <a:t>Plan to have D0.1 out of January meeting session, and check with the group and see whether the draft is ready for CC or not. </a:t>
            </a:r>
          </a:p>
          <a:p>
            <a:r>
              <a:rPr lang="en-GB" sz="1600" dirty="0"/>
              <a:t>11bk</a:t>
            </a:r>
            <a:r>
              <a:rPr lang="en-GB" sz="1600" b="0" dirty="0"/>
              <a:t> –Current draft is D 1.0.  completed LB 279, 401 comments. Expect to complete and go to recirc out of the March or May meeting.</a:t>
            </a:r>
          </a:p>
          <a:p>
            <a:r>
              <a:rPr lang="en-GB" sz="1600" dirty="0" err="1"/>
              <a:t>REVme</a:t>
            </a:r>
            <a:r>
              <a:rPr lang="en-GB" sz="1600" dirty="0"/>
              <a:t> – </a:t>
            </a:r>
            <a:r>
              <a:rPr lang="en-GB" sz="1600" b="0" dirty="0"/>
              <a:t>606 comments on initial SA Ballot. Plan to go SA recirc out of the January meeting. 4 new amendments will be included in recirc.</a:t>
            </a:r>
            <a:endParaRPr lang="en-GB" sz="1400" dirty="0"/>
          </a:p>
          <a:p>
            <a:endParaRPr lang="en-US" sz="1400" dirty="0"/>
          </a:p>
          <a:p>
            <a:r>
              <a:rPr lang="en-GB" sz="2000" dirty="0"/>
              <a:t>  </a:t>
            </a:r>
          </a:p>
          <a:p>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53890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0"/>
            <a:ext cx="10665885"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graphicFrame>
        <p:nvGraphicFramePr>
          <p:cNvPr id="3" name="Table 2"/>
          <p:cNvGraphicFramePr>
            <a:graphicFrameLocks noGrp="1"/>
          </p:cNvGraphicFramePr>
          <p:nvPr/>
        </p:nvGraphicFramePr>
        <p:xfrm>
          <a:off x="914401" y="2909273"/>
          <a:ext cx="10721434" cy="2652184"/>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64050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11bf and 11bh MDR/MEC</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https://mentor.ieee.org/802.11/dcn/24/11-24-0140-05-0000-p802-11bh-d3-0-mdr-report.docx</a:t>
            </a:r>
          </a:p>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https://mentor.ieee.org/802.11/dcn/24/11-24-0141-05-0000-p802-11bf-d3-0-mdr-report.docx</a:t>
            </a:r>
          </a:p>
          <a:p>
            <a:pPr marL="0" marR="0" indent="0">
              <a:spcBef>
                <a:spcPts val="0"/>
              </a:spcBef>
              <a:spcAft>
                <a:spcPts val="0"/>
              </a:spcAft>
            </a:pPr>
            <a:endParaRPr lang="en-US" sz="2800" dirty="0"/>
          </a:p>
        </p:txBody>
      </p:sp>
      <p:sp>
        <p:nvSpPr>
          <p:cNvPr id="4" name="Slide Number Placeholder 3">
            <a:extLst>
              <a:ext uri="{FF2B5EF4-FFF2-40B4-BE49-F238E27FC236}">
                <a16:creationId xmlns:a16="http://schemas.microsoft.com/office/drawing/2014/main" id="{0D11A741-8084-115E-007C-C1DCECC20BD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C94FFB7A-4DD2-59A3-ED7C-59344C61B5DB}"/>
              </a:ext>
            </a:extLst>
          </p:cNvPr>
          <p:cNvSpPr>
            <a:spLocks noGrp="1"/>
          </p:cNvSpPr>
          <p:nvPr>
            <p:ph type="ftr" idx="14"/>
          </p:nvPr>
        </p:nvSpPr>
        <p:spPr/>
        <p:txBody>
          <a:bodyPr/>
          <a:lstStyle/>
          <a:p>
            <a:r>
              <a:rPr lang="en-GB"/>
              <a:t>Emily Qi, Intel</a:t>
            </a:r>
            <a:endParaRPr lang="en-GB" dirty="0"/>
          </a:p>
        </p:txBody>
      </p:sp>
      <p:sp>
        <p:nvSpPr>
          <p:cNvPr id="6" name="Date Placeholder 5">
            <a:extLst>
              <a:ext uri="{FF2B5EF4-FFF2-40B4-BE49-F238E27FC236}">
                <a16:creationId xmlns:a16="http://schemas.microsoft.com/office/drawing/2014/main" id="{C64C913C-4BA1-C311-A2BE-DD612B92C63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36887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521960"/>
          <a:ext cx="9930609" cy="3244252"/>
        </p:xfrm>
        <a:graphic>
          <a:graphicData uri="http://schemas.openxmlformats.org/drawingml/2006/table">
            <a:tbl>
              <a:tblPr firstRow="1">
                <a:tableStyleId>{073A0DAA-6AF3-43AB-8588-CEC1D06C72B9}</a:tableStyleId>
              </a:tblPr>
              <a:tblGrid>
                <a:gridCol w="756842">
                  <a:extLst>
                    <a:ext uri="{9D8B030D-6E8A-4147-A177-3AD203B41FA5}">
                      <a16:colId xmlns:a16="http://schemas.microsoft.com/office/drawing/2014/main" val="4261970102"/>
                    </a:ext>
                  </a:extLst>
                </a:gridCol>
                <a:gridCol w="858822">
                  <a:extLst>
                    <a:ext uri="{9D8B030D-6E8A-4147-A177-3AD203B41FA5}">
                      <a16:colId xmlns:a16="http://schemas.microsoft.com/office/drawing/2014/main" val="78877518"/>
                    </a:ext>
                  </a:extLst>
                </a:gridCol>
                <a:gridCol w="526821">
                  <a:extLst>
                    <a:ext uri="{9D8B030D-6E8A-4147-A177-3AD203B41FA5}">
                      <a16:colId xmlns:a16="http://schemas.microsoft.com/office/drawing/2014/main" val="1625024730"/>
                    </a:ext>
                  </a:extLst>
                </a:gridCol>
                <a:gridCol w="526821">
                  <a:extLst>
                    <a:ext uri="{9D8B030D-6E8A-4147-A177-3AD203B41FA5}">
                      <a16:colId xmlns:a16="http://schemas.microsoft.com/office/drawing/2014/main" val="2198051875"/>
                    </a:ext>
                  </a:extLst>
                </a:gridCol>
                <a:gridCol w="526821">
                  <a:extLst>
                    <a:ext uri="{9D8B030D-6E8A-4147-A177-3AD203B41FA5}">
                      <a16:colId xmlns:a16="http://schemas.microsoft.com/office/drawing/2014/main" val="2849464904"/>
                    </a:ext>
                  </a:extLst>
                </a:gridCol>
                <a:gridCol w="526821">
                  <a:extLst>
                    <a:ext uri="{9D8B030D-6E8A-4147-A177-3AD203B41FA5}">
                      <a16:colId xmlns:a16="http://schemas.microsoft.com/office/drawing/2014/main" val="3784159027"/>
                    </a:ext>
                  </a:extLst>
                </a:gridCol>
                <a:gridCol w="476156">
                  <a:extLst>
                    <a:ext uri="{9D8B030D-6E8A-4147-A177-3AD203B41FA5}">
                      <a16:colId xmlns:a16="http://schemas.microsoft.com/office/drawing/2014/main" val="1499934070"/>
                    </a:ext>
                  </a:extLst>
                </a:gridCol>
                <a:gridCol w="1545975">
                  <a:extLst>
                    <a:ext uri="{9D8B030D-6E8A-4147-A177-3AD203B41FA5}">
                      <a16:colId xmlns:a16="http://schemas.microsoft.com/office/drawing/2014/main" val="309422106"/>
                    </a:ext>
                  </a:extLst>
                </a:gridCol>
                <a:gridCol w="690408">
                  <a:extLst>
                    <a:ext uri="{9D8B030D-6E8A-4147-A177-3AD203B41FA5}">
                      <a16:colId xmlns:a16="http://schemas.microsoft.com/office/drawing/2014/main" val="2746800865"/>
                    </a:ext>
                  </a:extLst>
                </a:gridCol>
                <a:gridCol w="2109510">
                  <a:extLst>
                    <a:ext uri="{9D8B030D-6E8A-4147-A177-3AD203B41FA5}">
                      <a16:colId xmlns:a16="http://schemas.microsoft.com/office/drawing/2014/main" val="664609411"/>
                    </a:ext>
                  </a:extLst>
                </a:gridCol>
                <a:gridCol w="1385612">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4"/>
                          </a:solidFill>
                          <a:effectLst/>
                          <a:latin typeface="+mn-lt"/>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4"/>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accent4"/>
                          </a:solidFill>
                          <a:effectLst/>
                          <a:latin typeface="+mn-lt"/>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4"/>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a:t>Emily Qi, Intel</a:t>
            </a:r>
            <a:endParaRPr lang="en-GB" dirty="0"/>
          </a:p>
        </p:txBody>
      </p:sp>
      <p:sp>
        <p:nvSpPr>
          <p:cNvPr id="6" name="Date Placeholder 5"/>
          <p:cNvSpPr>
            <a:spLocks noGrp="1"/>
          </p:cNvSpPr>
          <p:nvPr>
            <p:ph type="dt" idx="15"/>
          </p:nvPr>
        </p:nvSpPr>
        <p:spPr/>
        <p:txBody>
          <a:bodyPr/>
          <a:lstStyle/>
          <a:p>
            <a:r>
              <a:rPr lang="en-US"/>
              <a:t>March 2024</a:t>
            </a:r>
            <a:endParaRPr lang="en-GB" dirty="0"/>
          </a:p>
        </p:txBody>
      </p:sp>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March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99820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5C01EE75-0880-9520-54E9-9820B9D54B8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E1FF33E-5FEB-F41A-C11C-2B42E499AF46}"/>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AD1DD133-96CB-5B3D-5395-5C5D1E0B02C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3502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2024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2024 Session</a:t>
            </a:r>
          </a:p>
        </p:txBody>
      </p:sp>
      <p:sp>
        <p:nvSpPr>
          <p:cNvPr id="2" name="Footer Placeholder 1">
            <a:extLst>
              <a:ext uri="{FF2B5EF4-FFF2-40B4-BE49-F238E27FC236}">
                <a16:creationId xmlns:a16="http://schemas.microsoft.com/office/drawing/2014/main" id="{446CB3DE-DE20-BCF8-1CEF-A7C528F13BF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84BF46F-7FAA-85A3-AE2D-B49271C1FDC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4F887A1E-5986-7B37-C312-21B68080164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08730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295400"/>
            <a:ext cx="8458200" cy="5181600"/>
          </a:xfrm>
        </p:spPr>
        <p:txBody>
          <a:bodyPr/>
          <a:lstStyle/>
          <a:p>
            <a:pPr>
              <a:spcBef>
                <a:spcPts val="0"/>
              </a:spcBef>
            </a:pPr>
            <a:r>
              <a:rPr lang="en-US" sz="2800" dirty="0"/>
              <a:t>Agenda is here: </a:t>
            </a:r>
            <a:r>
              <a:rPr lang="en-US" sz="2800" dirty="0">
                <a:hlinkClick r:id="rId3"/>
              </a:rPr>
              <a:t>11-24/0263r4</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Completed comment resolution of WG LB (802.1 “hosting”).</a:t>
            </a:r>
          </a:p>
          <a:p>
            <a:pPr lvl="1">
              <a:lnSpc>
                <a:spcPct val="90000"/>
              </a:lnSpc>
              <a:spcBef>
                <a:spcPts val="300"/>
              </a:spcBef>
              <a:defRPr/>
            </a:pPr>
            <a:r>
              <a:rPr lang="en-US" sz="2400" dirty="0">
                <a:ea typeface="Calibri" panose="020F0502020204030204" pitchFamily="34" charset="0"/>
              </a:rPr>
              <a:t>The last significant open issue is what to do to better describe EPD/LPD.  In P802REVc meeting, continued/finished review of a proposal for replacement text, which will remove the EPD and LPD terminology, and instead refer to/describe how the LLC does protocol discrimination with a protocol identifier (</a:t>
            </a:r>
            <a:r>
              <a:rPr lang="en-US" sz="2400" dirty="0" err="1">
                <a:ea typeface="Calibri" panose="020F0502020204030204" pitchFamily="34" charset="0"/>
              </a:rPr>
              <a:t>EtherType</a:t>
            </a:r>
            <a:r>
              <a:rPr lang="en-US" sz="2400" dirty="0">
                <a:ea typeface="Calibri" panose="020F0502020204030204" pitchFamily="34" charset="0"/>
              </a:rPr>
              <a:t>, LSAP addresses/SNAP, etc.) and how it formats the protocol identifier in LPDUs (2 styles).  Made some edits from suggestions for improvement of the draft.</a:t>
            </a:r>
          </a:p>
          <a:p>
            <a:pPr lvl="1">
              <a:lnSpc>
                <a:spcPct val="90000"/>
              </a:lnSpc>
              <a:spcBef>
                <a:spcPts val="300"/>
              </a:spcBef>
              <a:defRPr/>
            </a:pPr>
            <a:r>
              <a:rPr lang="en-US" sz="2400" dirty="0">
                <a:ea typeface="Calibri" panose="020F0502020204030204" pitchFamily="34" charset="0"/>
              </a:rPr>
              <a:t>Will recirc out of March, and likely again from an April telecon. Expect to start SA ballot out of May.</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FB2B683D-B9C4-A3E0-FAD9-D125224F3B0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262AEE-3B16-6466-B317-38C1AF1F7CC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09205D6F-73B1-D861-76B9-735986C3941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54796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Considered follow-on architecture work, from the IEEE Std 802 results, and discussed 802.11be architecture fit</a:t>
            </a: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Agreed we could probably use 3 Annexes, all informative, on:</a:t>
            </a:r>
          </a:p>
          <a:p>
            <a:pPr lvl="2">
              <a:lnSpc>
                <a:spcPct val="90000"/>
              </a:lnSpc>
              <a:spcBef>
                <a:spcPts val="300"/>
              </a:spcBef>
              <a:defRPr/>
            </a:pPr>
            <a:r>
              <a:rPr lang="en-US" sz="2200" dirty="0">
                <a:ea typeface="Calibri" panose="020F0502020204030204" pitchFamily="34" charset="0"/>
              </a:rPr>
              <a:t>Frame Exchange and Frame Exchange Sequence explanation</a:t>
            </a:r>
          </a:p>
          <a:p>
            <a:pPr lvl="2">
              <a:lnSpc>
                <a:spcPct val="90000"/>
              </a:lnSpc>
              <a:spcBef>
                <a:spcPts val="300"/>
              </a:spcBef>
              <a:defRPr/>
            </a:pPr>
            <a:r>
              <a:rPr lang="en-US" sz="2200" dirty="0">
                <a:ea typeface="Calibri" panose="020F0502020204030204" pitchFamily="34" charset="0"/>
              </a:rPr>
              <a:t>Overview/introduction/index to specific frame usage/order, with references into the body text subclauses</a:t>
            </a:r>
          </a:p>
          <a:p>
            <a:pPr lvl="2">
              <a:lnSpc>
                <a:spcPct val="90000"/>
              </a:lnSpc>
              <a:spcBef>
                <a:spcPts val="300"/>
              </a:spcBef>
              <a:defRPr/>
            </a:pPr>
            <a:r>
              <a:rPr lang="en-US" sz="2200" dirty="0">
                <a:ea typeface="Calibri" panose="020F0502020204030204" pitchFamily="34" charset="0"/>
              </a:rPr>
              <a:t>Discussion of how “real-world” implementation designs relate/map to the architecture in 802.11</a:t>
            </a: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200" dirty="0">
                <a:ea typeface="Calibri" panose="020F0502020204030204" pitchFamily="34" charset="0"/>
              </a:rPr>
              <a:t>Deferred to May.</a:t>
            </a:r>
          </a:p>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6E1CC0A4-D9EB-C1D6-8E28-B98B8A639FE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166219B-7701-513A-D3FA-9829267D1AAA}"/>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95545983-6071-1416-7D91-298E4E390AA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8460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 (slide 20):</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Clarify EPD/LPD within 802.11: </a:t>
            </a:r>
            <a:r>
              <a:rPr lang="en-US" sz="2000" dirty="0">
                <a:hlinkClick r:id="rId3"/>
              </a:rPr>
              <a:t>11-20/0174r0</a:t>
            </a:r>
            <a:endParaRPr lang="en-US" sz="2000" dirty="0"/>
          </a:p>
          <a:p>
            <a:pPr marL="1485900" lvl="4" indent="-342900">
              <a:lnSpc>
                <a:spcPct val="90000"/>
              </a:lnSpc>
              <a:buFont typeface="Arial" pitchFamily="34" charset="0"/>
              <a:buChar char="•"/>
              <a:defRPr/>
            </a:pPr>
            <a:r>
              <a:rPr lang="en-US" sz="2000" b="1" dirty="0">
                <a:solidFill>
                  <a:schemeClr val="accent2">
                    <a:lumMod val="75000"/>
                  </a:schemeClr>
                </a:solidFill>
              </a:rPr>
              <a:t>Follow the lead from 802REVc?</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DCD127F-DB3E-5FBB-28C8-88EC0CE281E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733FC10-9E9C-2706-2106-38F0B60D4385}"/>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F3125E5-E9CC-F339-25BE-2CF038D7038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6351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results of IEEE P802REVc recirculation ballot(s)</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None expected.  If needed, will schedule with 10-days notice.</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F3B5C2F2-D819-4C0C-9066-F348689697D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D2CE2B2-47A6-1D3B-DE6B-E61D56D1045A}"/>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408D1063-CFB9-1A1B-9438-896940EDD7C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27372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92932C57-21DA-61CC-E642-92C38182D423}"/>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B1958B0-640E-0D62-C65F-1F3F3585103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F8C7EC70-72B4-6C14-653A-64A40132943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01074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2024.</a:t>
            </a:r>
          </a:p>
        </p:txBody>
      </p:sp>
      <p:sp>
        <p:nvSpPr>
          <p:cNvPr id="2" name="Footer Placeholder 1">
            <a:extLst>
              <a:ext uri="{FF2B5EF4-FFF2-40B4-BE49-F238E27FC236}">
                <a16:creationId xmlns:a16="http://schemas.microsoft.com/office/drawing/2014/main" id="{B510AF61-A008-731B-DC02-465ACD039F8C}"/>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A52CC074-1D5F-DD3E-FD1D-B7B7760D5C72}"/>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327BADFA-375E-82F2-5D39-89DB915894F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527155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 &amp; tutorial on AFC</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a:p>
            <a:pPr marL="0" indent="0"/>
            <a:r>
              <a:rPr lang="en-US" dirty="0"/>
              <a:t>7 </a:t>
            </a:r>
            <a:r>
              <a:rPr lang="en-US" dirty="0" err="1"/>
              <a:t>Coex</a:t>
            </a:r>
            <a:r>
              <a:rPr lang="en-US" dirty="0"/>
              <a:t> submissions &amp; discussions with 15.4ab</a:t>
            </a:r>
          </a:p>
        </p:txBody>
      </p:sp>
      <p:sp>
        <p:nvSpPr>
          <p:cNvPr id="7" name="Footer Placeholder 6">
            <a:extLst>
              <a:ext uri="{FF2B5EF4-FFF2-40B4-BE49-F238E27FC236}">
                <a16:creationId xmlns:a16="http://schemas.microsoft.com/office/drawing/2014/main" id="{7DF55084-69C9-E07C-CC48-46EA0FC36C4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935C6CB-258A-9836-F093-78BE5931A342}"/>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8A1E355-C3A7-13D5-71E4-D0F241FC1CE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2110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Version 2.2.0 one of the first Harmonized Standards (HSs) to undergo </a:t>
            </a:r>
            <a:r>
              <a:rPr lang="en-US" b="0" dirty="0" err="1">
                <a:latin typeface="Helvetica" pitchFamily="2" charset="0"/>
              </a:rPr>
              <a:t>Standardisation</a:t>
            </a:r>
            <a:r>
              <a:rPr lang="en-US" b="0" dirty="0">
                <a:latin typeface="Helvetica" pitchFamily="2" charset="0"/>
              </a:rPr>
              <a:t> Request deliverables Approval Process (</a:t>
            </a:r>
            <a:r>
              <a:rPr lang="en-US" b="0" dirty="0" err="1">
                <a:latin typeface="Helvetica" pitchFamily="2" charset="0"/>
              </a:rPr>
              <a:t>SRdAP</a:t>
            </a:r>
            <a:r>
              <a:rPr lang="en-US" b="0" dirty="0">
                <a:latin typeface="Helvetica" pitchFamily="2" charset="0"/>
              </a:rPr>
              <a:t>)</a:t>
            </a:r>
          </a:p>
          <a:p>
            <a:pPr marL="380990" indent="-380990">
              <a:buFont typeface="Arial" panose="020B0604020202020204" pitchFamily="34" charset="0"/>
              <a:buChar char="•"/>
            </a:pPr>
            <a:r>
              <a:rPr lang="en-US" b="0" dirty="0" err="1">
                <a:latin typeface="Helvetica" pitchFamily="2" charset="0"/>
              </a:rPr>
              <a:t>SRdAP</a:t>
            </a:r>
            <a:r>
              <a:rPr lang="en-US" b="0" dirty="0">
                <a:latin typeface="Helvetica" pitchFamily="2" charset="0"/>
              </a:rPr>
              <a:t> replacing ENAP</a:t>
            </a:r>
          </a:p>
          <a:p>
            <a:pPr marL="380990" indent="-380990">
              <a:buFont typeface="Arial" panose="020B0604020202020204" pitchFamily="34" charset="0"/>
              <a:buChar char="•"/>
            </a:pPr>
            <a:r>
              <a:rPr lang="en-US" b="0" dirty="0">
                <a:latin typeface="Helvetica" pitchFamily="2" charset="0"/>
              </a:rPr>
              <a:t>Resolution of all comments provided; recirculation to start soon</a:t>
            </a:r>
          </a:p>
          <a:p>
            <a:pPr marL="0" indent="0"/>
            <a:r>
              <a:rPr lang="en-US" dirty="0">
                <a:latin typeface="Helvetica" pitchFamily="2" charset="0"/>
              </a:rPr>
              <a:t>EN 303 753 (Wideband Data Transmission Systems (WDTS) for mobile and fixed radio equipment operating in the 57 GHz to 71 GHz band)</a:t>
            </a:r>
          </a:p>
          <a:p>
            <a:pPr marL="380990" indent="-380990">
              <a:buFont typeface="Arial" panose="020B0604020202020204" pitchFamily="34" charset="0"/>
              <a:buChar char="•"/>
            </a:pPr>
            <a:r>
              <a:rPr lang="en-US" b="0" dirty="0">
                <a:latin typeface="Helvetica" pitchFamily="2" charset="0"/>
              </a:rPr>
              <a:t>ETSI TC BRAN addressed all comments on the initial 90 d ENAP</a:t>
            </a:r>
          </a:p>
          <a:p>
            <a:pPr marL="380990" indent="-380990">
              <a:buFont typeface="Arial" panose="020B0604020202020204" pitchFamily="34" charset="0"/>
              <a:buChar char="•"/>
            </a:pPr>
            <a:r>
              <a:rPr lang="en-US" b="0" dirty="0">
                <a:latin typeface="Helvetica" pitchFamily="2" charset="0"/>
              </a:rPr>
              <a:t>Additional 90 d EN Approval Procedure (ENAP) ongoing</a:t>
            </a:r>
          </a:p>
        </p:txBody>
      </p:sp>
      <p:sp>
        <p:nvSpPr>
          <p:cNvPr id="7" name="Footer Placeholder 6">
            <a:extLst>
              <a:ext uri="{FF2B5EF4-FFF2-40B4-BE49-F238E27FC236}">
                <a16:creationId xmlns:a16="http://schemas.microsoft.com/office/drawing/2014/main" id="{93DD2EEC-3777-A9C0-E328-E5C137BD440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EF1B863-019E-4C0C-BCB9-06C0B2E87FB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3F8C30E9-EC37-6717-6185-4A538747EA5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6247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by ETSI and reviewed by European Commission (EC)</a:t>
            </a:r>
          </a:p>
          <a:p>
            <a:pPr marL="380990" indent="-380990">
              <a:buFont typeface="Arial" panose="020B0604020202020204" pitchFamily="34" charset="0"/>
              <a:buChar char="•"/>
            </a:pPr>
            <a:r>
              <a:rPr lang="en-US" b="0" dirty="0">
                <a:latin typeface="Helvetica" pitchFamily="2" charset="0"/>
              </a:rPr>
              <a:t>EC criticizes normative reference to IEEE 802.11ax-2021 because EC does not recognize IEEE as SDO</a:t>
            </a:r>
          </a:p>
          <a:p>
            <a:pPr marL="380990" indent="-380990">
              <a:buFont typeface="Arial" panose="020B0604020202020204" pitchFamily="34" charset="0"/>
              <a:buChar char="•"/>
            </a:pPr>
            <a:r>
              <a:rPr lang="en-US" b="0" dirty="0">
                <a:latin typeface="Helvetica" pitchFamily="2" charset="0"/>
              </a:rPr>
              <a:t>ETSI TC BRAN developed response to EC</a:t>
            </a:r>
          </a:p>
          <a:p>
            <a:pPr marL="380990" indent="-380990">
              <a:buFont typeface="Arial" panose="020B0604020202020204" pitchFamily="34" charset="0"/>
              <a:buChar char="•"/>
            </a:pPr>
            <a:r>
              <a:rPr lang="en-US" b="0" dirty="0">
                <a:latin typeface="Helvetica" pitchFamily="2" charset="0"/>
              </a:rPr>
              <a:t>Ongoing / new work item discussions:</a:t>
            </a:r>
          </a:p>
          <a:p>
            <a:pPr marL="781031" lvl="1" indent="-380990">
              <a:buFont typeface="Arial" panose="020B0604020202020204" pitchFamily="34" charset="0"/>
              <a:buChar char="•"/>
            </a:pPr>
            <a:r>
              <a:rPr lang="en-US" b="0" dirty="0">
                <a:latin typeface="Helvetica" pitchFamily="2" charset="0"/>
              </a:rPr>
              <a:t>Spectrum mask for 320 MHz</a:t>
            </a:r>
            <a:endParaRPr lang="en-US" dirty="0">
              <a:latin typeface="Helvetica" pitchFamily="2" charset="0"/>
            </a:endParaRPr>
          </a:p>
          <a:p>
            <a:pPr marL="781031" lvl="1" indent="-380990">
              <a:buFont typeface="Arial" panose="020B0604020202020204" pitchFamily="34" charset="0"/>
              <a:buChar char="•"/>
            </a:pPr>
            <a:r>
              <a:rPr lang="en-US" b="0" dirty="0">
                <a:latin typeface="Helvetica" pitchFamily="2" charset="0"/>
              </a:rPr>
              <a:t>Discussions on Client-to-Client operation and medium access requirements for Narrowband Frequency Hopping (NB FH) </a:t>
            </a:r>
          </a:p>
        </p:txBody>
      </p:sp>
      <p:sp>
        <p:nvSpPr>
          <p:cNvPr id="7" name="Footer Placeholder 6">
            <a:extLst>
              <a:ext uri="{FF2B5EF4-FFF2-40B4-BE49-F238E27FC236}">
                <a16:creationId xmlns:a16="http://schemas.microsoft.com/office/drawing/2014/main" id="{13CA5592-338A-AF30-7D3D-0E1514BF066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CB37EF4-DEED-5F89-1AD4-A0BF5FDD00A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7B8341F5-5F1A-96D6-0DF5-E0007ADF598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2296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F024B-50EF-C68F-13F4-A58A10100D56}"/>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64D92E93-2417-2939-1DEF-96A5AD1D672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19BAA85-A5E6-EBBF-9764-D5849BC88919}"/>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28C1132-137B-CC6E-6BC4-D8860A3F540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7170F61-9C9E-11A6-E633-E4BA68790E4B}"/>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37949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302 502 (Broadband Fixed Wireless Access (BFWA))</a:t>
            </a:r>
          </a:p>
          <a:p>
            <a:pPr marL="380990" indent="-380990">
              <a:buFont typeface="Arial" panose="020B0604020202020204" pitchFamily="34" charset="0"/>
              <a:buChar char="•"/>
            </a:pPr>
            <a:r>
              <a:rPr lang="en-US" b="0" dirty="0">
                <a:latin typeface="Helvetica" pitchFamily="2" charset="0"/>
              </a:rPr>
              <a:t>In Europe, multiple assignments for the 5.8 GHz band</a:t>
            </a:r>
          </a:p>
          <a:p>
            <a:pPr marL="380990" indent="-380990">
              <a:buFont typeface="Arial" panose="020B0604020202020204" pitchFamily="34" charset="0"/>
              <a:buChar char="•"/>
            </a:pPr>
            <a:r>
              <a:rPr lang="en-US" b="0" dirty="0">
                <a:latin typeface="Helvetica" pitchFamily="2" charset="0"/>
              </a:rPr>
              <a:t>No progress on open work item since 2017</a:t>
            </a:r>
          </a:p>
          <a:p>
            <a:pPr marL="380990" indent="-380990">
              <a:buFont typeface="Arial" panose="020B0604020202020204" pitchFamily="34" charset="0"/>
              <a:buChar char="•"/>
            </a:pPr>
            <a:r>
              <a:rPr lang="en-US" b="0" dirty="0">
                <a:latin typeface="Helvetica" pitchFamily="2" charset="0"/>
              </a:rPr>
              <a:t>In January 2024, ETSI’s Board approved TC BRAN’s request to stop the EN 302 502 WI</a:t>
            </a:r>
          </a:p>
          <a:p>
            <a:pPr marL="380990" indent="-380990">
              <a:buFont typeface="Arial" panose="020B0604020202020204" pitchFamily="34" charset="0"/>
              <a:buChar char="•"/>
            </a:pPr>
            <a:r>
              <a:rPr lang="en-US" b="0" dirty="0">
                <a:latin typeface="Helvetica" pitchFamily="2" charset="0"/>
              </a:rPr>
              <a:t>National Standards Body Group (NSBG) approved Stopping a Work Item</a:t>
            </a: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46FF3A7A-BA4A-E72E-4746-164185CECA6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07ECC6C-3798-E475-9548-6D93B353326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EE691190-51E2-EF2F-C8DD-7A9EE30D5CD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9144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604798"/>
            <a:ext cx="10361084" cy="4113213"/>
          </a:xfrm>
        </p:spPr>
        <p:txBody>
          <a:bodyPr/>
          <a:lstStyle/>
          <a:p>
            <a:r>
              <a:rPr lang="en-US" sz="2133" dirty="0"/>
              <a:t>Recent actions</a:t>
            </a:r>
          </a:p>
          <a:p>
            <a:pPr marL="380990" indent="-380990">
              <a:buFont typeface="Arial" panose="020B0604020202020204" pitchFamily="34" charset="0"/>
              <a:buChar char="•"/>
            </a:pPr>
            <a:r>
              <a:rPr lang="en-US" sz="2133" dirty="0"/>
              <a:t>Continued review of sharing simulation results at Bluetooth SIG and ETSI BRAN</a:t>
            </a:r>
          </a:p>
          <a:p>
            <a:pPr marL="380990" indent="-380990">
              <a:buFont typeface="Arial" panose="020B0604020202020204" pitchFamily="34" charset="0"/>
              <a:buChar char="•"/>
            </a:pPr>
            <a:r>
              <a:rPr lang="en-US" sz="2133" dirty="0"/>
              <a:t>Heard several proposals for access mechanisms </a:t>
            </a:r>
          </a:p>
          <a:p>
            <a:pPr marL="781031" lvl="1" indent="-380990">
              <a:buFont typeface="Arial" panose="020B0604020202020204" pitchFamily="34" charset="0"/>
              <a:buChar char="•"/>
            </a:pPr>
            <a:r>
              <a:rPr lang="en-US" sz="1733" dirty="0"/>
              <a:t>LBT</a:t>
            </a:r>
          </a:p>
          <a:p>
            <a:pPr marL="781031" lvl="1" indent="-380990">
              <a:buFont typeface="Arial" panose="020B0604020202020204" pitchFamily="34" charset="0"/>
              <a:buChar char="•"/>
            </a:pPr>
            <a:r>
              <a:rPr lang="en-US" sz="1733" dirty="0"/>
              <a:t>Secondary Channel Deferral LBT</a:t>
            </a:r>
          </a:p>
          <a:p>
            <a:pPr marL="781031" lvl="1" indent="-380990">
              <a:buFont typeface="Arial" panose="020B0604020202020204" pitchFamily="34" charset="0"/>
              <a:buChar char="•"/>
            </a:pPr>
            <a:r>
              <a:rPr lang="en-US" sz="1733" dirty="0"/>
              <a:t>Secondary Channel Deferral LBT with EDT Ramp-up </a:t>
            </a:r>
          </a:p>
          <a:p>
            <a:pPr marL="781031" lvl="1" indent="-380990">
              <a:buFont typeface="Arial" panose="020B0604020202020204" pitchFamily="34" charset="0"/>
              <a:buChar char="•"/>
            </a:pPr>
            <a:r>
              <a:rPr lang="en-US" sz="1733" dirty="0"/>
              <a:t>Dynamic Puncturing</a:t>
            </a:r>
          </a:p>
          <a:p>
            <a:pPr marL="380990" indent="-380990">
              <a:buFont typeface="Arial" panose="020B0604020202020204" pitchFamily="34" charset="0"/>
              <a:buChar char="•"/>
            </a:pPr>
            <a:r>
              <a:rPr lang="en-US" sz="2133" dirty="0"/>
              <a:t>Discussion of acceptable limits</a:t>
            </a:r>
          </a:p>
          <a:p>
            <a:pPr lvl="1"/>
            <a:endParaRPr lang="en-US" sz="1733" dirty="0"/>
          </a:p>
          <a:p>
            <a:endParaRPr lang="en-US" sz="2133" dirty="0"/>
          </a:p>
        </p:txBody>
      </p:sp>
      <p:sp>
        <p:nvSpPr>
          <p:cNvPr id="7" name="Footer Placeholder 6">
            <a:extLst>
              <a:ext uri="{FF2B5EF4-FFF2-40B4-BE49-F238E27FC236}">
                <a16:creationId xmlns:a16="http://schemas.microsoft.com/office/drawing/2014/main" id="{39056593-520E-4E12-8CF6-435C81F809D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1F26501-011C-A643-E9BF-CB370FEACE47}"/>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F56DC0C4-457A-8DAA-ED50-F26FF1DCB34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21921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(1/2)</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Tutorial “Automated Frequency Coordination (AFC)” (Monday 802 tutorial)</a:t>
            </a:r>
          </a:p>
          <a:p>
            <a:endParaRPr lang="en-US" dirty="0"/>
          </a:p>
          <a:p>
            <a:r>
              <a:rPr lang="en-US" dirty="0"/>
              <a:t>Additional technical submissions addressed</a:t>
            </a:r>
          </a:p>
          <a:p>
            <a:pPr marL="380990" indent="-380990">
              <a:buFont typeface="Arial" panose="020B0604020202020204" pitchFamily="34" charset="0"/>
              <a:buChar char="•"/>
            </a:pPr>
            <a:r>
              <a:rPr lang="en-GB" dirty="0"/>
              <a:t>Improving performance of LBT-enabled NB devices (24/521)</a:t>
            </a:r>
          </a:p>
          <a:p>
            <a:pPr marL="380990" indent="-380990">
              <a:buFont typeface="Arial" panose="020B0604020202020204" pitchFamily="34" charset="0"/>
              <a:buChar char="•"/>
            </a:pPr>
            <a:r>
              <a:rPr lang="en-US" dirty="0"/>
              <a:t>Follow-up to IEEE 802.11-24/0055r0, </a:t>
            </a:r>
            <a:br>
              <a:rPr lang="en-US" dirty="0"/>
            </a:br>
            <a:r>
              <a:rPr lang="en-US" dirty="0"/>
              <a:t>“Evaluation of Puncturing for Coexistence of IEEE 802.11 and Bluetooth in 6 GHz”</a:t>
            </a:r>
            <a:r>
              <a:rPr lang="en-GB" dirty="0"/>
              <a:t> (24/445) --&gt; and discussion of underlying ETSI BRAN submission showing details on the performance of Bluetooth (24/603)</a:t>
            </a:r>
            <a:endParaRPr lang="en-US" dirty="0"/>
          </a:p>
        </p:txBody>
      </p:sp>
      <p:sp>
        <p:nvSpPr>
          <p:cNvPr id="7" name="Footer Placeholder 6">
            <a:extLst>
              <a:ext uri="{FF2B5EF4-FFF2-40B4-BE49-F238E27FC236}">
                <a16:creationId xmlns:a16="http://schemas.microsoft.com/office/drawing/2014/main" id="{54DDC1BD-8B5B-853C-D6FB-70611D0E6F1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DF0A257-39DD-ABD8-FA7D-452557B506E2}"/>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C307F23-F550-F06A-555E-52F110D9FAC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63765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(2/2)</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380990" indent="-380990">
              <a:buFont typeface="Arial" panose="020B0604020202020204" pitchFamily="34" charset="0"/>
              <a:buChar char="•"/>
            </a:pPr>
            <a:r>
              <a:rPr lang="en-US" b="0" dirty="0"/>
              <a:t>CCA Modes in 802.15.4 (24/360)</a:t>
            </a:r>
          </a:p>
          <a:p>
            <a:pPr marL="380990" indent="-380990">
              <a:buFont typeface="Arial" panose="020B0604020202020204" pitchFamily="34" charset="0"/>
              <a:buChar char="•"/>
            </a:pPr>
            <a:r>
              <a:rPr lang="en-US" dirty="0"/>
              <a:t>Next steps: </a:t>
            </a:r>
          </a:p>
          <a:p>
            <a:pPr marL="781031" lvl="1" indent="-380990">
              <a:buFont typeface="Arial" panose="020B0604020202020204" pitchFamily="34" charset="0"/>
              <a:buChar char="•"/>
            </a:pPr>
            <a:r>
              <a:rPr lang="en-US" dirty="0"/>
              <a:t>Continue with joint session in May; </a:t>
            </a:r>
          </a:p>
          <a:p>
            <a:pPr marL="781031" lvl="1" indent="-380990">
              <a:buFont typeface="Arial" panose="020B0604020202020204" pitchFamily="34" charset="0"/>
              <a:buChar char="•"/>
            </a:pPr>
            <a:r>
              <a:rPr lang="en-US" dirty="0"/>
              <a:t>Intermediate telco (if submissions are announced)</a:t>
            </a:r>
          </a:p>
          <a:p>
            <a:pPr marL="781031" lvl="1" indent="-380990">
              <a:buFont typeface="Arial" panose="020B0604020202020204" pitchFamily="34" charset="0"/>
              <a:buChar char="•"/>
            </a:pPr>
            <a:r>
              <a:rPr lang="en-US" dirty="0"/>
              <a:t>Suggest to review CCA Mode presentation in .15.4 to provide feedback</a:t>
            </a:r>
          </a:p>
          <a:p>
            <a:pPr marL="380990" indent="-380990">
              <a:buFont typeface="Arial" panose="020B0604020202020204" pitchFamily="34" charset="0"/>
              <a:buChar char="•"/>
            </a:pPr>
            <a:r>
              <a:rPr lang="en-US" dirty="0"/>
              <a:t>Potential way forward</a:t>
            </a:r>
          </a:p>
          <a:p>
            <a:pPr marL="781031" lvl="1" indent="-380990">
              <a:buFont typeface="Arial" panose="020B0604020202020204" pitchFamily="34" charset="0"/>
              <a:buChar char="•"/>
            </a:pPr>
            <a:r>
              <a:rPr lang="en-US" dirty="0"/>
              <a:t>Continue technical discussions to increase technical awareness on potential coexistence schemes …. and thus prepare for subsequent discussions in ETSI BRAN</a:t>
            </a:r>
          </a:p>
          <a:p>
            <a:pPr marL="781031" lvl="1" indent="-380990">
              <a:buFont typeface="Arial" panose="020B0604020202020204" pitchFamily="34" charset="0"/>
              <a:buChar char="•"/>
            </a:pPr>
            <a:r>
              <a:rPr lang="en-US" dirty="0"/>
              <a:t>Consider joint work on specific draft text</a:t>
            </a:r>
          </a:p>
          <a:p>
            <a:pPr marL="781031" lvl="1" indent="-380990">
              <a:buFont typeface="Arial" panose="020B0604020202020204" pitchFamily="34" charset="0"/>
              <a:buChar char="•"/>
            </a:pPr>
            <a:r>
              <a:rPr lang="en-US" dirty="0"/>
              <a:t>Develop a “joint” position on potential technical coexistence approaches to present at ETSI BRAN</a:t>
            </a:r>
          </a:p>
        </p:txBody>
      </p:sp>
      <p:sp>
        <p:nvSpPr>
          <p:cNvPr id="7" name="Footer Placeholder 6">
            <a:extLst>
              <a:ext uri="{FF2B5EF4-FFF2-40B4-BE49-F238E27FC236}">
                <a16:creationId xmlns:a16="http://schemas.microsoft.com/office/drawing/2014/main" id="{1A8C4E96-6871-3666-C047-A000965E99A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B488C65-DE05-E756-9826-0132FBBD6A5E}"/>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6A623B42-2A62-9D63-3879-39E929E1B67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92445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802.11 </a:t>
            </a:r>
            <a:r>
              <a:rPr lang="en-US" sz="1867" dirty="0" err="1"/>
              <a:t>Coex</a:t>
            </a:r>
            <a:r>
              <a:rPr lang="en-US" sz="1867" dirty="0"/>
              <a:t> (only) slots (one before and one after the joint session with .15.4ab)</a:t>
            </a:r>
          </a:p>
          <a:p>
            <a:pPr marL="0" indent="0"/>
            <a:r>
              <a:rPr lang="en-US" sz="1867" dirty="0"/>
              <a:t>Joint 802.11 802.15.4ab slot:</a:t>
            </a:r>
          </a:p>
          <a:p>
            <a:pPr marL="380990" indent="-380990">
              <a:buFont typeface="Arial" panose="020B0604020202020204" pitchFamily="34" charset="0"/>
              <a:buChar char="•"/>
            </a:pPr>
            <a:r>
              <a:rPr lang="en-US" sz="1867" dirty="0"/>
              <a:t>Agenda </a:t>
            </a:r>
            <a:r>
              <a:rPr lang="en-US" sz="1867" dirty="0" err="1"/>
              <a:t>tbd</a:t>
            </a:r>
            <a:r>
              <a:rPr lang="en-US" sz="1867" dirty="0"/>
              <a:t>.</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VC Elections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380990" indent="-380990">
              <a:buFont typeface="Arial" panose="020B0604020202020204" pitchFamily="34" charset="0"/>
              <a:buChar char="•"/>
            </a:pPr>
            <a:r>
              <a:rPr lang="en-US" sz="1867" dirty="0"/>
              <a:t>Progress discussion on a potential joint view on potential coexistence schemes for the June ETSI BRAN meeting</a:t>
            </a:r>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F0D416DB-48A9-697E-60E2-B7AB42017DB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0B0B439-B6D0-A1A1-33E3-25946BDC9D6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6105759B-68D4-FCB1-3C31-23CE30360E2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09610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One telco to </a:t>
            </a:r>
            <a:r>
              <a:rPr lang="en-US" dirty="0">
                <a:solidFill>
                  <a:schemeClr val="accent6">
                    <a:lumMod val="60000"/>
                    <a:lumOff val="40000"/>
                  </a:schemeClr>
                </a:solidFill>
              </a:rPr>
              <a:t>continue discussion with 802.15.4ab</a:t>
            </a:r>
          </a:p>
          <a:p>
            <a:endParaRPr lang="en-US" dirty="0"/>
          </a:p>
          <a:p>
            <a:r>
              <a:rPr lang="en-US" dirty="0" err="1"/>
              <a:t>Coex</a:t>
            </a:r>
            <a:r>
              <a:rPr lang="en-US" dirty="0"/>
              <a:t> SC members will join 802.15.4ab telco bridge.</a:t>
            </a:r>
          </a:p>
          <a:p>
            <a:endParaRPr lang="en-US" dirty="0"/>
          </a:p>
          <a:p>
            <a:r>
              <a:rPr lang="en-US" dirty="0"/>
              <a:t>	</a:t>
            </a:r>
            <a:r>
              <a:rPr lang="en-US" dirty="0" err="1"/>
              <a:t>Coex</a:t>
            </a:r>
            <a:r>
              <a:rPr lang="en-US" dirty="0"/>
              <a:t> SC – 15.4ab JOINT Telco</a:t>
            </a:r>
          </a:p>
          <a:p>
            <a:r>
              <a:rPr lang="en-US" dirty="0"/>
              <a:t>	Tuesday, April 30, 2024</a:t>
            </a:r>
          </a:p>
          <a:p>
            <a:r>
              <a:rPr lang="en-US" dirty="0"/>
              <a:t>	9:00h -- 10:00h ET</a:t>
            </a:r>
          </a:p>
          <a:p>
            <a:r>
              <a:rPr lang="en-US" dirty="0"/>
              <a:t>	Webex Provided by 802.15.4ab</a:t>
            </a:r>
          </a:p>
        </p:txBody>
      </p:sp>
      <p:sp>
        <p:nvSpPr>
          <p:cNvPr id="7" name="Footer Placeholder 6">
            <a:extLst>
              <a:ext uri="{FF2B5EF4-FFF2-40B4-BE49-F238E27FC236}">
                <a16:creationId xmlns:a16="http://schemas.microsoft.com/office/drawing/2014/main" id="{987A1857-7F02-2391-5EA7-786B803A7DA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B2CBB00-06B4-23EC-9981-B3E3A2ADB6BA}"/>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FE9CD3E5-F246-F2B5-3BCD-F9EEC65BAAC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4750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11-24/0265</a:t>
            </a:r>
          </a:p>
          <a:p>
            <a:r>
              <a:rPr lang="en-US" dirty="0"/>
              <a:t>Snapshot Slide:						11-24/0266</a:t>
            </a:r>
          </a:p>
          <a:p>
            <a:r>
              <a:rPr lang="en-US" dirty="0"/>
              <a:t>Meeting / Chair’s Slide Deck:		11-24/0267</a:t>
            </a:r>
          </a:p>
          <a:p>
            <a:r>
              <a:rPr lang="en-US" dirty="0"/>
              <a:t>Closing report:						11-24/0268</a:t>
            </a:r>
          </a:p>
          <a:p>
            <a:r>
              <a:rPr lang="en-US" dirty="0"/>
              <a:t>Meeting minutes:					11-24/0609</a:t>
            </a:r>
          </a:p>
        </p:txBody>
      </p:sp>
      <p:sp>
        <p:nvSpPr>
          <p:cNvPr id="2" name="Footer Placeholder 1">
            <a:extLst>
              <a:ext uri="{FF2B5EF4-FFF2-40B4-BE49-F238E27FC236}">
                <a16:creationId xmlns:a16="http://schemas.microsoft.com/office/drawing/2014/main" id="{ECFAF5D7-A8AF-C7AC-82CF-2DE9C61D71B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2B51033-36C6-133C-46AB-3E6E8ECA396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a:extLst>
              <a:ext uri="{FF2B5EF4-FFF2-40B4-BE49-F238E27FC236}">
                <a16:creationId xmlns:a16="http://schemas.microsoft.com/office/drawing/2014/main" id="{034E5AF7-A79F-2B57-27B8-3961956870E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71310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7" name="Table 6">
            <a:extLst>
              <a:ext uri="{FF2B5EF4-FFF2-40B4-BE49-F238E27FC236}">
                <a16:creationId xmlns:a16="http://schemas.microsoft.com/office/drawing/2014/main" id="{9D0BE0D9-9E30-7CAD-2390-3DA07A7B3F86}"/>
              </a:ext>
            </a:extLst>
          </p:cNvPr>
          <p:cNvGraphicFramePr>
            <a:graphicFrameLocks noGrp="1"/>
          </p:cNvGraphicFramePr>
          <p:nvPr>
            <p:extLst>
              <p:ext uri="{D42A27DB-BD31-4B8C-83A1-F6EECF244321}">
                <p14:modId xmlns:p14="http://schemas.microsoft.com/office/powerpoint/2010/main" val="434324834"/>
              </p:ext>
            </p:extLst>
          </p:nvPr>
        </p:nvGraphicFramePr>
        <p:xfrm>
          <a:off x="929219" y="1733880"/>
          <a:ext cx="10346267" cy="4139578"/>
        </p:xfrm>
        <a:graphic>
          <a:graphicData uri="http://schemas.openxmlformats.org/drawingml/2006/table">
            <a:tbl>
              <a:tblPr>
                <a:tableStyleId>{21E4AEA4-8DFA-4A89-87EB-49C32662AFE0}</a:tableStyleId>
              </a:tblPr>
              <a:tblGrid>
                <a:gridCol w="6798963">
                  <a:extLst>
                    <a:ext uri="{9D8B030D-6E8A-4147-A177-3AD203B41FA5}">
                      <a16:colId xmlns:a16="http://schemas.microsoft.com/office/drawing/2014/main" val="1277005463"/>
                    </a:ext>
                  </a:extLst>
                </a:gridCol>
                <a:gridCol w="3547304">
                  <a:extLst>
                    <a:ext uri="{9D8B030D-6E8A-4147-A177-3AD203B41FA5}">
                      <a16:colId xmlns:a16="http://schemas.microsoft.com/office/drawing/2014/main" val="3807982636"/>
                    </a:ext>
                  </a:extLst>
                </a:gridCol>
              </a:tblGrid>
              <a:tr h="288032">
                <a:tc>
                  <a:txBody>
                    <a:bodyPr/>
                    <a:lstStyle/>
                    <a:p>
                      <a:pPr algn="l" fontAlgn="t"/>
                      <a:r>
                        <a:rPr lang="en-GB" sz="1600" b="1" u="sng" strike="noStrike" dirty="0">
                          <a:effectLst/>
                        </a:rPr>
                        <a:t>ETSI TC BRAN update, January 2024</a:t>
                      </a:r>
                      <a:endParaRPr lang="en-GB" sz="1600" b="1" i="0" u="sng" strike="noStrike" dirty="0">
                        <a:effectLst/>
                        <a:latin typeface="Arial" panose="020B0604020202020204" pitchFamily="34" charset="0"/>
                      </a:endParaRPr>
                    </a:p>
                  </a:txBody>
                  <a:tcPr marL="0" marR="0" marT="0" marB="0"/>
                </a:tc>
                <a:tc>
                  <a:txBody>
                    <a:bodyPr/>
                    <a:lstStyle/>
                    <a:p>
                      <a:pPr algn="l" fontAlgn="t"/>
                      <a:r>
                        <a:rPr lang="en-GB" sz="1600" b="1" u="sng" strike="noStrike" dirty="0">
                          <a:effectLst/>
                        </a:rPr>
                        <a:t>18-24/0023</a:t>
                      </a:r>
                      <a:endParaRPr lang="en-GB" sz="1600" b="1" i="0" u="sng" strike="noStrike" dirty="0">
                        <a:effectLst/>
                        <a:latin typeface="Arial" panose="020B0604020202020204" pitchFamily="34" charset="0"/>
                      </a:endParaRPr>
                    </a:p>
                  </a:txBody>
                  <a:tcPr marL="0" marR="0" marT="0" marB="0"/>
                </a:tc>
                <a:extLst>
                  <a:ext uri="{0D108BD9-81ED-4DB2-BD59-A6C34878D82A}">
                    <a16:rowId xmlns:a16="http://schemas.microsoft.com/office/drawing/2014/main" val="3259822236"/>
                  </a:ext>
                </a:extLst>
              </a:tr>
              <a:tr h="384043">
                <a:tc>
                  <a:txBody>
                    <a:bodyPr/>
                    <a:lstStyle/>
                    <a:p>
                      <a:pPr algn="l" fontAlgn="t"/>
                      <a:r>
                        <a:rPr lang="en-GB" sz="1600" b="1" u="none" strike="noStrike" dirty="0">
                          <a:effectLst/>
                        </a:rPr>
                        <a:t>CCA Modes in 802.15.4</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b="1" u="none" strike="noStrike" dirty="0">
                          <a:effectLst/>
                        </a:rPr>
                        <a:t>11-24/0360</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453540243"/>
                  </a:ext>
                </a:extLst>
              </a:tr>
              <a:tr h="384043">
                <a:tc>
                  <a:txBody>
                    <a:bodyPr/>
                    <a:lstStyle/>
                    <a:p>
                      <a:pPr algn="l" fontAlgn="t"/>
                      <a:r>
                        <a:rPr lang="en-GB" sz="1600" b="1" u="sng" strike="noStrike" dirty="0">
                          <a:effectLst/>
                        </a:rPr>
                        <a:t>Bluetooth SIG March 2024 Update</a:t>
                      </a:r>
                      <a:endParaRPr lang="en-GB" sz="1600" b="1" i="0" u="sng" strike="noStrike" dirty="0">
                        <a:effectLst/>
                        <a:latin typeface="Arial" panose="020B0604020202020204" pitchFamily="34" charset="0"/>
                      </a:endParaRPr>
                    </a:p>
                  </a:txBody>
                  <a:tcPr marL="0" marR="0" marT="0" marB="0"/>
                </a:tc>
                <a:tc>
                  <a:txBody>
                    <a:bodyPr/>
                    <a:lstStyle/>
                    <a:p>
                      <a:pPr algn="l" fontAlgn="t"/>
                      <a:r>
                        <a:rPr lang="en-GB" sz="1600" b="1" u="sng" strike="noStrike" dirty="0">
                          <a:effectLst/>
                        </a:rPr>
                        <a:t>11-24/0311</a:t>
                      </a:r>
                      <a:endParaRPr lang="en-GB" sz="1600" b="1" i="0" u="sng" strike="noStrike" dirty="0">
                        <a:effectLst/>
                        <a:latin typeface="Arial" panose="020B0604020202020204" pitchFamily="34" charset="0"/>
                      </a:endParaRPr>
                    </a:p>
                  </a:txBody>
                  <a:tcPr marL="0" marR="0" marT="0" marB="0"/>
                </a:tc>
                <a:extLst>
                  <a:ext uri="{0D108BD9-81ED-4DB2-BD59-A6C34878D82A}">
                    <a16:rowId xmlns:a16="http://schemas.microsoft.com/office/drawing/2014/main" val="1969641123"/>
                  </a:ext>
                </a:extLst>
              </a:tr>
              <a:tr h="283185">
                <a:tc>
                  <a:txBody>
                    <a:bodyPr/>
                    <a:lstStyle/>
                    <a:p>
                      <a:pPr algn="l" fontAlgn="t"/>
                      <a:r>
                        <a:rPr lang="en-GB" sz="1600" b="1" u="sng" strike="noStrike">
                          <a:effectLst/>
                        </a:rPr>
                        <a:t>Follow-up to IEEE 802.11-24/0055r0 Puncturing for Coexistence</a:t>
                      </a:r>
                      <a:endParaRPr lang="en-GB" sz="1600" b="1" i="0" u="sng" strike="noStrike">
                        <a:effectLst/>
                        <a:latin typeface="Arial" panose="020B0604020202020204" pitchFamily="34" charset="0"/>
                      </a:endParaRPr>
                    </a:p>
                  </a:txBody>
                  <a:tcPr marL="0" marR="0" marT="0" marB="0"/>
                </a:tc>
                <a:tc>
                  <a:txBody>
                    <a:bodyPr/>
                    <a:lstStyle/>
                    <a:p>
                      <a:pPr algn="l" fontAlgn="t"/>
                      <a:r>
                        <a:rPr lang="en-GB" sz="1600" b="1" u="sng" strike="noStrike" dirty="0">
                          <a:effectLst/>
                        </a:rPr>
                        <a:t>11-24/0445</a:t>
                      </a:r>
                      <a:endParaRPr lang="en-GB" sz="1600" b="1" i="0" u="sng" strike="noStrike" dirty="0">
                        <a:effectLst/>
                        <a:latin typeface="Arial" panose="020B0604020202020204" pitchFamily="34" charset="0"/>
                      </a:endParaRPr>
                    </a:p>
                  </a:txBody>
                  <a:tcPr marL="0" marR="0" marT="0" marB="0"/>
                </a:tc>
                <a:extLst>
                  <a:ext uri="{0D108BD9-81ED-4DB2-BD59-A6C34878D82A}">
                    <a16:rowId xmlns:a16="http://schemas.microsoft.com/office/drawing/2014/main" val="1395775108"/>
                  </a:ext>
                </a:extLst>
              </a:tr>
              <a:tr h="243840">
                <a:tc>
                  <a:txBody>
                    <a:bodyPr/>
                    <a:lstStyle/>
                    <a:p>
                      <a:pPr algn="l" fontAlgn="t"/>
                      <a:endParaRPr lang="en-GB" sz="1600" b="1" i="0" u="sng" strike="noStrike" dirty="0">
                        <a:effectLst/>
                        <a:latin typeface="Arial" panose="020B0604020202020204" pitchFamily="34" charset="0"/>
                      </a:endParaRPr>
                    </a:p>
                  </a:txBody>
                  <a:tcPr marL="0" marR="0" marT="0" marB="0"/>
                </a:tc>
                <a:tc>
                  <a:txBody>
                    <a:bodyPr/>
                    <a:lstStyle/>
                    <a:p>
                      <a:pPr algn="l" fontAlgn="t"/>
                      <a:endParaRPr lang="en-GB" sz="1600" b="1" i="0" u="sng" strike="noStrike">
                        <a:effectLst/>
                        <a:latin typeface="Arial" panose="020B0604020202020204" pitchFamily="34" charset="0"/>
                      </a:endParaRPr>
                    </a:p>
                  </a:txBody>
                  <a:tcPr marL="0" marR="0" marT="0" marB="0"/>
                </a:tc>
                <a:extLst>
                  <a:ext uri="{0D108BD9-81ED-4DB2-BD59-A6C34878D82A}">
                    <a16:rowId xmlns:a16="http://schemas.microsoft.com/office/drawing/2014/main" val="564913706"/>
                  </a:ext>
                </a:extLst>
              </a:tr>
              <a:tr h="283185">
                <a:tc>
                  <a:txBody>
                    <a:bodyPr/>
                    <a:lstStyle/>
                    <a:p>
                      <a:pPr algn="l" fontAlgn="t"/>
                      <a:r>
                        <a:rPr lang="en-GB" sz="1600" b="1" u="sng" strike="noStrike" dirty="0">
                          <a:effectLst/>
                        </a:rPr>
                        <a:t>Improving performance of LBT-enabled NB devices</a:t>
                      </a:r>
                      <a:endParaRPr lang="en-GB" sz="1600" b="1" i="0" u="sng" strike="noStrike" dirty="0">
                        <a:effectLst/>
                        <a:latin typeface="Arial" panose="020B0604020202020204" pitchFamily="34" charset="0"/>
                      </a:endParaRPr>
                    </a:p>
                  </a:txBody>
                  <a:tcPr marL="0" marR="0" marT="0" marB="0"/>
                </a:tc>
                <a:tc>
                  <a:txBody>
                    <a:bodyPr/>
                    <a:lstStyle/>
                    <a:p>
                      <a:pPr algn="l" fontAlgn="t"/>
                      <a:r>
                        <a:rPr lang="en-GB" sz="1600" b="1" u="sng" strike="noStrike">
                          <a:effectLst/>
                        </a:rPr>
                        <a:t>11-24/0521</a:t>
                      </a:r>
                      <a:endParaRPr lang="en-GB" sz="1600" b="1" i="0" u="sng" strike="noStrike">
                        <a:effectLst/>
                        <a:latin typeface="Arial" panose="020B0604020202020204" pitchFamily="34" charset="0"/>
                      </a:endParaRPr>
                    </a:p>
                  </a:txBody>
                  <a:tcPr marL="0" marR="0" marT="0" marB="0"/>
                </a:tc>
                <a:extLst>
                  <a:ext uri="{0D108BD9-81ED-4DB2-BD59-A6C34878D82A}">
                    <a16:rowId xmlns:a16="http://schemas.microsoft.com/office/drawing/2014/main" val="726280972"/>
                  </a:ext>
                </a:extLst>
              </a:tr>
              <a:tr h="283185">
                <a:tc>
                  <a:txBody>
                    <a:bodyPr/>
                    <a:lstStyle/>
                    <a:p>
                      <a:pPr algn="l" fontAlgn="t"/>
                      <a:r>
                        <a:rPr lang="en-GB" sz="1600" b="1" u="sng" strike="noStrike">
                          <a:effectLst/>
                        </a:rPr>
                        <a:t>ETSI TC BRAN update, January 2024</a:t>
                      </a:r>
                      <a:endParaRPr lang="en-GB" sz="1600" b="1" i="0" u="sng" strike="noStrike">
                        <a:effectLst/>
                        <a:latin typeface="Arial" panose="020B0604020202020204" pitchFamily="34" charset="0"/>
                      </a:endParaRPr>
                    </a:p>
                  </a:txBody>
                  <a:tcPr marL="0" marR="0" marT="0" marB="0"/>
                </a:tc>
                <a:tc>
                  <a:txBody>
                    <a:bodyPr/>
                    <a:lstStyle/>
                    <a:p>
                      <a:pPr algn="l" fontAlgn="t"/>
                      <a:r>
                        <a:rPr lang="en-GB" sz="1600" b="1" u="sng" strike="noStrike">
                          <a:effectLst/>
                        </a:rPr>
                        <a:t>18-24/0023</a:t>
                      </a:r>
                      <a:endParaRPr lang="en-GB" sz="1600" b="1" i="0" u="sng" strike="noStrike">
                        <a:effectLst/>
                        <a:latin typeface="Arial" panose="020B0604020202020204" pitchFamily="34" charset="0"/>
                      </a:endParaRPr>
                    </a:p>
                  </a:txBody>
                  <a:tcPr marL="0" marR="0" marT="0" marB="0"/>
                </a:tc>
                <a:extLst>
                  <a:ext uri="{0D108BD9-81ED-4DB2-BD59-A6C34878D82A}">
                    <a16:rowId xmlns:a16="http://schemas.microsoft.com/office/drawing/2014/main" val="2001027842"/>
                  </a:ext>
                </a:extLst>
              </a:tr>
              <a:tr h="283185">
                <a:tc>
                  <a:txBody>
                    <a:bodyPr/>
                    <a:lstStyle/>
                    <a:p>
                      <a:pPr algn="l" fontAlgn="b"/>
                      <a:endParaRPr lang="en-GB" sz="1600" b="1" i="0" u="sng" strike="noStrike">
                        <a:effectLst/>
                        <a:latin typeface="Arial" panose="020B0604020202020204" pitchFamily="34" charset="0"/>
                      </a:endParaRPr>
                    </a:p>
                  </a:txBody>
                  <a:tcPr marL="0" marR="0" marT="0" marB="0" anchor="b"/>
                </a:tc>
                <a:tc>
                  <a:txBody>
                    <a:bodyPr/>
                    <a:lstStyle/>
                    <a:p>
                      <a:pPr algn="l" fontAlgn="b"/>
                      <a:endParaRPr lang="en-GB" sz="1600" b="1" i="0" u="sng" strike="noStrike">
                        <a:effectLst/>
                        <a:latin typeface="Arial" panose="020B0604020202020204" pitchFamily="34" charset="0"/>
                      </a:endParaRPr>
                    </a:p>
                  </a:txBody>
                  <a:tcPr marL="0" marR="0" marT="0" marB="0" anchor="b"/>
                </a:tc>
                <a:extLst>
                  <a:ext uri="{0D108BD9-81ED-4DB2-BD59-A6C34878D82A}">
                    <a16:rowId xmlns:a16="http://schemas.microsoft.com/office/drawing/2014/main" val="4110315620"/>
                  </a:ext>
                </a:extLst>
              </a:tr>
              <a:tr h="1706880">
                <a:tc>
                  <a:txBody>
                    <a:bodyPr/>
                    <a:lstStyle/>
                    <a:p>
                      <a:pPr algn="l" fontAlgn="t"/>
                      <a:r>
                        <a:rPr lang="en-GB" sz="1600" b="1" u="none" strike="noStrike" dirty="0">
                          <a:effectLst/>
                        </a:rPr>
                        <a:t>Balancing Wideband &amp; Narrowband Frequency Hopping Channel Access Mechanisms</a:t>
                      </a:r>
                      <a:br>
                        <a:rPr lang="en-GB" sz="1600" b="1" u="none" strike="noStrike" dirty="0">
                          <a:effectLst/>
                        </a:rPr>
                      </a:br>
                      <a:r>
                        <a:rPr lang="en-GB" sz="1600" b="1" u="none" strike="noStrike" dirty="0">
                          <a:effectLst/>
                        </a:rPr>
                        <a:t>for Operation in 6GHz</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b="1" u="none" strike="noStrike" dirty="0">
                          <a:effectLst/>
                        </a:rPr>
                        <a:t>ETSI BRAN Submission (see https://www.ieee802.org/11/private/</a:t>
                      </a:r>
                      <a:r>
                        <a:rPr lang="en-GB" sz="1600" b="1" u="none" strike="noStrike" dirty="0" err="1">
                          <a:effectLst/>
                        </a:rPr>
                        <a:t>ETSI_documents</a:t>
                      </a:r>
                      <a:r>
                        <a:rPr lang="en-GB" sz="1600" b="1" u="none" strike="noStrike" dirty="0">
                          <a:effectLst/>
                        </a:rPr>
                        <a:t>/BRAN/05-CONTRIBUTIONS/2024/2024_02_19_OR_BRAN%23123/BRAN(24)123011r1_Balancing_Wideband_and_Narrowband_Frequency_Hopping_Channel_.pdf)</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917691022"/>
                  </a:ext>
                </a:extLst>
              </a:tr>
            </a:tbl>
          </a:graphicData>
        </a:graphic>
      </p:graphicFrame>
      <p:sp>
        <p:nvSpPr>
          <p:cNvPr id="3" name="Footer Placeholder 2">
            <a:extLst>
              <a:ext uri="{FF2B5EF4-FFF2-40B4-BE49-F238E27FC236}">
                <a16:creationId xmlns:a16="http://schemas.microsoft.com/office/drawing/2014/main" id="{7086AD1D-C402-64E9-35FA-920D6BCF4CE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3A94D9A-4D16-5793-C259-6FC952A99117}"/>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6D08C36C-9BD8-AB5E-B7BB-6D015677714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68707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828800"/>
            <a:ext cx="10361084" cy="4265615"/>
          </a:xfrm>
        </p:spPr>
        <p:txBody>
          <a:bodyPr/>
          <a:lstStyle/>
          <a:p>
            <a:r>
              <a:rPr lang="en-US" sz="2000" dirty="0"/>
              <a:t>After reviewing 2 PARs/CSD that were available for the 2024 March 802 Mixed-mode Plenary, 802.11 made comments on 2 of the 2 PARs/CSDs.</a:t>
            </a:r>
          </a:p>
          <a:p>
            <a:endParaRPr lang="en-US" sz="2000" dirty="0"/>
          </a:p>
          <a:p>
            <a:r>
              <a:rPr lang="en-US" sz="2000" dirty="0"/>
              <a:t>The feedback on our comments was generally positive and most of our changes were accepted or accepted with minor modification by the respective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March 2024</a:t>
            </a:r>
            <a:endParaRPr lang="en-US" dirty="0">
              <a:solidFill>
                <a:srgbClr val="000000"/>
              </a:solidFill>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38</a:t>
            </a:fld>
            <a:endParaRPr lang="en-US" altLang="en-US">
              <a:solidFill>
                <a:srgbClr val="000000"/>
              </a:solidFill>
            </a:endParaRPr>
          </a:p>
        </p:txBody>
      </p:sp>
    </p:spTree>
    <p:extLst>
      <p:ext uri="{BB962C8B-B14F-4D97-AF65-F5344CB8AC3E}">
        <p14:creationId xmlns:p14="http://schemas.microsoft.com/office/powerpoint/2010/main" val="178421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2024-03-15</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name="Document" r:id="rId3" imgW="9048966" imgH="2309547" progId="Word.Document.8">
                  <p:embed/>
                </p:oleObj>
              </mc:Choice>
              <mc:Fallback>
                <p:oleObj name="Document" r:id="rId3" imgW="9048966" imgH="2309547" progId="Word.Document.8">
                  <p:embed/>
                  <p:pic>
                    <p:nvPicPr>
                      <p:cNvPr id="13319" name="Object 5"/>
                      <p:cNvPicPr>
                        <a:picLocks noChangeAspect="1" noChangeArrowheads="1"/>
                      </p:cNvPicPr>
                      <p:nvPr/>
                    </p:nvPicPr>
                    <p:blipFill>
                      <a:blip r:embed="rId4"/>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193C351-5B1A-ECA3-E2BF-527CF2E6BC5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3A8488F-9867-CEFD-5D12-6A303CCFA26C}"/>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4" name="Date Placeholder 3">
            <a:extLst>
              <a:ext uri="{FF2B5EF4-FFF2-40B4-BE49-F238E27FC236}">
                <a16:creationId xmlns:a16="http://schemas.microsoft.com/office/drawing/2014/main" id="{A7F66B78-26A7-4411-6B7E-9BE5A827B0D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30677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Picture 8">
            <a:extLst>
              <a:ext uri="{FF2B5EF4-FFF2-40B4-BE49-F238E27FC236}">
                <a16:creationId xmlns:a16="http://schemas.microsoft.com/office/drawing/2014/main" id="{933F567F-B860-ABE4-4EEE-8302DCF5A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80" y="674750"/>
            <a:ext cx="10615157" cy="5800663"/>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a:t>
            </a:r>
            <a:r>
              <a:rPr lang="en-US" altLang="en-US" sz="3200" dirty="0"/>
              <a:t>March 2024</a:t>
            </a:r>
            <a:r>
              <a:rPr lang="en-GB" altLang="en-US" sz="3200" dirty="0"/>
              <a:t> mixed-mode plenary meeting</a:t>
            </a:r>
          </a:p>
        </p:txBody>
      </p:sp>
      <p:sp>
        <p:nvSpPr>
          <p:cNvPr id="2" name="Footer Placeholder 1">
            <a:extLst>
              <a:ext uri="{FF2B5EF4-FFF2-40B4-BE49-F238E27FC236}">
                <a16:creationId xmlns:a16="http://schemas.microsoft.com/office/drawing/2014/main" id="{F22EC43A-EFBA-F250-71AF-7D4F057FE255}"/>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414445C-74A0-9627-34BC-4D3B8454217A}"/>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4" name="Date Placeholder 3">
            <a:extLst>
              <a:ext uri="{FF2B5EF4-FFF2-40B4-BE49-F238E27FC236}">
                <a16:creationId xmlns:a16="http://schemas.microsoft.com/office/drawing/2014/main" id="{0A113B86-9895-68F5-D3CA-AEBDFCF8D15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561354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92696"/>
            <a:ext cx="11593288"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ts val="0"/>
              </a:spcBef>
              <a:defRPr/>
            </a:pPr>
            <a:r>
              <a:rPr lang="en-US" altLang="en-US" dirty="0">
                <a:solidFill>
                  <a:schemeClr val="accent2"/>
                </a:solidFill>
              </a:rPr>
              <a:t> </a:t>
            </a:r>
            <a:r>
              <a:rPr lang="en-US" altLang="en-US" dirty="0">
                <a:solidFill>
                  <a:schemeClr val="accent2"/>
                </a:solidFill>
                <a:hlinkClick r:id="rId3"/>
              </a:rPr>
              <a:t>https://mentor.ieee.org/802.11/dcn/24/11-24-0234-00-0wng-agenda-for-wng-sc-2024-march.pptx</a:t>
            </a:r>
            <a:r>
              <a:rPr lang="en-US" altLang="en-US" dirty="0">
                <a:solidFill>
                  <a:schemeClr val="accent2"/>
                </a:solidFill>
              </a:rPr>
              <a:t>   </a:t>
            </a:r>
          </a:p>
          <a:p>
            <a:pPr marL="457200" indent="-457200">
              <a:spcBef>
                <a:spcPts val="0"/>
              </a:spcBef>
              <a:defRPr/>
            </a:pPr>
            <a:r>
              <a:rPr lang="en-US" altLang="en-US" dirty="0"/>
              <a:t>Presentations at March 2024 meeting</a:t>
            </a:r>
            <a:endParaRPr lang="en-GB" altLang="en-US" dirty="0"/>
          </a:p>
          <a:p>
            <a:pPr marL="857250" lvl="1" indent="-457200">
              <a:spcBef>
                <a:spcPts val="0"/>
              </a:spcBef>
              <a:defRPr/>
            </a:pPr>
            <a:r>
              <a:rPr lang="en-US" sz="2000" dirty="0"/>
              <a:t>“Wi-Fi AFC Spectrum Sharing for Radio Astronomy,” Kevin Gifford, Stefan </a:t>
            </a:r>
            <a:r>
              <a:rPr lang="en-US" sz="2000" dirty="0" err="1"/>
              <a:t>Tschimben</a:t>
            </a:r>
            <a:r>
              <a:rPr lang="en-US" sz="2000" dirty="0"/>
              <a:t>, Mark </a:t>
            </a:r>
            <a:r>
              <a:rPr lang="en-US" sz="2000" dirty="0" err="1"/>
              <a:t>Lofquist</a:t>
            </a:r>
            <a:r>
              <a:rPr lang="en-US" sz="2000" dirty="0"/>
              <a:t> (University of Colorado – Boulder) </a:t>
            </a:r>
            <a:r>
              <a:rPr lang="en-US" sz="2000" b="1" dirty="0"/>
              <a:t>24/0567r0</a:t>
            </a:r>
          </a:p>
          <a:p>
            <a:pPr marL="857250" lvl="1" indent="-457200">
              <a:spcBef>
                <a:spcPts val="0"/>
              </a:spcBef>
              <a:defRPr/>
            </a:pPr>
            <a:r>
              <a:rPr lang="en-US" sz="2000" dirty="0"/>
              <a:t>“Modeling and Generation of Realistic Network Activity,” Stefan </a:t>
            </a:r>
            <a:r>
              <a:rPr lang="en-US" sz="2000" dirty="0" err="1"/>
              <a:t>Tschimben</a:t>
            </a:r>
            <a:r>
              <a:rPr lang="en-US" sz="2000" dirty="0"/>
              <a:t>, Isabella Bates (University of Colorado – Boulder) </a:t>
            </a:r>
            <a:r>
              <a:rPr lang="en-US" sz="2000" b="1" dirty="0"/>
              <a:t>24/0548r0</a:t>
            </a:r>
          </a:p>
          <a:p>
            <a:pPr marL="857250" lvl="1" indent="-457200">
              <a:spcBef>
                <a:spcPts val="0"/>
              </a:spcBef>
              <a:defRPr/>
            </a:pPr>
            <a:r>
              <a:rPr lang="en-US" sz="2000" dirty="0"/>
              <a:t>“WLAN for High-Mobility Users,” </a:t>
            </a:r>
            <a:r>
              <a:rPr lang="en-US" sz="2000" dirty="0" err="1"/>
              <a:t>Azin</a:t>
            </a:r>
            <a:r>
              <a:rPr lang="en-US" sz="2000" dirty="0"/>
              <a:t> </a:t>
            </a:r>
            <a:r>
              <a:rPr lang="en-US" sz="2000" dirty="0" err="1"/>
              <a:t>Neishaboori</a:t>
            </a:r>
            <a:r>
              <a:rPr lang="en-US" sz="2000" dirty="0"/>
              <a:t> (General Motors) </a:t>
            </a:r>
            <a:r>
              <a:rPr lang="en-US" sz="2000" b="1" dirty="0"/>
              <a:t>24/0378r0</a:t>
            </a:r>
          </a:p>
          <a:p>
            <a:pPr marL="857250" lvl="1" indent="-457200">
              <a:spcBef>
                <a:spcPts val="0"/>
              </a:spcBef>
              <a:defRPr/>
            </a:pPr>
            <a:r>
              <a:rPr lang="en-US" sz="2000" dirty="0"/>
              <a:t>“Data offload using WLAN in connected vehicle case,“ Jing Ma (Toyota Motor Corporation) </a:t>
            </a:r>
            <a:r>
              <a:rPr lang="en-US" sz="2000" b="1" dirty="0"/>
              <a:t>24/415r1 </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https://mentor.ieee.org/802.11/dcn/24/11-24-0581-00-0wng-wng-meeting-minutes-2024-march-denver-meeting.docx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May</a:t>
            </a:r>
            <a:endParaRPr lang="en-US" altLang="en-US" dirty="0"/>
          </a:p>
          <a:p>
            <a:pPr lvl="1" eaLnBrk="1" hangingPunct="1">
              <a:spcBef>
                <a:spcPts val="0"/>
              </a:spcBef>
              <a:defRPr/>
            </a:pPr>
            <a:r>
              <a:rPr lang="en-US" altLang="en-US" dirty="0"/>
              <a:t>TBD: call for presentations will be sent out in April</a:t>
            </a:r>
          </a:p>
          <a:p>
            <a:pPr eaLnBrk="1" hangingPunct="1">
              <a:spcBef>
                <a:spcPts val="0"/>
              </a:spcBef>
              <a:defRPr/>
            </a:pPr>
            <a:r>
              <a:rPr lang="en-US" altLang="en-US" dirty="0"/>
              <a:t>No motions in the SC,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BD24BFFE-061D-09EE-0506-786D3BF3B2F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56B930F4-76A7-06F8-53FA-7B3618CBE347}"/>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4" name="Date Placeholder 3">
            <a:extLst>
              <a:ext uri="{FF2B5EF4-FFF2-40B4-BE49-F238E27FC236}">
                <a16:creationId xmlns:a16="http://schemas.microsoft.com/office/drawing/2014/main" id="{F9ABE613-8972-EC13-958F-C01E24C1F4D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23790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March 2024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B11C412-033A-CCDF-C9A6-6BC40886942A}"/>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6E198F26-DA71-01BC-0A85-FD8857574ED0}"/>
              </a:ext>
            </a:extLst>
          </p:cNvPr>
          <p:cNvSpPr>
            <a:spLocks noGrp="1"/>
          </p:cNvSpPr>
          <p:nvPr>
            <p:ph type="sldNum" idx="12"/>
          </p:nvPr>
        </p:nvSpPr>
        <p:spPr/>
        <p:txBody>
          <a:bodyPr/>
          <a:lstStyle/>
          <a:p>
            <a:r>
              <a:rPr lang="en-GB"/>
              <a:t>Slide </a:t>
            </a:r>
            <a:fld id="{DE40C9FC-4879-4F20-9ECA-A574A90476B7}" type="slidenum">
              <a:rPr lang="en-GB" smtClean="0"/>
              <a:pPr/>
              <a:t>42</a:t>
            </a:fld>
            <a:endParaRPr lang="en-GB"/>
          </a:p>
        </p:txBody>
      </p:sp>
      <p:sp>
        <p:nvSpPr>
          <p:cNvPr id="4" name="Date Placeholder 3">
            <a:extLst>
              <a:ext uri="{FF2B5EF4-FFF2-40B4-BE49-F238E27FC236}">
                <a16:creationId xmlns:a16="http://schemas.microsoft.com/office/drawing/2014/main" id="{702F9200-C7C2-520C-5F32-291C7F472808}"/>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2663842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11-24/0175r00</a:t>
            </a:r>
            <a:r>
              <a:rPr lang="en-AU" dirty="0">
                <a:solidFill>
                  <a:schemeClr val="tx1"/>
                </a:solidFill>
              </a:rPr>
              <a:t>; Minutes – 11-24/0593</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802.3’s situation has turned for the better</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82420505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8276EE4-A242-6669-8F8F-B511B6425BB6}"/>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3A3D0833-99CB-7169-6CE5-FDB0DAE92820}"/>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1" name="Date Placeholder 10">
            <a:extLst>
              <a:ext uri="{FF2B5EF4-FFF2-40B4-BE49-F238E27FC236}">
                <a16:creationId xmlns:a16="http://schemas.microsoft.com/office/drawing/2014/main" id="{C8A9531F-BF26-1BEF-3FBB-49FE03C63B4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9149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Warsaw in May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May 2024 … </a:t>
            </a:r>
          </a:p>
          <a:p>
            <a:pPr lvl="1"/>
            <a:r>
              <a:rPr lang="en-AU" dirty="0"/>
              <a:t>Execute PSDO process, to the extent possible</a:t>
            </a:r>
          </a:p>
          <a:p>
            <a:pPr lvl="2"/>
            <a:r>
              <a:rPr lang="en-AU" dirty="0"/>
              <a:t>There are current ballots open for IEEE 802.1Q-REV (FDIS: 4 July), IEEE 802f (CIB: 17 April), and IEEE 802.3-REV (CIB: 17 April).</a:t>
            </a:r>
          </a:p>
          <a:p>
            <a:pPr lvl="2"/>
            <a:r>
              <a:rPr lang="en-AU" dirty="0"/>
              <a:t>But this doesn’t include IEEE 802.11 </a:t>
            </a:r>
            <a:r>
              <a:rPr lang="en-AU" dirty="0">
                <a:sym typeface="Wingdings" pitchFamily="2" charset="2"/>
              </a:rPr>
              <a:t></a:t>
            </a:r>
            <a:endParaRPr lang="en-AU" dirty="0"/>
          </a:p>
          <a:p>
            <a:pPr lvl="1"/>
            <a:r>
              <a:rPr lang="en-AU" dirty="0"/>
              <a:t>Monitor ISO/IEC JTC 1/SC 6 activities</a:t>
            </a:r>
          </a:p>
          <a:p>
            <a:pPr lvl="2"/>
            <a:r>
              <a:rPr lang="en-AU" dirty="0"/>
              <a:t>And remain hopeful the ISO/CS and IEEE have a breakthrough on the IPR issues</a:t>
            </a:r>
          </a:p>
        </p:txBody>
      </p:sp>
      <p:sp>
        <p:nvSpPr>
          <p:cNvPr id="7" name="Footer Placeholder 6">
            <a:extLst>
              <a:ext uri="{FF2B5EF4-FFF2-40B4-BE49-F238E27FC236}">
                <a16:creationId xmlns:a16="http://schemas.microsoft.com/office/drawing/2014/main" id="{703390A4-3232-D1BE-BB3E-308C1328CC95}"/>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ABD58B48-5FB7-9474-95A5-BA6F0C8BBC0D}"/>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8327E53A-49C1-BD0D-47D3-69A645D8CAE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5199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C84F842E-C08F-8CEE-39AC-18EF940B1733}"/>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F69DFD76-4BF5-1647-960C-56BFA620499B}"/>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5" name="Date Placeholder 4">
            <a:extLst>
              <a:ext uri="{FF2B5EF4-FFF2-40B4-BE49-F238E27FC236}">
                <a16:creationId xmlns:a16="http://schemas.microsoft.com/office/drawing/2014/main" id="{2EF3E8EF-4041-1CC0-F01F-D82AAAA62E6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14266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Started resolving comments received in the SA Ballot recirculation on </a:t>
            </a:r>
            <a:r>
              <a:rPr lang="en-US" sz="2800" dirty="0" err="1"/>
              <a:t>REVme</a:t>
            </a:r>
            <a:r>
              <a:rPr lang="en-US" sz="2800" dirty="0"/>
              <a:t> D5.0</a:t>
            </a:r>
          </a:p>
          <a:p>
            <a:pPr>
              <a:lnSpc>
                <a:spcPct val="90000"/>
              </a:lnSpc>
            </a:pPr>
            <a:r>
              <a:rPr lang="en-US" sz="2800" dirty="0"/>
              <a:t>Bit assignment to resolve conflict between IEEE 802.11 Std 802.11az-2023 and P802.11be D5.0.</a:t>
            </a:r>
          </a:p>
          <a:p>
            <a:pPr lvl="1">
              <a:lnSpc>
                <a:spcPct val="90000"/>
              </a:lnSpc>
            </a:pPr>
            <a:r>
              <a:rPr lang="en-US" sz="2400" dirty="0"/>
              <a:t>In response to the issue described in </a:t>
            </a:r>
            <a:r>
              <a:rPr lang="en-US" sz="2400" dirty="0">
                <a:hlinkClick r:id="rId3"/>
              </a:rPr>
              <a:t>https://mentor.ieee.org/802.11/dcn/24/11-24-0563-01-000m-dmg-positioning-bit.docx</a:t>
            </a:r>
            <a:r>
              <a:rPr lang="en-US" sz="2400" dirty="0"/>
              <a:t>, the </a:t>
            </a:r>
            <a:r>
              <a:rPr lang="en-US" sz="2400" dirty="0" err="1"/>
              <a:t>REVme</a:t>
            </a:r>
            <a:r>
              <a:rPr lang="en-US" sz="2400" dirty="0"/>
              <a:t> CRC debated the solution and agreed in a motion to modify the draft as proposed.</a:t>
            </a:r>
          </a:p>
          <a:p>
            <a:pPr lvl="1">
              <a:lnSpc>
                <a:spcPct val="90000"/>
              </a:lnSpc>
            </a:pPr>
            <a:r>
              <a:rPr lang="en-US" sz="2400" dirty="0"/>
              <a:t>There was a request to make a public announcement of the bit assignment change, as it changes the published value in IEEE 802.11az-2023</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15FB021-E15A-EC39-A0FE-296C416624C1}"/>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355A5D6-D5A8-94FE-FCB6-A76241F5A7B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46</a:t>
            </a:fld>
            <a:endParaRPr lang="en-US"/>
          </a:p>
        </p:txBody>
      </p:sp>
      <p:sp>
        <p:nvSpPr>
          <p:cNvPr id="5" name="Date Placeholder 4">
            <a:extLst>
              <a:ext uri="{FF2B5EF4-FFF2-40B4-BE49-F238E27FC236}">
                <a16:creationId xmlns:a16="http://schemas.microsoft.com/office/drawing/2014/main" id="{A0585F8A-74E8-725B-988D-699811AF44A6}"/>
              </a:ext>
            </a:extLst>
          </p:cNvPr>
          <p:cNvSpPr>
            <a:spLocks noGrp="1"/>
          </p:cNvSpPr>
          <p:nvPr>
            <p:ph type="dt" sz="half" idx="10"/>
          </p:nvPr>
        </p:nvSpPr>
        <p:spPr>
          <a:xfrm>
            <a:off x="929216" y="332601"/>
            <a:ext cx="1356783" cy="276999"/>
          </a:xfrm>
        </p:spPr>
        <p:txBody>
          <a:bodyPr/>
          <a:lstStyle/>
          <a:p>
            <a:pPr>
              <a:defRPr/>
            </a:pPr>
            <a:r>
              <a:rPr lang="en-US" dirty="0"/>
              <a:t>March 2024</a:t>
            </a:r>
          </a:p>
        </p:txBody>
      </p:sp>
    </p:spTree>
    <p:extLst>
      <p:ext uri="{BB962C8B-B14F-4D97-AF65-F5344CB8AC3E}">
        <p14:creationId xmlns:p14="http://schemas.microsoft.com/office/powerpoint/2010/main" val="3089997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March 25, April 29, May 6</a:t>
            </a:r>
            <a:endParaRPr lang="en-US" dirty="0"/>
          </a:p>
          <a:p>
            <a:pPr>
              <a:lnSpc>
                <a:spcPct val="90000"/>
              </a:lnSpc>
            </a:pPr>
            <a:r>
              <a:rPr lang="en-US" dirty="0"/>
              <a:t>Reminder on </a:t>
            </a:r>
            <a:r>
              <a:rPr lang="en-US" dirty="0" err="1"/>
              <a:t>Adhoc</a:t>
            </a:r>
            <a:r>
              <a:rPr lang="en-US" dirty="0"/>
              <a:t> meeting on April 16-18 in San Diego, CA</a:t>
            </a:r>
          </a:p>
          <a:p>
            <a:pPr lvl="1">
              <a:lnSpc>
                <a:spcPct val="90000"/>
              </a:lnSpc>
            </a:pPr>
            <a:r>
              <a:rPr lang="en-US" dirty="0"/>
              <a:t>Details are provided in </a:t>
            </a:r>
            <a:r>
              <a:rPr lang="en-US" dirty="0">
                <a:hlinkClick r:id="rId3"/>
              </a:rPr>
              <a:t>https://mentor.ieee.org/802.11/dcn/24/11-24-0618-00-000m-invitation-letter-for-april-revme-adhoc-san-diego.docx</a:t>
            </a:r>
            <a:r>
              <a:rPr lang="en-US" dirty="0"/>
              <a:t> </a:t>
            </a:r>
          </a:p>
          <a:p>
            <a:pPr>
              <a:lnSpc>
                <a:spcPct val="90000"/>
              </a:lnSpc>
            </a:pPr>
            <a:r>
              <a:rPr lang="en-US" dirty="0"/>
              <a:t>Continue comment resolution from SA Ballot recirculation on </a:t>
            </a:r>
            <a:r>
              <a:rPr lang="en-US" dirty="0" err="1"/>
              <a:t>REVme</a:t>
            </a:r>
            <a:r>
              <a:rPr lang="en-US" dirty="0"/>
              <a:t> D5.0.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a:t>
            </a:r>
          </a:p>
        </p:txBody>
      </p:sp>
      <p:sp>
        <p:nvSpPr>
          <p:cNvPr id="3" name="Footer Placeholder 2">
            <a:extLst>
              <a:ext uri="{FF2B5EF4-FFF2-40B4-BE49-F238E27FC236}">
                <a16:creationId xmlns:a16="http://schemas.microsoft.com/office/drawing/2014/main" id="{48FF40C6-4BC0-7E58-C1B3-F7A5D6077EC6}"/>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E20FC66D-F858-8CCE-306B-6BC64DFA2D5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47</a:t>
            </a:fld>
            <a:endParaRPr lang="en-US"/>
          </a:p>
        </p:txBody>
      </p:sp>
      <p:sp>
        <p:nvSpPr>
          <p:cNvPr id="5" name="Date Placeholder 4">
            <a:extLst>
              <a:ext uri="{FF2B5EF4-FFF2-40B4-BE49-F238E27FC236}">
                <a16:creationId xmlns:a16="http://schemas.microsoft.com/office/drawing/2014/main" id="{131A37DE-46CA-A6D3-AE01-93A44D48E650}"/>
              </a:ext>
            </a:extLst>
          </p:cNvPr>
          <p:cNvSpPr>
            <a:spLocks noGrp="1"/>
          </p:cNvSpPr>
          <p:nvPr>
            <p:ph type="dt" sz="half" idx="10"/>
          </p:nvPr>
        </p:nvSpPr>
        <p:spPr>
          <a:xfrm>
            <a:off x="929216" y="332601"/>
            <a:ext cx="1204383" cy="276999"/>
          </a:xfrm>
        </p:spPr>
        <p:txBody>
          <a:bodyPr/>
          <a:lstStyle/>
          <a:p>
            <a:pPr>
              <a:defRPr/>
            </a:pPr>
            <a:r>
              <a:rPr lang="en-US" dirty="0"/>
              <a:t>March 2024</a:t>
            </a:r>
          </a:p>
        </p:txBody>
      </p:sp>
    </p:spTree>
    <p:extLst>
      <p:ext uri="{BB962C8B-B14F-4D97-AF65-F5344CB8AC3E}">
        <p14:creationId xmlns:p14="http://schemas.microsoft.com/office/powerpoint/2010/main" val="1735267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5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0B57C7E9-2537-0408-31B3-B83F515F6EA8}"/>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06698AFF-EDD8-E38D-7707-80639C17F22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48</a:t>
            </a:fld>
            <a:endParaRPr lang="en-US"/>
          </a:p>
        </p:txBody>
      </p:sp>
      <p:sp>
        <p:nvSpPr>
          <p:cNvPr id="8" name="Date Placeholder 7">
            <a:extLst>
              <a:ext uri="{FF2B5EF4-FFF2-40B4-BE49-F238E27FC236}">
                <a16:creationId xmlns:a16="http://schemas.microsoft.com/office/drawing/2014/main" id="{9F7AE3D3-56F2-85C0-1987-B98BD5A325A7}"/>
              </a:ext>
            </a:extLst>
          </p:cNvPr>
          <p:cNvSpPr>
            <a:spLocks noGrp="1"/>
          </p:cNvSpPr>
          <p:nvPr>
            <p:ph type="dt" sz="half" idx="10"/>
          </p:nvPr>
        </p:nvSpPr>
        <p:spPr>
          <a:xfrm>
            <a:off x="990600" y="317114"/>
            <a:ext cx="1371600" cy="276999"/>
          </a:xfrm>
        </p:spPr>
        <p:txBody>
          <a:bodyPr/>
          <a:lstStyle/>
          <a:p>
            <a:pPr>
              <a:defRPr/>
            </a:pPr>
            <a:r>
              <a:rPr lang="en-US" dirty="0"/>
              <a:t>March 2024</a:t>
            </a:r>
          </a:p>
        </p:txBody>
      </p:sp>
    </p:spTree>
    <p:extLst>
      <p:ext uri="{BB962C8B-B14F-4D97-AF65-F5344CB8AC3E}">
        <p14:creationId xmlns:p14="http://schemas.microsoft.com/office/powerpoint/2010/main" val="330449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TGbe</a:t>
            </a:r>
            <a:r>
              <a:rPr lang="en-US" altLang="en-US" dirty="0">
                <a:solidFill>
                  <a:schemeClr val="tx1"/>
                </a:solidFill>
              </a:rPr>
              <a:t> </a:t>
            </a:r>
            <a:r>
              <a:rPr lang="en-US" dirty="0"/>
              <a:t>March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2024-03-14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A227303-AEDD-8A1C-5CAF-911CFB757ABE}"/>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1642370B-BA4A-0089-58C6-89FDDE6B9B53}"/>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97DD079B-4B95-497E-4E60-94808C5C724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7798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0EDD8978-E1F7-AFA1-124F-B4A5B07301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25" y="609603"/>
            <a:ext cx="10734375" cy="5865810"/>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6863670" cy="4113213"/>
          </a:xfrm>
        </p:spPr>
        <p:txBody>
          <a:bodyPr/>
          <a:lstStyle/>
          <a:p>
            <a:pPr>
              <a:buFont typeface="Arial" panose="020B0604020202020204" pitchFamily="34" charset="0"/>
              <a:buChar char="•"/>
            </a:pPr>
            <a:r>
              <a:rPr lang="en-US" sz="2000" dirty="0"/>
              <a:t>TGbe had scheduled 5 sessions during the March plenary</a:t>
            </a:r>
          </a:p>
          <a:p>
            <a:pPr lvl="1">
              <a:buFont typeface="Arial" panose="020B0604020202020204" pitchFamily="34" charset="0"/>
              <a:buChar char="•"/>
            </a:pPr>
            <a:r>
              <a:rPr lang="en-US" sz="1800" dirty="0"/>
              <a:t>Two Joint, one MAC/PHY and two MAC ad-hoc sessions </a:t>
            </a:r>
          </a:p>
          <a:p>
            <a:pPr marL="1200150" lvl="2" indent="-285750">
              <a:buFont typeface="Arial" panose="020B0604020202020204" pitchFamily="34" charset="0"/>
              <a:buChar char="•"/>
            </a:pPr>
            <a:r>
              <a:rPr lang="en-US" sz="1600" dirty="0"/>
              <a:t>Discussed comment resolution documents </a:t>
            </a:r>
          </a:p>
          <a:p>
            <a:pPr marL="1657350" lvl="3" indent="-285750">
              <a:buFont typeface="Arial" panose="020B0604020202020204" pitchFamily="34" charset="0"/>
              <a:buChar char="•"/>
            </a:pPr>
            <a:r>
              <a:rPr lang="en-US" dirty="0"/>
              <a:t>All comments in the PHY and Joint tabs are resolved</a:t>
            </a:r>
          </a:p>
          <a:p>
            <a:pPr lvl="1">
              <a:buFont typeface="Arial" panose="020B0604020202020204" pitchFamily="34" charset="0"/>
              <a:buChar char="•"/>
            </a:pPr>
            <a:r>
              <a:rPr lang="en-US" sz="1800" dirty="0"/>
              <a:t>Instructed the editor to generate IEEE802.11 TGbe D5.1</a:t>
            </a:r>
          </a:p>
          <a:p>
            <a:pPr marL="1200150" lvl="2" indent="-285750">
              <a:buFont typeface="Arial" panose="020B0604020202020204" pitchFamily="34" charset="0"/>
              <a:buChar char="•"/>
            </a:pPr>
            <a:r>
              <a:rPr lang="en-US" sz="1600" dirty="0"/>
              <a:t>TGbe D5.1 is expected to be available by end of March 2024</a:t>
            </a:r>
          </a:p>
          <a:p>
            <a:pPr marL="800100" lvl="1">
              <a:buFont typeface="Arial" panose="020B0604020202020204" pitchFamily="34" charset="0"/>
              <a:buChar char="•"/>
            </a:pPr>
            <a:endParaRPr lang="en-US" sz="1600" dirty="0"/>
          </a:p>
          <a:p>
            <a:pPr>
              <a:buFont typeface="Arial" panose="020B0604020202020204" pitchFamily="34" charset="0"/>
              <a:buChar char="•"/>
            </a:pPr>
            <a:r>
              <a:rPr lang="en-US" sz="2000" dirty="0"/>
              <a:t>Agenda is available in </a:t>
            </a:r>
            <a:r>
              <a:rPr lang="en-US" sz="2000" dirty="0">
                <a:hlinkClick r:id="rId3"/>
              </a:rPr>
              <a:t>11-24/0237r10</a:t>
            </a:r>
            <a:endParaRPr lang="en-US" sz="2000" dirty="0"/>
          </a:p>
          <a:p>
            <a:pPr>
              <a:buFont typeface="Arial" panose="020B0604020202020204" pitchFamily="34" charset="0"/>
              <a:buChar char="•"/>
            </a:pPr>
            <a:r>
              <a:rPr lang="en-US" sz="2000" dirty="0"/>
              <a:t>Motions List is available in </a:t>
            </a:r>
            <a:r>
              <a:rPr lang="en-US" sz="2000" dirty="0">
                <a:hlinkClick r:id="rId4"/>
              </a:rPr>
              <a:t>11-23/442r45</a:t>
            </a:r>
            <a:endParaRPr lang="en-US" sz="2000" dirty="0"/>
          </a:p>
          <a:p>
            <a:pPr>
              <a:buFont typeface="Arial" panose="020B0604020202020204" pitchFamily="34" charset="0"/>
              <a:buChar char="•"/>
            </a:pPr>
            <a:r>
              <a:rPr lang="en-US" sz="2000" dirty="0"/>
              <a:t>Goals for May 2024: </a:t>
            </a:r>
          </a:p>
          <a:p>
            <a:pPr lvl="1">
              <a:buFont typeface="Arial" panose="020B0604020202020204" pitchFamily="34" charset="0"/>
              <a:buChar char="•"/>
            </a:pPr>
            <a:r>
              <a:rPr lang="en-US" sz="1800" dirty="0"/>
              <a:t>Complete comment resolution from initial SA ballot</a:t>
            </a:r>
          </a:p>
        </p:txBody>
      </p:sp>
      <p:grpSp>
        <p:nvGrpSpPr>
          <p:cNvPr id="7" name="Group 6">
            <a:extLst>
              <a:ext uri="{FF2B5EF4-FFF2-40B4-BE49-F238E27FC236}">
                <a16:creationId xmlns:a16="http://schemas.microsoft.com/office/drawing/2014/main" id="{1900912C-8E8A-0D37-5D2D-D5D4727A4D12}"/>
              </a:ext>
            </a:extLst>
          </p:cNvPr>
          <p:cNvGrpSpPr/>
          <p:nvPr/>
        </p:nvGrpSpPr>
        <p:grpSpPr>
          <a:xfrm>
            <a:off x="7333861" y="1751014"/>
            <a:ext cx="4754563" cy="4533900"/>
            <a:chOff x="6858000" y="1525409"/>
            <a:chExt cx="5283200" cy="4930308"/>
          </a:xfrm>
        </p:grpSpPr>
        <p:pic>
          <p:nvPicPr>
            <p:cNvPr id="8" name="Picture 7">
              <a:extLst>
                <a:ext uri="{FF2B5EF4-FFF2-40B4-BE49-F238E27FC236}">
                  <a16:creationId xmlns:a16="http://schemas.microsoft.com/office/drawing/2014/main" id="{D6B168F4-C894-BEB0-BB40-1C32E5F31461}"/>
                </a:ext>
              </a:extLst>
            </p:cNvPr>
            <p:cNvPicPr>
              <a:picLocks noChangeAspect="1"/>
            </p:cNvPicPr>
            <p:nvPr/>
          </p:nvPicPr>
          <p:blipFill>
            <a:blip r:embed="rId5"/>
            <a:stretch>
              <a:fillRect/>
            </a:stretch>
          </p:blipFill>
          <p:spPr>
            <a:xfrm>
              <a:off x="6858000" y="1525409"/>
              <a:ext cx="5283200" cy="3962400"/>
            </a:xfrm>
            <a:prstGeom prst="rect">
              <a:avLst/>
            </a:prstGeom>
          </p:spPr>
        </p:pic>
        <p:sp>
          <p:nvSpPr>
            <p:cNvPr id="9" name="Rectangle 8">
              <a:extLst>
                <a:ext uri="{FF2B5EF4-FFF2-40B4-BE49-F238E27FC236}">
                  <a16:creationId xmlns:a16="http://schemas.microsoft.com/office/drawing/2014/main" id="{DD487A13-B125-99F5-7F66-C7E83028A486}"/>
                </a:ext>
              </a:extLst>
            </p:cNvPr>
            <p:cNvSpPr/>
            <p:nvPr/>
          </p:nvSpPr>
          <p:spPr bwMode="auto">
            <a:xfrm flipV="1">
              <a:off x="7632706" y="1804332"/>
              <a:ext cx="825494" cy="327058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955341F2-55BB-8694-D8EB-AC5BFCF3ACF6}"/>
                </a:ext>
              </a:extLst>
            </p:cNvPr>
            <p:cNvSpPr/>
            <p:nvPr/>
          </p:nvSpPr>
          <p:spPr bwMode="auto">
            <a:xfrm>
              <a:off x="8678414" y="3267242"/>
              <a:ext cx="818541" cy="178481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887D214-A8CA-6808-0D04-04FE2B7A4AEA}"/>
                </a:ext>
              </a:extLst>
            </p:cNvPr>
            <p:cNvSpPr/>
            <p:nvPr/>
          </p:nvSpPr>
          <p:spPr bwMode="auto">
            <a:xfrm>
              <a:off x="9690105" y="1804332"/>
              <a:ext cx="825494" cy="324197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14FD5F91-E781-C29E-8549-BA8022BD66B8}"/>
                </a:ext>
              </a:extLst>
            </p:cNvPr>
            <p:cNvSpPr/>
            <p:nvPr/>
          </p:nvSpPr>
          <p:spPr bwMode="auto">
            <a:xfrm>
              <a:off x="10708750" y="3101518"/>
              <a:ext cx="825494" cy="1944077"/>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nvGrpSpPr>
            <p:cNvPr id="13" name="Group 12">
              <a:extLst>
                <a:ext uri="{FF2B5EF4-FFF2-40B4-BE49-F238E27FC236}">
                  <a16:creationId xmlns:a16="http://schemas.microsoft.com/office/drawing/2014/main" id="{0F7F8856-02E9-2749-A2D7-C8464F5A2A71}"/>
                </a:ext>
              </a:extLst>
            </p:cNvPr>
            <p:cNvGrpSpPr/>
            <p:nvPr/>
          </p:nvGrpSpPr>
          <p:grpSpPr>
            <a:xfrm>
              <a:off x="8098450" y="5411859"/>
              <a:ext cx="3207755" cy="1043858"/>
              <a:chOff x="8552276" y="5181755"/>
              <a:chExt cx="3207755" cy="1043858"/>
            </a:xfrm>
          </p:grpSpPr>
          <p:grpSp>
            <p:nvGrpSpPr>
              <p:cNvPr id="15" name="Group 14">
                <a:extLst>
                  <a:ext uri="{FF2B5EF4-FFF2-40B4-BE49-F238E27FC236}">
                    <a16:creationId xmlns:a16="http://schemas.microsoft.com/office/drawing/2014/main" id="{23C94DD2-C850-E90F-684F-7BE854509400}"/>
                  </a:ext>
                </a:extLst>
              </p:cNvPr>
              <p:cNvGrpSpPr/>
              <p:nvPr/>
            </p:nvGrpSpPr>
            <p:grpSpPr>
              <a:xfrm>
                <a:off x="8552276" y="5181755"/>
                <a:ext cx="3207755" cy="1043858"/>
                <a:chOff x="9314474" y="5383231"/>
                <a:chExt cx="2650378" cy="1006577"/>
              </a:xfrm>
            </p:grpSpPr>
            <p:sp>
              <p:nvSpPr>
                <p:cNvPr id="18" name="Rectangle 17">
                  <a:extLst>
                    <a:ext uri="{FF2B5EF4-FFF2-40B4-BE49-F238E27FC236}">
                      <a16:creationId xmlns:a16="http://schemas.microsoft.com/office/drawing/2014/main" id="{6C1B6FF7-A57C-0267-621C-9D0723730381}"/>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414FE83C-DD20-3994-EFAC-56397DD27CF6}"/>
                    </a:ext>
                  </a:extLst>
                </p:cNvPr>
                <p:cNvSpPr txBox="1"/>
                <p:nvPr/>
              </p:nvSpPr>
              <p:spPr>
                <a:xfrm>
                  <a:off x="9663399" y="6093023"/>
                  <a:ext cx="1556513" cy="296785"/>
                </a:xfrm>
                <a:prstGeom prst="rect">
                  <a:avLst/>
                </a:prstGeom>
                <a:noFill/>
              </p:spPr>
              <p:txBody>
                <a:bodyPr wrap="none" rtlCol="0">
                  <a:spAutoFit/>
                </a:bodyPr>
                <a:lstStyle/>
                <a:p>
                  <a:r>
                    <a:rPr lang="en-US" sz="1400" dirty="0">
                      <a:solidFill>
                        <a:schemeClr val="tx1"/>
                      </a:solidFill>
                    </a:rPr>
                    <a:t> CID Distribution (415)</a:t>
                  </a:r>
                </a:p>
              </p:txBody>
            </p:sp>
            <p:sp>
              <p:nvSpPr>
                <p:cNvPr id="20" name="Rectangle 19">
                  <a:extLst>
                    <a:ext uri="{FF2B5EF4-FFF2-40B4-BE49-F238E27FC236}">
                      <a16:creationId xmlns:a16="http://schemas.microsoft.com/office/drawing/2014/main" id="{68CB12D0-5667-8D5E-8356-E8D50AB50551}"/>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0051A8C7-8DF8-57AE-1AD1-EEEEC20D3D0C}"/>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B986F0A0-71EE-B2C1-8A9F-F72304CE8A59}"/>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3" name="TextBox 22">
                  <a:extLst>
                    <a:ext uri="{FF2B5EF4-FFF2-40B4-BE49-F238E27FC236}">
                      <a16:creationId xmlns:a16="http://schemas.microsoft.com/office/drawing/2014/main" id="{A4BDDA96-564F-7FA4-4ED4-2EDDBFF4022F}"/>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24" name="TextBox 23">
                  <a:extLst>
                    <a:ext uri="{FF2B5EF4-FFF2-40B4-BE49-F238E27FC236}">
                      <a16:creationId xmlns:a16="http://schemas.microsoft.com/office/drawing/2014/main" id="{A24461ED-08E5-1501-0D09-4CDD3F3164B0}"/>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~90%</a:t>
                  </a:r>
                </a:p>
              </p:txBody>
            </p:sp>
            <p:sp>
              <p:nvSpPr>
                <p:cNvPr id="25" name="TextBox 24">
                  <a:extLst>
                    <a:ext uri="{FF2B5EF4-FFF2-40B4-BE49-F238E27FC236}">
                      <a16:creationId xmlns:a16="http://schemas.microsoft.com/office/drawing/2014/main" id="{86DB0DDC-4572-D2C0-9A5F-32722ACE0656}"/>
                    </a:ext>
                  </a:extLst>
                </p:cNvPr>
                <p:cNvSpPr txBox="1"/>
                <p:nvPr/>
              </p:nvSpPr>
              <p:spPr>
                <a:xfrm>
                  <a:off x="9314474" y="5383231"/>
                  <a:ext cx="360520" cy="244847"/>
                </a:xfrm>
                <a:prstGeom prst="rect">
                  <a:avLst/>
                </a:prstGeom>
                <a:noFill/>
              </p:spPr>
              <p:txBody>
                <a:bodyPr wrap="none" rtlCol="0">
                  <a:spAutoFit/>
                </a:bodyPr>
                <a:lstStyle/>
                <a:p>
                  <a:r>
                    <a:rPr lang="en-US" sz="1050" dirty="0">
                      <a:solidFill>
                        <a:schemeClr val="tx1"/>
                      </a:solidFill>
                    </a:rPr>
                    <a:t>~5%</a:t>
                  </a:r>
                </a:p>
              </p:txBody>
            </p:sp>
          </p:grpSp>
          <p:sp>
            <p:nvSpPr>
              <p:cNvPr id="16" name="TextBox 15">
                <a:extLst>
                  <a:ext uri="{FF2B5EF4-FFF2-40B4-BE49-F238E27FC236}">
                    <a16:creationId xmlns:a16="http://schemas.microsoft.com/office/drawing/2014/main" id="{B6F8A4FA-F664-CB5E-16B3-FA3B0F1F1461}"/>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7" name="TextBox 16">
                <a:extLst>
                  <a:ext uri="{FF2B5EF4-FFF2-40B4-BE49-F238E27FC236}">
                    <a16:creationId xmlns:a16="http://schemas.microsoft.com/office/drawing/2014/main" id="{273ECF7B-E5D5-5017-FD0A-6243CE4B79A8}"/>
                  </a:ext>
                </a:extLst>
              </p:cNvPr>
              <p:cNvSpPr txBox="1"/>
              <p:nvPr/>
            </p:nvSpPr>
            <p:spPr>
              <a:xfrm rot="16200000">
                <a:off x="11224209" y="5491490"/>
                <a:ext cx="652456" cy="282148"/>
              </a:xfrm>
              <a:prstGeom prst="rect">
                <a:avLst/>
              </a:prstGeom>
              <a:noFill/>
            </p:spPr>
            <p:txBody>
              <a:bodyPr wrap="square">
                <a:spAutoFit/>
              </a:bodyPr>
              <a:lstStyle/>
              <a:p>
                <a:r>
                  <a:rPr lang="en-US" sz="1050" b="1" dirty="0">
                    <a:solidFill>
                      <a:schemeClr val="tx1"/>
                    </a:solidFill>
                  </a:rPr>
                  <a:t>JOINT</a:t>
                </a:r>
                <a:endParaRPr lang="en-US" sz="1100" b="1" dirty="0">
                  <a:solidFill>
                    <a:schemeClr val="tx1"/>
                  </a:solidFill>
                </a:endParaRPr>
              </a:p>
            </p:txBody>
          </p:sp>
        </p:grpSp>
        <p:sp>
          <p:nvSpPr>
            <p:cNvPr id="14" name="TextBox 13">
              <a:extLst>
                <a:ext uri="{FF2B5EF4-FFF2-40B4-BE49-F238E27FC236}">
                  <a16:creationId xmlns:a16="http://schemas.microsoft.com/office/drawing/2014/main" id="{0B9202DF-DE1A-AEE9-B901-EE69327F612D}"/>
                </a:ext>
              </a:extLst>
            </p:cNvPr>
            <p:cNvSpPr txBox="1"/>
            <p:nvPr/>
          </p:nvSpPr>
          <p:spPr>
            <a:xfrm rot="16200000">
              <a:off x="8033529" y="5727328"/>
              <a:ext cx="652456" cy="261610"/>
            </a:xfrm>
            <a:prstGeom prst="rect">
              <a:avLst/>
            </a:prstGeom>
            <a:noFill/>
          </p:spPr>
          <p:txBody>
            <a:bodyPr wrap="square">
              <a:spAutoFit/>
            </a:bodyPr>
            <a:lstStyle/>
            <a:p>
              <a:pPr algn="ctr"/>
              <a:r>
                <a:rPr lang="en-US" sz="1100" b="1" dirty="0">
                  <a:solidFill>
                    <a:schemeClr val="tx1"/>
                  </a:solidFill>
                </a:rPr>
                <a:t>PHY</a:t>
              </a:r>
            </a:p>
          </p:txBody>
        </p:sp>
      </p:grpSp>
      <p:sp>
        <p:nvSpPr>
          <p:cNvPr id="26" name="Footer Placeholder 25">
            <a:extLst>
              <a:ext uri="{FF2B5EF4-FFF2-40B4-BE49-F238E27FC236}">
                <a16:creationId xmlns:a16="http://schemas.microsoft.com/office/drawing/2014/main" id="{25B96020-A728-3709-A677-42CF9653C8D6}"/>
              </a:ext>
            </a:extLst>
          </p:cNvPr>
          <p:cNvSpPr>
            <a:spLocks noGrp="1"/>
          </p:cNvSpPr>
          <p:nvPr>
            <p:ph type="ftr" idx="14"/>
          </p:nvPr>
        </p:nvSpPr>
        <p:spPr/>
        <p:txBody>
          <a:bodyPr/>
          <a:lstStyle/>
          <a:p>
            <a:r>
              <a:rPr lang="en-GB"/>
              <a:t>Alfred Asterjadhi, Qualcomm</a:t>
            </a:r>
            <a:endParaRPr lang="en-GB" dirty="0"/>
          </a:p>
        </p:txBody>
      </p:sp>
      <p:sp>
        <p:nvSpPr>
          <p:cNvPr id="27" name="Slide Number Placeholder 26">
            <a:extLst>
              <a:ext uri="{FF2B5EF4-FFF2-40B4-BE49-F238E27FC236}">
                <a16:creationId xmlns:a16="http://schemas.microsoft.com/office/drawing/2014/main" id="{05FD7B41-A5B7-6C70-21AA-B0664634700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28" name="Date Placeholder 27">
            <a:extLst>
              <a:ext uri="{FF2B5EF4-FFF2-40B4-BE49-F238E27FC236}">
                <a16:creationId xmlns:a16="http://schemas.microsoft.com/office/drawing/2014/main" id="{0EBB028C-2D6B-BFC3-73C9-F84248AA075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4709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March</a:t>
            </a:r>
            <a:r>
              <a:rPr lang="en-US" sz="2000" b="1" dirty="0">
                <a:solidFill>
                  <a:schemeClr val="tx1"/>
                </a:solidFill>
                <a:effectLst/>
                <a:latin typeface="Times New Roman" panose="02020603050405020304" pitchFamily="18" charset="0"/>
                <a:ea typeface="Times New Roman" panose="02020603050405020304" pitchFamily="18" charset="0"/>
              </a:rPr>
              <a:t> 27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April 03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April 10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 April 17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April 24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May 02</a:t>
            </a:r>
            <a:r>
              <a:rPr lang="en-US" sz="2000" b="1" dirty="0">
                <a:solidFill>
                  <a:srgbClr val="FF0000"/>
                </a:solidFill>
                <a:effectLst/>
                <a:highlight>
                  <a:srgbClr val="00FFFF"/>
                </a:highlight>
                <a:latin typeface="Times New Roman" panose="02020603050405020304" pitchFamily="18" charset="0"/>
                <a:ea typeface="Times New Roman" panose="02020603050405020304" pitchFamily="18" charset="0"/>
              </a:rPr>
              <a:t>		(Wednesday) 						  Holiday</a:t>
            </a:r>
          </a:p>
          <a:p>
            <a:pPr>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May 08</a:t>
            </a:r>
            <a:r>
              <a:rPr lang="en-US" sz="2000" b="1" dirty="0">
                <a:solidFill>
                  <a:schemeClr val="tx1"/>
                </a:solidFill>
                <a:effectLst/>
                <a:latin typeface="Times New Roman" panose="02020603050405020304" pitchFamily="18" charset="0"/>
                <a:ea typeface="Times New Roman" panose="02020603050405020304" pitchFamily="18" charset="0"/>
              </a:rPr>
              <a:t>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endParaRPr lang="en-US" sz="2000" b="1" dirty="0">
              <a:solidFill>
                <a:schemeClr val="tx1"/>
              </a:solidFill>
              <a:effectLs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2000" b="1" dirty="0">
                <a:solidFill>
                  <a:schemeClr val="tx1"/>
                </a:solidFill>
                <a:effectLst/>
                <a:latin typeface="Times New Roman" panose="02020603050405020304" pitchFamily="18" charset="0"/>
                <a:ea typeface="Times New Roman" panose="02020603050405020304" pitchFamily="18" charset="0"/>
              </a:rPr>
              <a:t>PHY ad-hoc calls, on demand, with 10-day advanced notice (in parallel with MAC)</a:t>
            </a:r>
          </a:p>
        </p:txBody>
      </p:sp>
      <p:sp>
        <p:nvSpPr>
          <p:cNvPr id="3" name="Footer Placeholder 2">
            <a:extLst>
              <a:ext uri="{FF2B5EF4-FFF2-40B4-BE49-F238E27FC236}">
                <a16:creationId xmlns:a16="http://schemas.microsoft.com/office/drawing/2014/main" id="{764FCF51-20E5-81EE-2736-AC198F718643}"/>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BAC3432B-91DA-6D3E-DC0D-BE4B7394CE09}"/>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8" name="Date Placeholder 7">
            <a:extLst>
              <a:ext uri="{FF2B5EF4-FFF2-40B4-BE49-F238E27FC236}">
                <a16:creationId xmlns:a16="http://schemas.microsoft.com/office/drawing/2014/main" id="{552C91D7-CA35-674C-5E05-4066B3705EC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53761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AECC4E7F-018E-D39E-F7DC-65FAA803F14C}"/>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C010CE82-F2DF-15D3-5893-7BFDF6D8DFE4}"/>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331BF6B5-67D7-FCF1-9DAA-B23247B3DAB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783469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2024-03-14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5F43A58-D3A3-5AB0-A755-FF43BD6D0CC4}"/>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2AE8C65D-A693-A983-B16B-F03B395EC083}"/>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34C4F375-D764-0076-4627-71FD6173851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260020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March </a:t>
            </a:r>
            <a:r>
              <a:rPr lang="en-US" altLang="zh-CN" sz="2400" b="1" kern="0" dirty="0">
                <a:solidFill>
                  <a:srgbClr val="0000FF"/>
                </a:solidFill>
                <a:latin typeface="Times New Roman"/>
                <a:ea typeface="MS PGothic" pitchFamily="34" charset="-128"/>
              </a:rPr>
              <a:t>2024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C7B049B9-50CC-82D2-D057-D1A3EDBA94E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EE24203-D47E-FBE9-2424-8ED398E927B2}"/>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E7136E68-25A7-F3DD-B1AA-A523D585BB6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410207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2024</a:t>
            </a:r>
            <a:endParaRPr lang="en-GB" dirty="0"/>
          </a:p>
        </p:txBody>
      </p:sp>
      <p:sp>
        <p:nvSpPr>
          <p:cNvPr id="9218" name="Rectangle 2"/>
          <p:cNvSpPr>
            <a:spLocks noGrp="1" noChangeArrowheads="1"/>
          </p:cNvSpPr>
          <p:nvPr>
            <p:ph idx="1"/>
          </p:nvPr>
        </p:nvSpPr>
        <p:spPr>
          <a:xfrm>
            <a:off x="533401" y="1447800"/>
            <a:ext cx="7086599" cy="4724400"/>
          </a:xfrm>
          <a:ln/>
        </p:spPr>
        <p:txBody>
          <a:bodyPr/>
          <a:lstStyle/>
          <a:p>
            <a:pPr algn="just">
              <a:spcBef>
                <a:spcPts val="0"/>
              </a:spcBef>
              <a:spcAft>
                <a:spcPts val="600"/>
              </a:spcAft>
              <a:buFont typeface="Arial" panose="020B0604020202020204" pitchFamily="34" charset="0"/>
              <a:buChar char="•"/>
            </a:pPr>
            <a:r>
              <a:rPr lang="en-US" altLang="zh-CN" sz="1800" dirty="0"/>
              <a:t>Progress during </a:t>
            </a:r>
            <a:r>
              <a:rPr lang="en-US" altLang="zh-CN" sz="1800" dirty="0">
                <a:solidFill>
                  <a:srgbClr val="0000FF"/>
                </a:solidFill>
              </a:rPr>
              <a:t>March </a:t>
            </a:r>
            <a:r>
              <a:rPr lang="en-US" altLang="zh-CN" sz="1800" dirty="0"/>
              <a:t>2024 session</a:t>
            </a:r>
          </a:p>
          <a:p>
            <a:pPr marL="720725" lvl="1" indent="-342900" algn="just">
              <a:spcBef>
                <a:spcPts val="0"/>
              </a:spcBef>
              <a:spcAft>
                <a:spcPts val="600"/>
              </a:spcAft>
              <a:buFont typeface="Times New Roman" panose="02020603050405020304" pitchFamily="18" charset="0"/>
              <a:buChar char="−"/>
            </a:pPr>
            <a:r>
              <a:rPr lang="en-US" altLang="zh-CN" sz="1600" b="1" dirty="0">
                <a:solidFill>
                  <a:srgbClr val="0000FF"/>
                </a:solidFill>
                <a:cs typeface="+mn-cs"/>
              </a:rPr>
              <a:t>6</a:t>
            </a:r>
            <a:r>
              <a:rPr lang="en-US" altLang="zh-CN" sz="1600" b="1" dirty="0">
                <a:cs typeface="+mn-cs"/>
              </a:rPr>
              <a:t> </a:t>
            </a:r>
            <a:r>
              <a:rPr lang="en-US" altLang="zh-CN" sz="1600" dirty="0">
                <a:cs typeface="+mn-cs"/>
              </a:rPr>
              <a:t>slots</a:t>
            </a:r>
            <a:r>
              <a:rPr lang="en-US" altLang="zh-CN" sz="1600" b="1" dirty="0">
                <a:cs typeface="+mn-cs"/>
              </a:rPr>
              <a:t> </a:t>
            </a:r>
            <a:r>
              <a:rPr lang="en-US" altLang="zh-CN" sz="1600" dirty="0"/>
              <a:t>scheduled for </a:t>
            </a:r>
            <a:r>
              <a:rPr lang="en-US" altLang="zh-CN" sz="1600" dirty="0" err="1"/>
              <a:t>TGbf</a:t>
            </a:r>
            <a:endParaRPr lang="en-US" altLang="zh-CN" sz="1600" dirty="0"/>
          </a:p>
          <a:p>
            <a:pPr marL="720725" lvl="1" indent="-342900" algn="just">
              <a:spcBef>
                <a:spcPts val="0"/>
              </a:spcBef>
              <a:spcAft>
                <a:spcPts val="300"/>
              </a:spcAft>
              <a:buFont typeface="Times New Roman" panose="02020603050405020304" pitchFamily="18" charset="0"/>
              <a:buChar char="−"/>
            </a:pPr>
            <a:r>
              <a:rPr lang="en-US" altLang="zh-CN" sz="1800" dirty="0">
                <a:solidFill>
                  <a:srgbClr val="0000FF"/>
                </a:solidFill>
              </a:rPr>
              <a:t>Comment resolution </a:t>
            </a:r>
            <a:r>
              <a:rPr lang="en-US" altLang="zh-CN" sz="1800" dirty="0"/>
              <a:t>for D3.0 (LB281)</a:t>
            </a:r>
          </a:p>
          <a:p>
            <a:pPr marL="1120775" lvl="2" indent="-342900" algn="just">
              <a:spcBef>
                <a:spcPts val="0"/>
              </a:spcBef>
              <a:spcAft>
                <a:spcPts val="300"/>
              </a:spcAft>
              <a:buSzPct val="50000"/>
              <a:buFont typeface="Wingdings" panose="05000000000000000000" pitchFamily="2" charset="2"/>
              <a:buChar char="n"/>
            </a:pPr>
            <a:r>
              <a:rPr lang="en-US" altLang="zh-CN" sz="1600" b="1" dirty="0">
                <a:solidFill>
                  <a:srgbClr val="FF0000"/>
                </a:solidFill>
              </a:rPr>
              <a:t>100</a:t>
            </a:r>
            <a:r>
              <a:rPr lang="en-US" altLang="zh-CN" sz="1600" dirty="0">
                <a:solidFill>
                  <a:schemeClr val="tx1"/>
                </a:solidFill>
              </a:rPr>
              <a:t>% of all </a:t>
            </a:r>
            <a:r>
              <a:rPr lang="en-US" altLang="zh-CN" sz="1600" dirty="0"/>
              <a:t>LB281 </a:t>
            </a:r>
            <a:r>
              <a:rPr lang="en-US" altLang="zh-CN" sz="1600" dirty="0">
                <a:solidFill>
                  <a:schemeClr val="tx1"/>
                </a:solidFill>
              </a:rPr>
              <a:t>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t>
            </a:r>
            <a:r>
              <a:rPr lang="en-US" altLang="zh-CN" sz="1600" dirty="0">
                <a:solidFill>
                  <a:srgbClr val="FF0000"/>
                </a:solidFill>
              </a:rPr>
              <a:t>308 </a:t>
            </a:r>
            <a:r>
              <a:rPr lang="en-US" altLang="zh-CN" sz="1600" dirty="0">
                <a:solidFill>
                  <a:schemeClr val="tx1"/>
                </a:solidFill>
              </a:rPr>
              <a:t>/308, Please refer to the figure)</a:t>
            </a:r>
          </a:p>
          <a:p>
            <a:pPr marL="720725" lvl="1" indent="-342900" algn="just">
              <a:spcBef>
                <a:spcPts val="0"/>
              </a:spcBef>
              <a:spcAft>
                <a:spcPts val="300"/>
              </a:spcAft>
              <a:buFont typeface="Times New Roman" panose="02020603050405020304" pitchFamily="18" charset="0"/>
              <a:buChar char="−"/>
            </a:pPr>
            <a:r>
              <a:rPr lang="en-US" altLang="zh-CN" sz="1600" dirty="0"/>
              <a:t>Approved some </a:t>
            </a:r>
            <a:r>
              <a:rPr lang="en-US" altLang="zh-CN" sz="1600" dirty="0" err="1"/>
              <a:t>TGbf</a:t>
            </a:r>
            <a:r>
              <a:rPr lang="en-US" altLang="zh-CN" sz="1600" dirty="0"/>
              <a:t> motions:</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Approved IEEE802.11bf MDR report</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Approved report to EC on conditional approval for SA ballot</a:t>
            </a:r>
          </a:p>
          <a:p>
            <a:pPr marL="1120775" lvl="2" indent="-342900" algn="just">
              <a:spcBef>
                <a:spcPts val="0"/>
              </a:spcBef>
              <a:spcAft>
                <a:spcPts val="300"/>
              </a:spcAft>
              <a:buSzPct val="50000"/>
              <a:buFont typeface="Wingdings" panose="05000000000000000000" pitchFamily="2" charset="2"/>
              <a:buChar char="n"/>
            </a:pPr>
            <a:r>
              <a:rPr lang="en-GB" altLang="zh-CN" sz="1600" dirty="0">
                <a:solidFill>
                  <a:schemeClr val="tx1"/>
                </a:solidFill>
              </a:rPr>
              <a:t>PAR</a:t>
            </a:r>
            <a:r>
              <a:rPr lang="en-US" altLang="zh-CN" sz="1600" dirty="0">
                <a:solidFill>
                  <a:schemeClr val="tx1"/>
                </a:solidFill>
              </a:rPr>
              <a:t>/CSD/CAD</a:t>
            </a:r>
            <a:r>
              <a:rPr lang="en-GB" altLang="zh-CN" sz="1600" dirty="0">
                <a:solidFill>
                  <a:schemeClr val="tx1"/>
                </a:solidFill>
              </a:rPr>
              <a:t> Re-affirmation</a:t>
            </a:r>
            <a:endParaRPr lang="en-US" altLang="zh-CN" sz="1600" dirty="0">
              <a:solidFill>
                <a:schemeClr val="tx1"/>
              </a:solidFill>
            </a:endParaRP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Request conditional approval to go to IEEE SA ballot</a:t>
            </a:r>
          </a:p>
          <a:p>
            <a:pPr marL="1120775" lvl="2" indent="-342900" algn="just">
              <a:spcBef>
                <a:spcPts val="0"/>
              </a:spcBef>
              <a:spcAft>
                <a:spcPts val="300"/>
              </a:spcAft>
              <a:buSzPct val="50000"/>
              <a:buFont typeface="Wingdings" panose="05000000000000000000" pitchFamily="2" charset="2"/>
              <a:buChar char="n"/>
            </a:pPr>
            <a:r>
              <a:rPr lang="en-US" altLang="zh-CN" sz="1600" dirty="0" err="1">
                <a:solidFill>
                  <a:schemeClr val="tx1"/>
                </a:solidFill>
              </a:rPr>
              <a:t>TGbf</a:t>
            </a:r>
            <a:r>
              <a:rPr lang="en-US" altLang="zh-CN" sz="1600" dirty="0">
                <a:solidFill>
                  <a:schemeClr val="tx1"/>
                </a:solidFill>
              </a:rPr>
              <a:t> Recirculation LB (D4.0)</a:t>
            </a:r>
          </a:p>
          <a:p>
            <a:pPr marL="1657350" lvl="3" indent="-342900" algn="just">
              <a:spcBef>
                <a:spcPts val="0"/>
              </a:spcBef>
              <a:spcAft>
                <a:spcPts val="600"/>
              </a:spcAft>
              <a:buFont typeface="Arial" panose="020B0604020202020204" pitchFamily="34" charset="0"/>
              <a:buChar char="•"/>
            </a:pPr>
            <a:endParaRPr lang="en-US" sz="1050" dirty="0"/>
          </a:p>
          <a:p>
            <a:pPr algn="just">
              <a:spcBef>
                <a:spcPts val="0"/>
              </a:spcBef>
              <a:spcAft>
                <a:spcPts val="6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4.0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err="1"/>
              <a:t>TGbf</a:t>
            </a:r>
            <a:r>
              <a:rPr lang="en-US" altLang="zh-CN" sz="1600" dirty="0"/>
              <a:t> Recirculation LB (D4.0)</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3</a:t>
            </a:r>
            <a:r>
              <a:rPr lang="en-US" altLang="zh-CN" sz="1600" dirty="0"/>
              <a:t> calls</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670843581"/>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F399BB2-C016-F3FF-2E87-875CD4E7079E}"/>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1C6E176-2729-CE52-8144-0369A8811BC2}"/>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8" name="Date Placeholder 7">
            <a:extLst>
              <a:ext uri="{FF2B5EF4-FFF2-40B4-BE49-F238E27FC236}">
                <a16:creationId xmlns:a16="http://schemas.microsoft.com/office/drawing/2014/main" id="{E103AD4A-B933-A419-5E91-C5502E397F4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7979033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285750"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a:t>
            </a:r>
            <a:r>
              <a:rPr lang="en-US" altLang="zh-CN" sz="1400" i="1" dirty="0">
                <a:solidFill>
                  <a:srgbClr val="00B0F0"/>
                </a:solidFill>
                <a:ea typeface="宋体" panose="02010600030101010101" pitchFamily="2" charset="-122"/>
              </a:rPr>
              <a:t>Apr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SA  Ballot pool formation      		Apr 2024</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May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A8EE0021-9F1E-9661-89EB-B41291274070}"/>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7C721287-705F-782D-A0DB-0A4110819314}"/>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F91895CE-8C32-F9EA-FEDF-D0AA637B792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189604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March Plenary</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371600"/>
            <a:ext cx="7005452" cy="503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April 	  17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April 	  25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May 	  7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p:txBody>
      </p:sp>
      <p:sp>
        <p:nvSpPr>
          <p:cNvPr id="10" name="矩形 9">
            <a:extLst>
              <a:ext uri="{FF2B5EF4-FFF2-40B4-BE49-F238E27FC236}">
                <a16:creationId xmlns:a16="http://schemas.microsoft.com/office/drawing/2014/main" id="{B3E5154D-77E5-43B4-914D-22E74CC824AD}"/>
              </a:ext>
            </a:extLst>
          </p:cNvPr>
          <p:cNvSpPr/>
          <p:nvPr/>
        </p:nvSpPr>
        <p:spPr>
          <a:xfrm>
            <a:off x="7155690" y="5029200"/>
            <a:ext cx="4121910" cy="1338828"/>
          </a:xfrm>
          <a:prstGeom prst="rect">
            <a:avLst/>
          </a:prstGeom>
        </p:spPr>
        <p:txBody>
          <a:bodyPr wrap="square">
            <a:spAutoFit/>
          </a:bodyPr>
          <a:lstStyle/>
          <a:p>
            <a:pPr marL="0" lvl="1" indent="0" algn="just" defTabSz="914400">
              <a:spcAft>
                <a:spcPts val="300"/>
              </a:spcAft>
              <a:buSzTx/>
              <a:buFontTx/>
              <a:buNone/>
              <a:defRPr/>
            </a:pPr>
            <a:r>
              <a:rPr lang="en-US" altLang="zh-CN" sz="10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Note: </a:t>
            </a:r>
          </a:p>
          <a:p>
            <a:pPr marL="228600" lvl="1" indent="-228600" algn="just" defTabSz="914400">
              <a:spcAft>
                <a:spcPts val="300"/>
              </a:spcAft>
              <a:buSzTx/>
              <a:buFont typeface="+mj-lt"/>
              <a:buAutoNum type="arabicPeriod"/>
              <a:defRPr/>
            </a:pPr>
            <a:r>
              <a:rPr lang="en-US" altLang="zh-CN" sz="10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lvl="1" indent="0" algn="just" defTabSz="914400">
              <a:spcAft>
                <a:spcPts val="300"/>
              </a:spcAft>
              <a:buSzTx/>
              <a:buFontTx/>
              <a:buNone/>
              <a:defRPr/>
            </a:pPr>
            <a:r>
              <a:rPr lang="en-US" altLang="zh-CN" sz="10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a:t>
            </a:r>
          </a:p>
          <a:p>
            <a:pPr marL="228600" lvl="1" indent="-228600" algn="just" defTabSz="914400">
              <a:spcAft>
                <a:spcPts val="300"/>
              </a:spcAft>
              <a:buSzTx/>
              <a:buFont typeface="+mj-lt"/>
              <a:buAutoNum type="arabicPeriod" startAt="2"/>
              <a:defRPr/>
            </a:pP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Thursday </a:t>
            </a:r>
            <a:r>
              <a:rPr lang="en-US" altLang="zh-CN" sz="1050" strike="sngStrike"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23:00 - 01:00am ET </a:t>
            </a: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(Thursday 20</a:t>
            </a:r>
            <a:r>
              <a:rPr lang="zh-CN" altLang="en-US" sz="1050" strike="sngStrike" dirty="0">
                <a:solidFill>
                  <a:srgbClr val="000000"/>
                </a:solidFill>
                <a:latin typeface="Times New Roman" panose="02020603050405020304" pitchFamily="18" charset="0"/>
                <a:ea typeface="MS PGothic" panose="020B0600070205080204" pitchFamily="34" charset="-128"/>
                <a:cs typeface="MS PGothic" charset="0"/>
              </a:rPr>
              <a:t>：</a:t>
            </a: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lang="en-US" altLang="zh-CN" sz="1050" strike="sngStrike" dirty="0">
                <a:solidFill>
                  <a:srgbClr val="0000FF"/>
                </a:solidFill>
                <a:latin typeface="Times New Roman" panose="02020603050405020304" pitchFamily="18" charset="0"/>
                <a:ea typeface="MS PGothic" panose="020B0600070205080204" pitchFamily="34" charset="-128"/>
                <a:cs typeface="MS PGothic" charset="0"/>
              </a:rPr>
              <a:t>Sang Kim </a:t>
            </a: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will help to take the minutes for these slots.</a:t>
            </a:r>
            <a:endParaRPr lang="zh-CN" altLang="en-US" sz="1050" strike="sngStrike" dirty="0">
              <a:solidFill>
                <a:srgbClr val="000000"/>
              </a:solidFill>
              <a:latin typeface="Times New Roman" panose="02020603050405020304" pitchFamily="18" charset="0"/>
              <a:ea typeface="MS PGothic" panose="020B0600070205080204" pitchFamily="34" charset="-128"/>
            </a:endParaRPr>
          </a:p>
        </p:txBody>
      </p:sp>
      <p:sp>
        <p:nvSpPr>
          <p:cNvPr id="2" name="Footer Placeholder 1">
            <a:extLst>
              <a:ext uri="{FF2B5EF4-FFF2-40B4-BE49-F238E27FC236}">
                <a16:creationId xmlns:a16="http://schemas.microsoft.com/office/drawing/2014/main" id="{CAE14E20-A418-FB02-442F-96552667E0A1}"/>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9AF1E23-6014-37DE-E3AD-383BC13508DE}"/>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4CCFD06F-0F7E-2592-E4D6-5D35A462C3A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94826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DBEFA4F-1359-65DA-E38D-FD660DD4FF3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D12DCA5-3DB2-1AF4-5CBB-0FC508A95ED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CC593C7D-1F37-672B-5DCD-EAC29C2EE9A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91819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2024 Session (mixed-mode)</a:t>
            </a:r>
          </a:p>
        </p:txBody>
      </p:sp>
      <p:sp>
        <p:nvSpPr>
          <p:cNvPr id="2" name="Footer Placeholder 1">
            <a:extLst>
              <a:ext uri="{FF2B5EF4-FFF2-40B4-BE49-F238E27FC236}">
                <a16:creationId xmlns:a16="http://schemas.microsoft.com/office/drawing/2014/main" id="{309476FC-47B0-BC37-AC40-C74A395ACF5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87C639B-FD6F-0112-BDA6-1FB1F8016C1B}"/>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20200C29-A28F-9AF8-7354-035284944C0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4960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4FE43719-C842-C46C-190C-05E91F2D15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88450"/>
            <a:ext cx="8763000" cy="4788550"/>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11-24/0262r7</a:t>
            </a:r>
            <a:r>
              <a:rPr lang="en-US" dirty="0"/>
              <a:t> </a:t>
            </a:r>
          </a:p>
          <a:p>
            <a:pPr>
              <a:spcBef>
                <a:spcPts val="0"/>
              </a:spcBef>
            </a:pPr>
            <a:r>
              <a:rPr lang="en-US" dirty="0"/>
              <a:t>Motions: </a:t>
            </a:r>
            <a:r>
              <a:rPr lang="en-US" dirty="0">
                <a:hlinkClick r:id="rId4"/>
              </a:rPr>
              <a:t>11-22/0651r39</a:t>
            </a:r>
            <a:r>
              <a:rPr lang="en-US" dirty="0"/>
              <a:t> </a:t>
            </a:r>
          </a:p>
          <a:p>
            <a:pPr>
              <a:spcBef>
                <a:spcPts val="0"/>
              </a:spcBef>
            </a:pPr>
            <a:endParaRPr lang="en-US" dirty="0"/>
          </a:p>
          <a:p>
            <a:pPr>
              <a:spcBef>
                <a:spcPts val="0"/>
              </a:spcBef>
            </a:pPr>
            <a:r>
              <a:rPr lang="en-US" dirty="0"/>
              <a:t>Completed resolution of all comments on D3.0 LB283</a:t>
            </a:r>
          </a:p>
          <a:p>
            <a:pPr>
              <a:spcBef>
                <a:spcPts val="0"/>
              </a:spcBef>
            </a:pPr>
            <a:r>
              <a:rPr lang="en-US" dirty="0"/>
              <a:t>Comment resolution on D3.0 spreadsheet: </a:t>
            </a:r>
            <a:r>
              <a:rPr lang="en-US" dirty="0">
                <a:hlinkClick r:id="rId5"/>
              </a:rPr>
              <a:t>11-24/0380r2</a:t>
            </a:r>
            <a:r>
              <a:rPr lang="en-US" dirty="0"/>
              <a:t> </a:t>
            </a:r>
          </a:p>
          <a:p>
            <a:pPr>
              <a:spcBef>
                <a:spcPts val="0"/>
              </a:spcBef>
            </a:pPr>
            <a:r>
              <a:rPr lang="en-US" dirty="0"/>
              <a:t>Added ANA assignments, modified a bit assignment that conflicted with 802.11be, completed MDR/MEC and approved changes to draft</a:t>
            </a:r>
          </a:p>
          <a:p>
            <a:pPr>
              <a:spcBef>
                <a:spcPts val="0"/>
              </a:spcBef>
            </a:pPr>
            <a:r>
              <a:rPr lang="en-US" dirty="0"/>
              <a:t>Will produce D4.0, with the above</a:t>
            </a:r>
          </a:p>
          <a:p>
            <a:pPr marL="0" indent="0">
              <a:spcBef>
                <a:spcPts val="0"/>
              </a:spcBef>
            </a:pPr>
            <a:endParaRPr lang="en-US" b="0" dirty="0"/>
          </a:p>
          <a:p>
            <a:pPr>
              <a:spcBef>
                <a:spcPts val="0"/>
              </a:spcBef>
            </a:pPr>
            <a:r>
              <a:rPr lang="en-US" dirty="0"/>
              <a:t>Will bring motions later in today’s agenda for recirc LB on D4.0, and conditional approval for Initial SA ballot</a:t>
            </a:r>
          </a:p>
          <a:p>
            <a:pPr>
              <a:spcBef>
                <a:spcPts val="0"/>
              </a:spcBef>
            </a:pPr>
            <a:endParaRPr lang="en-US" altLang="en-US" sz="1400" dirty="0"/>
          </a:p>
        </p:txBody>
      </p:sp>
      <p:sp>
        <p:nvSpPr>
          <p:cNvPr id="2" name="Footer Placeholder 1">
            <a:extLst>
              <a:ext uri="{FF2B5EF4-FFF2-40B4-BE49-F238E27FC236}">
                <a16:creationId xmlns:a16="http://schemas.microsoft.com/office/drawing/2014/main" id="{75BC3C69-0DC3-AFB3-FFA6-02B371869A9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BE59DD1-A309-3535-7D89-A06AF9A4446E}"/>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32A8DA3B-35A2-558F-82AA-D110C2A849C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816216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algn="just">
              <a:spcBef>
                <a:spcPts val="0"/>
              </a:spcBef>
              <a:defRPr/>
            </a:pPr>
            <a:r>
              <a:rPr lang="en-US" altLang="zh-CN" dirty="0">
                <a:latin typeface="Times New Roman"/>
                <a:ea typeface="MS Gothic"/>
              </a:rPr>
              <a:t>PAR approved						</a:t>
            </a:r>
            <a:r>
              <a:rPr lang="en-US" altLang="zh-CN" dirty="0">
                <a:highlight>
                  <a:srgbClr val="00FF00"/>
                </a:highlight>
                <a:latin typeface="Times New Roman"/>
                <a:ea typeface="MS Gothic"/>
              </a:rPr>
              <a:t>Feb 2021</a:t>
            </a:r>
          </a:p>
          <a:p>
            <a:pPr algn="just">
              <a:spcBef>
                <a:spcPts val="0"/>
              </a:spcBef>
              <a:defRPr/>
            </a:pPr>
            <a:r>
              <a:rPr lang="en-US" altLang="zh-CN" dirty="0">
                <a:latin typeface="Times New Roman"/>
                <a:ea typeface="MS Gothic"/>
              </a:rPr>
              <a:t>First TG meeting					</a:t>
            </a:r>
            <a:r>
              <a:rPr lang="en-US" altLang="zh-CN" dirty="0">
                <a:highlight>
                  <a:srgbClr val="00FF00"/>
                </a:highlight>
                <a:latin typeface="Times New Roman"/>
                <a:ea typeface="MS Gothic"/>
              </a:rPr>
              <a:t>Mar 2021</a:t>
            </a:r>
          </a:p>
          <a:p>
            <a:pPr algn="just">
              <a:spcBef>
                <a:spcPts val="0"/>
              </a:spcBef>
              <a:defRPr/>
            </a:pPr>
            <a:r>
              <a:rPr lang="en-US" altLang="zh-CN" dirty="0">
                <a:latin typeface="Times New Roman"/>
                <a:ea typeface="MS Gothic"/>
              </a:rPr>
              <a:t>D0.2 CC								</a:t>
            </a:r>
            <a:r>
              <a:rPr lang="en-US" altLang="zh-CN" dirty="0">
                <a:highlight>
                  <a:srgbClr val="00FF00"/>
                </a:highlight>
                <a:latin typeface="Times New Roman"/>
                <a:ea typeface="MS Gothic"/>
                <a:sym typeface="Wingdings" panose="05000000000000000000" pitchFamily="2" charset="2"/>
              </a:rPr>
              <a:t>May 2022</a:t>
            </a:r>
            <a:endParaRPr lang="en-US" altLang="zh-CN" dirty="0">
              <a:latin typeface="Times New Roman"/>
              <a:ea typeface="MS Gothic"/>
            </a:endParaRPr>
          </a:p>
          <a:p>
            <a:pPr algn="just">
              <a:spcBef>
                <a:spcPts val="0"/>
              </a:spcBef>
              <a:defRPr/>
            </a:pPr>
            <a:r>
              <a:rPr lang="en-US" altLang="zh-CN" dirty="0">
                <a:latin typeface="Times New Roman"/>
                <a:ea typeface="MS Gothic"/>
              </a:rPr>
              <a:t>Initial WG Letter Ballot (D1.0)		</a:t>
            </a:r>
            <a:r>
              <a:rPr lang="en-US" altLang="zh-CN" dirty="0">
                <a:highlight>
                  <a:srgbClr val="00FF00"/>
                </a:highlight>
                <a:latin typeface="Times New Roman"/>
                <a:ea typeface="MS Gothic"/>
              </a:rPr>
              <a:t>May 2023</a:t>
            </a:r>
          </a:p>
          <a:p>
            <a:pPr algn="just">
              <a:spcBef>
                <a:spcPts val="0"/>
              </a:spcBef>
              <a:defRPr/>
            </a:pPr>
            <a:r>
              <a:rPr lang="en-US" altLang="zh-CN" dirty="0">
                <a:latin typeface="Times New Roman"/>
                <a:ea typeface="MS Gothic"/>
              </a:rPr>
              <a:t>Recirculation LB (D2.0)				</a:t>
            </a:r>
            <a:r>
              <a:rPr lang="en-US" altLang="zh-CN" dirty="0">
                <a:highlight>
                  <a:srgbClr val="00FF00"/>
                </a:highlight>
                <a:latin typeface="Times New Roman"/>
                <a:ea typeface="MS Gothic"/>
              </a:rPr>
              <a:t>Nov 2023</a:t>
            </a:r>
          </a:p>
          <a:p>
            <a:pPr algn="just">
              <a:spcBef>
                <a:spcPts val="0"/>
              </a:spcBef>
              <a:defRPr/>
            </a:pPr>
            <a:r>
              <a:rPr lang="en-US" altLang="zh-CN" dirty="0">
                <a:latin typeface="Times New Roman"/>
                <a:ea typeface="MS Gothic"/>
              </a:rPr>
              <a:t>SA ballot pool open					</a:t>
            </a:r>
            <a:r>
              <a:rPr lang="en-US" altLang="zh-CN" dirty="0">
                <a:highlight>
                  <a:srgbClr val="00FF00"/>
                </a:highlight>
                <a:latin typeface="Times New Roman"/>
                <a:ea typeface="MS Gothic"/>
              </a:rPr>
              <a:t>Jan 2024 </a:t>
            </a:r>
            <a:endParaRPr lang="en-US" altLang="zh-CN" dirty="0">
              <a:highlight>
                <a:srgbClr val="FFFF00"/>
              </a:highlight>
              <a:latin typeface="Times New Roman"/>
              <a:ea typeface="MS Gothic"/>
            </a:endParaRPr>
          </a:p>
          <a:p>
            <a:pPr algn="just">
              <a:spcBef>
                <a:spcPts val="0"/>
              </a:spcBef>
              <a:defRPr/>
            </a:pPr>
            <a:r>
              <a:rPr lang="en-US" altLang="zh-CN" dirty="0">
                <a:latin typeface="Times New Roman"/>
                <a:ea typeface="MS Gothic"/>
              </a:rPr>
              <a:t>Recirculation LB (D3.0)				</a:t>
            </a:r>
            <a:r>
              <a:rPr lang="en-US" altLang="zh-CN" dirty="0">
                <a:highlight>
                  <a:srgbClr val="00FF00"/>
                </a:highlight>
                <a:latin typeface="Times New Roman"/>
                <a:ea typeface="MS Gothic"/>
              </a:rPr>
              <a:t>Jan 2024</a:t>
            </a:r>
          </a:p>
          <a:p>
            <a:pPr algn="just">
              <a:spcBef>
                <a:spcPts val="0"/>
              </a:spcBef>
              <a:defRPr/>
            </a:pPr>
            <a:r>
              <a:rPr lang="en-US" altLang="zh-CN" dirty="0">
                <a:latin typeface="Times New Roman"/>
                <a:ea typeface="MS Gothic"/>
              </a:rPr>
              <a:t>Recirculation LB (D4.0)				</a:t>
            </a:r>
            <a:r>
              <a:rPr lang="en-US" altLang="zh-CN" dirty="0">
                <a:highlight>
                  <a:srgbClr val="00FF00"/>
                </a:highlight>
                <a:latin typeface="Times New Roman"/>
                <a:ea typeface="MS Gothic"/>
              </a:rPr>
              <a:t>Mar 2024</a:t>
            </a:r>
          </a:p>
          <a:p>
            <a:pPr algn="just">
              <a:spcBef>
                <a:spcPts val="0"/>
              </a:spcBef>
              <a:defRPr/>
            </a:pPr>
            <a:r>
              <a:rPr lang="en-US" altLang="zh-CN" dirty="0">
                <a:latin typeface="Times New Roman"/>
                <a:ea typeface="MS Gothic"/>
              </a:rPr>
              <a:t>Initial SA Ballot (D4.0)				</a:t>
            </a:r>
            <a:r>
              <a:rPr lang="en-US" altLang="zh-CN" dirty="0">
                <a:highlight>
                  <a:srgbClr val="FFFF00"/>
                </a:highlight>
                <a:latin typeface="Times New Roman"/>
                <a:ea typeface="MS Gothic"/>
              </a:rPr>
              <a:t>Apr 2024</a:t>
            </a:r>
          </a:p>
          <a:p>
            <a:pPr algn="just">
              <a:spcBef>
                <a:spcPts val="0"/>
              </a:spcBef>
              <a:defRPr/>
            </a:pPr>
            <a:r>
              <a:rPr lang="en-US" altLang="zh-CN" dirty="0">
                <a:latin typeface="Times New Roman"/>
                <a:ea typeface="MS Gothic"/>
              </a:rPr>
              <a:t>Final 802.11 WG approval			Jul 2024</a:t>
            </a:r>
          </a:p>
          <a:p>
            <a:pPr algn="just">
              <a:spcBef>
                <a:spcPts val="0"/>
              </a:spcBef>
              <a:defRPr/>
            </a:pPr>
            <a:r>
              <a:rPr lang="en-US" altLang="zh-CN" dirty="0">
                <a:latin typeface="Times New Roman"/>
                <a:ea typeface="MS Gothic"/>
              </a:rPr>
              <a:t>802 EC approval						Jul 2024</a:t>
            </a:r>
          </a:p>
          <a:p>
            <a:pPr>
              <a:spcBef>
                <a:spcPts val="0"/>
              </a:spcBef>
              <a:defRPr/>
            </a:pPr>
            <a:r>
              <a:rPr lang="en-US" altLang="zh-CN" dirty="0">
                <a:latin typeface="Times New Roman"/>
                <a:ea typeface="MS Gothic"/>
              </a:rPr>
              <a:t>RevCom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DAE45759-2377-7DC2-C50C-EA139CF25C7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AB19572-FE72-DCD0-1169-155DB00FDCCA}"/>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599824DF-7FC7-8336-27CC-132C6EC4FBA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364802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 (as CRC)</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 April 9, 9:30am ET, 2 hours</a:t>
            </a:r>
          </a:p>
          <a:p>
            <a:pPr>
              <a:spcBef>
                <a:spcPts val="0"/>
              </a:spcBef>
              <a:spcAft>
                <a:spcPts val="0"/>
              </a:spcAft>
              <a:buFont typeface="Calibri" panose="020F0502020204030204" pitchFamily="34" charset="0"/>
              <a:buChar char="-"/>
            </a:pPr>
            <a:r>
              <a:rPr lang="en-US" sz="2800" dirty="0"/>
              <a:t>Complete WG LB process on D4.0</a:t>
            </a:r>
          </a:p>
          <a:p>
            <a:pPr>
              <a:spcBef>
                <a:spcPts val="0"/>
              </a:spcBef>
              <a:spcAft>
                <a:spcPts val="0"/>
              </a:spcAft>
              <a:buFont typeface="Calibri" panose="020F0502020204030204" pitchFamily="34" charset="0"/>
              <a:buChar char="-"/>
            </a:pPr>
            <a:r>
              <a:rPr lang="en-US" sz="2800" dirty="0"/>
              <a:t>Request SA ballot on D4.0</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May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5 slots</a:t>
            </a:r>
          </a:p>
          <a:p>
            <a:pPr>
              <a:spcBef>
                <a:spcPts val="0"/>
              </a:spcBef>
              <a:spcAft>
                <a:spcPts val="0"/>
              </a:spcAft>
              <a:buFont typeface="Calibri" panose="020F0502020204030204" pitchFamily="34" charset="0"/>
              <a:buChar char="-"/>
            </a:pPr>
            <a:r>
              <a:rPr lang="en-US" sz="2800" dirty="0"/>
              <a:t>Comment resolution on Initial SA ballot</a:t>
            </a:r>
          </a:p>
          <a:p>
            <a:pPr>
              <a:spcBef>
                <a:spcPts val="0"/>
              </a:spcBef>
              <a:spcAft>
                <a:spcPts val="0"/>
              </a:spcAft>
              <a:buFont typeface="Calibri" panose="020F0502020204030204" pitchFamily="34" charset="0"/>
              <a:buChar char="-"/>
            </a:pPr>
            <a:r>
              <a:rPr lang="en-US" sz="2800" dirty="0"/>
              <a:t>SA first recirc D5.0</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4E845545-397D-3554-EF9B-5D9F2F6478D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6FA50DB-8573-3ACE-BE4E-BA5918DE08D6}"/>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E80B534C-E5AA-6C68-4B29-63BD8F5F446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258197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DA241A78-4BFA-52E9-C360-F34EBA9E16C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76AA767-6D22-849F-7FBA-CEC43BC3D5DF}"/>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0EF121BE-2837-9A13-A79F-50C74D1A8212}"/>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354175085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5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text submissions, and worked to harmonize several submissions. We did not get agreement on enough topics to start a Comment Collection yet.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submissions of text that address requirements.</a:t>
            </a:r>
          </a:p>
          <a:p>
            <a:pPr marL="0" indent="0">
              <a:buClr>
                <a:srgbClr val="000000"/>
              </a:buClr>
              <a:buSzPct val="100000"/>
            </a:pPr>
            <a:endParaRPr lang="en-US" dirty="0"/>
          </a:p>
          <a:p>
            <a:pPr>
              <a:buClr>
                <a:srgbClr val="000000"/>
              </a:buClr>
              <a:buSzPct val="100000"/>
              <a:buFont typeface="Arial"/>
              <a:buChar char="•"/>
            </a:pPr>
            <a:r>
              <a:rPr lang="en-US" dirty="0"/>
              <a:t>We now plan an initial draft for comment collection in May.  If we have sufficient content in a draft earlier, we may send out a draft for comment collection earlier.</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AC575CF4-C5B8-A2B9-33C6-245F55B67E8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F6731C9-7C4A-A0F7-F489-433901DC64EC}"/>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C66466AE-CCA5-DD25-9AE2-138F6D5FDD7C}"/>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986654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799" y="1751762"/>
            <a:ext cx="8311055"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strike="sngStrike" dirty="0"/>
              <a:t>January 2024</a:t>
            </a:r>
            <a:r>
              <a:rPr lang="en-US" dirty="0">
                <a:solidFill>
                  <a:srgbClr val="FF0000"/>
                </a:solidFill>
              </a:rPr>
              <a:t> </a:t>
            </a:r>
            <a:r>
              <a:rPr lang="en-US" strike="sngStrike" dirty="0">
                <a:solidFill>
                  <a:srgbClr val="FF0000"/>
                </a:solidFill>
              </a:rPr>
              <a:t>March 2024</a:t>
            </a:r>
            <a:r>
              <a:rPr lang="en-US" dirty="0">
                <a:solidFill>
                  <a:srgbClr val="FF0000"/>
                </a:solidFill>
              </a:rPr>
              <a:t> May 2024</a:t>
            </a:r>
            <a:endParaRPr lang="en-US" strike="sngStrike" dirty="0">
              <a:solidFill>
                <a:srgbClr val="FF0000"/>
              </a:solidFill>
            </a:endParaRPr>
          </a:p>
          <a:p>
            <a:r>
              <a:rPr lang="en-US" dirty="0"/>
              <a:t>LB initial:   						</a:t>
            </a:r>
            <a:r>
              <a:rPr lang="en-US" strike="sngStrike" dirty="0"/>
              <a:t>May 2024</a:t>
            </a:r>
            <a:r>
              <a:rPr lang="en-US" dirty="0"/>
              <a:t>  </a:t>
            </a:r>
            <a:r>
              <a:rPr lang="en-US" strike="sngStrike" dirty="0">
                <a:solidFill>
                  <a:srgbClr val="FF0000"/>
                </a:solidFill>
              </a:rPr>
              <a:t>July 2024</a:t>
            </a:r>
            <a:r>
              <a:rPr lang="en-US" dirty="0">
                <a:solidFill>
                  <a:srgbClr val="FF0000"/>
                </a:solidFill>
              </a:rPr>
              <a:t> September 2024</a:t>
            </a:r>
            <a:endParaRPr lang="en-US" strike="sngStrike" dirty="0">
              <a:solidFill>
                <a:srgbClr val="FF0000"/>
              </a:solidFill>
            </a:endParaRP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056D65D2-BCC0-FDC1-6731-D1D31907888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16D8244F-5388-E99D-9A5B-B0B95AD24DA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FB7C1A72-3292-D563-6F67-DEF6B29F85F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41710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 ET, later calls may shift to Wednesdays to avoid </a:t>
            </a:r>
            <a:r>
              <a:rPr lang="en-US" dirty="0" err="1"/>
              <a:t>TGbn</a:t>
            </a:r>
            <a:r>
              <a:rPr lang="en-US" dirty="0"/>
              <a:t> if needed.</a:t>
            </a:r>
          </a:p>
          <a:p>
            <a:pPr>
              <a:buClr>
                <a:srgbClr val="000000"/>
              </a:buClr>
              <a:buSzPct val="100000"/>
              <a:buFont typeface="Arial"/>
              <a:buChar char="•"/>
            </a:pPr>
            <a:endParaRPr lang="en-US" dirty="0"/>
          </a:p>
          <a:p>
            <a:pPr lvl="1">
              <a:buClr>
                <a:srgbClr val="000000"/>
              </a:buClr>
              <a:buSzPct val="100000"/>
              <a:buFont typeface="Arial"/>
              <a:buChar char="•"/>
            </a:pPr>
            <a:r>
              <a:rPr lang="en-US" sz="2400" spc="-1" dirty="0">
                <a:solidFill>
                  <a:schemeClr val="tx1"/>
                </a:solidFill>
                <a:latin typeface="Times New Roman"/>
                <a:cs typeface="Times New Roman"/>
              </a:rPr>
              <a:t>Mar </a:t>
            </a:r>
            <a:r>
              <a:rPr lang="en-US" sz="2400" spc="-1" dirty="0">
                <a:solidFill>
                  <a:schemeClr val="tx1"/>
                </a:solidFill>
                <a:latin typeface="Times New Roman" panose="02020603050405020304" pitchFamily="18" charset="0"/>
                <a:cs typeface="Times New Roman" panose="02020603050405020304" pitchFamily="18" charset="0"/>
                <a:sym typeface="Times New Roman"/>
              </a:rPr>
              <a:t>28</a:t>
            </a:r>
          </a:p>
          <a:p>
            <a:pPr lvl="1">
              <a:buClr>
                <a:srgbClr val="000000"/>
              </a:buClr>
              <a:buSzPct val="100000"/>
              <a:buFont typeface="Arial"/>
              <a:buChar char="•"/>
            </a:pPr>
            <a:r>
              <a:rPr lang="en-US" sz="2400" spc="-1" dirty="0">
                <a:solidFill>
                  <a:schemeClr val="tx1"/>
                </a:solidFill>
                <a:latin typeface="Times New Roman" panose="02020603050405020304" pitchFamily="18" charset="0"/>
                <a:cs typeface="Times New Roman" panose="02020603050405020304" pitchFamily="18" charset="0"/>
                <a:sym typeface="Times New Roman"/>
              </a:rPr>
              <a:t>Apr 4, 11, 18, 25</a:t>
            </a:r>
          </a:p>
          <a:p>
            <a:pPr lvl="1">
              <a:buClr>
                <a:srgbClr val="000000"/>
              </a:buClr>
              <a:buSzPct val="100000"/>
              <a:buFont typeface="Arial"/>
              <a:buChar char="•"/>
            </a:pPr>
            <a:r>
              <a:rPr lang="en-US" sz="2400" spc="-1" dirty="0">
                <a:solidFill>
                  <a:schemeClr val="tx1"/>
                </a:solidFill>
                <a:latin typeface="Times New Roman" panose="02020603050405020304" pitchFamily="18" charset="0"/>
                <a:cs typeface="Times New Roman" panose="02020603050405020304" pitchFamily="18" charset="0"/>
                <a:sym typeface="Times New Roman"/>
              </a:rPr>
              <a:t>May 2, 9</a:t>
            </a: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4DFFFD54-097B-FD83-9769-1E540137415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C64D8C76-D996-A984-041E-E33A414AE9AC}"/>
              </a:ext>
            </a:extLst>
          </p:cNvPr>
          <p:cNvSpPr>
            <a:spLocks noGrp="1"/>
          </p:cNvSpPr>
          <p:nvPr>
            <p:ph type="sldNum" idx="12"/>
          </p:nvPr>
        </p:nvSpPr>
        <p:spPr/>
        <p:txBody>
          <a:bodyPr/>
          <a:lstStyle/>
          <a:p>
            <a:r>
              <a:rPr lang="en-GB"/>
              <a:t>Slide </a:t>
            </a:r>
            <a:fld id="{F5D8E26B-7BCF-4D25-9C89-0168A6618F18}" type="slidenum">
              <a:rPr lang="en-GB" smtClean="0"/>
              <a:pPr/>
              <a:t>66</a:t>
            </a:fld>
            <a:endParaRPr lang="en-GB"/>
          </a:p>
        </p:txBody>
      </p:sp>
      <p:sp>
        <p:nvSpPr>
          <p:cNvPr id="4" name="Date Placeholder 3">
            <a:extLst>
              <a:ext uri="{FF2B5EF4-FFF2-40B4-BE49-F238E27FC236}">
                <a16:creationId xmlns:a16="http://schemas.microsoft.com/office/drawing/2014/main" id="{236B55AC-03D6-52FD-BA11-B239FAE7DBCB}"/>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657898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2024-03-14</a:t>
            </a:r>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67</a:t>
            </a:fld>
            <a:endParaRPr lang="en-GB" dirty="0"/>
          </a:p>
        </p:txBody>
      </p:sp>
      <p:graphicFrame>
        <p:nvGraphicFramePr>
          <p:cNvPr id="3075" name="Object 3"/>
          <p:cNvGraphicFramePr>
            <a:graphicFrameLocks noChangeAspect="1"/>
          </p:cNvGraphicFramePr>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March 2024 plenary meeting.</a:t>
            </a:r>
          </a:p>
          <a:p>
            <a:pPr indent="12700" algn="just">
              <a:spcBef>
                <a:spcPct val="20000"/>
              </a:spcBef>
            </a:pPr>
            <a:endParaRPr lang="en-US" dirty="0"/>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68</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7776864"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Reviewed, and approved resolution to 70 Technical and General CIDs.</a:t>
            </a:r>
          </a:p>
          <a:p>
            <a:pPr lvl="1">
              <a:buFont typeface="Arial" panose="020B0604020202020204" pitchFamily="34" charset="0"/>
              <a:buChar char="•"/>
            </a:pPr>
            <a:r>
              <a:rPr lang="en-US" altLang="en-US" dirty="0"/>
              <a:t>Reviewed 16 CR submissions and approved 22 motions. </a:t>
            </a:r>
          </a:p>
          <a:p>
            <a:pPr lvl="1">
              <a:buFont typeface="Arial" panose="020B0604020202020204" pitchFamily="34" charset="0"/>
              <a:buChar char="•"/>
            </a:pPr>
            <a:r>
              <a:rPr lang="en-US" altLang="en-US" dirty="0"/>
              <a:t>TG approved 1</a:t>
            </a:r>
            <a:r>
              <a:rPr lang="en-US" altLang="en-US" baseline="30000" dirty="0"/>
              <a:t>st</a:t>
            </a:r>
            <a:r>
              <a:rPr lang="en-US" altLang="en-US" dirty="0"/>
              <a:t> recirculation ballot (WG motion expected later in this session).</a:t>
            </a:r>
          </a:p>
          <a:p>
            <a:pPr lvl="1">
              <a:buFont typeface="Arial" panose="020B0604020202020204" pitchFamily="34" charset="0"/>
              <a:buChar char="•"/>
            </a:pPr>
            <a:r>
              <a:rPr lang="en-US" altLang="en-US" dirty="0"/>
              <a:t>Reviewed and considered progress – no change to timelines. </a:t>
            </a:r>
          </a:p>
          <a:p>
            <a:pPr>
              <a:buFont typeface="Arial" panose="020B0604020202020204" pitchFamily="34" charset="0"/>
              <a:buChar char="•"/>
            </a:pPr>
            <a:endParaRPr lang="en-US" b="0" dirty="0"/>
          </a:p>
          <a:p>
            <a:pPr>
              <a:buFont typeface="Arial" panose="020B0604020202020204" pitchFamily="34" charset="0"/>
              <a:buChar char="•"/>
            </a:pPr>
            <a:r>
              <a:rPr lang="en-US" b="0" dirty="0"/>
              <a:t>Work expected towards May meeting:</a:t>
            </a:r>
          </a:p>
          <a:p>
            <a:pPr lvl="1">
              <a:buFont typeface="Arial" panose="020B0604020202020204" pitchFamily="34" charset="0"/>
              <a:buChar char="•"/>
            </a:pPr>
            <a:r>
              <a:rPr lang="en-US" dirty="0"/>
              <a:t>Generated P802.11bk D2.0.</a:t>
            </a:r>
          </a:p>
          <a:p>
            <a:pPr lvl="1">
              <a:buFont typeface="Arial" panose="020B0604020202020204" pitchFamily="34" charset="0"/>
              <a:buChar char="•"/>
            </a:pPr>
            <a:r>
              <a:rPr lang="en-US" dirty="0"/>
              <a:t>Run 15 day WG recirculation ballot.</a:t>
            </a:r>
          </a:p>
          <a:p>
            <a:pPr lvl="1">
              <a:buFont typeface="Arial" panose="020B0604020202020204" pitchFamily="34" charset="0"/>
              <a:buChar char="•"/>
            </a:pPr>
            <a:r>
              <a:rPr lang="en-US" dirty="0"/>
              <a:t>Consider ballot result and initiate MDR process.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2024</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aphicFrame>
        <p:nvGraphicFramePr>
          <p:cNvPr id="7" name="Chart 6">
            <a:extLst>
              <a:ext uri="{FF2B5EF4-FFF2-40B4-BE49-F238E27FC236}">
                <a16:creationId xmlns:a16="http://schemas.microsoft.com/office/drawing/2014/main" id="{82219693-1739-3D1E-090F-A65064440900}"/>
              </a:ext>
            </a:extLst>
          </p:cNvPr>
          <p:cNvGraphicFramePr/>
          <p:nvPr/>
        </p:nvGraphicFramePr>
        <p:xfrm>
          <a:off x="8063058" y="2924944"/>
          <a:ext cx="3960440" cy="3448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706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F44BF1F3-E82E-91C9-E1C3-BA754CB7EA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6964" y="1524001"/>
            <a:ext cx="9061036" cy="4951412"/>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(previous)</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March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19" name="Group 18">
            <a:extLst>
              <a:ext uri="{FF2B5EF4-FFF2-40B4-BE49-F238E27FC236}">
                <a16:creationId xmlns:a16="http://schemas.microsoft.com/office/drawing/2014/main" id="{E7BA46E3-5383-EB29-BEA4-05B6B9822161}"/>
              </a:ext>
            </a:extLst>
          </p:cNvPr>
          <p:cNvGrpSpPr/>
          <p:nvPr/>
        </p:nvGrpSpPr>
        <p:grpSpPr>
          <a:xfrm>
            <a:off x="6456040" y="2196364"/>
            <a:ext cx="846911" cy="583719"/>
            <a:chOff x="7321734" y="2168072"/>
            <a:chExt cx="846911" cy="583719"/>
          </a:xfrm>
        </p:grpSpPr>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Isosceles Triangle 78">
            <a:extLst>
              <a:ext uri="{FF2B5EF4-FFF2-40B4-BE49-F238E27FC236}">
                <a16:creationId xmlns:a16="http://schemas.microsoft.com/office/drawing/2014/main" id="{8DA98FE8-5D6A-B524-B5CE-D9E378910FF6}"/>
              </a:ext>
            </a:extLst>
          </p:cNvPr>
          <p:cNvSpPr>
            <a:spLocks noChangeArrowheads="1"/>
          </p:cNvSpPr>
          <p:nvPr/>
        </p:nvSpPr>
        <p:spPr bwMode="auto">
          <a:xfrm flipH="1">
            <a:off x="10467485"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0" name="Text Box 26">
            <a:extLst>
              <a:ext uri="{FF2B5EF4-FFF2-40B4-BE49-F238E27FC236}">
                <a16:creationId xmlns:a16="http://schemas.microsoft.com/office/drawing/2014/main" id="{D686F88D-8CFD-F2F8-8FF0-30AC7A7B6D76}"/>
              </a:ext>
            </a:extLst>
          </p:cNvPr>
          <p:cNvSpPr txBox="1">
            <a:spLocks noChangeArrowheads="1"/>
          </p:cNvSpPr>
          <p:nvPr/>
        </p:nvSpPr>
        <p:spPr bwMode="auto">
          <a:xfrm flipH="1">
            <a:off x="10214229"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p:txBody>
      </p:sp>
      <p:sp>
        <p:nvSpPr>
          <p:cNvPr id="7" name="Rectangle 6">
            <a:extLst>
              <a:ext uri="{FF2B5EF4-FFF2-40B4-BE49-F238E27FC236}">
                <a16:creationId xmlns:a16="http://schemas.microsoft.com/office/drawing/2014/main" id="{ED43BC3B-76A3-7EC9-8880-D99BCC601081}"/>
              </a:ext>
            </a:extLst>
          </p:cNvPr>
          <p:cNvSpPr/>
          <p:nvPr/>
        </p:nvSpPr>
        <p:spPr>
          <a:xfrm>
            <a:off x="6055001" y="3810213"/>
            <a:ext cx="822960" cy="266859"/>
          </a:xfrm>
          <a:prstGeom prst="rect">
            <a:avLst/>
          </a:prstGeom>
          <a:gradFill flip="none" rotWithShape="1">
            <a:gsLst>
              <a:gs pos="0">
                <a:schemeClr val="accent1">
                  <a:lumMod val="5000"/>
                  <a:lumOff val="95000"/>
                </a:schemeClr>
              </a:gs>
              <a:gs pos="0">
                <a:schemeClr val="accent1"/>
              </a:gs>
              <a:gs pos="100000">
                <a:srgbClr val="FFFF00"/>
              </a:gs>
              <a:gs pos="2000">
                <a:schemeClr val="accent1"/>
              </a:gs>
              <a:gs pos="24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33" name="Group 32">
            <a:extLst>
              <a:ext uri="{FF2B5EF4-FFF2-40B4-BE49-F238E27FC236}">
                <a16:creationId xmlns:a16="http://schemas.microsoft.com/office/drawing/2014/main" id="{5F7A5DDD-FDCA-651B-4F6E-2B38E380AE54}"/>
              </a:ext>
            </a:extLst>
          </p:cNvPr>
          <p:cNvGrpSpPr/>
          <p:nvPr/>
        </p:nvGrpSpPr>
        <p:grpSpPr>
          <a:xfrm>
            <a:off x="7846162" y="2131684"/>
            <a:ext cx="1050648" cy="1087354"/>
            <a:chOff x="8705473" y="2168072"/>
            <a:chExt cx="1050648" cy="1087354"/>
          </a:xfrm>
        </p:grpSpPr>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17" name="Rectangle 16">
            <a:extLst>
              <a:ext uri="{FF2B5EF4-FFF2-40B4-BE49-F238E27FC236}">
                <a16:creationId xmlns:a16="http://schemas.microsoft.com/office/drawing/2014/main" id="{8DF4CEFA-24DB-B718-6CB4-42572EC9126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6470224" y="2735131"/>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7118015" y="2739043"/>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9137521" y="2135494"/>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07/23</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Tree>
    <p:extLst>
      <p:ext uri="{BB962C8B-B14F-4D97-AF65-F5344CB8AC3E}">
        <p14:creationId xmlns:p14="http://schemas.microsoft.com/office/powerpoint/2010/main" val="3604461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March 2024</a:t>
            </a:r>
            <a:endParaRPr lang="en-GB" dirty="0"/>
          </a:p>
        </p:txBody>
      </p:sp>
      <p:sp>
        <p:nvSpPr>
          <p:cNvPr id="36" name="Rectangle 35">
            <a:extLst>
              <a:ext uri="{FF2B5EF4-FFF2-40B4-BE49-F238E27FC236}">
                <a16:creationId xmlns:a16="http://schemas.microsoft.com/office/drawing/2014/main" id="{0CCFBF54-ED82-D6CF-51C9-498343774AFC}"/>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5" name="Rectangle 44">
            <a:extLst>
              <a:ext uri="{FF2B5EF4-FFF2-40B4-BE49-F238E27FC236}">
                <a16:creationId xmlns:a16="http://schemas.microsoft.com/office/drawing/2014/main" id="{8702E2AF-3110-1EC0-7410-610E1F858029}"/>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46" name="Rectangle 45">
            <a:extLst>
              <a:ext uri="{FF2B5EF4-FFF2-40B4-BE49-F238E27FC236}">
                <a16:creationId xmlns:a16="http://schemas.microsoft.com/office/drawing/2014/main" id="{4010CDF7-CD2F-66F0-41A2-3BB8B63CB780}"/>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47" name="Rectangle 46">
            <a:extLst>
              <a:ext uri="{FF2B5EF4-FFF2-40B4-BE49-F238E27FC236}">
                <a16:creationId xmlns:a16="http://schemas.microsoft.com/office/drawing/2014/main" id="{519857A7-4814-3FDC-0CE2-ABAAC43F031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48" name="Rectangle 47">
            <a:extLst>
              <a:ext uri="{FF2B5EF4-FFF2-40B4-BE49-F238E27FC236}">
                <a16:creationId xmlns:a16="http://schemas.microsoft.com/office/drawing/2014/main" id="{14946FDB-67CC-D7F9-0062-BBDEE3B0BB3B}"/>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49" name="Rectangle 48">
            <a:extLst>
              <a:ext uri="{FF2B5EF4-FFF2-40B4-BE49-F238E27FC236}">
                <a16:creationId xmlns:a16="http://schemas.microsoft.com/office/drawing/2014/main" id="{9FA36038-E4F5-7FCA-EC2F-F2CBB6C8D708}"/>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50" name="Rectangle 49">
            <a:extLst>
              <a:ext uri="{FF2B5EF4-FFF2-40B4-BE49-F238E27FC236}">
                <a16:creationId xmlns:a16="http://schemas.microsoft.com/office/drawing/2014/main" id="{800172A9-19A8-695B-FD18-377E9B120A18}"/>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51" name="Rectangle 50">
            <a:extLst>
              <a:ext uri="{FF2B5EF4-FFF2-40B4-BE49-F238E27FC236}">
                <a16:creationId xmlns:a16="http://schemas.microsoft.com/office/drawing/2014/main" id="{C9522408-6642-ACFA-C9C6-DB6274E0C11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52" name="Line 15">
            <a:extLst>
              <a:ext uri="{FF2B5EF4-FFF2-40B4-BE49-F238E27FC236}">
                <a16:creationId xmlns:a16="http://schemas.microsoft.com/office/drawing/2014/main" id="{DFB51350-3586-86F5-440F-79FF8155E12A}"/>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Line 14">
            <a:extLst>
              <a:ext uri="{FF2B5EF4-FFF2-40B4-BE49-F238E27FC236}">
                <a16:creationId xmlns:a16="http://schemas.microsoft.com/office/drawing/2014/main" id="{FE30A437-3520-DB45-B571-614E40E923C2}"/>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4" name="Line 10">
            <a:extLst>
              <a:ext uri="{FF2B5EF4-FFF2-40B4-BE49-F238E27FC236}">
                <a16:creationId xmlns:a16="http://schemas.microsoft.com/office/drawing/2014/main" id="{B13FB647-10FF-A1F9-443D-46C82A6206AC}"/>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5" name="Line 11">
            <a:extLst>
              <a:ext uri="{FF2B5EF4-FFF2-40B4-BE49-F238E27FC236}">
                <a16:creationId xmlns:a16="http://schemas.microsoft.com/office/drawing/2014/main" id="{03DC5456-48F3-FAB9-5336-1B4CFFC8994D}"/>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6" name="Line 15">
            <a:extLst>
              <a:ext uri="{FF2B5EF4-FFF2-40B4-BE49-F238E27FC236}">
                <a16:creationId xmlns:a16="http://schemas.microsoft.com/office/drawing/2014/main" id="{05C2B800-AC67-0B13-64F2-CB0F0E91A873}"/>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7" name="Line 15">
            <a:extLst>
              <a:ext uri="{FF2B5EF4-FFF2-40B4-BE49-F238E27FC236}">
                <a16:creationId xmlns:a16="http://schemas.microsoft.com/office/drawing/2014/main" id="{06EE8231-C8EB-A4C5-987B-2CA132FB0651}"/>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Rectangle 57">
            <a:extLst>
              <a:ext uri="{FF2B5EF4-FFF2-40B4-BE49-F238E27FC236}">
                <a16:creationId xmlns:a16="http://schemas.microsoft.com/office/drawing/2014/main" id="{EE2A7889-7C69-D38C-0F3A-52C609921FCE}"/>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59" name="Line 15">
            <a:extLst>
              <a:ext uri="{FF2B5EF4-FFF2-40B4-BE49-F238E27FC236}">
                <a16:creationId xmlns:a16="http://schemas.microsoft.com/office/drawing/2014/main" id="{578C0246-E0AB-064E-3B39-2E338DC819B9}"/>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0" name="Text Box 26">
            <a:extLst>
              <a:ext uri="{FF2B5EF4-FFF2-40B4-BE49-F238E27FC236}">
                <a16:creationId xmlns:a16="http://schemas.microsoft.com/office/drawing/2014/main" id="{F610F0FE-C18C-2A87-713F-5E76A7070DA6}"/>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61" name="Isosceles Triangle 60">
            <a:extLst>
              <a:ext uri="{FF2B5EF4-FFF2-40B4-BE49-F238E27FC236}">
                <a16:creationId xmlns:a16="http://schemas.microsoft.com/office/drawing/2014/main" id="{133893A8-4330-614C-59EB-F1C1652A1A9D}"/>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2" name="Rectangle 61">
            <a:extLst>
              <a:ext uri="{FF2B5EF4-FFF2-40B4-BE49-F238E27FC236}">
                <a16:creationId xmlns:a16="http://schemas.microsoft.com/office/drawing/2014/main" id="{C4787C6D-1239-2D96-2994-BF0F12B98442}"/>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3" name="Isosceles Triangle 62">
            <a:extLst>
              <a:ext uri="{FF2B5EF4-FFF2-40B4-BE49-F238E27FC236}">
                <a16:creationId xmlns:a16="http://schemas.microsoft.com/office/drawing/2014/main" id="{56E36AC5-3C1D-3B4E-6C81-85087D4E9D37}"/>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4" name="Text Box 26">
            <a:extLst>
              <a:ext uri="{FF2B5EF4-FFF2-40B4-BE49-F238E27FC236}">
                <a16:creationId xmlns:a16="http://schemas.microsoft.com/office/drawing/2014/main" id="{0B790B8C-68C3-E34E-1247-71E169D105E4}"/>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65" name="Rectangle 64">
            <a:extLst>
              <a:ext uri="{FF2B5EF4-FFF2-40B4-BE49-F238E27FC236}">
                <a16:creationId xmlns:a16="http://schemas.microsoft.com/office/drawing/2014/main" id="{48D64FC3-6C7D-6DA8-0728-48366A76D9B1}"/>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66" name="Straight Connector 65">
            <a:extLst>
              <a:ext uri="{FF2B5EF4-FFF2-40B4-BE49-F238E27FC236}">
                <a16:creationId xmlns:a16="http://schemas.microsoft.com/office/drawing/2014/main" id="{94E93505-86E4-4D8D-BD65-4976CB042789}"/>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Isosceles Triangle 80">
            <a:extLst>
              <a:ext uri="{FF2B5EF4-FFF2-40B4-BE49-F238E27FC236}">
                <a16:creationId xmlns:a16="http://schemas.microsoft.com/office/drawing/2014/main" id="{69586B46-F044-6B3E-ECE7-D9CB7ED6BE44}"/>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2" name="Text Box 26">
            <a:extLst>
              <a:ext uri="{FF2B5EF4-FFF2-40B4-BE49-F238E27FC236}">
                <a16:creationId xmlns:a16="http://schemas.microsoft.com/office/drawing/2014/main" id="{97CCAA35-14E5-6D9F-E03C-4022B8DAB08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83" name="Group 82">
            <a:extLst>
              <a:ext uri="{FF2B5EF4-FFF2-40B4-BE49-F238E27FC236}">
                <a16:creationId xmlns:a16="http://schemas.microsoft.com/office/drawing/2014/main" id="{81F5C88C-7E21-9D16-8D45-98E9160F450B}"/>
              </a:ext>
            </a:extLst>
          </p:cNvPr>
          <p:cNvGrpSpPr/>
          <p:nvPr/>
        </p:nvGrpSpPr>
        <p:grpSpPr>
          <a:xfrm>
            <a:off x="6491434" y="2187710"/>
            <a:ext cx="846911" cy="583719"/>
            <a:chOff x="7321734" y="2168072"/>
            <a:chExt cx="846911" cy="583719"/>
          </a:xfrm>
        </p:grpSpPr>
        <p:sp>
          <p:nvSpPr>
            <p:cNvPr id="84" name="Isosceles Triangle 83">
              <a:extLst>
                <a:ext uri="{FF2B5EF4-FFF2-40B4-BE49-F238E27FC236}">
                  <a16:creationId xmlns:a16="http://schemas.microsoft.com/office/drawing/2014/main" id="{47114FA7-D374-9D31-0715-9C375ABE7365}"/>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5" name="Text Box 26">
              <a:extLst>
                <a:ext uri="{FF2B5EF4-FFF2-40B4-BE49-F238E27FC236}">
                  <a16:creationId xmlns:a16="http://schemas.microsoft.com/office/drawing/2014/main" id="{C8D0CD29-54DB-C83F-A305-C1F677EB7D59}"/>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86" name="Straight Connector 85">
            <a:extLst>
              <a:ext uri="{FF2B5EF4-FFF2-40B4-BE49-F238E27FC236}">
                <a16:creationId xmlns:a16="http://schemas.microsoft.com/office/drawing/2014/main" id="{2AA9D4D4-BF76-2D90-E201-D8A0EAD51D56}"/>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86">
            <a:extLst>
              <a:ext uri="{FF2B5EF4-FFF2-40B4-BE49-F238E27FC236}">
                <a16:creationId xmlns:a16="http://schemas.microsoft.com/office/drawing/2014/main" id="{47A567E2-4B16-09B1-A1BA-3AAFFCB93B03}"/>
              </a:ext>
            </a:extLst>
          </p:cNvPr>
          <p:cNvSpPr/>
          <p:nvPr/>
        </p:nvSpPr>
        <p:spPr>
          <a:xfrm>
            <a:off x="6055001" y="3810213"/>
            <a:ext cx="82296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88" name="Group 87">
            <a:extLst>
              <a:ext uri="{FF2B5EF4-FFF2-40B4-BE49-F238E27FC236}">
                <a16:creationId xmlns:a16="http://schemas.microsoft.com/office/drawing/2014/main" id="{F6E4AAD1-E803-6C03-B5A5-4D2B796EA7A6}"/>
              </a:ext>
            </a:extLst>
          </p:cNvPr>
          <p:cNvGrpSpPr/>
          <p:nvPr/>
        </p:nvGrpSpPr>
        <p:grpSpPr>
          <a:xfrm>
            <a:off x="7846162" y="2131684"/>
            <a:ext cx="1050648" cy="1087354"/>
            <a:chOff x="8705473" y="2168072"/>
            <a:chExt cx="1050648" cy="1087354"/>
          </a:xfrm>
        </p:grpSpPr>
        <p:sp>
          <p:nvSpPr>
            <p:cNvPr id="89" name="Isosceles Triangle 88">
              <a:extLst>
                <a:ext uri="{FF2B5EF4-FFF2-40B4-BE49-F238E27FC236}">
                  <a16:creationId xmlns:a16="http://schemas.microsoft.com/office/drawing/2014/main" id="{4F7885AC-DC9F-DDB0-F4FC-90367FB362AE}"/>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90" name="Text Box 26">
              <a:extLst>
                <a:ext uri="{FF2B5EF4-FFF2-40B4-BE49-F238E27FC236}">
                  <a16:creationId xmlns:a16="http://schemas.microsoft.com/office/drawing/2014/main" id="{6D2F9707-4CAB-95BD-145E-5AD508A0BF1F}"/>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91" name="Isosceles Triangle 90">
              <a:extLst>
                <a:ext uri="{FF2B5EF4-FFF2-40B4-BE49-F238E27FC236}">
                  <a16:creationId xmlns:a16="http://schemas.microsoft.com/office/drawing/2014/main" id="{51883DFB-3CB6-F18C-C105-15736F508194}"/>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92" name="Text Box 26">
              <a:extLst>
                <a:ext uri="{FF2B5EF4-FFF2-40B4-BE49-F238E27FC236}">
                  <a16:creationId xmlns:a16="http://schemas.microsoft.com/office/drawing/2014/main" id="{24748F1B-8C18-E50C-3AD8-65AC7C94B6EC}"/>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93" name="Rectangle 92">
            <a:extLst>
              <a:ext uri="{FF2B5EF4-FFF2-40B4-BE49-F238E27FC236}">
                <a16:creationId xmlns:a16="http://schemas.microsoft.com/office/drawing/2014/main" id="{FB20CB9A-3DCF-72C1-8C32-F225BBE4FFF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94" name="Rectangle 93">
            <a:extLst>
              <a:ext uri="{FF2B5EF4-FFF2-40B4-BE49-F238E27FC236}">
                <a16:creationId xmlns:a16="http://schemas.microsoft.com/office/drawing/2014/main" id="{6A85F652-F50D-2CB1-800E-47BB9DF81A26}"/>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95" name="Group 94">
            <a:extLst>
              <a:ext uri="{FF2B5EF4-FFF2-40B4-BE49-F238E27FC236}">
                <a16:creationId xmlns:a16="http://schemas.microsoft.com/office/drawing/2014/main" id="{CB03A559-16D0-44A3-65FA-745EAE2DA5B3}"/>
              </a:ext>
            </a:extLst>
          </p:cNvPr>
          <p:cNvGrpSpPr/>
          <p:nvPr/>
        </p:nvGrpSpPr>
        <p:grpSpPr>
          <a:xfrm>
            <a:off x="6617241" y="2735131"/>
            <a:ext cx="846911" cy="583719"/>
            <a:chOff x="7321734" y="2168072"/>
            <a:chExt cx="846911" cy="583719"/>
          </a:xfrm>
        </p:grpSpPr>
        <p:sp>
          <p:nvSpPr>
            <p:cNvPr id="96" name="Isosceles Triangle 95">
              <a:extLst>
                <a:ext uri="{FF2B5EF4-FFF2-40B4-BE49-F238E27FC236}">
                  <a16:creationId xmlns:a16="http://schemas.microsoft.com/office/drawing/2014/main" id="{A88BB1A4-6922-FA71-4904-DBDCEDE3470F}"/>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97" name="Text Box 26">
              <a:extLst>
                <a:ext uri="{FF2B5EF4-FFF2-40B4-BE49-F238E27FC236}">
                  <a16:creationId xmlns:a16="http://schemas.microsoft.com/office/drawing/2014/main" id="{E23862C8-3A91-B666-2DBF-711D4EE81F80}"/>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p>
            <a:p>
              <a:pPr algn="ctr"/>
              <a:r>
                <a:rPr lang="en-US" altLang="en-US" sz="1000" dirty="0">
                  <a:latin typeface="Arial" panose="020B0604020202020204" pitchFamily="34" charset="0"/>
                  <a:cs typeface="Arial" panose="020B0604020202020204" pitchFamily="34" charset="0"/>
                </a:rPr>
                <a:t>start</a:t>
              </a:r>
            </a:p>
          </p:txBody>
        </p:sp>
      </p:grpSp>
      <p:grpSp>
        <p:nvGrpSpPr>
          <p:cNvPr id="98" name="Group 97">
            <a:extLst>
              <a:ext uri="{FF2B5EF4-FFF2-40B4-BE49-F238E27FC236}">
                <a16:creationId xmlns:a16="http://schemas.microsoft.com/office/drawing/2014/main" id="{9785862D-CF34-0902-233E-D1FA619921AF}"/>
              </a:ext>
            </a:extLst>
          </p:cNvPr>
          <p:cNvGrpSpPr/>
          <p:nvPr/>
        </p:nvGrpSpPr>
        <p:grpSpPr>
          <a:xfrm>
            <a:off x="7118015" y="2739043"/>
            <a:ext cx="846911" cy="429831"/>
            <a:chOff x="7321734" y="2168072"/>
            <a:chExt cx="846911" cy="429831"/>
          </a:xfrm>
        </p:grpSpPr>
        <p:sp>
          <p:nvSpPr>
            <p:cNvPr id="99" name="Isosceles Triangle 98">
              <a:extLst>
                <a:ext uri="{FF2B5EF4-FFF2-40B4-BE49-F238E27FC236}">
                  <a16:creationId xmlns:a16="http://schemas.microsoft.com/office/drawing/2014/main" id="{27456142-8507-3DC9-5687-297CA807755C}"/>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0" name="Text Box 26">
              <a:extLst>
                <a:ext uri="{FF2B5EF4-FFF2-40B4-BE49-F238E27FC236}">
                  <a16:creationId xmlns:a16="http://schemas.microsoft.com/office/drawing/2014/main" id="{ADFAD3A5-42E7-0539-6A0C-679B9488530C}"/>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101" name="Rectangle 100">
            <a:extLst>
              <a:ext uri="{FF2B5EF4-FFF2-40B4-BE49-F238E27FC236}">
                <a16:creationId xmlns:a16="http://schemas.microsoft.com/office/drawing/2014/main" id="{1D78139A-A88F-82DC-B4C8-9E514FE0FDF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102" name="Rectangle 101">
            <a:extLst>
              <a:ext uri="{FF2B5EF4-FFF2-40B4-BE49-F238E27FC236}">
                <a16:creationId xmlns:a16="http://schemas.microsoft.com/office/drawing/2014/main" id="{E1BDF35F-5761-0E70-7B05-DF8B1DF16CD7}"/>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103" name="Group 102">
            <a:extLst>
              <a:ext uri="{FF2B5EF4-FFF2-40B4-BE49-F238E27FC236}">
                <a16:creationId xmlns:a16="http://schemas.microsoft.com/office/drawing/2014/main" id="{457F642A-5FE8-2EF3-EBF6-5756EE7D9C78}"/>
              </a:ext>
            </a:extLst>
          </p:cNvPr>
          <p:cNvGrpSpPr/>
          <p:nvPr/>
        </p:nvGrpSpPr>
        <p:grpSpPr>
          <a:xfrm>
            <a:off x="10167180" y="2170682"/>
            <a:ext cx="846911" cy="583719"/>
            <a:chOff x="8748009" y="2135494"/>
            <a:chExt cx="846911" cy="583719"/>
          </a:xfrm>
        </p:grpSpPr>
        <p:sp>
          <p:nvSpPr>
            <p:cNvPr id="104" name="Isosceles Triangle 103">
              <a:extLst>
                <a:ext uri="{FF2B5EF4-FFF2-40B4-BE49-F238E27FC236}">
                  <a16:creationId xmlns:a16="http://schemas.microsoft.com/office/drawing/2014/main" id="{F36D80C9-3241-49DA-81FF-0728D7F6F807}"/>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269F9B5C-DB60-E25E-7388-5BF2155026F2}"/>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106" name="Isosceles Triangle 105">
            <a:extLst>
              <a:ext uri="{FF2B5EF4-FFF2-40B4-BE49-F238E27FC236}">
                <a16:creationId xmlns:a16="http://schemas.microsoft.com/office/drawing/2014/main" id="{5F8DD1A3-EFBF-0680-D764-599E7F442493}"/>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DED5B645-DC80-045B-6CFB-15B564035F5C}"/>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Tree>
    <p:extLst>
      <p:ext uri="{BB962C8B-B14F-4D97-AF65-F5344CB8AC3E}">
        <p14:creationId xmlns:p14="http://schemas.microsoft.com/office/powerpoint/2010/main" val="37070785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March 2024</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Thu. Apr. 25</a:t>
            </a:r>
            <a:r>
              <a:rPr lang="en-US" altLang="en-US" kern="0" baseline="30000" dirty="0"/>
              <a:t>th</a:t>
            </a:r>
            <a:r>
              <a:rPr lang="en-US" altLang="en-US" kern="0" dirty="0"/>
              <a:t> 		11:00am PT / 13:00 ET (1:30)</a:t>
            </a:r>
          </a:p>
          <a:p>
            <a:pPr lvl="1">
              <a:buFont typeface="Arial" panose="020B0604020202020204" pitchFamily="34" charset="0"/>
              <a:buChar char="•"/>
            </a:pPr>
            <a:r>
              <a:rPr lang="en-US" altLang="en-US" kern="0" dirty="0"/>
              <a:t>Tue. Apr. 30</a:t>
            </a:r>
            <a:r>
              <a:rPr lang="en-US" altLang="en-US" kern="0" baseline="30000" dirty="0"/>
              <a:t>th</a:t>
            </a:r>
            <a:r>
              <a:rPr lang="en-US" altLang="en-US" kern="0" dirty="0"/>
              <a:t> 			10:00am PT / 13:00 ET</a:t>
            </a:r>
            <a:r>
              <a:rPr lang="en-US" altLang="en-US" kern="0" baseline="30000" dirty="0">
                <a:solidFill>
                  <a:schemeClr val="tx1"/>
                </a:solidFill>
              </a:rPr>
              <a:t>  </a:t>
            </a:r>
            <a:r>
              <a:rPr lang="en-US" altLang="en-US" kern="0" dirty="0"/>
              <a:t>(2:00)</a:t>
            </a:r>
            <a:endParaRPr lang="he-IL" altLang="en-US" kern="0" dirty="0"/>
          </a:p>
          <a:p>
            <a:pPr lvl="1">
              <a:buFont typeface="Arial" panose="020B0604020202020204" pitchFamily="34" charset="0"/>
              <a:buChar char="•"/>
            </a:pPr>
            <a:r>
              <a:rPr lang="en-US" altLang="en-US" kern="0" dirty="0"/>
              <a:t>Tue. May 7</a:t>
            </a:r>
            <a:r>
              <a:rPr lang="en-US" altLang="en-US" kern="0" baseline="30000" dirty="0"/>
              <a:t>th</a:t>
            </a:r>
            <a:r>
              <a:rPr lang="en-US" altLang="en-US" kern="0" dirty="0"/>
              <a:t> 			10:00am PT / 13:00 ET  (2:00)</a:t>
            </a:r>
            <a:endParaRPr lang="he-IL" altLang="en-US" kern="0" dirty="0"/>
          </a:p>
          <a:p>
            <a:pPr marL="457200" lvl="1" indent="0"/>
            <a:endParaRPr lang="en-US" altLang="en-US" kern="0" baseline="3000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3548319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March</a:t>
            </a:r>
            <a:r>
              <a:rPr lang="en-US" dirty="0"/>
              <a:t>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2024-03-14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833BA89C-F83D-907A-8794-79DFFB6F90B5}"/>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B0637C32-315A-4D45-7664-CE3F27F8BA73}"/>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8" name="Date Placeholder 7">
            <a:extLst>
              <a:ext uri="{FF2B5EF4-FFF2-40B4-BE49-F238E27FC236}">
                <a16:creationId xmlns:a16="http://schemas.microsoft.com/office/drawing/2014/main" id="{0876E504-3ED0-3729-94B3-7C49A698AE4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465986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TGbn had scheduled 7 sessions during the March plenary</a:t>
            </a:r>
          </a:p>
          <a:p>
            <a:pPr marL="800100" lvl="1" indent="-342900">
              <a:buFont typeface="Arial" panose="020B0604020202020204" pitchFamily="34" charset="0"/>
              <a:buChar char="•"/>
            </a:pPr>
            <a:r>
              <a:rPr lang="en-US" dirty="0"/>
              <a:t>Discussed more than 45 technical submissions</a:t>
            </a:r>
          </a:p>
          <a:p>
            <a:pPr marL="1200150" lvl="2" indent="-342900">
              <a:buFont typeface="Arial" panose="020B0604020202020204" pitchFamily="34" charset="0"/>
              <a:buChar char="•"/>
            </a:pPr>
            <a:r>
              <a:rPr lang="en-US" dirty="0"/>
              <a:t>Covering a variety of topics:</a:t>
            </a:r>
          </a:p>
          <a:p>
            <a:pPr marL="1657350" lvl="3" indent="-342900">
              <a:buFont typeface="Arial" panose="020B0604020202020204" pitchFamily="34" charset="0"/>
              <a:buChar char="•"/>
            </a:pPr>
            <a:r>
              <a:rPr lang="en-US" dirty="0"/>
              <a:t>Multi AP coordination, relay operation, pilots, LDPC, sounding, A-PPDU, coexistence, distributed RU, non primary channel access, dynamic secondary operation, channel access, power save, roaming, feedback reports, preamble, modulation, coordinated beamforming, etc.</a:t>
            </a:r>
          </a:p>
          <a:p>
            <a:pPr marL="1200150" lvl="2" indent="-342900">
              <a:buFont typeface="Arial" panose="020B0604020202020204" pitchFamily="34" charset="0"/>
              <a:buChar char="•"/>
            </a:pPr>
            <a:r>
              <a:rPr lang="en-US" dirty="0"/>
              <a:t>Consensus reached on power save mechanisms and additional design details on distributed RUs</a:t>
            </a:r>
          </a:p>
          <a:p>
            <a:pPr marL="1200150" lvl="2" indent="-342900">
              <a:buFont typeface="Arial" panose="020B0604020202020204" pitchFamily="34" charset="0"/>
              <a:buChar char="•"/>
            </a:pPr>
            <a:endParaRPr lang="en-US" dirty="0"/>
          </a:p>
          <a:p>
            <a:pPr>
              <a:buFont typeface="Arial" panose="020B0604020202020204" pitchFamily="34" charset="0"/>
              <a:buChar char="•"/>
            </a:pPr>
            <a:r>
              <a:rPr lang="en-US" dirty="0"/>
              <a:t>Agenda is available in </a:t>
            </a:r>
            <a:r>
              <a:rPr lang="en-US" dirty="0">
                <a:hlinkClick r:id="rId3"/>
              </a:rPr>
              <a:t>11-24/0235r14</a:t>
            </a:r>
            <a:endParaRPr lang="en-US" dirty="0"/>
          </a:p>
          <a:p>
            <a:pPr>
              <a:buFont typeface="Arial" panose="020B0604020202020204" pitchFamily="34" charset="0"/>
              <a:buChar char="•"/>
            </a:pPr>
            <a:r>
              <a:rPr lang="en-US" dirty="0"/>
              <a:t>Motions are available in </a:t>
            </a:r>
            <a:r>
              <a:rPr lang="en-US" dirty="0">
                <a:hlinkClick r:id="rId4"/>
              </a:rPr>
              <a:t>11-24/171r5</a:t>
            </a:r>
            <a:endParaRPr lang="en-US" dirty="0"/>
          </a:p>
          <a:p>
            <a:pPr>
              <a:buFont typeface="Arial" panose="020B0604020202020204" pitchFamily="34" charset="0"/>
              <a:buChar char="•"/>
            </a:pPr>
            <a:r>
              <a:rPr lang="en-US" dirty="0"/>
              <a:t>Goals for May 2024: </a:t>
            </a:r>
          </a:p>
          <a:p>
            <a:pPr marL="800100" lvl="1" indent="-342900">
              <a:buFont typeface="Arial" panose="020B0604020202020204" pitchFamily="34" charset="0"/>
              <a:buChar char="•"/>
            </a:pPr>
            <a:r>
              <a:rPr lang="en-US" dirty="0"/>
              <a:t>Discuss technical submissions</a:t>
            </a:r>
          </a:p>
        </p:txBody>
      </p:sp>
      <p:sp>
        <p:nvSpPr>
          <p:cNvPr id="7" name="Footer Placeholder 6">
            <a:extLst>
              <a:ext uri="{FF2B5EF4-FFF2-40B4-BE49-F238E27FC236}">
                <a16:creationId xmlns:a16="http://schemas.microsoft.com/office/drawing/2014/main" id="{0F24A424-E956-AAAD-7D0A-EF08D976092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F6F6DD7-D3D3-50E1-20BD-3B814E6D1BDB}"/>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52B62AB9-F156-DB5A-6118-0C7CE368BE6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48041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494213"/>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Mar 25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Mar 28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Apr 01-04			(Monday, Thursday)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08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11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15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18				(Thursday) 		– 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22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25				(Thursday) 		– 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29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May 02			(Thursday) 		 				Holiday</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May 06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58F0D15E-2104-6E74-ABA9-CD39162A6D6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49FFB8CC-1E4C-6531-608F-49F0347CFF1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8" name="Date Placeholder 7">
            <a:extLst>
              <a:ext uri="{FF2B5EF4-FFF2-40B4-BE49-F238E27FC236}">
                <a16:creationId xmlns:a16="http://schemas.microsoft.com/office/drawing/2014/main" id="{CB5EF7B8-750E-0EE0-031A-4186FE10A23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45217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t>
            </a:r>
            <a:r>
              <a:rPr lang="en-US"/>
              <a:t>And Status</a:t>
            </a:r>
            <a:endParaRPr lang="en-US" dirty="0"/>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5F7B491-F3E4-C960-F257-4C6FC3179D67}"/>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C11236F-7091-0FAA-2BF4-23E033B892CC}"/>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8C4EA336-BB95-011E-49AA-DCC93EED275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3574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Mar 2024 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C7B96C67-2AD7-2B0D-5CEE-D4046F4AFE66}"/>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0238A396-1280-2ABE-30BD-08C91D039D58}"/>
              </a:ext>
            </a:extLst>
          </p:cNvPr>
          <p:cNvSpPr>
            <a:spLocks noGrp="1"/>
          </p:cNvSpPr>
          <p:nvPr>
            <p:ph type="sldNum" idx="12"/>
          </p:nvPr>
        </p:nvSpPr>
        <p:spPr/>
        <p:txBody>
          <a:bodyPr/>
          <a:lstStyle/>
          <a:p>
            <a:r>
              <a:rPr lang="en-GB"/>
              <a:t>Slide </a:t>
            </a:r>
            <a:fld id="{06B781AF-4CCF-49B0-A572-DE54FBE5D942}" type="slidenum">
              <a:rPr lang="en-GB" smtClean="0"/>
              <a:pPr/>
              <a:t>77</a:t>
            </a:fld>
            <a:endParaRPr lang="en-GB"/>
          </a:p>
        </p:txBody>
      </p:sp>
      <p:sp>
        <p:nvSpPr>
          <p:cNvPr id="4" name="Date Placeholder 3">
            <a:extLst>
              <a:ext uri="{FF2B5EF4-FFF2-40B4-BE49-F238E27FC236}">
                <a16:creationId xmlns:a16="http://schemas.microsoft.com/office/drawing/2014/main" id="{84797F71-2EE2-EB6F-69F6-BFB1276BF90F}"/>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2165197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5 AMP SG meetings were planned and held during Mar plenary session.</a:t>
            </a:r>
          </a:p>
          <a:p>
            <a:pPr lvl="0">
              <a:buFont typeface="Arial" panose="020B0604020202020204" pitchFamily="34" charset="0"/>
              <a:buChar char="•"/>
            </a:pPr>
            <a:r>
              <a:rPr lang="en-GB" altLang="en-US" dirty="0"/>
              <a:t>26 AMP PAR comments and 19 AMP CSD comments were received and proceeded during the week.</a:t>
            </a:r>
          </a:p>
          <a:p>
            <a:pPr lvl="0">
              <a:buFont typeface="Arial" panose="020B0604020202020204" pitchFamily="34" charset="0"/>
              <a:buChar char="•"/>
            </a:pPr>
            <a:r>
              <a:rPr lang="en-GB" altLang="en-US" dirty="0"/>
              <a:t>The AMP PAR and CSD were updated based on approved comment resolutions and were approved during WG interim-week plenary to submit to EC for approval.</a:t>
            </a:r>
          </a:p>
          <a:p>
            <a:pPr lvl="0">
              <a:buFont typeface="Arial" panose="020B0604020202020204" pitchFamily="34" charset="0"/>
              <a:buChar char="•"/>
            </a:pPr>
            <a:r>
              <a:rPr lang="en-GB" altLang="en-US" dirty="0"/>
              <a:t>6 technical submissions were presented and discussed.</a:t>
            </a:r>
          </a:p>
          <a:p>
            <a:pPr>
              <a:buFont typeface="Arial" panose="020B0604020202020204" pitchFamily="34" charset="0"/>
              <a:buChar char="•"/>
            </a:pPr>
            <a:r>
              <a:rPr lang="en-GB" altLang="en-US" dirty="0"/>
              <a:t>AMP SG agenda for the week is as below:</a:t>
            </a:r>
          </a:p>
          <a:p>
            <a:pPr lvl="1">
              <a:buFont typeface="Arial" panose="020B0604020202020204" pitchFamily="34" charset="0"/>
              <a:buChar char="•"/>
            </a:pPr>
            <a:r>
              <a:rPr lang="en-GB" altLang="en-US" dirty="0">
                <a:hlinkClick r:id="rId2"/>
              </a:rPr>
              <a:t>https://mentor.ieee.org/802.11/dcn/24/11-24-0242-06-0amp-amp-sg-meeting-agenda-for-mar-plenary-2024.pptx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 and technical discussion.</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0B735092-8243-EFE8-D8C5-229E84B01F54}"/>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433A9A46-0CA4-B876-8C5F-2869032BD7D4}"/>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9" name="Date Placeholder 8">
            <a:extLst>
              <a:ext uri="{FF2B5EF4-FFF2-40B4-BE49-F238E27FC236}">
                <a16:creationId xmlns:a16="http://schemas.microsoft.com/office/drawing/2014/main" id="{A324936A-B507-7C67-2C35-699A12F1A90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7500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1134616" y="4577390"/>
            <a:ext cx="8136467" cy="837935"/>
          </a:xfrm>
          <a:prstGeom prst="rect">
            <a:avLst/>
          </a:prstGeom>
        </p:spPr>
        <p:txBody>
          <a:bodyPr>
            <a:normAutofit fontScale="925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u="sng" dirty="0"/>
              <a:t>No AMP SG teleconference planned before May 802W interim</a:t>
            </a:r>
          </a:p>
        </p:txBody>
      </p:sp>
      <p:grpSp>
        <p:nvGrpSpPr>
          <p:cNvPr id="57" name="组合 56"/>
          <p:cNvGrpSpPr/>
          <p:nvPr/>
        </p:nvGrpSpPr>
        <p:grpSpPr>
          <a:xfrm>
            <a:off x="928688" y="2325469"/>
            <a:ext cx="10259981" cy="1408331"/>
            <a:chOff x="914536" y="5116994"/>
            <a:chExt cx="10259981" cy="1408331"/>
          </a:xfrm>
        </p:grpSpPr>
        <p:cxnSp>
          <p:nvCxnSpPr>
            <p:cNvPr id="58" name="直接箭头连接符 57"/>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59" name="文本框 58"/>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60" name="文本框 59"/>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61" name="文本框 60"/>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rPr>
                <a:t>Sep 2023</a:t>
              </a:r>
            </a:p>
          </p:txBody>
        </p:sp>
        <p:sp>
          <p:nvSpPr>
            <p:cNvPr id="62" name="文本框 61"/>
            <p:cNvSpPr txBox="1"/>
            <p:nvPr/>
          </p:nvSpPr>
          <p:spPr>
            <a:xfrm>
              <a:off x="5596157" y="6043055"/>
              <a:ext cx="990574" cy="276999"/>
            </a:xfrm>
            <a:prstGeom prst="rect">
              <a:avLst/>
            </a:prstGeom>
            <a:noFill/>
          </p:spPr>
          <p:txBody>
            <a:bodyPr wrap="square" rtlCol="0">
              <a:spAutoFit/>
            </a:bodyPr>
            <a:lstStyle/>
            <a:p>
              <a:r>
                <a:rPr lang="en-US" sz="1200" b="1" dirty="0">
                  <a:solidFill>
                    <a:schemeClr val="tx1"/>
                  </a:solidFill>
                </a:rPr>
                <a:t>Nov 2023</a:t>
              </a:r>
            </a:p>
          </p:txBody>
        </p:sp>
        <p:sp>
          <p:nvSpPr>
            <p:cNvPr id="63" name="文本框 62"/>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64" name="椭圆 63"/>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5" name="椭圆 64"/>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6" name="椭圆 65"/>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7" name="椭圆 66"/>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8" name="椭圆 67"/>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9" name="文本框 68"/>
            <p:cNvSpPr txBox="1"/>
            <p:nvPr/>
          </p:nvSpPr>
          <p:spPr>
            <a:xfrm>
              <a:off x="914536" y="5317815"/>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70" name="文本框 69"/>
            <p:cNvSpPr txBox="1"/>
            <p:nvPr/>
          </p:nvSpPr>
          <p:spPr>
            <a:xfrm>
              <a:off x="3940001" y="5317815"/>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71" name="文本框 70"/>
            <p:cNvSpPr txBox="1"/>
            <p:nvPr/>
          </p:nvSpPr>
          <p:spPr>
            <a:xfrm>
              <a:off x="2438496" y="5317815"/>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72" name="文本框 71"/>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73" name="椭圆 72"/>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4" name="文本框 73"/>
            <p:cNvSpPr txBox="1"/>
            <p:nvPr/>
          </p:nvSpPr>
          <p:spPr>
            <a:xfrm>
              <a:off x="10183943" y="5502481"/>
              <a:ext cx="990574" cy="276999"/>
            </a:xfrm>
            <a:prstGeom prst="rect">
              <a:avLst/>
            </a:prstGeom>
            <a:noFill/>
          </p:spPr>
          <p:txBody>
            <a:bodyPr wrap="square" rtlCol="0">
              <a:spAutoFit/>
            </a:bodyPr>
            <a:lstStyle/>
            <a:p>
              <a:r>
                <a:rPr lang="en-US" sz="1200" dirty="0">
                  <a:solidFill>
                    <a:schemeClr val="tx1"/>
                  </a:solidFill>
                </a:rPr>
                <a:t>TG kickoff</a:t>
              </a:r>
            </a:p>
          </p:txBody>
        </p:sp>
        <p:sp>
          <p:nvSpPr>
            <p:cNvPr id="75" name="文本框 74"/>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76" name="椭圆 75"/>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7" name="文本框 76"/>
            <p:cNvSpPr txBox="1"/>
            <p:nvPr/>
          </p:nvSpPr>
          <p:spPr>
            <a:xfrm>
              <a:off x="8825048" y="5116994"/>
              <a:ext cx="1250063" cy="646331"/>
            </a:xfrm>
            <a:prstGeom prst="rect">
              <a:avLst/>
            </a:prstGeom>
            <a:noFill/>
          </p:spPr>
          <p:txBody>
            <a:bodyPr wrap="square" rtlCol="0">
              <a:spAutoFit/>
            </a:bodyPr>
            <a:lstStyle/>
            <a:p>
              <a:r>
                <a:rPr lang="en-US" sz="1200" dirty="0">
                  <a:solidFill>
                    <a:schemeClr val="tx1"/>
                  </a:solidFill>
                </a:rPr>
                <a:t>Comments reply and potential update</a:t>
              </a:r>
            </a:p>
          </p:txBody>
        </p:sp>
        <p:sp>
          <p:nvSpPr>
            <p:cNvPr id="78" name="文本框 77"/>
            <p:cNvSpPr txBox="1"/>
            <p:nvPr/>
          </p:nvSpPr>
          <p:spPr>
            <a:xfrm>
              <a:off x="5212215" y="5322393"/>
              <a:ext cx="1888866" cy="461665"/>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79" name="文本框 78"/>
            <p:cNvSpPr txBox="1"/>
            <p:nvPr/>
          </p:nvSpPr>
          <p:spPr>
            <a:xfrm>
              <a:off x="7980846" y="5133149"/>
              <a:ext cx="731610" cy="646331"/>
            </a:xfrm>
            <a:prstGeom prst="rect">
              <a:avLst/>
            </a:prstGeom>
            <a:noFill/>
          </p:spPr>
          <p:txBody>
            <a:bodyPr wrap="square" rtlCol="0">
              <a:spAutoFit/>
            </a:bodyPr>
            <a:lstStyle/>
            <a:p>
              <a:r>
                <a:rPr lang="en-US" sz="1200" dirty="0">
                  <a:solidFill>
                    <a:schemeClr val="tx1"/>
                  </a:solidFill>
                </a:rPr>
                <a:t>EC Review in Feb</a:t>
              </a:r>
            </a:p>
          </p:txBody>
        </p:sp>
        <p:sp>
          <p:nvSpPr>
            <p:cNvPr id="80" name="文本框 7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1" name="直接连接符 8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82" name="文本框 8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3" name="直接连接符 8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grpSp>
      <p:sp>
        <p:nvSpPr>
          <p:cNvPr id="2" name="Footer Placeholder 1">
            <a:extLst>
              <a:ext uri="{FF2B5EF4-FFF2-40B4-BE49-F238E27FC236}">
                <a16:creationId xmlns:a16="http://schemas.microsoft.com/office/drawing/2014/main" id="{297F34F2-968A-EC00-432A-67527D74E298}"/>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03C9598F-199A-9ADE-06C3-E612271CCC1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6" name="Date Placeholder 5">
            <a:extLst>
              <a:ext uri="{FF2B5EF4-FFF2-40B4-BE49-F238E27FC236}">
                <a16:creationId xmlns:a16="http://schemas.microsoft.com/office/drawing/2014/main" id="{A98786B2-EDCE-709F-EE5C-237CC85C2C1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71211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D2AD-D444-3326-1FFD-C3F7BC51A810}"/>
              </a:ext>
            </a:extLst>
          </p:cNvPr>
          <p:cNvSpPr>
            <a:spLocks noGrp="1"/>
          </p:cNvSpPr>
          <p:nvPr>
            <p:ph type="title"/>
          </p:nvPr>
        </p:nvSpPr>
        <p:spPr/>
        <p:txBody>
          <a:bodyPr/>
          <a:lstStyle/>
          <a:p>
            <a:r>
              <a:rPr lang="en-US" dirty="0"/>
              <a:t>Attendance by affiliation (March plenary session)</a:t>
            </a:r>
          </a:p>
        </p:txBody>
      </p:sp>
      <p:sp>
        <p:nvSpPr>
          <p:cNvPr id="4" name="Slide Number Placeholder 3">
            <a:extLst>
              <a:ext uri="{FF2B5EF4-FFF2-40B4-BE49-F238E27FC236}">
                <a16:creationId xmlns:a16="http://schemas.microsoft.com/office/drawing/2014/main" id="{6887D87B-DFC6-2F0B-4DA2-8A7290EECE6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48F1B553-886A-2400-EF65-545688894E2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B60BED9E-BEE9-EB3B-BDE0-EAC2D5855BF8}"/>
              </a:ext>
            </a:extLst>
          </p:cNvPr>
          <p:cNvSpPr>
            <a:spLocks noGrp="1"/>
          </p:cNvSpPr>
          <p:nvPr>
            <p:ph type="dt" idx="15"/>
          </p:nvPr>
        </p:nvSpPr>
        <p:spPr/>
        <p:txBody>
          <a:bodyPr/>
          <a:lstStyle/>
          <a:p>
            <a:r>
              <a:rPr lang="en-US"/>
              <a:t>March 2024</a:t>
            </a:r>
            <a:endParaRPr lang="en-GB" dirty="0"/>
          </a:p>
        </p:txBody>
      </p:sp>
      <p:pic>
        <p:nvPicPr>
          <p:cNvPr id="9" name="Content Placeholder 8">
            <a:extLst>
              <a:ext uri="{FF2B5EF4-FFF2-40B4-BE49-F238E27FC236}">
                <a16:creationId xmlns:a16="http://schemas.microsoft.com/office/drawing/2014/main" id="{9775843B-E6C0-AFAD-F7F9-DD7B6B0FF9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0"/>
            <a:ext cx="9061038" cy="4951414"/>
          </a:xfrm>
        </p:spPr>
      </p:pic>
    </p:spTree>
    <p:extLst>
      <p:ext uri="{BB962C8B-B14F-4D97-AF65-F5344CB8AC3E}">
        <p14:creationId xmlns:p14="http://schemas.microsoft.com/office/powerpoint/2010/main" val="941759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8C2BABD6-E2E0-E2BB-7610-EF53101AD886}"/>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E2A05FA4-9F48-84E8-633B-311337EEC77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C5B99ECD-6946-91AD-9067-2BEFB74DF16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771456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sz="3200" dirty="0"/>
              <a:t>Completed work</a:t>
            </a:r>
          </a:p>
          <a:p>
            <a:pPr lvl="1">
              <a:lnSpc>
                <a:spcPct val="90000"/>
              </a:lnSpc>
            </a:pPr>
            <a:r>
              <a:rPr lang="en-US" sz="2400" dirty="0"/>
              <a:t>7 contributions focused on the scope of the project</a:t>
            </a:r>
          </a:p>
          <a:p>
            <a:pPr lvl="1">
              <a:lnSpc>
                <a:spcPct val="90000"/>
              </a:lnSpc>
            </a:pPr>
            <a:r>
              <a:rPr lang="en-US" sz="2400" dirty="0"/>
              <a:t>Good progress on convergence on PAR document. </a:t>
            </a:r>
          </a:p>
          <a:p>
            <a:pPr lvl="2">
              <a:lnSpc>
                <a:spcPct val="90000"/>
              </a:lnSpc>
            </a:pPr>
            <a:r>
              <a:rPr lang="en-US" sz="2000" dirty="0"/>
              <a:t>Straw poll on PAR document 24/116r2: 67Y, 16N, 25A</a:t>
            </a:r>
          </a:p>
          <a:p>
            <a:pPr lvl="2">
              <a:lnSpc>
                <a:spcPct val="90000"/>
              </a:lnSpc>
            </a:pPr>
            <a:endParaRPr lang="en-US" sz="2800" dirty="0"/>
          </a:p>
          <a:p>
            <a:pPr lvl="1">
              <a:lnSpc>
                <a:spcPct val="90000"/>
              </a:lnSpc>
            </a:pPr>
            <a:endParaRPr lang="en-US" sz="2800" dirty="0"/>
          </a:p>
          <a:p>
            <a:pPr lvl="1">
              <a:lnSpc>
                <a:spcPct val="90000"/>
              </a:lnSpc>
            </a:pPr>
            <a:r>
              <a:rPr lang="en-US" sz="2800" dirty="0"/>
              <a:t>Minutes:</a:t>
            </a:r>
          </a:p>
          <a:p>
            <a:pPr lvl="2">
              <a:lnSpc>
                <a:spcPct val="90000"/>
              </a:lnSpc>
            </a:pPr>
            <a:r>
              <a:rPr lang="en-US" sz="2400" dirty="0"/>
              <a:t>Document 24/585r0: will be uploaded soon </a:t>
            </a:r>
          </a:p>
          <a:p>
            <a:pPr marL="857250" lvl="2" indent="0">
              <a:lnSpc>
                <a:spcPct val="90000"/>
              </a:lnSpc>
              <a:buNone/>
            </a:pPr>
            <a:endParaRPr lang="en-US" sz="2400" dirty="0"/>
          </a:p>
          <a:p>
            <a:pPr lvl="2">
              <a:lnSpc>
                <a:spcPct val="90000"/>
              </a:lnSpc>
            </a:pPr>
            <a:endParaRPr lang="en-US" sz="2400" dirty="0"/>
          </a:p>
          <a:p>
            <a:pPr marL="857250" lvl="2" indent="0">
              <a:lnSpc>
                <a:spcPct val="90000"/>
              </a:lnSpc>
              <a:buNone/>
            </a:pPr>
            <a:endParaRPr lang="en-US" sz="2400" dirty="0"/>
          </a:p>
          <a:p>
            <a:pPr lvl="2">
              <a:lnSpc>
                <a:spcPct val="90000"/>
              </a:lnSpc>
            </a:pPr>
            <a:endParaRPr lang="en-US" sz="2400" dirty="0"/>
          </a:p>
          <a:p>
            <a:pPr lvl="2">
              <a:lnSpc>
                <a:spcPct val="90000"/>
              </a:lnSpc>
            </a:pPr>
            <a:endParaRPr lang="en-US" sz="2400" dirty="0">
              <a:hlinkClick r:id="rId3">
                <a:extLst>
                  <a:ext uri="{A12FA001-AC4F-418D-AE19-62706E023703}">
                    <ahyp:hlinkClr xmlns:ahyp="http://schemas.microsoft.com/office/drawing/2018/hyperlinkcolor" val="tx"/>
                  </a:ext>
                </a:extLst>
              </a:hlinkClick>
            </a:endParaRPr>
          </a:p>
          <a:p>
            <a:pPr lvl="2">
              <a:lnSpc>
                <a:spcPct val="90000"/>
              </a:lnSpc>
            </a:pPr>
            <a:endParaRPr lang="en-US" sz="2400" dirty="0"/>
          </a:p>
          <a:p>
            <a:pPr lvl="2">
              <a:lnSpc>
                <a:spcPct val="90000"/>
              </a:lnSpc>
            </a:pPr>
            <a:endParaRPr lang="en-US" sz="2000" dirty="0"/>
          </a:p>
          <a:p>
            <a:pPr>
              <a:lnSpc>
                <a:spcPct val="90000"/>
              </a:lnSpc>
            </a:pPr>
            <a:endParaRPr lang="en-US" sz="2000" i="0" u="none" strike="noStrike" dirty="0">
              <a:solidFill>
                <a:srgbClr val="000000"/>
              </a:solidFill>
              <a:effectLst/>
              <a:latin typeface="Calibri" panose="020F0502020204030204" pitchFamily="34" charset="0"/>
            </a:endParaRPr>
          </a:p>
          <a:p>
            <a:pPr lvl="1">
              <a:lnSpc>
                <a:spcPct val="90000"/>
              </a:lnSpc>
            </a:pPr>
            <a:endParaRPr lang="en-US" sz="2800" dirty="0"/>
          </a:p>
          <a:p>
            <a:pPr marL="457200" lvl="1" indent="0">
              <a:lnSpc>
                <a:spcPct val="90000"/>
              </a:lnSpc>
              <a:buNone/>
            </a:pPr>
            <a:endParaRPr lang="en-US" sz="2800" dirty="0"/>
          </a:p>
          <a:p>
            <a:pPr>
              <a:lnSpc>
                <a:spcPct val="90000"/>
              </a:lnSpc>
            </a:pPr>
            <a:endParaRPr lang="en-US" sz="3200" dirty="0"/>
          </a:p>
          <a:p>
            <a:pPr lvl="1">
              <a:lnSpc>
                <a:spcPct val="90000"/>
              </a:lnSpc>
            </a:pPr>
            <a:endParaRPr lang="en-US" dirty="0"/>
          </a:p>
          <a:p>
            <a:pPr lvl="1">
              <a:lnSpc>
                <a:spcPct val="90000"/>
              </a:lnSpc>
            </a:pPr>
            <a:endParaRPr lang="en-US" dirty="0"/>
          </a:p>
          <a:p>
            <a:pPr marL="57150" indent="0">
              <a:lnSpc>
                <a:spcPct val="90000"/>
              </a:lnSpc>
              <a:buNone/>
            </a:pPr>
            <a:endParaRPr lang="en-US" sz="2800" dirty="0"/>
          </a:p>
          <a:p>
            <a:pPr>
              <a:lnSpc>
                <a:spcPct val="90000"/>
              </a:lnSpc>
            </a:pPr>
            <a:endParaRPr lang="en-US" altLang="en-US"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F53C083-5E42-DC86-BA4B-470BF42BDFEE}"/>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D4486480-7E81-67F8-4268-B83F4CCD734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81</a:t>
            </a:fld>
            <a:endParaRPr lang="en-US"/>
          </a:p>
        </p:txBody>
      </p:sp>
      <p:sp>
        <p:nvSpPr>
          <p:cNvPr id="5" name="Date Placeholder 4">
            <a:extLst>
              <a:ext uri="{FF2B5EF4-FFF2-40B4-BE49-F238E27FC236}">
                <a16:creationId xmlns:a16="http://schemas.microsoft.com/office/drawing/2014/main" id="{AFEED37B-01C0-2D55-28B2-52CC602B413A}"/>
              </a:ext>
            </a:extLst>
          </p:cNvPr>
          <p:cNvSpPr>
            <a:spLocks noGrp="1"/>
          </p:cNvSpPr>
          <p:nvPr>
            <p:ph type="dt" sz="half" idx="10"/>
          </p:nvPr>
        </p:nvSpPr>
        <p:spPr>
          <a:xfrm>
            <a:off x="929216" y="332601"/>
            <a:ext cx="1356783" cy="276999"/>
          </a:xfrm>
        </p:spPr>
        <p:txBody>
          <a:bodyPr/>
          <a:lstStyle/>
          <a:p>
            <a:pPr>
              <a:defRPr/>
            </a:pPr>
            <a:r>
              <a:rPr lang="en-US" dirty="0"/>
              <a:t>March 2024</a:t>
            </a:r>
          </a:p>
        </p:txBody>
      </p:sp>
    </p:spTree>
    <p:extLst>
      <p:ext uri="{BB962C8B-B14F-4D97-AF65-F5344CB8AC3E}">
        <p14:creationId xmlns:p14="http://schemas.microsoft.com/office/powerpoint/2010/main" val="6244249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May:</a:t>
            </a:r>
          </a:p>
          <a:p>
            <a:pPr lvl="1">
              <a:buFont typeface="Arial" panose="020B0604020202020204" pitchFamily="34" charset="0"/>
              <a:buChar char="•"/>
            </a:pPr>
            <a:r>
              <a:rPr lang="en-US" sz="1800" dirty="0"/>
              <a:t>Approve PAR and CSD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B08A66CC-65DE-E104-8A5E-EC8BE8F42D3F}"/>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ACF8CA2F-3370-6EEB-BDA2-F0913F6BC02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82</a:t>
            </a:fld>
            <a:endParaRPr lang="en-US"/>
          </a:p>
        </p:txBody>
      </p:sp>
      <p:sp>
        <p:nvSpPr>
          <p:cNvPr id="7" name="Date Placeholder 6">
            <a:extLst>
              <a:ext uri="{FF2B5EF4-FFF2-40B4-BE49-F238E27FC236}">
                <a16:creationId xmlns:a16="http://schemas.microsoft.com/office/drawing/2014/main" id="{DBDA236C-0AC1-CBA1-3693-4013B7BB27D9}"/>
              </a:ext>
            </a:extLst>
          </p:cNvPr>
          <p:cNvSpPr>
            <a:spLocks noGrp="1"/>
          </p:cNvSpPr>
          <p:nvPr>
            <p:ph type="dt" sz="half" idx="10"/>
          </p:nvPr>
        </p:nvSpPr>
        <p:spPr>
          <a:xfrm>
            <a:off x="929216" y="332601"/>
            <a:ext cx="1509183" cy="276999"/>
          </a:xfrm>
        </p:spPr>
        <p:txBody>
          <a:bodyPr/>
          <a:lstStyle/>
          <a:p>
            <a:pPr>
              <a:defRPr/>
            </a:pPr>
            <a:r>
              <a:rPr lang="en-US" dirty="0"/>
              <a:t>March 2024</a:t>
            </a:r>
          </a:p>
        </p:txBody>
      </p:sp>
    </p:spTree>
    <p:extLst>
      <p:ext uri="{BB962C8B-B14F-4D97-AF65-F5344CB8AC3E}">
        <p14:creationId xmlns:p14="http://schemas.microsoft.com/office/powerpoint/2010/main" val="2036341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2024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17A5B347-D151-2260-E002-9C29096B4778}"/>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41726806-E6D0-ED23-A3F0-87858B5051AF}"/>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0EEEFA7F-B3E9-BE70-AF1F-8F7B0ECF3FE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76267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Final closing report for the AIML TIG March 2024</a:t>
            </a:r>
          </a:p>
        </p:txBody>
      </p:sp>
      <p:sp>
        <p:nvSpPr>
          <p:cNvPr id="2" name="Footer Placeholder 1">
            <a:extLst>
              <a:ext uri="{FF2B5EF4-FFF2-40B4-BE49-F238E27FC236}">
                <a16:creationId xmlns:a16="http://schemas.microsoft.com/office/drawing/2014/main" id="{AB19ED32-0B11-4BA8-5E78-AF4275128ABC}"/>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77890824-0D3F-ADF5-DB84-F161FC265EB6}"/>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1F6233E0-8543-90E2-4A04-7C547167950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2866848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Monday PM1</a:t>
            </a:r>
          </a:p>
          <a:p>
            <a:pPr marL="685800" lvl="2" indent="-342900">
              <a:lnSpc>
                <a:spcPct val="90000"/>
              </a:lnSpc>
            </a:pPr>
            <a:r>
              <a:rPr lang="en-US" sz="2000" b="1" i="1" dirty="0"/>
              <a:t>Agenda:</a:t>
            </a:r>
            <a:r>
              <a:rPr lang="en-US" sz="2000" dirty="0"/>
              <a:t> 11-24/199r0</a:t>
            </a:r>
          </a:p>
          <a:p>
            <a:pPr marL="685800" lvl="2" indent="-342900">
              <a:lnSpc>
                <a:spcPct val="90000"/>
              </a:lnSpc>
            </a:pPr>
            <a:r>
              <a:rPr lang="en-US" sz="2000" b="1" i="1" dirty="0"/>
              <a:t>SP and Motion Booklet</a:t>
            </a:r>
            <a:r>
              <a:rPr lang="en-US" sz="2000" dirty="0"/>
              <a:t>: 11-22/984r10</a:t>
            </a:r>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Reached consensus on the scope and closing down criteria for an AIML Standing Committee</a:t>
            </a:r>
          </a:p>
          <a:p>
            <a:pPr marL="685800" lvl="2" indent="-342900">
              <a:lnSpc>
                <a:spcPct val="90000"/>
              </a:lnSpc>
            </a:pPr>
            <a:r>
              <a:rPr lang="en-US" sz="2000" dirty="0"/>
              <a:t>Passed motion to request the WG chair to form an AIML SC (Yes 80, No 6, Abs 9)</a:t>
            </a:r>
          </a:p>
          <a:p>
            <a:pPr marL="685800" lvl="2" indent="-342900">
              <a:lnSpc>
                <a:spcPct val="90000"/>
              </a:lnSpc>
            </a:pPr>
            <a:r>
              <a:rPr lang="en-US" sz="2000" dirty="0"/>
              <a:t>Approved the final AIML TIG Technical Report (11-22/987r25)</a:t>
            </a:r>
          </a:p>
          <a:p>
            <a:pPr marL="685800" lvl="2" indent="-342900">
              <a:lnSpc>
                <a:spcPct val="90000"/>
              </a:lnSpc>
            </a:pPr>
            <a:endParaRPr lang="en-US" sz="2000" dirty="0"/>
          </a:p>
          <a:p>
            <a:pPr marL="342900" lvl="1" indent="-342900">
              <a:lnSpc>
                <a:spcPct val="90000"/>
              </a:lnSpc>
              <a:buFont typeface="Arial" panose="020B0604020202020204" pitchFamily="34" charset="0"/>
              <a:buChar char="•"/>
            </a:pPr>
            <a:r>
              <a:rPr lang="en-US" sz="2400" b="1" dirty="0">
                <a:ea typeface="+mn-ea"/>
                <a:cs typeface="+mn-cs"/>
              </a:rPr>
              <a:t>Gratitude to the WG leadership and AIML TIG members</a:t>
            </a:r>
          </a:p>
          <a:p>
            <a:pPr marL="342900" lvl="1" indent="-342900">
              <a:lnSpc>
                <a:spcPct val="90000"/>
              </a:lnSpc>
              <a:buFont typeface="Arial" panose="020B0604020202020204" pitchFamily="34" charset="0"/>
              <a:buChar char="•"/>
            </a:pPr>
            <a:endParaRPr lang="en-US" sz="2400" b="1" dirty="0">
              <a:ea typeface="+mn-ea"/>
              <a:cs typeface="+mn-cs"/>
            </a:endParaRPr>
          </a:p>
          <a:p>
            <a:pPr marL="342900" lvl="1" indent="-342900">
              <a:lnSpc>
                <a:spcPct val="90000"/>
              </a:lnSpc>
              <a:buFont typeface="Arial" panose="020B0604020202020204" pitchFamily="34" charset="0"/>
              <a:buChar char="•"/>
            </a:pPr>
            <a:r>
              <a:rPr lang="en-US" sz="2400" b="1" dirty="0">
                <a:ea typeface="+mn-ea"/>
                <a:cs typeface="+mn-cs"/>
              </a:rPr>
              <a:t>Looking forward to working with you all on relevant AIML topics in the AIML SC</a:t>
            </a:r>
          </a:p>
          <a:p>
            <a:pPr marL="685800" lvl="2" indent="-342900">
              <a:lnSpc>
                <a:spcPct val="90000"/>
              </a:lnSpc>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98683DC1-CB13-6E3E-1208-5336C5C41AAC}"/>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65942FBB-053D-BD1F-E2F5-1EA4C47AC90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5" name="Date Placeholder 4">
            <a:extLst>
              <a:ext uri="{FF2B5EF4-FFF2-40B4-BE49-F238E27FC236}">
                <a16:creationId xmlns:a16="http://schemas.microsoft.com/office/drawing/2014/main" id="{49006F2F-9B46-86EC-0903-65037856ED64}"/>
              </a:ext>
            </a:extLst>
          </p:cNvPr>
          <p:cNvSpPr>
            <a:spLocks noGrp="1"/>
          </p:cNvSpPr>
          <p:nvPr>
            <p:ph type="dt" sz="half" idx="10"/>
          </p:nvPr>
        </p:nvSpPr>
        <p:spPr>
          <a:xfrm>
            <a:off x="929216" y="332601"/>
            <a:ext cx="1432983" cy="276999"/>
          </a:xfrm>
        </p:spPr>
        <p:txBody>
          <a:bodyPr/>
          <a:lstStyle/>
          <a:p>
            <a:pPr>
              <a:defRPr/>
            </a:pPr>
            <a:r>
              <a:rPr lang="en-US" dirty="0"/>
              <a:t>March 2024</a:t>
            </a:r>
          </a:p>
        </p:txBody>
      </p:sp>
    </p:spTree>
    <p:extLst>
      <p:ext uri="{BB962C8B-B14F-4D97-AF65-F5344CB8AC3E}">
        <p14:creationId xmlns:p14="http://schemas.microsoft.com/office/powerpoint/2010/main" val="14333914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March 2024</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2024-03-14</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extLst>
              <p:ext uri="{D42A27DB-BD31-4B8C-83A1-F6EECF244321}">
                <p14:modId xmlns:p14="http://schemas.microsoft.com/office/powerpoint/2010/main" val="3824828124"/>
              </p:ext>
            </p:extLst>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666EAF8-65F8-AFF0-61B1-C82455BADE45}"/>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785C1FBB-CDA1-C392-4374-CEE1E7C5F9AF}"/>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5684DC24-E353-BD35-F722-1E47653CA84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976127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03/14/2024 16:00 MT</a:t>
            </a:r>
          </a:p>
          <a:p>
            <a:pPr>
              <a:spcBef>
                <a:spcPts val="200"/>
              </a:spcBef>
              <a:defRPr/>
            </a:pPr>
            <a:r>
              <a:rPr lang="en-US" sz="2000" b="0" dirty="0"/>
              <a:t>Contributions</a:t>
            </a:r>
          </a:p>
          <a:p>
            <a:pPr marL="800100" lvl="3" indent="-342900">
              <a:spcBef>
                <a:spcPts val="300"/>
              </a:spcBef>
              <a:spcAft>
                <a:spcPts val="0"/>
              </a:spcAft>
              <a:buFont typeface="+mj-lt"/>
              <a:buAutoNum type="alphaLcPeriod"/>
              <a:defRPr/>
            </a:pPr>
            <a:r>
              <a:rPr lang="en-US" sz="1800" dirty="0">
                <a:solidFill>
                  <a:srgbClr val="0000CC"/>
                </a:solidFill>
                <a:hlinkClick r:id="rId2">
                  <a:extLst>
                    <a:ext uri="{A12FA001-AC4F-418D-AE19-62706E023703}">
                      <ahyp:hlinkClr xmlns:ahyp="http://schemas.microsoft.com/office/drawing/2018/hyperlinkcolor" val="tx"/>
                    </a:ext>
                  </a:extLst>
                </a:hlinkClick>
              </a:rPr>
              <a:t>11-24-0481</a:t>
            </a:r>
            <a:r>
              <a:rPr lang="en-US" sz="1800" dirty="0">
                <a:solidFill>
                  <a:srgbClr val="0000CC"/>
                </a:solidFill>
              </a:rPr>
              <a:t> r1</a:t>
            </a:r>
            <a:r>
              <a:rPr lang="en-US" sz="1800" dirty="0"/>
              <a:t>: Proposed modifications to ITU-R M.1450-5 for May 2024 WP5A Meeting </a:t>
            </a:r>
            <a:r>
              <a:rPr lang="en-US" sz="1800" b="1" dirty="0"/>
              <a:t>(endorsed r1)</a:t>
            </a:r>
          </a:p>
          <a:p>
            <a:pPr marL="800100" lvl="3" indent="-342900">
              <a:spcBef>
                <a:spcPts val="300"/>
              </a:spcBef>
              <a:spcAft>
                <a:spcPts val="0"/>
              </a:spcAft>
              <a:buFont typeface="+mj-lt"/>
              <a:buAutoNum type="alphaLcPeriod"/>
              <a:defRPr/>
            </a:pPr>
            <a:r>
              <a:rPr lang="en-US" sz="1800" dirty="0">
                <a:solidFill>
                  <a:srgbClr val="0000CC"/>
                </a:solidFill>
                <a:hlinkClick r:id="rId3">
                  <a:extLst>
                    <a:ext uri="{A12FA001-AC4F-418D-AE19-62706E023703}">
                      <ahyp:hlinkClr xmlns:ahyp="http://schemas.microsoft.com/office/drawing/2018/hyperlinkcolor" val="tx"/>
                    </a:ext>
                  </a:extLst>
                </a:hlinkClick>
              </a:rPr>
              <a:t>11-24-0605</a:t>
            </a:r>
            <a:r>
              <a:rPr lang="en-US" sz="1800" dirty="0">
                <a:solidFill>
                  <a:srgbClr val="0000CC"/>
                </a:solidFill>
              </a:rPr>
              <a:t> r1</a:t>
            </a:r>
            <a:r>
              <a:rPr lang="en-US" sz="1800" dirty="0"/>
              <a:t>: Proposed Response to SG15-LS76 on New Version of the HNT Standards Overview and Work Plan </a:t>
            </a:r>
            <a:r>
              <a:rPr lang="en-US" sz="1800" b="1" dirty="0"/>
              <a:t>(endorsed r1; motion is planned by Dorothy)</a:t>
            </a:r>
          </a:p>
          <a:p>
            <a:pPr>
              <a:spcBef>
                <a:spcPts val="200"/>
              </a:spcBef>
              <a:defRPr/>
            </a:pPr>
            <a:r>
              <a:rPr lang="en-US" sz="2000" b="0" dirty="0"/>
              <a:t>Discussion Items</a:t>
            </a:r>
          </a:p>
          <a:p>
            <a:pPr marL="800100" lvl="3" indent="-342900">
              <a:spcBef>
                <a:spcPts val="300"/>
              </a:spcBef>
              <a:spcAft>
                <a:spcPts val="0"/>
              </a:spcAft>
              <a:buFont typeface="Arial" panose="020B0604020202020204" pitchFamily="34" charset="0"/>
              <a:buChar char="•"/>
              <a:defRPr/>
            </a:pPr>
            <a:r>
              <a:rPr lang="en-US" sz="1800" dirty="0">
                <a:solidFill>
                  <a:srgbClr val="0000CC"/>
                </a:solidFill>
                <a:hlinkClick r:id="rId4">
                  <a:extLst>
                    <a:ext uri="{A12FA001-AC4F-418D-AE19-62706E023703}">
                      <ahyp:hlinkClr xmlns:ahyp="http://schemas.microsoft.com/office/drawing/2018/hyperlinkcolor" val="tx"/>
                    </a:ext>
                  </a:extLst>
                </a:hlinkClick>
              </a:rPr>
              <a:t>Liaison Statements </a:t>
            </a:r>
            <a:r>
              <a:rPr lang="en-US" sz="1800" dirty="0">
                <a:solidFill>
                  <a:schemeClr val="tx1"/>
                </a:solidFill>
              </a:rPr>
              <a:t>from </a:t>
            </a:r>
            <a:r>
              <a:rPr lang="en-GB" dirty="0">
                <a:effectLst/>
                <a:ea typeface="Times New Roman" panose="02020603050405020304" pitchFamily="18" charset="0"/>
              </a:rPr>
              <a:t>ITU-T Study Group 15 (Item 5.b)</a:t>
            </a:r>
          </a:p>
          <a:p>
            <a:pPr marL="1257300" lvl="4" indent="-342900">
              <a:spcBef>
                <a:spcPts val="300"/>
              </a:spcBef>
              <a:spcAft>
                <a:spcPts val="0"/>
              </a:spcAft>
              <a:buFont typeface="Arial" panose="020B0604020202020204" pitchFamily="34" charset="0"/>
              <a:buChar char="•"/>
              <a:defRPr/>
            </a:pPr>
            <a:r>
              <a:rPr lang="en-GB" dirty="0">
                <a:effectLst/>
                <a:ea typeface="Times New Roman" panose="02020603050405020304" pitchFamily="18" charset="0"/>
              </a:rPr>
              <a:t>LS84, WLAN management control interface </a:t>
            </a:r>
            <a:r>
              <a:rPr lang="en-GB" dirty="0" err="1">
                <a:effectLst/>
                <a:ea typeface="Times New Roman" panose="02020603050405020304" pitchFamily="18" charset="0"/>
              </a:rPr>
              <a:t>G.wmci</a:t>
            </a:r>
            <a:r>
              <a:rPr lang="en-GB" dirty="0">
                <a:effectLst/>
                <a:ea typeface="Times New Roman" panose="02020603050405020304" pitchFamily="18" charset="0"/>
              </a:rPr>
              <a:t> for an in-premises network </a:t>
            </a:r>
            <a:r>
              <a:rPr lang="en-GB" b="1" dirty="0">
                <a:effectLst/>
                <a:ea typeface="Times New Roman" panose="02020603050405020304" pitchFamily="18" charset="0"/>
              </a:rPr>
              <a:t>(see AI next slide)</a:t>
            </a:r>
          </a:p>
          <a:p>
            <a:pPr marL="1257300" lvl="4" indent="-342900">
              <a:spcBef>
                <a:spcPts val="300"/>
              </a:spcBef>
              <a:spcAft>
                <a:spcPts val="0"/>
              </a:spcAft>
              <a:buFont typeface="Arial" panose="020B0604020202020204" pitchFamily="34" charset="0"/>
              <a:buChar char="•"/>
              <a:defRPr/>
            </a:pPr>
            <a:r>
              <a:rPr lang="en-GB" dirty="0">
                <a:effectLst/>
                <a:ea typeface="Times New Roman" panose="02020603050405020304" pitchFamily="18" charset="0"/>
              </a:rPr>
              <a:t>LS76, the Home Network Transport (HNT) Standards Overview and Work Plan</a:t>
            </a:r>
          </a:p>
          <a:p>
            <a:pPr marL="800100" lvl="3" indent="-342900">
              <a:spcBef>
                <a:spcPts val="300"/>
              </a:spcBef>
              <a:spcAft>
                <a:spcPts val="0"/>
              </a:spcAft>
              <a:buFont typeface="Arial" panose="020B0604020202020204" pitchFamily="34" charset="0"/>
              <a:buChar char="•"/>
              <a:defRPr/>
            </a:pPr>
            <a:r>
              <a:rPr lang="en-GB" sz="1800" dirty="0">
                <a:solidFill>
                  <a:srgbClr val="0000CC"/>
                </a:solidFill>
                <a:hlinkClick r:id="rId5">
                  <a:extLst>
                    <a:ext uri="{A12FA001-AC4F-418D-AE19-62706E023703}">
                      <ahyp:hlinkClr xmlns:ahyp="http://schemas.microsoft.com/office/drawing/2018/hyperlinkcolor" val="tx"/>
                    </a:ext>
                  </a:extLst>
                </a:hlinkClick>
              </a:rPr>
              <a:t>Liaison Document </a:t>
            </a:r>
            <a:r>
              <a:rPr lang="en-GB" sz="1800" dirty="0">
                <a:solidFill>
                  <a:schemeClr val="tx1"/>
                </a:solidFill>
              </a:rPr>
              <a:t>from ITU-T SG 15 on FTTH Workshop </a:t>
            </a:r>
            <a:r>
              <a:rPr lang="en-GB" sz="1800" b="1" dirty="0">
                <a:solidFill>
                  <a:schemeClr val="tx1"/>
                </a:solidFill>
              </a:rPr>
              <a:t>(see AI next slide)</a:t>
            </a:r>
          </a:p>
          <a:p>
            <a:pPr marL="800100" lvl="3" indent="-342900">
              <a:spcBef>
                <a:spcPts val="300"/>
              </a:spcBef>
              <a:spcAft>
                <a:spcPts val="0"/>
              </a:spcAft>
              <a:buFont typeface="Arial" panose="020B0604020202020204" pitchFamily="34" charset="0"/>
              <a:buChar char="•"/>
              <a:defRPr/>
            </a:pPr>
            <a:r>
              <a:rPr lang="en-US" sz="1800" dirty="0">
                <a:solidFill>
                  <a:srgbClr val="0000CC"/>
                </a:solidFill>
                <a:hlinkClick r:id="rId6">
                  <a:extLst>
                    <a:ext uri="{A12FA001-AC4F-418D-AE19-62706E023703}">
                      <ahyp:hlinkClr xmlns:ahyp="http://schemas.microsoft.com/office/drawing/2018/hyperlinkcolor" val="tx"/>
                    </a:ext>
                  </a:extLst>
                </a:hlinkClick>
              </a:rPr>
              <a:t>Liaison Statement</a:t>
            </a:r>
            <a:r>
              <a:rPr lang="en-US" sz="1800" dirty="0">
                <a:solidFill>
                  <a:schemeClr val="tx1"/>
                </a:solidFill>
              </a:rPr>
              <a:t> Documents Availability of Addendum 1 to Circular Letter 5/LCCE/109" received from ITU-R Working Party </a:t>
            </a:r>
            <a:r>
              <a:rPr lang="en-US" sz="1800">
                <a:solidFill>
                  <a:schemeClr val="tx1"/>
                </a:solidFill>
              </a:rPr>
              <a:t>5D </a:t>
            </a:r>
            <a:r>
              <a:rPr lang="en-US" sz="1800" b="1">
                <a:solidFill>
                  <a:schemeClr val="tx1"/>
                </a:solidFill>
              </a:rPr>
              <a:t>(noted</a:t>
            </a:r>
            <a:r>
              <a:rPr lang="en-US" sz="1800" b="1" dirty="0">
                <a:solidFill>
                  <a:schemeClr val="tx1"/>
                </a:solidFill>
              </a:rPr>
              <a:t>)</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ea typeface="SimSun" panose="02010600030101010101" pitchFamily="2" charset="-122"/>
              </a:rPr>
              <a:t>Reporting of ITU AHG endorsed contribution for WP5A to 802.11 &amp; 801.18 for further processing, EC approval and submission to WP5A (by May 2</a:t>
            </a:r>
            <a:r>
              <a:rPr lang="en-US" sz="1800" baseline="30000" dirty="0">
                <a:ea typeface="SimSun" panose="02010600030101010101" pitchFamily="2" charset="-122"/>
              </a:rPr>
              <a:t>nd</a:t>
            </a:r>
            <a:r>
              <a:rPr lang="en-US" sz="1800" dirty="0">
                <a:ea typeface="SimSun" panose="02010600030101010101" pitchFamily="2" charset="-122"/>
              </a:rPr>
              <a:t> deadline)</a:t>
            </a:r>
            <a:endParaRPr lang="en-US" sz="1800" dirty="0">
              <a:effectLst/>
              <a:ea typeface="SimSun" panose="02010600030101010101" pitchFamily="2" charset="-122"/>
            </a:endParaRPr>
          </a:p>
          <a:p>
            <a:pPr lvl="1">
              <a:spcBef>
                <a:spcPts val="0"/>
              </a:spcBef>
              <a:spcAft>
                <a:spcPts val="300"/>
              </a:spcAft>
              <a:tabLst>
                <a:tab pos="914400" algn="l"/>
              </a:tabLst>
            </a:pPr>
            <a:r>
              <a:rPr lang="en-US" sz="1800" dirty="0">
                <a:effectLst/>
                <a:ea typeface="SimSun" panose="02010600030101010101" pitchFamily="2" charset="-122"/>
              </a:rPr>
              <a:t>Working Party 5A Next Meeting Dates </a:t>
            </a:r>
            <a:r>
              <a:rPr lang="en-US" sz="1800" dirty="0">
                <a:solidFill>
                  <a:srgbClr val="0000CC"/>
                </a:solidFill>
                <a:hlinkClick r:id="rId7">
                  <a:extLst>
                    <a:ext uri="{A12FA001-AC4F-418D-AE19-62706E023703}">
                      <ahyp:hlinkClr xmlns:ahyp="http://schemas.microsoft.com/office/drawing/2018/hyperlinkcolor" val="tx"/>
                    </a:ext>
                  </a:extLst>
                </a:hlinkClick>
              </a:rPr>
              <a:t>Monday 2024-05-13 - Thursday 2024-05-23</a:t>
            </a:r>
            <a:r>
              <a:rPr lang="en-US" sz="1800" dirty="0">
                <a:solidFill>
                  <a:srgbClr val="0000CC"/>
                </a:solidFill>
                <a:hlinkClick r:id="rId8">
                  <a:extLst>
                    <a:ext uri="{A12FA001-AC4F-418D-AE19-62706E023703}">
                      <ahyp:hlinkClr xmlns:ahyp="http://schemas.microsoft.com/office/drawing/2018/hyperlinkcolor" val="tx"/>
                    </a:ext>
                  </a:extLst>
                </a:hlinkClick>
              </a:rPr>
              <a:t>  </a:t>
            </a:r>
            <a:endParaRPr lang="en-GB" sz="1800" u="sng" dirty="0">
              <a:solidFill>
                <a:srgbClr val="0000FF"/>
              </a:solidFill>
              <a:ea typeface="SimSun" panose="02010600030101010101" pitchFamily="2" charset="-122"/>
            </a:endParaRPr>
          </a:p>
          <a:p>
            <a:pPr lvl="1">
              <a:spcBef>
                <a:spcPts val="0"/>
              </a:spcBef>
              <a:spcAft>
                <a:spcPts val="300"/>
              </a:spcAft>
              <a:tabLst>
                <a:tab pos="914400" algn="l"/>
              </a:tabLst>
            </a:pPr>
            <a:r>
              <a:rPr lang="pt-BR" sz="1800" dirty="0">
                <a:effectLst/>
                <a:ea typeface="SimSun" panose="02010600030101010101" pitchFamily="2" charset="-122"/>
              </a:rPr>
              <a:t>Next AHG Meeting: </a:t>
            </a:r>
            <a:r>
              <a:rPr lang="en-US" sz="1800" dirty="0">
                <a:effectLst/>
                <a:ea typeface="SimSun" panose="02010600030101010101" pitchFamily="2" charset="-122"/>
              </a:rPr>
              <a:t>No meeting during the May 24 Interim (conflicting with WP5A session)</a:t>
            </a:r>
            <a:r>
              <a:rPr lang="en-US" sz="1800" dirty="0"/>
              <a:t> </a:t>
            </a:r>
          </a:p>
          <a:p>
            <a:r>
              <a:rPr lang="pt-BR" altLang="en-US" sz="2000" b="0" dirty="0"/>
              <a:t>Meeting Minutes: 11-24-0282</a:t>
            </a:r>
          </a:p>
        </p:txBody>
      </p:sp>
      <p:sp>
        <p:nvSpPr>
          <p:cNvPr id="6" name="Footer Placeholder 5">
            <a:extLst>
              <a:ext uri="{FF2B5EF4-FFF2-40B4-BE49-F238E27FC236}">
                <a16:creationId xmlns:a16="http://schemas.microsoft.com/office/drawing/2014/main" id="{56DB0B2A-D2B7-F2B1-7391-D4A6CFDD6BE0}"/>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453F98E7-AD61-EF7B-864D-EE4788C6DF5D}"/>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ECC82BB2-A8BD-5701-8275-26F50A0DDF6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8983969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0F10-0A1A-C80D-8084-5E205AD151E8}"/>
              </a:ext>
            </a:extLst>
          </p:cNvPr>
          <p:cNvSpPr>
            <a:spLocks noGrp="1"/>
          </p:cNvSpPr>
          <p:nvPr>
            <p:ph type="title"/>
          </p:nvPr>
        </p:nvSpPr>
        <p:spPr>
          <a:xfrm>
            <a:off x="914400" y="476672"/>
            <a:ext cx="10363200" cy="936104"/>
          </a:xfrm>
        </p:spPr>
        <p:txBody>
          <a:bodyPr/>
          <a:lstStyle/>
          <a:p>
            <a:r>
              <a:rPr lang="en-US" dirty="0"/>
              <a:t>Action Items </a:t>
            </a:r>
          </a:p>
        </p:txBody>
      </p:sp>
      <p:sp>
        <p:nvSpPr>
          <p:cNvPr id="3" name="Content Placeholder 2">
            <a:extLst>
              <a:ext uri="{FF2B5EF4-FFF2-40B4-BE49-F238E27FC236}">
                <a16:creationId xmlns:a16="http://schemas.microsoft.com/office/drawing/2014/main" id="{87EB2378-2D6D-DFDD-494E-83B6C7D24DD4}"/>
              </a:ext>
            </a:extLst>
          </p:cNvPr>
          <p:cNvSpPr>
            <a:spLocks noGrp="1"/>
          </p:cNvSpPr>
          <p:nvPr>
            <p:ph idx="1"/>
          </p:nvPr>
        </p:nvSpPr>
        <p:spPr>
          <a:xfrm>
            <a:off x="895313" y="1196752"/>
            <a:ext cx="10361084" cy="4113213"/>
          </a:xfrm>
        </p:spPr>
        <p:txBody>
          <a:bodyPr/>
          <a:lstStyle/>
          <a:p>
            <a:pPr>
              <a:buFont typeface="Arial" panose="020B0604020202020204" pitchFamily="34" charset="0"/>
              <a:buChar char="•"/>
            </a:pPr>
            <a:r>
              <a:rPr lang="en-US" sz="1800" dirty="0"/>
              <a:t>Regarding ITU-T SG15-LS84, </a:t>
            </a:r>
            <a:r>
              <a:rPr lang="en-US" sz="1800" dirty="0">
                <a:solidFill>
                  <a:srgbClr val="0000CC"/>
                </a:solidFill>
                <a:hlinkClick r:id="rId2">
                  <a:extLst>
                    <a:ext uri="{A12FA001-AC4F-418D-AE19-62706E023703}">
                      <ahyp:hlinkClr xmlns:ahyp="http://schemas.microsoft.com/office/drawing/2018/hyperlinkcolor" val="tx"/>
                    </a:ext>
                  </a:extLst>
                </a:hlinkClick>
              </a:rPr>
              <a:t>Liaison Statements </a:t>
            </a:r>
            <a:r>
              <a:rPr lang="en-US" sz="1800" dirty="0"/>
              <a:t>WLAN management control interface </a:t>
            </a:r>
            <a:r>
              <a:rPr lang="en-US" sz="1800" dirty="0" err="1"/>
              <a:t>G.wmci</a:t>
            </a:r>
            <a:r>
              <a:rPr lang="en-US" sz="1800" dirty="0"/>
              <a:t> for an in-premises network</a:t>
            </a:r>
          </a:p>
          <a:p>
            <a:pPr lvl="1">
              <a:buFont typeface="Arial" panose="020B0604020202020204" pitchFamily="34" charset="0"/>
              <a:buChar char="•"/>
            </a:pPr>
            <a:r>
              <a:rPr lang="en-GB" sz="18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Considering</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WLAN and fibre co-existing in in-premises network, it is beneficial to provide a means to help coordinate the traffic over WLAN and fibre. </a:t>
            </a:r>
          </a:p>
          <a:p>
            <a:pPr lvl="1">
              <a:buFont typeface="Arial" panose="020B0604020202020204" pitchFamily="34" charset="0"/>
              <a:buChar char="•"/>
            </a:pP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ITU-T SG 15 Q3/15 has initiated a new project (</a:t>
            </a:r>
            <a:r>
              <a:rPr lang="en-GB" sz="18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G.wmci</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 develop a </a:t>
            </a:r>
            <a:r>
              <a:rPr lang="en-GB" sz="18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model </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18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associated interface design [very low latency management communication channel] </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convey wireless coordination[/management] information.</a:t>
            </a:r>
          </a:p>
          <a:p>
            <a:pPr lvl="1">
              <a:buFont typeface="Arial" panose="020B0604020202020204" pitchFamily="34" charset="0"/>
              <a:buChar char="•"/>
            </a:pPr>
            <a:r>
              <a:rPr lang="en-US" sz="1800" dirty="0"/>
              <a:t>ITU-T SG 15, Q3 started working on this Recommendation and expect inputs or guidelines from IEEE 802.11 groups (e.g. ARC)</a:t>
            </a:r>
          </a:p>
          <a:p>
            <a:pPr>
              <a:spcBef>
                <a:spcPts val="200"/>
              </a:spcBef>
              <a:defRPr/>
            </a:pPr>
            <a:r>
              <a:rPr lang="en-US" sz="1800" dirty="0"/>
              <a:t>Regrading ITU-T SG15-LS110, </a:t>
            </a:r>
            <a:r>
              <a:rPr lang="en-GB" sz="1800" dirty="0">
                <a:solidFill>
                  <a:srgbClr val="0000CC"/>
                </a:solidFill>
                <a:hlinkClick r:id="rId3">
                  <a:extLst>
                    <a:ext uri="{A12FA001-AC4F-418D-AE19-62706E023703}">
                      <ahyp:hlinkClr xmlns:ahyp="http://schemas.microsoft.com/office/drawing/2018/hyperlinkcolor" val="tx"/>
                    </a:ext>
                  </a:extLst>
                </a:hlinkClick>
              </a:rPr>
              <a:t>Liaison Document </a:t>
            </a:r>
            <a:r>
              <a:rPr lang="en-US" sz="1800" dirty="0"/>
              <a:t>on the 4th FTTR Joint Workshop</a:t>
            </a:r>
          </a:p>
          <a:p>
            <a:pPr marL="685800" lvl="1">
              <a:spcBef>
                <a:spcPts val="200"/>
              </a:spcBef>
              <a:buFont typeface="Arial" panose="020B0604020202020204" pitchFamily="34" charset="0"/>
              <a:buChar char="•"/>
              <a:defRPr/>
            </a:pPr>
            <a:r>
              <a:rPr lang="en-GB" sz="1800" kern="100" dirty="0">
                <a:latin typeface="Times New Roman" panose="02020603050405020304" pitchFamily="18" charset="0"/>
                <a:ea typeface="Calibri" panose="020F0502020204030204" pitchFamily="34" charset="0"/>
                <a:cs typeface="Times New Roman" panose="02020603050405020304" pitchFamily="18" charset="0"/>
              </a:rPr>
              <a:t>Joint effort between ITU-T, ETSI, CCSA and BBF, workshops on fibre-to-the-room (FTTR) </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Workshop to be divided into two parts, FTTR standards development by different SDOs, and general technical discussion on FTTR topics</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Target date is July 12 (expected to change to earlier in the week) prior to IEEE July 24 Plenary in Montreal </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IEEE is invited to participate and share views; e.g. providing an overview of any relevant FTTR activities </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Individual members are encouraged to consider participating in this open (free) workshop </a:t>
            </a:r>
            <a:endParaRPr lang="en-US" sz="20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p:txBody>
      </p:sp>
      <p:sp>
        <p:nvSpPr>
          <p:cNvPr id="7" name="Footer Placeholder 6">
            <a:extLst>
              <a:ext uri="{FF2B5EF4-FFF2-40B4-BE49-F238E27FC236}">
                <a16:creationId xmlns:a16="http://schemas.microsoft.com/office/drawing/2014/main" id="{32BC071C-BE8F-E4A5-023B-2462C3733B19}"/>
              </a:ext>
            </a:extLst>
          </p:cNvPr>
          <p:cNvSpPr>
            <a:spLocks noGrp="1"/>
          </p:cNvSpPr>
          <p:nvPr>
            <p:ph type="ftr" idx="14"/>
          </p:nvPr>
        </p:nvSpPr>
        <p:spPr/>
        <p:txBody>
          <a:bodyPr/>
          <a:lstStyle/>
          <a:p>
            <a:r>
              <a:rPr lang="en-GB"/>
              <a:t>Hassan Yaghoobi, Intel</a:t>
            </a:r>
            <a:endParaRPr lang="en-GB" dirty="0"/>
          </a:p>
        </p:txBody>
      </p:sp>
      <p:sp>
        <p:nvSpPr>
          <p:cNvPr id="8" name="Slide Number Placeholder 7">
            <a:extLst>
              <a:ext uri="{FF2B5EF4-FFF2-40B4-BE49-F238E27FC236}">
                <a16:creationId xmlns:a16="http://schemas.microsoft.com/office/drawing/2014/main" id="{886BD94D-E51A-994A-C2C8-94F960D24F23}"/>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F7EF5318-DB1B-9C9F-A0C6-FC20E8855D9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7179340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494951-D622-ADA7-754E-42D4B4421D3C}"/>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867AD940-70C8-566B-5DC3-47A61EFD4975}"/>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E48DF80-D673-7030-147C-21915BA89E5D}"/>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58A83C34-B583-34A6-A008-B58E7EB6263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48D5B4E9-DB0E-786B-1273-85D3A2563D27}"/>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Tree>
    <p:extLst>
      <p:ext uri="{BB962C8B-B14F-4D97-AF65-F5344CB8AC3E}">
        <p14:creationId xmlns:p14="http://schemas.microsoft.com/office/powerpoint/2010/main" val="156452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26A-5208-3D10-A396-A19B7821065E}"/>
              </a:ext>
            </a:extLst>
          </p:cNvPr>
          <p:cNvSpPr>
            <a:spLocks noGrp="1"/>
          </p:cNvSpPr>
          <p:nvPr>
            <p:ph type="title"/>
          </p:nvPr>
        </p:nvSpPr>
        <p:spPr/>
        <p:txBody>
          <a:bodyPr/>
          <a:lstStyle/>
          <a:p>
            <a:r>
              <a:rPr lang="en-US" dirty="0"/>
              <a:t>Attendance by breakout (March plenary session)</a:t>
            </a:r>
          </a:p>
        </p:txBody>
      </p:sp>
      <p:sp>
        <p:nvSpPr>
          <p:cNvPr id="4" name="Slide Number Placeholder 3">
            <a:extLst>
              <a:ext uri="{FF2B5EF4-FFF2-40B4-BE49-F238E27FC236}">
                <a16:creationId xmlns:a16="http://schemas.microsoft.com/office/drawing/2014/main" id="{7DF4CC24-8380-8F6E-C12E-693D896952D5}"/>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3219E9D-C78F-BBA0-6CC6-BF17EDA70EA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5EC1F7FA-358D-35FC-BCD4-0E383423CEDB}"/>
              </a:ext>
            </a:extLst>
          </p:cNvPr>
          <p:cNvSpPr>
            <a:spLocks noGrp="1"/>
          </p:cNvSpPr>
          <p:nvPr>
            <p:ph type="dt" idx="15"/>
          </p:nvPr>
        </p:nvSpPr>
        <p:spPr/>
        <p:txBody>
          <a:bodyPr/>
          <a:lstStyle/>
          <a:p>
            <a:r>
              <a:rPr lang="en-US"/>
              <a:t>March 2024</a:t>
            </a:r>
            <a:endParaRPr lang="en-GB" dirty="0"/>
          </a:p>
        </p:txBody>
      </p:sp>
      <p:pic>
        <p:nvPicPr>
          <p:cNvPr id="9" name="Content Placeholder 8">
            <a:extLst>
              <a:ext uri="{FF2B5EF4-FFF2-40B4-BE49-F238E27FC236}">
                <a16:creationId xmlns:a16="http://schemas.microsoft.com/office/drawing/2014/main" id="{10D92EDC-3DCB-8261-05FC-0F8D132D3A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965" y="1524000"/>
            <a:ext cx="9061038" cy="4951414"/>
          </a:xfrm>
        </p:spPr>
      </p:pic>
    </p:spTree>
    <p:extLst>
      <p:ext uri="{BB962C8B-B14F-4D97-AF65-F5344CB8AC3E}">
        <p14:creationId xmlns:p14="http://schemas.microsoft.com/office/powerpoint/2010/main" val="992247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March 2024</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761604382"/>
              </p:ext>
            </p:extLst>
          </p:nvPr>
        </p:nvGraphicFramePr>
        <p:xfrm>
          <a:off x="970325" y="241792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970325" y="241792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93CCF7C-5D81-57C7-88E6-02AC0D4B2628}"/>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08BEF35E-30F2-1192-E9AA-CA74F0BE0C71}"/>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4" name="Date Placeholder 3">
            <a:extLst>
              <a:ext uri="{FF2B5EF4-FFF2-40B4-BE49-F238E27FC236}">
                <a16:creationId xmlns:a16="http://schemas.microsoft.com/office/drawing/2014/main" id="{97709F76-3748-D300-49B9-5239876058F3}"/>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445362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(Jan. update)</a:t>
            </a:r>
            <a:endParaRPr lang="en-US" dirty="0"/>
          </a:p>
        </p:txBody>
      </p:sp>
      <p:pic>
        <p:nvPicPr>
          <p:cNvPr id="7" name="Picture 6">
            <a:extLst>
              <a:ext uri="{FF2B5EF4-FFF2-40B4-BE49-F238E27FC236}">
                <a16:creationId xmlns:a16="http://schemas.microsoft.com/office/drawing/2014/main" id="{9386F1F7-EFED-9D86-62AC-EFCBD225271A}"/>
              </a:ext>
            </a:extLst>
          </p:cNvPr>
          <p:cNvPicPr>
            <a:picLocks noChangeAspect="1"/>
          </p:cNvPicPr>
          <p:nvPr/>
        </p:nvPicPr>
        <p:blipFill>
          <a:blip r:embed="rId2"/>
          <a:stretch>
            <a:fillRect/>
          </a:stretch>
        </p:blipFill>
        <p:spPr>
          <a:xfrm>
            <a:off x="1559496" y="1518427"/>
            <a:ext cx="8846700" cy="4664076"/>
          </a:xfrm>
          <a:prstGeom prst="rect">
            <a:avLst/>
          </a:prstGeom>
        </p:spPr>
      </p:pic>
      <p:sp>
        <p:nvSpPr>
          <p:cNvPr id="13" name="Oval 12">
            <a:extLst>
              <a:ext uri="{FF2B5EF4-FFF2-40B4-BE49-F238E27FC236}">
                <a16:creationId xmlns:a16="http://schemas.microsoft.com/office/drawing/2014/main" id="{398A7F1D-DE03-B024-6F47-82F74D21A046}"/>
              </a:ext>
            </a:extLst>
          </p:cNvPr>
          <p:cNvSpPr/>
          <p:nvPr/>
        </p:nvSpPr>
        <p:spPr bwMode="auto">
          <a:xfrm>
            <a:off x="5482875" y="3512047"/>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FDF74CE8-B15B-DB01-DAC2-A5E86A09AF3C}"/>
              </a:ext>
            </a:extLst>
          </p:cNvPr>
          <p:cNvSpPr/>
          <p:nvPr/>
        </p:nvSpPr>
        <p:spPr bwMode="auto">
          <a:xfrm>
            <a:off x="4569182" y="4957911"/>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Oval 2">
            <a:extLst>
              <a:ext uri="{FF2B5EF4-FFF2-40B4-BE49-F238E27FC236}">
                <a16:creationId xmlns:a16="http://schemas.microsoft.com/office/drawing/2014/main" id="{26191D36-71A6-8F90-C307-6DC5B046833B}"/>
              </a:ext>
            </a:extLst>
          </p:cNvPr>
          <p:cNvSpPr/>
          <p:nvPr/>
        </p:nvSpPr>
        <p:spPr bwMode="auto">
          <a:xfrm>
            <a:off x="2639616" y="3538549"/>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4804638D-5D7A-A3C2-C3BE-BDC2FF8C7F9B}"/>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9EF96DAC-7465-34F6-651B-8132564AC9F1}"/>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10" name="Date Placeholder 9">
            <a:extLst>
              <a:ext uri="{FF2B5EF4-FFF2-40B4-BE49-F238E27FC236}">
                <a16:creationId xmlns:a16="http://schemas.microsoft.com/office/drawing/2014/main" id="{F0D1C92B-4C58-E3BB-FDFC-EA17045BFAA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269876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(updated)</a:t>
            </a:r>
            <a:endParaRPr lang="en-US" dirty="0"/>
          </a:p>
        </p:txBody>
      </p:sp>
      <p:pic>
        <p:nvPicPr>
          <p:cNvPr id="8" name="Picture 7">
            <a:extLst>
              <a:ext uri="{FF2B5EF4-FFF2-40B4-BE49-F238E27FC236}">
                <a16:creationId xmlns:a16="http://schemas.microsoft.com/office/drawing/2014/main" id="{91F21FB6-5C92-42F4-4A66-B632D72ED6DB}"/>
              </a:ext>
            </a:extLst>
          </p:cNvPr>
          <p:cNvPicPr>
            <a:picLocks noChangeAspect="1"/>
          </p:cNvPicPr>
          <p:nvPr/>
        </p:nvPicPr>
        <p:blipFill>
          <a:blip r:embed="rId2"/>
          <a:stretch>
            <a:fillRect/>
          </a:stretch>
        </p:blipFill>
        <p:spPr>
          <a:xfrm>
            <a:off x="1705578" y="1272364"/>
            <a:ext cx="8780845" cy="5113199"/>
          </a:xfrm>
          <a:prstGeom prst="rect">
            <a:avLst/>
          </a:prstGeom>
        </p:spPr>
      </p:pic>
      <p:sp>
        <p:nvSpPr>
          <p:cNvPr id="14" name="Oval 13">
            <a:extLst>
              <a:ext uri="{FF2B5EF4-FFF2-40B4-BE49-F238E27FC236}">
                <a16:creationId xmlns:a16="http://schemas.microsoft.com/office/drawing/2014/main" id="{FDF74CE8-B15B-DB01-DAC2-A5E86A09AF3C}"/>
              </a:ext>
            </a:extLst>
          </p:cNvPr>
          <p:cNvSpPr/>
          <p:nvPr/>
        </p:nvSpPr>
        <p:spPr bwMode="auto">
          <a:xfrm>
            <a:off x="9480376" y="5301208"/>
            <a:ext cx="1224136" cy="644468"/>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Oval 12">
            <a:extLst>
              <a:ext uri="{FF2B5EF4-FFF2-40B4-BE49-F238E27FC236}">
                <a16:creationId xmlns:a16="http://schemas.microsoft.com/office/drawing/2014/main" id="{398A7F1D-DE03-B024-6F47-82F74D21A046}"/>
              </a:ext>
            </a:extLst>
          </p:cNvPr>
          <p:cNvSpPr/>
          <p:nvPr/>
        </p:nvSpPr>
        <p:spPr bwMode="auto">
          <a:xfrm>
            <a:off x="9480376" y="1190172"/>
            <a:ext cx="1224136" cy="58296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E9CAD933-623A-DA82-0942-32A8457BB18B}"/>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D09F0D03-BD76-BC74-9BF6-AE703ED3A76A}"/>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802C9E14-D8E4-BE61-4544-4EF93B0AE20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866208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SG Next Generation SUN PHYs</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1"/>
            <a:ext cx="10361084" cy="4264024"/>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Next Gen (2</a:t>
            </a:r>
            <a:r>
              <a:rPr lang="en-US" baseline="30000" dirty="0">
                <a:latin typeface="Times New Roman" panose="02020603050405020304" pitchFamily="18" charset="0"/>
              </a:rPr>
              <a:t>nd</a:t>
            </a:r>
            <a:r>
              <a:rPr lang="en-US" dirty="0">
                <a:latin typeface="Times New Roman" panose="02020603050405020304" pitchFamily="18" charset="0"/>
              </a:rPr>
              <a:t> ) SUN/Smart Utility Network OFDM (802.15.4 amendment)</a:t>
            </a:r>
          </a:p>
          <a:p>
            <a:pPr lvl="1">
              <a:buFont typeface="Arial" panose="020B0604020202020204" pitchFamily="34" charset="0"/>
              <a:buChar char="•"/>
            </a:pPr>
            <a:r>
              <a:rPr lang="en-US" altLang="en-US" dirty="0">
                <a:latin typeface="Times New Roman" panose="02020603050405020304" pitchFamily="18" charset="0"/>
              </a:rPr>
              <a:t>Higher data rates and longer range PHY enhancements through improved link budget. </a:t>
            </a:r>
          </a:p>
          <a:p>
            <a:pPr lvl="1">
              <a:buFont typeface="Arial" panose="020B0604020202020204" pitchFamily="34" charset="0"/>
              <a:buChar char="•"/>
            </a:pPr>
            <a:r>
              <a:rPr lang="en-US" altLang="en-US" dirty="0">
                <a:latin typeface="Times New Roman" panose="02020603050405020304" pitchFamily="18" charset="0"/>
              </a:rPr>
              <a:t>Enablement of city wide simple star networks, dense networks with &gt;10K nodes, Power efficient for battery operated end node.</a:t>
            </a:r>
          </a:p>
          <a:p>
            <a:pPr lvl="1">
              <a:buFont typeface="Arial" panose="020B0604020202020204" pitchFamily="34" charset="0"/>
              <a:buChar char="•"/>
            </a:pPr>
            <a:r>
              <a:rPr lang="en-US" dirty="0"/>
              <a:t>Target PHY is </a:t>
            </a:r>
            <a:r>
              <a:rPr lang="en-US" altLang="en-US" sz="2000" dirty="0">
                <a:latin typeface="Times New Roman" panose="02020603050405020304" pitchFamily="18" charset="0"/>
              </a:rPr>
              <a:t>the existing SUN-OFDM PHY .</a:t>
            </a: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Early stages of development; </a:t>
            </a:r>
          </a:p>
          <a:p>
            <a:pPr lvl="1">
              <a:buFont typeface="Arial" panose="020B0604020202020204" pitchFamily="34" charset="0"/>
              <a:buChar char="•"/>
            </a:pPr>
            <a:r>
              <a:rPr lang="en-US" altLang="en-US" dirty="0">
                <a:latin typeface="Times New Roman" panose="02020603050405020304" pitchFamily="18" charset="0"/>
              </a:rPr>
              <a:t>Review properties of target spectrum (channel masks, channel scheme, modulation)</a:t>
            </a:r>
          </a:p>
          <a:p>
            <a:pPr lvl="1">
              <a:buFont typeface="Arial" panose="020B0604020202020204" pitchFamily="34" charset="0"/>
              <a:buChar char="•"/>
            </a:pPr>
            <a:r>
              <a:rPr lang="en-US" altLang="en-US" dirty="0">
                <a:latin typeface="Times New Roman" panose="02020603050405020304" pitchFamily="18" charset="0"/>
              </a:rPr>
              <a:t>Continue use case development </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9B5D6951-8CCA-5BD2-5C03-4B98A5EC2FF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5751936-BA07-D6AF-8804-967E68835E56}"/>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4CFDAA34-7AB9-95AF-452B-C8AC6D814EE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613354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and improve IR signal limitations. </a:t>
            </a:r>
          </a:p>
          <a:p>
            <a:pPr lvl="1">
              <a:buFont typeface="Arial" panose="020B0604020202020204" pitchFamily="34" charset="0"/>
              <a:buChar char="•"/>
            </a:pPr>
            <a:r>
              <a:rPr lang="en-US" sz="2400" dirty="0"/>
              <a:t>Main areas of enhancements:</a:t>
            </a:r>
          </a:p>
          <a:p>
            <a:pPr lvl="2">
              <a:buFont typeface="Arial" panose="020B0604020202020204" pitchFamily="34" charset="0"/>
              <a:buChar char="•"/>
            </a:pPr>
            <a:r>
              <a:rPr lang="en-US" sz="2200" dirty="0"/>
              <a:t>Ranging resiliency and improved </a:t>
            </a:r>
          </a:p>
          <a:p>
            <a:pPr lvl="2">
              <a:buFont typeface="Arial" panose="020B0604020202020204" pitchFamily="34" charset="0"/>
              <a:buChar char="•"/>
            </a:pPr>
            <a:r>
              <a:rPr lang="en-US" sz="2200" dirty="0"/>
              <a:t>Waveforms optimization and support for sensing usages </a:t>
            </a:r>
          </a:p>
          <a:p>
            <a:pPr lvl="2">
              <a:buFont typeface="Arial" panose="020B0604020202020204" pitchFamily="34" charset="0"/>
              <a:buChar char="•"/>
            </a:pPr>
            <a:r>
              <a:rPr lang="en-US" sz="2200" dirty="0"/>
              <a:t>Improved data rates</a:t>
            </a:r>
          </a:p>
          <a:p>
            <a:pPr lvl="2">
              <a:buFont typeface="Arial" panose="020B0604020202020204" pitchFamily="34" charset="0"/>
              <a:buChar char="•"/>
            </a:pPr>
            <a:r>
              <a:rPr lang="en-US" sz="2200" dirty="0"/>
              <a:t>Support for additional spectrum</a:t>
            </a:r>
          </a:p>
          <a:p>
            <a:pPr lvl="2">
              <a:buFont typeface="Arial" panose="020B0604020202020204" pitchFamily="34" charset="0"/>
              <a:buChar char="•"/>
            </a:pPr>
            <a:r>
              <a:rPr lang="en-US" sz="2200" dirty="0"/>
              <a:t>Interference mitigation and co-existence with other wireless (802.11, BLE).</a:t>
            </a: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Continue comment resolution for pre-WG approved draft.</a:t>
            </a:r>
          </a:p>
          <a:p>
            <a:pPr marL="457200" lvl="1" indent="0"/>
            <a:endParaRPr lang="en-US" sz="2400" dirty="0"/>
          </a:p>
          <a:p>
            <a:pPr lvl="1">
              <a:buFont typeface="Arial" panose="020B0604020202020204" pitchFamily="34" charset="0"/>
              <a:buChar char="•"/>
            </a:pPr>
            <a:endParaRPr lang="en-US" sz="2400" dirty="0"/>
          </a:p>
          <a:p>
            <a:pPr marL="457200" lvl="1" indent="0"/>
            <a:endParaRPr lang="en-US" dirty="0"/>
          </a:p>
        </p:txBody>
      </p:sp>
      <p:sp>
        <p:nvSpPr>
          <p:cNvPr id="7" name="Footer Placeholder 6">
            <a:extLst>
              <a:ext uri="{FF2B5EF4-FFF2-40B4-BE49-F238E27FC236}">
                <a16:creationId xmlns:a16="http://schemas.microsoft.com/office/drawing/2014/main" id="{EF7271AC-5FE6-CCF2-50EC-4D02EA3AA71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4D8A009-590D-DF1B-3E93-6E1A547197BD}"/>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8FC90D13-FD18-05F5-2283-D5E839E6153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0568066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Major areas of discussion:</a:t>
            </a:r>
          </a:p>
          <a:p>
            <a:pPr lvl="1">
              <a:buFont typeface="Arial" panose="020B0604020202020204" pitchFamily="34" charset="0"/>
              <a:buChar char="•"/>
            </a:pPr>
            <a:r>
              <a:rPr lang="en-US" sz="2400" dirty="0"/>
              <a:t>Continue CR for pre-approved draft.</a:t>
            </a:r>
          </a:p>
          <a:p>
            <a:pPr lvl="1">
              <a:buFont typeface="Arial" panose="020B0604020202020204" pitchFamily="34" charset="0"/>
              <a:buChar char="•"/>
            </a:pPr>
            <a:r>
              <a:rPr lang="en-US" sz="2400" dirty="0"/>
              <a:t>Continued discussion of co-existence and LBT of NB operation.</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3286DFD-6A1E-4C96-4DE7-DE235E3A1DF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3C493C2-8BBC-C86A-FA73-7C07242E6CE0}"/>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9EBC9DA3-1086-F0F1-B529-CCA32D3FD5D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89328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556792"/>
            <a:ext cx="11161239" cy="4537623"/>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Modifications to the IEEE Std 802.15.4 medium access control (MAC address in frames, group address/PAN ID)</a:t>
            </a:r>
          </a:p>
          <a:p>
            <a:pPr lvl="1">
              <a:buFont typeface="Arial" panose="020B0604020202020204" pitchFamily="34" charset="0"/>
              <a:buChar char="•"/>
            </a:pPr>
            <a:r>
              <a:rPr lang="en-US" sz="2400" dirty="0"/>
              <a:t>Improved user privacy to protect from user tracking and profiling attack.</a:t>
            </a:r>
          </a:p>
          <a:p>
            <a:pPr lvl="1">
              <a:buFont typeface="Arial" panose="020B0604020202020204" pitchFamily="34" charset="0"/>
              <a:buChar char="•"/>
            </a:pPr>
            <a:r>
              <a:rPr lang="en-US" sz="2400" dirty="0"/>
              <a:t>Amongst the mechanisms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draft development; targeting initial draft out of May meeting.</a:t>
            </a:r>
            <a:endParaRPr lang="en-US" sz="2400" b="0" dirty="0"/>
          </a:p>
          <a:p>
            <a:pPr lvl="1">
              <a:buFont typeface="Arial" panose="020B0604020202020204" pitchFamily="34" charset="0"/>
              <a:buChar char="•"/>
            </a:pPr>
            <a:r>
              <a:rPr lang="en-US" sz="2400" b="0" dirty="0"/>
              <a:t>First draft of primitives' requirements.</a:t>
            </a:r>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2A3FBBEE-DFAA-2E9C-8E81-1AB56974800A}"/>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9D8AFF-9B0E-7516-184B-F004BC1B4CD6}"/>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5E6CC194-334E-2DF6-8085-B73B8C81583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0237357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advanced stage of WG letter ballot (D1.1).</a:t>
            </a:r>
          </a:p>
          <a:p>
            <a:pPr lvl="1">
              <a:buFont typeface="Arial" panose="020B0604020202020204" pitchFamily="34" charset="0"/>
              <a:buChar char="•"/>
            </a:pPr>
            <a:endParaRPr lang="en-US" sz="2400" dirty="0"/>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A8CBAC3-8A7C-9BB2-BDC2-89D32323CF6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DC4BB00-3084-73B1-6FB9-91B42A1AD0A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E934D411-A137-4C0F-B593-A8E0E2971AF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621763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In development of initial draft, most focus on PHY protocol aspect (</a:t>
            </a:r>
            <a:r>
              <a:rPr lang="en-US" dirty="0" err="1"/>
              <a:t>coex</a:t>
            </a:r>
            <a:r>
              <a:rPr lang="en-US" dirty="0"/>
              <a:t> 15.4ab)</a:t>
            </a:r>
          </a:p>
          <a:p>
            <a:pPr lvl="1">
              <a:buFont typeface="Arial" panose="020B0604020202020204" pitchFamily="34" charset="0"/>
              <a:buChar char="•"/>
            </a:pPr>
            <a:r>
              <a:rPr lang="en-US" b="0" dirty="0"/>
              <a:t>Evaluation of ranging functionality performance </a:t>
            </a:r>
          </a:p>
          <a:p>
            <a:pPr lvl="1">
              <a:buFont typeface="Arial" panose="020B0604020202020204" pitchFamily="34" charset="0"/>
              <a:buChar char="•"/>
            </a:pPr>
            <a:r>
              <a:rPr lang="en-US" dirty="0"/>
              <a:t>Preliminary MAC frame formats in support of PHY development </a:t>
            </a:r>
            <a:endParaRPr lang="en-US" b="0" dirty="0"/>
          </a:p>
          <a:p>
            <a:pPr lvl="1">
              <a:buFont typeface="Arial" panose="020B0604020202020204" pitchFamily="34" charset="0"/>
              <a:buChar char="•"/>
            </a:pPr>
            <a:endParaRPr lang="en-US" b="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679A662-3FD6-5009-24A2-7AC0F94ADAF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32DEB6-DEBE-B99D-528D-04D8293D66D8}"/>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56154387-6A06-89DA-14A1-840C597E5CE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411293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9D5-7313-D961-C2F6-8AAFB5774C28}"/>
              </a:ext>
            </a:extLst>
          </p:cNvPr>
          <p:cNvSpPr>
            <a:spLocks noGrp="1"/>
          </p:cNvSpPr>
          <p:nvPr>
            <p:ph type="title"/>
          </p:nvPr>
        </p:nvSpPr>
        <p:spPr>
          <a:xfrm>
            <a:off x="914401" y="685801"/>
            <a:ext cx="10361084" cy="1065213"/>
          </a:xfrm>
        </p:spPr>
        <p:txBody>
          <a:bodyPr wrap="square" anchor="ctr">
            <a:normAutofit/>
          </a:bodyPr>
          <a:lstStyle/>
          <a:p>
            <a:r>
              <a:rPr lang="en-US" dirty="0"/>
              <a:t>Next Generation Optical Camera Communication (OCC)</a:t>
            </a:r>
          </a:p>
        </p:txBody>
      </p:sp>
      <p:sp>
        <p:nvSpPr>
          <p:cNvPr id="3" name="Content Placeholder 2">
            <a:extLst>
              <a:ext uri="{FF2B5EF4-FFF2-40B4-BE49-F238E27FC236}">
                <a16:creationId xmlns:a16="http://schemas.microsoft.com/office/drawing/2014/main" id="{57C5A671-E3EE-3EE5-31BB-FCD4600A5011}"/>
              </a:ext>
            </a:extLst>
          </p:cNvPr>
          <p:cNvSpPr>
            <a:spLocks noGrp="1"/>
          </p:cNvSpPr>
          <p:nvPr>
            <p:ph sz="half" idx="1"/>
          </p:nvPr>
        </p:nvSpPr>
        <p:spPr>
          <a:xfrm>
            <a:off x="914401" y="1981201"/>
            <a:ext cx="7836740" cy="4113213"/>
          </a:xfrm>
        </p:spPr>
        <p:txBody>
          <a:bodyPr wrap="square" anchor="t">
            <a:normAutofit/>
          </a:bodyPr>
          <a:lstStyle/>
          <a:p>
            <a:pPr>
              <a:lnSpc>
                <a:spcPct val="90000"/>
              </a:lnSpc>
              <a:buFont typeface="Arial" panose="020B0604020202020204" pitchFamily="34" charset="0"/>
              <a:buChar char="•"/>
            </a:pPr>
            <a:r>
              <a:rPr lang="en-US" sz="2000" dirty="0"/>
              <a:t>What is it:</a:t>
            </a:r>
          </a:p>
          <a:p>
            <a:pPr lvl="1">
              <a:lnSpc>
                <a:spcPct val="90000"/>
              </a:lnSpc>
              <a:buFont typeface="Arial" panose="020B0604020202020204" pitchFamily="34" charset="0"/>
              <a:buChar char="•"/>
            </a:pPr>
            <a:r>
              <a:rPr lang="en-US" sz="2000" b="0" dirty="0"/>
              <a:t>Interest group to evaluate the value </a:t>
            </a:r>
            <a:r>
              <a:rPr lang="en-US" sz="2000" dirty="0"/>
              <a:t>of a new OCC standard with focus on 190-10K nm</a:t>
            </a:r>
          </a:p>
          <a:p>
            <a:pPr lvl="1">
              <a:lnSpc>
                <a:spcPct val="90000"/>
              </a:lnSpc>
              <a:buFont typeface="Arial" panose="020B0604020202020204" pitchFamily="34" charset="0"/>
              <a:buChar char="•"/>
            </a:pPr>
            <a:r>
              <a:rPr lang="en-US" sz="2000" dirty="0"/>
              <a:t>Future applications include indoor/outdoor and submerged applications with data rates of 100Mbps and mobility of up to 350Km/h and 200m range.</a:t>
            </a:r>
          </a:p>
          <a:p>
            <a:pPr>
              <a:lnSpc>
                <a:spcPct val="90000"/>
              </a:lnSpc>
              <a:buFont typeface="Arial" panose="020B0604020202020204" pitchFamily="34" charset="0"/>
              <a:buChar char="•"/>
            </a:pPr>
            <a:r>
              <a:rPr lang="en-US" sz="2000" dirty="0"/>
              <a:t>Technology and techniques considered:</a:t>
            </a:r>
          </a:p>
          <a:p>
            <a:pPr lvl="1">
              <a:lnSpc>
                <a:spcPct val="90000"/>
              </a:lnSpc>
              <a:buFont typeface="Arial" panose="020B0604020202020204" pitchFamily="34" charset="0"/>
              <a:buChar char="•"/>
            </a:pPr>
            <a:r>
              <a:rPr lang="en-US" sz="2000" dirty="0"/>
              <a:t>Introduction of MIMO OFDM, relaying and heterogenous operation (RF based networks).</a:t>
            </a:r>
          </a:p>
          <a:p>
            <a:pPr>
              <a:lnSpc>
                <a:spcPct val="90000"/>
              </a:lnSpc>
              <a:buFont typeface="Arial" panose="020B0604020202020204" pitchFamily="34" charset="0"/>
              <a:buChar char="•"/>
            </a:pPr>
            <a:r>
              <a:rPr lang="en-US" sz="2000" dirty="0"/>
              <a:t>Status:</a:t>
            </a:r>
          </a:p>
          <a:p>
            <a:pPr lvl="1">
              <a:lnSpc>
                <a:spcPct val="90000"/>
              </a:lnSpc>
              <a:buFont typeface="Arial" panose="020B0604020202020204" pitchFamily="34" charset="0"/>
              <a:buChar char="•"/>
            </a:pPr>
            <a:r>
              <a:rPr lang="en-US" sz="2000" dirty="0"/>
              <a:t>In initial stages, group reviewed submissions on benefit of GAN based AI and software defined vehicular network.</a:t>
            </a:r>
          </a:p>
          <a:p>
            <a:pPr>
              <a:lnSpc>
                <a:spcPct val="90000"/>
              </a:lnSpc>
            </a:pPr>
            <a:endParaRPr lang="en-US" sz="2000" dirty="0"/>
          </a:p>
        </p:txBody>
      </p:sp>
      <p:pic>
        <p:nvPicPr>
          <p:cNvPr id="8" name="Picture 7">
            <a:extLst>
              <a:ext uri="{FF2B5EF4-FFF2-40B4-BE49-F238E27FC236}">
                <a16:creationId xmlns:a16="http://schemas.microsoft.com/office/drawing/2014/main" id="{6ABBEC01-7487-8CC8-A03E-D21215F457A0}"/>
              </a:ext>
            </a:extLst>
          </p:cNvPr>
          <p:cNvPicPr>
            <a:picLocks noChangeAspect="1"/>
          </p:cNvPicPr>
          <p:nvPr/>
        </p:nvPicPr>
        <p:blipFill>
          <a:blip r:embed="rId2"/>
          <a:stretch>
            <a:fillRect/>
          </a:stretch>
        </p:blipFill>
        <p:spPr>
          <a:xfrm>
            <a:off x="8751140" y="2362201"/>
            <a:ext cx="3413966" cy="4113213"/>
          </a:xfrm>
          <a:prstGeom prst="rect">
            <a:avLst/>
          </a:prstGeom>
          <a:noFill/>
        </p:spPr>
      </p:pic>
      <p:sp>
        <p:nvSpPr>
          <p:cNvPr id="7" name="Footer Placeholder 6">
            <a:extLst>
              <a:ext uri="{FF2B5EF4-FFF2-40B4-BE49-F238E27FC236}">
                <a16:creationId xmlns:a16="http://schemas.microsoft.com/office/drawing/2014/main" id="{47D2DD92-EB77-1D5D-F6D3-BC67EDB117F4}"/>
              </a:ext>
            </a:extLst>
          </p:cNvPr>
          <p:cNvSpPr>
            <a:spLocks noGrp="1"/>
          </p:cNvSpPr>
          <p:nvPr>
            <p:ph type="ftr" idx="11"/>
          </p:nvPr>
        </p:nvSpPr>
        <p:spPr/>
        <p:txBody>
          <a:bodyPr/>
          <a:lstStyle/>
          <a:p>
            <a:r>
              <a:rPr lang="en-GB"/>
              <a:t>Jonathan Segev, Intel</a:t>
            </a:r>
          </a:p>
        </p:txBody>
      </p:sp>
      <p:sp>
        <p:nvSpPr>
          <p:cNvPr id="9" name="Slide Number Placeholder 8">
            <a:extLst>
              <a:ext uri="{FF2B5EF4-FFF2-40B4-BE49-F238E27FC236}">
                <a16:creationId xmlns:a16="http://schemas.microsoft.com/office/drawing/2014/main" id="{96293FCA-0838-B39B-43E9-F81212E6ED59}"/>
              </a:ext>
            </a:extLst>
          </p:cNvPr>
          <p:cNvSpPr>
            <a:spLocks noGrp="1"/>
          </p:cNvSpPr>
          <p:nvPr>
            <p:ph type="sldNum" idx="12"/>
          </p:nvPr>
        </p:nvSpPr>
        <p:spPr/>
        <p:txBody>
          <a:bodyPr/>
          <a:lstStyle/>
          <a:p>
            <a:r>
              <a:rPr lang="en-GB"/>
              <a:t>Slide </a:t>
            </a:r>
            <a:fld id="{1CD163DD-D5E7-41DA-95F2-71530C24F8C3}" type="slidenum">
              <a:rPr lang="en-GB" smtClean="0"/>
              <a:pPr/>
              <a:t>99</a:t>
            </a:fld>
            <a:endParaRPr lang="en-GB"/>
          </a:p>
        </p:txBody>
      </p:sp>
      <p:sp>
        <p:nvSpPr>
          <p:cNvPr id="10" name="Date Placeholder 9">
            <a:extLst>
              <a:ext uri="{FF2B5EF4-FFF2-40B4-BE49-F238E27FC236}">
                <a16:creationId xmlns:a16="http://schemas.microsoft.com/office/drawing/2014/main" id="{12C563C8-F373-47B6-F49F-1D33675CCB71}"/>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367645591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4164</TotalTime>
  <Words>12322</Words>
  <Application>Microsoft Office PowerPoint</Application>
  <PresentationFormat>Widescreen</PresentationFormat>
  <Paragraphs>2124</Paragraphs>
  <Slides>149</Slides>
  <Notes>82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65" baseType="lpstr">
      <vt:lpstr>Gulim</vt:lpstr>
      <vt:lpstr>ＭＳ Ｐゴシック</vt:lpstr>
      <vt:lpstr>ＭＳ Ｐゴシック</vt:lpstr>
      <vt:lpstr>SimSun</vt:lpstr>
      <vt:lpstr>SimSun</vt:lpstr>
      <vt:lpstr>Arial</vt:lpstr>
      <vt:lpstr>Arial Black</vt:lpstr>
      <vt:lpstr>Arial Unicode MS</vt:lpstr>
      <vt:lpstr>Calibri</vt:lpstr>
      <vt:lpstr>Helvetica</vt:lpstr>
      <vt:lpstr>Symbol</vt:lpstr>
      <vt:lpstr>Times</vt:lpstr>
      <vt:lpstr>Times New Roman</vt:lpstr>
      <vt:lpstr>Wingdings</vt:lpstr>
      <vt:lpstr>Office Theme</vt:lpstr>
      <vt:lpstr>Document</vt:lpstr>
      <vt:lpstr>802.11 WG March 2024 Session Report</vt:lpstr>
      <vt:lpstr>Abstract</vt:lpstr>
      <vt:lpstr>Attendance Data</vt:lpstr>
      <vt:lpstr>PowerPoint Presentation</vt:lpstr>
      <vt:lpstr>PowerPoint Presentation</vt:lpstr>
      <vt:lpstr>Attendees by affiliation (attended at least one meeting January to March)</vt:lpstr>
      <vt:lpstr>Attendance by subgroup (January to March)</vt:lpstr>
      <vt:lpstr>Attendance by affiliation (March plenary session)</vt:lpstr>
      <vt:lpstr>Attendance by breakout (March plenary session)</vt:lpstr>
      <vt:lpstr>Closing Reports</vt:lpstr>
      <vt:lpstr>802.11 WG Editor’s Closing Report (March 2024)</vt:lpstr>
      <vt:lpstr>Abstract</vt:lpstr>
      <vt:lpstr>Agenda and Report for 2024-03-12 meeting</vt:lpstr>
      <vt:lpstr>Volunteer Editor Contacts</vt:lpstr>
      <vt:lpstr>March meeting roundtable status report</vt:lpstr>
      <vt:lpstr>Editor Amendment Ordering</vt:lpstr>
      <vt:lpstr>11bf and 11bh MDR/MEC</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SC’s week at a glance</vt:lpstr>
      <vt:lpstr>ETST BRAN Update to 802.11 (1/3)</vt:lpstr>
      <vt:lpstr>ETST BRAN Update to 802.11 (2/3)</vt:lpstr>
      <vt:lpstr>ETST BRAN Update to 802.11 (3/3)</vt:lpstr>
      <vt:lpstr>Update from Bluetooth SIG Work</vt:lpstr>
      <vt:lpstr>Technical Submissions &amp; Discussion Items (1/2)</vt:lpstr>
      <vt:lpstr>Technical Submissions &amp; Discussion Items (2/2)</vt:lpstr>
      <vt:lpstr>Plans for May</vt:lpstr>
      <vt:lpstr>Telcos</vt:lpstr>
      <vt:lpstr>References for this week</vt:lpstr>
      <vt:lpstr>Coex Submissions</vt:lpstr>
      <vt:lpstr>PAR Review SC Report to 802.11</vt:lpstr>
      <vt:lpstr>WNG SC Closing Report</vt:lpstr>
      <vt:lpstr>Abstract</vt:lpstr>
      <vt:lpstr>PowerPoint Presentation</vt:lpstr>
      <vt:lpstr>IEEE 802 JTC1 Standing Committee March 2024 (mixed-mode) closing report</vt:lpstr>
      <vt:lpstr>The IEEE 802 JTC1 SC reviewed the PSDO process status, including IPR issues holding up 802.11ax/ay/ba/az</vt:lpstr>
      <vt:lpstr>The IEEE 802 JTC1 SC will undertake its usual work at its mixed-mode meeting in Warsaw in May 2024</vt:lpstr>
      <vt:lpstr>REVme Closing Report – March 2024</vt:lpstr>
      <vt:lpstr>Work Completed</vt:lpstr>
      <vt:lpstr>Plans for May</vt:lpstr>
      <vt:lpstr>TGme Timeline (No changes)</vt:lpstr>
      <vt:lpstr>TGbe March Closing Report</vt:lpstr>
      <vt:lpstr>TGbe (Extremely High Throughput)</vt:lpstr>
      <vt:lpstr>Teleconference Plan</vt:lpstr>
      <vt:lpstr>TGbe Timeline And Status</vt:lpstr>
      <vt:lpstr>PowerPoint Presentation</vt:lpstr>
      <vt:lpstr>Abstract</vt:lpstr>
      <vt:lpstr>TGbf (WLAN Sensing)– March 2024</vt:lpstr>
      <vt:lpstr>TGbf Timeline</vt:lpstr>
      <vt:lpstr>PowerPoint Presentation</vt:lpstr>
      <vt:lpstr>TGbh Closing Report </vt:lpstr>
      <vt:lpstr>Abstract</vt:lpstr>
      <vt:lpstr>Work Completed</vt:lpstr>
      <vt:lpstr>Timeline</vt:lpstr>
      <vt:lpstr>Teleconference (as CRC)</vt:lpstr>
      <vt:lpstr>TGbi Closing Report</vt:lpstr>
      <vt:lpstr>IEEE 802.11 TGbi</vt:lpstr>
      <vt:lpstr>Timeline</vt:lpstr>
      <vt:lpstr>IEEE 802.11 TGbi</vt:lpstr>
      <vt:lpstr>TGbk 320MHz Positioning March Meeting Closing Report</vt:lpstr>
      <vt:lpstr>Abstract</vt:lpstr>
      <vt:lpstr>March Meeting Progress and Targets Towards the May Meeting</vt:lpstr>
      <vt:lpstr>TGbk Projected Timeline (previous)</vt:lpstr>
      <vt:lpstr>TGbk Projected Timeline (updated)</vt:lpstr>
      <vt:lpstr>Scheduled TGbk telecons</vt:lpstr>
      <vt:lpstr>TGbn March Closing Report</vt:lpstr>
      <vt:lpstr>TGbn (Ultra High Reliability)</vt:lpstr>
      <vt:lpstr>Teleconference Plan</vt:lpstr>
      <vt:lpstr>TGbn Timeline And Status</vt:lpstr>
      <vt:lpstr>IEEE 802.11 Mar 2024 Plenary AMP SG Closing Report</vt:lpstr>
      <vt:lpstr>AMP SG’s Progress during this week</vt:lpstr>
      <vt:lpstr>AMP SG Timeline Update and Teleconference Plan</vt:lpstr>
      <vt:lpstr>March 2024 IMMW SG Closing Report</vt:lpstr>
      <vt:lpstr>Work Completed</vt:lpstr>
      <vt:lpstr>Plans for May</vt:lpstr>
      <vt:lpstr>March 2024 AIML TIG Closing Report</vt:lpstr>
      <vt:lpstr>Abstract</vt:lpstr>
      <vt:lpstr>Work Completed</vt:lpstr>
      <vt:lpstr>ITU AHG Closing Report for March 2024 Plenary</vt:lpstr>
      <vt:lpstr>PowerPoint Presentation</vt:lpstr>
      <vt:lpstr>Action Items </vt:lpstr>
      <vt:lpstr>Internal Liaisons</vt:lpstr>
      <vt:lpstr>802.15 Liaison Report – March 2024</vt:lpstr>
      <vt:lpstr>802.15 WG Standards Pipeline (Jan. update)</vt:lpstr>
      <vt:lpstr>802.15 WG Standards Pipeline (updated)</vt:lpstr>
      <vt:lpstr>SG Next Generation SUN PHYs</vt:lpstr>
      <vt:lpstr>802.15.4ab Next Generation UWB</vt:lpstr>
      <vt:lpstr>802.15.4ab Next Generation UWB</vt:lpstr>
      <vt:lpstr>802.15.4ac Privacy</vt:lpstr>
      <vt:lpstr>802.15.16t Narrow Band Licensed Operation (NB-Lic)</vt:lpstr>
      <vt:lpstr>802.15.6ma - Enhanced Dependability Body Area Network (ED-BAN)</vt:lpstr>
      <vt:lpstr>Next Generation Optical Camera Communication (OCC)</vt:lpstr>
      <vt:lpstr>PowerPoint Presentation</vt:lpstr>
      <vt:lpstr>802.18 Liaison Report – March 2024</vt:lpstr>
      <vt:lpstr>RR-TAG at a glance</vt:lpstr>
      <vt:lpstr>Progress since the 2024 January interim</vt:lpstr>
      <vt:lpstr>Objectives this week (1)</vt:lpstr>
      <vt:lpstr>Objectives this week (2)</vt:lpstr>
      <vt:lpstr>Objectives this week (3)</vt:lpstr>
      <vt:lpstr>THANK YOU VERY MUCH for your support</vt:lpstr>
      <vt:lpstr>Goals for the next two-year term</vt:lpstr>
      <vt:lpstr>802.19 WG March 2024 Liaison Report</vt:lpstr>
      <vt:lpstr>IEEE 802.19 Overview</vt:lpstr>
      <vt:lpstr>Coexistence Assessment documents</vt:lpstr>
      <vt:lpstr>Agenda</vt:lpstr>
      <vt:lpstr>Discussion</vt:lpstr>
      <vt:lpstr>March 2024</vt:lpstr>
      <vt:lpstr>802.24 Vertical Applications TAG</vt:lpstr>
      <vt:lpstr>802.24 Overview</vt:lpstr>
      <vt:lpstr>Agenda</vt:lpstr>
      <vt:lpstr>IoT White Paper</vt:lpstr>
      <vt:lpstr>Low Latency White Paper</vt:lpstr>
      <vt:lpstr>"IEEE 802 Solutions for Vertical Applications"</vt:lpstr>
      <vt:lpstr>AFV Communications - White Paper</vt:lpstr>
      <vt:lpstr>Smart Grid white paper revision</vt:lpstr>
      <vt:lpstr>Smart Grid White Paper Revision Plan</vt:lpstr>
      <vt:lpstr>802.24 Next Meeting</vt:lpstr>
      <vt:lpstr>External Liaisons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119 March 16-22,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167</cp:revision>
  <cp:lastPrinted>1601-01-01T00:00:00Z</cp:lastPrinted>
  <dcterms:created xsi:type="dcterms:W3CDTF">2018-05-10T15:59:06Z</dcterms:created>
  <dcterms:modified xsi:type="dcterms:W3CDTF">2024-03-15T17:04:20Z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