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1"/>
  </p:notesMasterIdLst>
  <p:handoutMasterIdLst>
    <p:handoutMasterId r:id="rId142"/>
  </p:handoutMasterIdLst>
  <p:sldIdLst>
    <p:sldId id="256" r:id="rId2"/>
    <p:sldId id="257" r:id="rId3"/>
    <p:sldId id="2621" r:id="rId4"/>
    <p:sldId id="2622" r:id="rId5"/>
    <p:sldId id="448" r:id="rId6"/>
    <p:sldId id="449" r:id="rId7"/>
    <p:sldId id="447" r:id="rId8"/>
    <p:sldId id="2623" r:id="rId9"/>
    <p:sldId id="2624" r:id="rId10"/>
    <p:sldId id="2620" r:id="rId11"/>
    <p:sldId id="2608" r:id="rId12"/>
    <p:sldId id="2609" r:id="rId13"/>
    <p:sldId id="2610" r:id="rId14"/>
    <p:sldId id="2611" r:id="rId15"/>
    <p:sldId id="2612" r:id="rId16"/>
    <p:sldId id="2613" r:id="rId17"/>
    <p:sldId id="2385" r:id="rId18"/>
    <p:sldId id="2373" r:id="rId19"/>
    <p:sldId id="269" r:id="rId20"/>
    <p:sldId id="272" r:id="rId21"/>
    <p:sldId id="293" r:id="rId22"/>
    <p:sldId id="309" r:id="rId23"/>
    <p:sldId id="306" r:id="rId24"/>
    <p:sldId id="296" r:id="rId25"/>
    <p:sldId id="310" r:id="rId26"/>
    <p:sldId id="311" r:id="rId27"/>
    <p:sldId id="283" r:id="rId28"/>
    <p:sldId id="267" r:id="rId29"/>
    <p:sldId id="275" r:id="rId30"/>
    <p:sldId id="284" r:id="rId31"/>
    <p:sldId id="280" r:id="rId32"/>
    <p:sldId id="282" r:id="rId33"/>
    <p:sldId id="281" r:id="rId34"/>
    <p:sldId id="273" r:id="rId35"/>
    <p:sldId id="279" r:id="rId36"/>
    <p:sldId id="264" r:id="rId37"/>
    <p:sldId id="312" r:id="rId38"/>
    <p:sldId id="2607" r:id="rId39"/>
    <p:sldId id="331" r:id="rId40"/>
    <p:sldId id="332" r:id="rId41"/>
    <p:sldId id="386" r:id="rId42"/>
    <p:sldId id="387" r:id="rId43"/>
    <p:sldId id="270" r:id="rId44"/>
    <p:sldId id="388" r:id="rId45"/>
    <p:sldId id="290" r:id="rId46"/>
    <p:sldId id="523" r:id="rId47"/>
    <p:sldId id="862" r:id="rId48"/>
    <p:sldId id="863" r:id="rId49"/>
    <p:sldId id="261" r:id="rId50"/>
    <p:sldId id="864" r:id="rId51"/>
    <p:sldId id="262" r:id="rId52"/>
    <p:sldId id="259" r:id="rId53"/>
    <p:sldId id="265" r:id="rId54"/>
    <p:sldId id="865" r:id="rId55"/>
    <p:sldId id="866" r:id="rId56"/>
    <p:sldId id="867" r:id="rId57"/>
    <p:sldId id="291" r:id="rId58"/>
    <p:sldId id="868" r:id="rId59"/>
    <p:sldId id="869" r:id="rId60"/>
    <p:sldId id="299" r:id="rId61"/>
    <p:sldId id="297" r:id="rId62"/>
    <p:sldId id="870" r:id="rId63"/>
    <p:sldId id="871" r:id="rId64"/>
    <p:sldId id="872" r:id="rId65"/>
    <p:sldId id="2374" r:id="rId66"/>
    <p:sldId id="2375" r:id="rId67"/>
    <p:sldId id="2614" r:id="rId68"/>
    <p:sldId id="2615" r:id="rId69"/>
    <p:sldId id="2616" r:id="rId70"/>
    <p:sldId id="2617" r:id="rId71"/>
    <p:sldId id="2618" r:id="rId72"/>
    <p:sldId id="2619" r:id="rId73"/>
    <p:sldId id="2587" r:id="rId74"/>
    <p:sldId id="2588" r:id="rId75"/>
    <p:sldId id="2589" r:id="rId76"/>
    <p:sldId id="2590" r:id="rId77"/>
    <p:sldId id="1578" r:id="rId78"/>
    <p:sldId id="1573" r:id="rId79"/>
    <p:sldId id="1579" r:id="rId80"/>
    <p:sldId id="2591" r:id="rId81"/>
    <p:sldId id="2592" r:id="rId82"/>
    <p:sldId id="288" r:id="rId83"/>
    <p:sldId id="2593" r:id="rId84"/>
    <p:sldId id="2594" r:id="rId85"/>
    <p:sldId id="524" r:id="rId86"/>
    <p:sldId id="2595" r:id="rId87"/>
    <p:sldId id="2596" r:id="rId88"/>
    <p:sldId id="2392" r:id="rId89"/>
    <p:sldId id="2605" r:id="rId90"/>
    <p:sldId id="2597" r:id="rId91"/>
    <p:sldId id="2568" r:id="rId92"/>
    <p:sldId id="2570" r:id="rId93"/>
    <p:sldId id="2564" r:id="rId94"/>
    <p:sldId id="2552" r:id="rId95"/>
    <p:sldId id="2566" r:id="rId96"/>
    <p:sldId id="2561" r:id="rId97"/>
    <p:sldId id="2598" r:id="rId98"/>
    <p:sldId id="2557" r:id="rId99"/>
    <p:sldId id="2569" r:id="rId100"/>
    <p:sldId id="2559" r:id="rId101"/>
    <p:sldId id="2599" r:id="rId102"/>
    <p:sldId id="909" r:id="rId103"/>
    <p:sldId id="914" r:id="rId104"/>
    <p:sldId id="915" r:id="rId105"/>
    <p:sldId id="916" r:id="rId106"/>
    <p:sldId id="917" r:id="rId107"/>
    <p:sldId id="918" r:id="rId108"/>
    <p:sldId id="919" r:id="rId109"/>
    <p:sldId id="2600" r:id="rId110"/>
    <p:sldId id="2601" r:id="rId111"/>
    <p:sldId id="396" r:id="rId112"/>
    <p:sldId id="2602" r:id="rId113"/>
    <p:sldId id="397" r:id="rId114"/>
    <p:sldId id="395" r:id="rId115"/>
    <p:sldId id="2606" r:id="rId116"/>
    <p:sldId id="2603" r:id="rId117"/>
    <p:sldId id="440" r:id="rId118"/>
    <p:sldId id="444" r:id="rId119"/>
    <p:sldId id="441" r:id="rId120"/>
    <p:sldId id="443" r:id="rId121"/>
    <p:sldId id="442" r:id="rId122"/>
    <p:sldId id="2604" r:id="rId123"/>
    <p:sldId id="278" r:id="rId124"/>
    <p:sldId id="326" r:id="rId125"/>
    <p:sldId id="339" r:id="rId126"/>
    <p:sldId id="373" r:id="rId127"/>
    <p:sldId id="371" r:id="rId128"/>
    <p:sldId id="372" r:id="rId129"/>
    <p:sldId id="353" r:id="rId130"/>
    <p:sldId id="364" r:id="rId131"/>
    <p:sldId id="376" r:id="rId132"/>
    <p:sldId id="374" r:id="rId133"/>
    <p:sldId id="378" r:id="rId134"/>
    <p:sldId id="343" r:id="rId135"/>
    <p:sldId id="379" r:id="rId136"/>
    <p:sldId id="348" r:id="rId137"/>
    <p:sldId id="357" r:id="rId138"/>
    <p:sldId id="375" r:id="rId139"/>
    <p:sldId id="366" r:id="rId14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1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D3.0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153</c:v>
                </c:pt>
                <c:pt idx="1">
                  <c:v>15</c:v>
                </c:pt>
                <c:pt idx="2">
                  <c:v>140</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153</c:v>
                </c:pt>
                <c:pt idx="1">
                  <c:v>15</c:v>
                </c:pt>
                <c:pt idx="2">
                  <c:v>140</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628229792"/>
        <c:axId val="628230336"/>
      </c:barChart>
      <c:catAx>
        <c:axId val="6282297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28230336"/>
        <c:crosses val="autoZero"/>
        <c:auto val="1"/>
        <c:lblAlgn val="ctr"/>
        <c:lblOffset val="100"/>
        <c:noMultiLvlLbl val="0"/>
      </c:catAx>
      <c:valAx>
        <c:axId val="6282303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282297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LB279 Comments</a:t>
            </a:r>
            <a:r>
              <a:rPr lang="en-US" sz="1800" baseline="0" dirty="0"/>
              <a:t> Totals by type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644698269027496E-2"/>
          <c:y val="0.18612609968266008"/>
          <c:w val="0.87427896029289942"/>
          <c:h val="0.64267959593882018"/>
        </c:manualLayout>
      </c:layout>
      <c:barChart>
        <c:barDir val="col"/>
        <c:grouping val="clustered"/>
        <c:varyColors val="0"/>
        <c:ser>
          <c:idx val="0"/>
          <c:order val="0"/>
          <c:tx>
            <c:strRef>
              <c:f>Sheet1!$B$1</c:f>
              <c:strCache>
                <c:ptCount val="1"/>
                <c:pt idx="0">
                  <c:v>Overall</c:v>
                </c:pt>
              </c:strCache>
            </c:strRef>
          </c:tx>
          <c:spPr>
            <a:solidFill>
              <a:schemeClr val="accent6">
                <a:shade val="58000"/>
              </a:schemeClr>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78CA-4531-B13C-20F8BD00FDA2}"/>
              </c:ext>
            </c:extLst>
          </c:dPt>
          <c:cat>
            <c:strRef>
              <c:f>Sheet1!$A$2:$A$5</c:f>
              <c:strCache>
                <c:ptCount val="1"/>
                <c:pt idx="0">
                  <c:v>Comments totals</c:v>
                </c:pt>
              </c:strCache>
            </c:strRef>
          </c:cat>
          <c:val>
            <c:numRef>
              <c:f>Sheet1!$B$2:$B$5</c:f>
              <c:numCache>
                <c:formatCode>General</c:formatCode>
                <c:ptCount val="4"/>
                <c:pt idx="0">
                  <c:v>401</c:v>
                </c:pt>
              </c:numCache>
            </c:numRef>
          </c:val>
          <c:extLst>
            <c:ext xmlns:c16="http://schemas.microsoft.com/office/drawing/2014/chart" uri="{C3380CC4-5D6E-409C-BE32-E72D297353CC}">
              <c16:uniqueId val="{00000002-78CA-4531-B13C-20F8BD00FDA2}"/>
            </c:ext>
          </c:extLst>
        </c:ser>
        <c:ser>
          <c:idx val="1"/>
          <c:order val="1"/>
          <c:tx>
            <c:strRef>
              <c:f>Sheet1!$C$1</c:f>
              <c:strCache>
                <c:ptCount val="1"/>
                <c:pt idx="0">
                  <c:v>Editorial</c:v>
                </c:pt>
              </c:strCache>
            </c:strRef>
          </c:tx>
          <c:spPr>
            <a:solidFill>
              <a:schemeClr val="accent6">
                <a:shade val="86000"/>
              </a:schemeClr>
            </a:solidFill>
            <a:ln>
              <a:noFill/>
            </a:ln>
            <a:effectLst/>
          </c:spPr>
          <c:invertIfNegative val="0"/>
          <c:cat>
            <c:strRef>
              <c:f>Sheet1!$A$2:$A$5</c:f>
              <c:strCache>
                <c:ptCount val="1"/>
                <c:pt idx="0">
                  <c:v>Comments totals</c:v>
                </c:pt>
              </c:strCache>
            </c:strRef>
          </c:cat>
          <c:val>
            <c:numRef>
              <c:f>Sheet1!$C$2:$C$5</c:f>
              <c:numCache>
                <c:formatCode>General</c:formatCode>
                <c:ptCount val="4"/>
                <c:pt idx="0">
                  <c:v>226</c:v>
                </c:pt>
              </c:numCache>
            </c:numRef>
          </c:val>
          <c:extLst>
            <c:ext xmlns:c16="http://schemas.microsoft.com/office/drawing/2014/chart" uri="{C3380CC4-5D6E-409C-BE32-E72D297353CC}">
              <c16:uniqueId val="{00000003-78CA-4531-B13C-20F8BD00FDA2}"/>
            </c:ext>
          </c:extLst>
        </c:ser>
        <c:ser>
          <c:idx val="2"/>
          <c:order val="2"/>
          <c:tx>
            <c:strRef>
              <c:f>Sheet1!$D$1</c:f>
              <c:strCache>
                <c:ptCount val="1"/>
                <c:pt idx="0">
                  <c:v>Technical</c:v>
                </c:pt>
              </c:strCache>
            </c:strRef>
          </c:tx>
          <c:spPr>
            <a:solidFill>
              <a:srgbClr val="FFFF00"/>
            </a:solidFill>
            <a:ln>
              <a:noFill/>
            </a:ln>
            <a:effectLst/>
          </c:spPr>
          <c:invertIfNegative val="0"/>
          <c:cat>
            <c:strRef>
              <c:f>Sheet1!$A$2:$A$5</c:f>
              <c:strCache>
                <c:ptCount val="1"/>
                <c:pt idx="0">
                  <c:v>Comments totals</c:v>
                </c:pt>
              </c:strCache>
            </c:strRef>
          </c:cat>
          <c:val>
            <c:numRef>
              <c:f>Sheet1!$D$2:$D$5</c:f>
              <c:numCache>
                <c:formatCode>General</c:formatCode>
                <c:ptCount val="4"/>
                <c:pt idx="0">
                  <c:v>163</c:v>
                </c:pt>
              </c:numCache>
            </c:numRef>
          </c:val>
          <c:extLst>
            <c:ext xmlns:c16="http://schemas.microsoft.com/office/drawing/2014/chart" uri="{C3380CC4-5D6E-409C-BE32-E72D297353CC}">
              <c16:uniqueId val="{00000004-78CA-4531-B13C-20F8BD00FDA2}"/>
            </c:ext>
          </c:extLst>
        </c:ser>
        <c:ser>
          <c:idx val="3"/>
          <c:order val="3"/>
          <c:tx>
            <c:strRef>
              <c:f>Sheet1!$E$1</c:f>
              <c:strCache>
                <c:ptCount val="1"/>
                <c:pt idx="0">
                  <c:v>General</c:v>
                </c:pt>
              </c:strCache>
            </c:strRef>
          </c:tx>
          <c:spPr>
            <a:solidFill>
              <a:srgbClr val="FF0000"/>
            </a:solidFill>
            <a:ln>
              <a:noFill/>
            </a:ln>
            <a:effectLst/>
          </c:spPr>
          <c:invertIfNegative val="0"/>
          <c:cat>
            <c:strRef>
              <c:f>Sheet1!$A$2:$A$5</c:f>
              <c:strCache>
                <c:ptCount val="1"/>
                <c:pt idx="0">
                  <c:v>Comments totals</c:v>
                </c:pt>
              </c:strCache>
            </c:strRef>
          </c:cat>
          <c:val>
            <c:numRef>
              <c:f>Sheet1!$E$2:$E$5</c:f>
              <c:numCache>
                <c:formatCode>General</c:formatCode>
                <c:ptCount val="4"/>
                <c:pt idx="0">
                  <c:v>12</c:v>
                </c:pt>
              </c:numCache>
            </c:numRef>
          </c:val>
          <c:extLst>
            <c:ext xmlns:c16="http://schemas.microsoft.com/office/drawing/2014/chart" uri="{C3380CC4-5D6E-409C-BE32-E72D297353CC}">
              <c16:uniqueId val="{00000005-78CA-4531-B13C-20F8BD00FDA2}"/>
            </c:ext>
          </c:extLst>
        </c:ser>
        <c:dLbls>
          <c:showLegendKey val="0"/>
          <c:showVal val="0"/>
          <c:showCatName val="0"/>
          <c:showSerName val="0"/>
          <c:showPercent val="0"/>
          <c:showBubbleSize val="0"/>
        </c:dLbls>
        <c:gapWidth val="219"/>
        <c:overlap val="-27"/>
        <c:axId val="111570256"/>
        <c:axId val="163424447"/>
      </c:barChart>
      <c:catAx>
        <c:axId val="111570256"/>
        <c:scaling>
          <c:orientation val="minMax"/>
        </c:scaling>
        <c:delete val="1"/>
        <c:axPos val="b"/>
        <c:numFmt formatCode="General" sourceLinked="1"/>
        <c:majorTickMark val="none"/>
        <c:minorTickMark val="none"/>
        <c:tickLblPos val="nextTo"/>
        <c:crossAx val="163424447"/>
        <c:crosses val="autoZero"/>
        <c:auto val="1"/>
        <c:lblAlgn val="ctr"/>
        <c:lblOffset val="100"/>
        <c:noMultiLvlLbl val="0"/>
      </c:catAx>
      <c:valAx>
        <c:axId val="163424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570256"/>
        <c:crosses val="autoZero"/>
        <c:crossBetween val="between"/>
      </c:valAx>
      <c:spPr>
        <a:noFill/>
        <a:ln>
          <a:noFill/>
        </a:ln>
        <a:effectLst/>
      </c:spPr>
    </c:plotArea>
    <c:legend>
      <c:legendPos val="b"/>
      <c:layout>
        <c:manualLayout>
          <c:xMode val="edge"/>
          <c:yMode val="edge"/>
          <c:x val="0.16219965458383412"/>
          <c:y val="0.92957742394677867"/>
          <c:w val="0.81028269586207591"/>
          <c:h val="7.042257605322137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3/14/2024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10517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4217000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636137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4276352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802.11-24/0268</a:t>
            </a:r>
            <a:endParaRPr lang="en-US"/>
          </a:p>
        </p:txBody>
      </p:sp>
      <p:sp>
        <p:nvSpPr>
          <p:cNvPr id="5" name="Rectangle 3"/>
          <p:cNvSpPr>
            <a:spLocks noGrp="1" noChangeArrowheads="1"/>
          </p:cNvSpPr>
          <p:nvPr>
            <p:ph type="dt"/>
          </p:nvPr>
        </p:nvSpPr>
        <p:spPr>
          <a:ln/>
        </p:spPr>
        <p:txBody>
          <a:bodyPr/>
          <a:lstStyle/>
          <a:p>
            <a:r>
              <a:rPr lang="en-GB"/>
              <a:t>March 2024</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0809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802.11-24/0268</a:t>
            </a:r>
            <a:endParaRPr lang="en-US"/>
          </a:p>
        </p:txBody>
      </p:sp>
      <p:sp>
        <p:nvSpPr>
          <p:cNvPr id="5" name="Rectangle 3"/>
          <p:cNvSpPr>
            <a:spLocks noGrp="1" noChangeArrowheads="1"/>
          </p:cNvSpPr>
          <p:nvPr>
            <p:ph type="dt"/>
          </p:nvPr>
        </p:nvSpPr>
        <p:spPr>
          <a:ln/>
        </p:spPr>
        <p:txBody>
          <a:bodyPr/>
          <a:lstStyle/>
          <a:p>
            <a:r>
              <a:rPr lang="en-GB"/>
              <a:t>March 2024</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6860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802.11-24/0268</a:t>
            </a:r>
            <a:endParaRPr lang="en-US"/>
          </a:p>
        </p:txBody>
      </p:sp>
      <p:sp>
        <p:nvSpPr>
          <p:cNvPr id="5" name="Date Placeholder 4"/>
          <p:cNvSpPr>
            <a:spLocks noGrp="1"/>
          </p:cNvSpPr>
          <p:nvPr>
            <p:ph type="dt"/>
          </p:nvPr>
        </p:nvSpPr>
        <p:spPr/>
        <p:txBody>
          <a:bodyPr/>
          <a:lstStyle/>
          <a:p>
            <a:r>
              <a:rPr lang="en-GB"/>
              <a:t>March 2024</a:t>
            </a:r>
            <a:endParaRPr lang="en-US"/>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a:p>
        </p:txBody>
      </p:sp>
    </p:spTree>
    <p:extLst>
      <p:ext uri="{BB962C8B-B14F-4D97-AF65-F5344CB8AC3E}">
        <p14:creationId xmlns:p14="http://schemas.microsoft.com/office/powerpoint/2010/main" val="2226530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802.11-24/0268</a:t>
            </a:r>
            <a:endParaRPr lang="en-US"/>
          </a:p>
        </p:txBody>
      </p:sp>
      <p:sp>
        <p:nvSpPr>
          <p:cNvPr id="5" name="Rectangle 3"/>
          <p:cNvSpPr>
            <a:spLocks noGrp="1" noChangeArrowheads="1"/>
          </p:cNvSpPr>
          <p:nvPr>
            <p:ph type="dt"/>
          </p:nvPr>
        </p:nvSpPr>
        <p:spPr>
          <a:ln/>
        </p:spPr>
        <p:txBody>
          <a:bodyPr/>
          <a:lstStyle/>
          <a:p>
            <a:r>
              <a:rPr lang="en-GB"/>
              <a:t>March 2024</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92145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39</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488739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40</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77865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41</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3259447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21644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43</a:t>
            </a:fld>
            <a:endParaRPr lang="en-US"/>
          </a:p>
        </p:txBody>
      </p:sp>
    </p:spTree>
    <p:extLst>
      <p:ext uri="{BB962C8B-B14F-4D97-AF65-F5344CB8AC3E}">
        <p14:creationId xmlns:p14="http://schemas.microsoft.com/office/powerpoint/2010/main" val="2017756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45</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589761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46</a:t>
            </a:fld>
            <a:endParaRPr lang="en-US">
              <a:latin typeface="Times New Roman" charset="0"/>
            </a:endParaRPr>
          </a:p>
        </p:txBody>
      </p:sp>
    </p:spTree>
    <p:extLst>
      <p:ext uri="{BB962C8B-B14F-4D97-AF65-F5344CB8AC3E}">
        <p14:creationId xmlns:p14="http://schemas.microsoft.com/office/powerpoint/2010/main" val="1736110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47</a:t>
            </a:fld>
            <a:endParaRPr lang="en-US">
              <a:latin typeface="Times New Roman" charset="0"/>
            </a:endParaRPr>
          </a:p>
        </p:txBody>
      </p:sp>
    </p:spTree>
    <p:extLst>
      <p:ext uri="{BB962C8B-B14F-4D97-AF65-F5344CB8AC3E}">
        <p14:creationId xmlns:p14="http://schemas.microsoft.com/office/powerpoint/2010/main" val="57309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50</a:t>
            </a:fld>
            <a:endParaRPr lang="en-US"/>
          </a:p>
        </p:txBody>
      </p:sp>
    </p:spTree>
    <p:extLst>
      <p:ext uri="{BB962C8B-B14F-4D97-AF65-F5344CB8AC3E}">
        <p14:creationId xmlns:p14="http://schemas.microsoft.com/office/powerpoint/2010/main" val="3861068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2684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43326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2708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78704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597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62644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59</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648883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60</a:t>
            </a:fld>
            <a:endParaRPr lang="en-US"/>
          </a:p>
        </p:txBody>
      </p:sp>
    </p:spTree>
    <p:extLst>
      <p:ext uri="{BB962C8B-B14F-4D97-AF65-F5344CB8AC3E}">
        <p14:creationId xmlns:p14="http://schemas.microsoft.com/office/powerpoint/2010/main" val="245514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61</a:t>
            </a:fld>
            <a:endParaRPr lang="en-US"/>
          </a:p>
        </p:txBody>
      </p:sp>
    </p:spTree>
    <p:extLst>
      <p:ext uri="{BB962C8B-B14F-4D97-AF65-F5344CB8AC3E}">
        <p14:creationId xmlns:p14="http://schemas.microsoft.com/office/powerpoint/2010/main" val="1562192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62</a:t>
            </a:fld>
            <a:endParaRPr lang="en-US"/>
          </a:p>
        </p:txBody>
      </p:sp>
    </p:spTree>
    <p:extLst>
      <p:ext uri="{BB962C8B-B14F-4D97-AF65-F5344CB8AC3E}">
        <p14:creationId xmlns:p14="http://schemas.microsoft.com/office/powerpoint/2010/main" val="858950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11444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74</a:t>
            </a:fld>
            <a:endParaRPr lang="en-US"/>
          </a:p>
        </p:txBody>
      </p:sp>
    </p:spTree>
    <p:extLst>
      <p:ext uri="{BB962C8B-B14F-4D97-AF65-F5344CB8AC3E}">
        <p14:creationId xmlns:p14="http://schemas.microsoft.com/office/powerpoint/2010/main" val="900204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80</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850681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81</a:t>
            </a:fld>
            <a:endParaRPr lang="en-US" dirty="0">
              <a:latin typeface="Times New Roman" charset="0"/>
            </a:endParaRPr>
          </a:p>
        </p:txBody>
      </p:sp>
    </p:spTree>
    <p:extLst>
      <p:ext uri="{BB962C8B-B14F-4D97-AF65-F5344CB8AC3E}">
        <p14:creationId xmlns:p14="http://schemas.microsoft.com/office/powerpoint/2010/main" val="1739917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82</a:t>
            </a:fld>
            <a:endParaRPr lang="en-US" dirty="0">
              <a:latin typeface="Times New Roman" charset="0"/>
            </a:endParaRPr>
          </a:p>
        </p:txBody>
      </p:sp>
    </p:spTree>
    <p:extLst>
      <p:ext uri="{BB962C8B-B14F-4D97-AF65-F5344CB8AC3E}">
        <p14:creationId xmlns:p14="http://schemas.microsoft.com/office/powerpoint/2010/main" val="25429240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83</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191439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84</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3280456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85</a:t>
            </a:fld>
            <a:endParaRPr lang="en-US" dirty="0">
              <a:latin typeface="Times New Roman" charset="0"/>
            </a:endParaRPr>
          </a:p>
        </p:txBody>
      </p:sp>
    </p:spTree>
    <p:extLst>
      <p:ext uri="{BB962C8B-B14F-4D97-AF65-F5344CB8AC3E}">
        <p14:creationId xmlns:p14="http://schemas.microsoft.com/office/powerpoint/2010/main" val="20822554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86</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922480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2274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5268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102</a:t>
            </a:fld>
            <a:endParaRPr lang="en-US" dirty="0"/>
          </a:p>
        </p:txBody>
      </p:sp>
    </p:spTree>
    <p:extLst>
      <p:ext uri="{BB962C8B-B14F-4D97-AF65-F5344CB8AC3E}">
        <p14:creationId xmlns:p14="http://schemas.microsoft.com/office/powerpoint/2010/main" val="41572099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103</a:t>
            </a:fld>
            <a:endParaRPr lang="en-US" dirty="0"/>
          </a:p>
        </p:txBody>
      </p:sp>
    </p:spTree>
    <p:extLst>
      <p:ext uri="{BB962C8B-B14F-4D97-AF65-F5344CB8AC3E}">
        <p14:creationId xmlns:p14="http://schemas.microsoft.com/office/powerpoint/2010/main" val="5163321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104</a:t>
            </a:fld>
            <a:endParaRPr lang="en-US" dirty="0"/>
          </a:p>
        </p:txBody>
      </p:sp>
    </p:spTree>
    <p:extLst>
      <p:ext uri="{BB962C8B-B14F-4D97-AF65-F5344CB8AC3E}">
        <p14:creationId xmlns:p14="http://schemas.microsoft.com/office/powerpoint/2010/main" val="40569786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105</a:t>
            </a:fld>
            <a:endParaRPr lang="en-US" dirty="0"/>
          </a:p>
        </p:txBody>
      </p:sp>
    </p:spTree>
    <p:extLst>
      <p:ext uri="{BB962C8B-B14F-4D97-AF65-F5344CB8AC3E}">
        <p14:creationId xmlns:p14="http://schemas.microsoft.com/office/powerpoint/2010/main" val="36270377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106</a:t>
            </a:fld>
            <a:endParaRPr lang="en-US" dirty="0"/>
          </a:p>
        </p:txBody>
      </p:sp>
    </p:spTree>
    <p:extLst>
      <p:ext uri="{BB962C8B-B14F-4D97-AF65-F5344CB8AC3E}">
        <p14:creationId xmlns:p14="http://schemas.microsoft.com/office/powerpoint/2010/main" val="9675457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107</a:t>
            </a:fld>
            <a:endParaRPr lang="en-US" dirty="0"/>
          </a:p>
        </p:txBody>
      </p:sp>
    </p:spTree>
    <p:extLst>
      <p:ext uri="{BB962C8B-B14F-4D97-AF65-F5344CB8AC3E}">
        <p14:creationId xmlns:p14="http://schemas.microsoft.com/office/powerpoint/2010/main" val="1848230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108</a:t>
            </a:fld>
            <a:endParaRPr lang="en-US" dirty="0"/>
          </a:p>
        </p:txBody>
      </p:sp>
    </p:spTree>
    <p:extLst>
      <p:ext uri="{BB962C8B-B14F-4D97-AF65-F5344CB8AC3E}">
        <p14:creationId xmlns:p14="http://schemas.microsoft.com/office/powerpoint/2010/main" val="15289850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1870763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336486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116</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8848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520903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117</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48139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118</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575183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119</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318925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121</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55702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122</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058066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123</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24813654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73634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662657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2788847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23337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684897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1354650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3842561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265085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7842591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132</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0989642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133</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971519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573641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334123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166260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9502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19</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0344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430377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2024</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85982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20</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47435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42566" cy="276999"/>
          </a:xfrm>
        </p:spPr>
        <p:txBody>
          <a:bodyPr/>
          <a:lstStyle/>
          <a:p>
            <a:pPr>
              <a:defRPr/>
            </a:pPr>
            <a:r>
              <a:rPr lang="en-US"/>
              <a:t>January 2024</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21391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802.11-24/0251r0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mentor.ieee.org/802.18/dcn/24/18-24-0006-08-0000-proposed-response-to-colombia-ane-s-consultation-on-6-ghz-band-coexistence-study.pdf" TargetMode="External"/><Relationship Id="rId4" Type="http://schemas.openxmlformats.org/officeDocument/2006/relationships/hyperlink" Target="https://www.federalregister.gov/documents/2024/02/26/2023-28620/unlicensed-use-of-the-6-ghz-band-and-expanding-flexible-use-in-mid-band-spectrum-between-37-and-24" TargetMode="External"/></Relationships>
</file>

<file path=ppt/slides/_rels/slide104.xml.rels><?xml version="1.0" encoding="UTF-8" standalone="yes"?>
<Relationships xmlns="http://schemas.openxmlformats.org/package/2006/relationships"><Relationship Id="rId8" Type="http://schemas.openxmlformats.org/officeDocument/2006/relationships/hyperlink" Target="https://mentor.ieee.org/802.18/documents?is_dcn=24&amp;is_group=0000&amp;is_year=2024" TargetMode="External"/><Relationship Id="rId3" Type="http://schemas.openxmlformats.org/officeDocument/2006/relationships/hyperlink" Target="https://www.federalregister.gov/documents/2024/02/26/2023-28620/unlicensed-use-of-the-6-ghz-band-and-expanding-flexible-use-in-mid-band-spectrum-between-37-and-24" TargetMode="External"/><Relationship Id="rId7" Type="http://schemas.openxmlformats.org/officeDocument/2006/relationships/hyperlink" Target="https://mentor.ieee.org/802.18/documents?is_dcn=22&amp;is_group=0000&amp;is_year=2024"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mentor.ieee.org/802.18/documents?is_dcn=23&amp;is_group=0000&amp;is_year=2024" TargetMode="External"/><Relationship Id="rId5" Type="http://schemas.openxmlformats.org/officeDocument/2006/relationships/hyperlink" Target="https://www.federalregister.gov/documents/2024/02/20/2024-03400/request-for-information-on-the-national-spectrum-research-and-development-plan" TargetMode="External"/><Relationship Id="rId4" Type="http://schemas.openxmlformats.org/officeDocument/2006/relationships/hyperlink" Target="https://mentor.ieee.org/802.18/documents?is_dcn=0007&amp;is_year=2024"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mentor.ieee.org/802.18/documents?is_dcn=25&amp;is_group=0000&amp;is_year=2024"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www.wi-fi.org/news-events/newsroom/wi-fi-alliance-celebrates-the-2023-world-radiocommunication-conference-wrc-23" TargetMode="External"/><Relationship Id="rId2" Type="http://schemas.openxmlformats.org/officeDocument/2006/relationships/hyperlink" Target="https://www.wi-fi.org/news-events/newsroom/wi-fi-alliance-introduces-wi-fi-certified-7" TargetMode="External"/><Relationship Id="rId1" Type="http://schemas.openxmlformats.org/officeDocument/2006/relationships/slideLayout" Target="../slideLayouts/slideLayout2.xml"/><Relationship Id="rId6" Type="http://schemas.openxmlformats.org/officeDocument/2006/relationships/hyperlink" Target="https://www.wi-fi.org/news-events/newsroom/new-wi-fi-certified-6-testing-to-support-authorization-of-6-ghz-standard-power" TargetMode="External"/><Relationship Id="rId5" Type="http://schemas.openxmlformats.org/officeDocument/2006/relationships/hyperlink" Target="https://www.wi-fi.org/news-events/newsroom/wi-fi-alliance-commends-fcc-on-expanding-regulatory-framework-for-6-ghz" TargetMode="External"/><Relationship Id="rId4" Type="http://schemas.openxmlformats.org/officeDocument/2006/relationships/hyperlink" Target="https://www.wi-fi.org/news-events/newsroom/wi-fi-alliance-subsidiary-demonstrates-commercial-operation-readiness"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8" Type="http://schemas.openxmlformats.org/officeDocument/2006/relationships/hyperlink" Target="https://datatracker.ietf.org/wg/spice/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alldispatch/about/"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datatracker.ietf.org/wg/sconepro/about/" TargetMode="External"/><Relationship Id="rId5" Type="http://schemas.openxmlformats.org/officeDocument/2006/relationships/hyperlink" Target="https://datatracker.ietf.org/wg/srv6ops/about/" TargetMode="External"/><Relationship Id="rId4" Type="http://schemas.openxmlformats.org/officeDocument/2006/relationships/hyperlink" Target="https://datatracker.ietf.org/wg/deleg/about/" TargetMode="External"/></Relationships>
</file>

<file path=ppt/slides/_rels/slide128.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13" Type="http://schemas.openxmlformats.org/officeDocument/2006/relationships/hyperlink" Target="https://datatracker.ietf.org/doc/charter-ietf-mls/" TargetMode="External"/><Relationship Id="rId18" Type="http://schemas.openxmlformats.org/officeDocument/2006/relationships/hyperlink" Target="https://datatracker.ietf.org/wg/spice/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mls/about/" TargetMode="External"/><Relationship Id="rId17" Type="http://schemas.openxmlformats.org/officeDocument/2006/relationships/hyperlink" Target="https://datatracker.ietf.org/doc/charter-ietf-opsawg/" TargetMode="External"/><Relationship Id="rId2" Type="http://schemas.openxmlformats.org/officeDocument/2006/relationships/notesSlide" Target="../notesSlides/notesSlide70.xml"/><Relationship Id="rId16" Type="http://schemas.openxmlformats.org/officeDocument/2006/relationships/hyperlink" Target="https://datatracker.ietf.org/wg/opsawg/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masque/"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multi/" TargetMode="External"/><Relationship Id="rId10" Type="http://schemas.openxmlformats.org/officeDocument/2006/relationships/hyperlink" Target="https://datatracker.ietf.org/wg/masque/about/" TargetMode="External"/><Relationship Id="rId19" Type="http://schemas.openxmlformats.org/officeDocument/2006/relationships/hyperlink" Target="https://datatracker.ietf.org/doc/charter-ietf-spice/"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grow/" TargetMode="External"/><Relationship Id="rId14" Type="http://schemas.openxmlformats.org/officeDocument/2006/relationships/hyperlink" Target="https://datatracker.ietf.org/wg/multi/about/"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datatracker.ietf.org/doc/draft-ietf-6lo-prefix-registration/"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datatracker.ietf.org/doc/draft-ietf-madinas-mac-address-randomization/" TargetMode="External"/></Relationships>
</file>

<file path=ppt/slides/_rels/slide133.xml.rels><?xml version="1.0" encoding="UTF-8" standalone="yes"?>
<Relationships xmlns="http://schemas.openxmlformats.org/package/2006/relationships"><Relationship Id="rId8" Type="http://schemas.openxmlformats.org/officeDocument/2006/relationships/hyperlink" Target="https://datatracker.ietf.org/doc/draft-janfred-eap-fido/" TargetMode="External"/><Relationship Id="rId3" Type="http://schemas.openxmlformats.org/officeDocument/2006/relationships/hyperlink" Target="http://datatracker.ietf.org/wg/emu/" TargetMode="External"/><Relationship Id="rId7" Type="http://schemas.openxmlformats.org/officeDocument/2006/relationships/hyperlink" Target="https://datatracker.ietf.org/doc/draft-ingles-eap-edhoc/"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datatracker.ietf.org/doc/draft-ietf-emu-bootstrapped-tls/" TargetMode="External"/><Relationship Id="rId5" Type="http://schemas.openxmlformats.org/officeDocument/2006/relationships/hyperlink" Target="https://datatracker.ietf.org/doc/draft-ietf-emu-rfc7170bis/" TargetMode="External"/><Relationship Id="rId4" Type="http://schemas.openxmlformats.org/officeDocument/2006/relationships/hyperlink" Target="https://datatracker.ietf.org/doc/draft-dekok-emu-eap-arpa/"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mud-acceptable-urls/"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datatracker.ietf.org/doc/draft-ietf-intarea-schc-protocol-numbers/" TargetMode="Externa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datatracker.ietf.org/doc/draft-ietf-intarea-rfc7042bis/"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s://datatracker.ietf.org/doc/draft-ietf-tls-rfc8446bis/" TargetMode="External"/><Relationship Id="rId4" Type="http://schemas.openxmlformats.org/officeDocument/2006/relationships/hyperlink" Target="https://datatracker.ietf.org/doc/draft-ietf-tls-esni/"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datatracker.ietf.org/doc/draft-ietf-detnet-raw-industrial-req/" TargetMode="External"/><Relationship Id="rId5" Type="http://schemas.openxmlformats.org/officeDocument/2006/relationships/hyperlink" Target="https://datatracker.ietf.org/doc/draft-ietf-raw-architecture/" TargetMode="External"/><Relationship Id="rId4" Type="http://schemas.openxmlformats.org/officeDocument/2006/relationships/hyperlink" Target="https://datatracker.ietf.org/doc/draft-ietf-detnet-pof/"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datatracker.ietf.org/doc/draft-ietf-anima-constrained-voucher/" TargetMode="External"/><Relationship Id="rId5" Type="http://schemas.openxmlformats.org/officeDocument/2006/relationships/hyperlink" Target="https://datatracker.ietf.org/doc/draft-ietf-anima-rfc8366bis/" TargetMode="External"/><Relationship Id="rId4" Type="http://schemas.openxmlformats.org/officeDocument/2006/relationships/hyperlink" Target="https://datatracker.ietf.org/doc/draft-ietf-anima-brski-prm/"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laudiodasilva@meta.com" TargetMode="External"/><Relationship Id="rId5" Type="http://schemas.openxmlformats.org/officeDocument/2006/relationships/hyperlink" Target="mailto:edward.ks.au@gmail.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4/11-24-0140-03-0000-p802-11bh-d3-0-mdr-report.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4/11-24-0263-04-0arc-arc-sc-agenda-mar-2024.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0/11-20-0174-00-0arc-epd-and-lpd-terminology-misalignment-in-ieee-std-802-1-and-802-11.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1/dcn/24/11-24-0234-00-0wng-agenda-for-wng-sc-2024-march.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mentor.ieee.org/802.11/dcn/24/11-24-0581-00-0wng-wng-meeting-minutes-2024-march-denver-meeting.docx" TargetMode="Externa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4/11-24-0175-00-0jtc-agenda-for-march-2024-mixed-mode.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24/11-24-0563-01-000m-dmg-positioning-bit.docx"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24/11-24-0618-00-000m-invitation-letter-for-april-revme-adhoc-san-diego.docx"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1/dcn/24/11-24-0237-10-00be-tgbe-mar-2024-meeting-agenda.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hyperlink" Target="https://mentor.ieee.org/802.11/dcn/23/11-23-0442-45-00be-tgbe-motions-list-part-4.pptx"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4/11-24-0262-07-00bh-agenda-tgbh-2024-march-plenary.ppt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mentor.ieee.org/802.11/dcn/24/11-24-0380-02-00bh-ieee-802-11bh-lb283-comments.xlsx" TargetMode="External"/><Relationship Id="rId4" Type="http://schemas.openxmlformats.org/officeDocument/2006/relationships/hyperlink" Target="https://mentor.ieee.org/802.11/dcn/22/11-22-0651-39-00bh-tgbh-motions-list.pptx"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mentor.ieee.org/802.11/dcn/24/11-24-0235-14-00bn-tgbn-mar-2024-meeting-agenda.ppt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mentor.ieee.org/802.11/dcn/24/11-24-0171-05-00bn-tgbn-motions-list-part-1.pptx"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0242-06-0amp-amp-sg-meeting-agenda-for-mar-plenary-2024.ppt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1.xml.rels><?xml version="1.0" encoding="UTF-8" standalone="yes"?>
<Relationships xmlns="http://schemas.openxmlformats.org/package/2006/relationships"><Relationship Id="rId3" Type="http://schemas.openxmlformats.org/officeDocument/2006/relationships/hyperlink" Target="https://mentor.ieee.org/802.11/dcn/23/11-23-0409-00-0uhr-uhr-sg-march-2023-meeting-minutes.docx"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87.xml.rels><?xml version="1.0" encoding="UTF-8" standalone="yes"?>
<Relationships xmlns="http://schemas.openxmlformats.org/package/2006/relationships"><Relationship Id="rId8" Type="http://schemas.openxmlformats.org/officeDocument/2006/relationships/hyperlink" Target="https://www.itu.int/events/eventdetails.asp?eventid=20096" TargetMode="External"/><Relationship Id="rId3" Type="http://schemas.openxmlformats.org/officeDocument/2006/relationships/hyperlink" Target="https://mentor.ieee.org/802.11/dcn/24/11-24-0605-01-0itu-proposed-response-to-sg15-ls76-on-new-version-of-the-hnt-standards-overview-and-work-plan.docx" TargetMode="External"/><Relationship Id="rId7" Type="http://schemas.openxmlformats.org/officeDocument/2006/relationships/hyperlink" Target="https://www.itu.int/events/eventdetails.asp?eventid=21239" TargetMode="External"/><Relationship Id="rId2" Type="http://schemas.openxmlformats.org/officeDocument/2006/relationships/hyperlink" Target="https://mentor.ieee.org/802.11/dcn/24/11-24-0481-01-0itu-proposed-modifications-to-itu-r-m-1450-5-for-may-2024-wp5a-meeting.docx" TargetMode="External"/><Relationship Id="rId1" Type="http://schemas.openxmlformats.org/officeDocument/2006/relationships/slideLayout" Target="../slideLayouts/slideLayout2.xml"/><Relationship Id="rId6" Type="http://schemas.openxmlformats.org/officeDocument/2006/relationships/hyperlink" Target="https://mentor.ieee.org/802.18/dcn/24/18-24-0017-00-0000-liaison-from-itu-r-working-party-5d-availability-of-addendum-1-to-circular-letter-5-lcce-109.docx" TargetMode="External"/><Relationship Id="rId5" Type="http://schemas.openxmlformats.org/officeDocument/2006/relationships/hyperlink" Target="https://mentor.ieee.org/802.11/dcn/24/11-24-0306-00-0000-liaison-from-itu-t-sg15-re-the-4th-fttr-joint-workshop.docx" TargetMode="External"/><Relationship Id="rId4" Type="http://schemas.openxmlformats.org/officeDocument/2006/relationships/hyperlink" Target="https://mentor.ieee.org/802.11/dcn/24/11-24-0022-00-0000-liaison-from-itu-t-sg15-ls76-and-ls84.docx"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11/dcn/24/11-24-0306-00-0000-liaison-from-itu-t-sg15-re-the-4th-fttr-joint-workshop.docx" TargetMode="External"/><Relationship Id="rId2" Type="http://schemas.openxmlformats.org/officeDocument/2006/relationships/hyperlink" Target="https://mentor.ieee.org/802.11/dcn/24/11-24-0022-00-0000-liaison-from-itu-t-sg15-ls76-and-ls84.docx"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March 2024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2024-03-14</a:t>
            </a:r>
            <a:endParaRPr lang="en-GB" sz="2000" b="0" dirty="0"/>
          </a:p>
        </p:txBody>
      </p:sp>
      <p:sp>
        <p:nvSpPr>
          <p:cNvPr id="6" name="Date Placeholder 3"/>
          <p:cNvSpPr>
            <a:spLocks noGrp="1"/>
          </p:cNvSpPr>
          <p:nvPr>
            <p:ph type="dt" idx="10"/>
          </p:nvPr>
        </p:nvSpPr>
        <p:spPr/>
        <p:txBody>
          <a:bodyPr/>
          <a:lstStyle/>
          <a:p>
            <a:r>
              <a:rPr lang="en-US"/>
              <a:t>March 2024</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2F024B-50EF-C68F-13F4-A58A10100D56}"/>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64D92E93-2417-2939-1DEF-96A5AD1D6723}"/>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A19BAA85-A5E6-EBBF-9764-D5849BC88919}"/>
              </a:ext>
            </a:extLst>
          </p:cNvPr>
          <p:cNvSpPr>
            <a:spLocks noGrp="1"/>
          </p:cNvSpPr>
          <p:nvPr>
            <p:ph type="dt" idx="10"/>
          </p:nvPr>
        </p:nvSpPr>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728C1132-137B-CC6E-6BC4-D8860A3F5408}"/>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F7170F61-9C9E-11A6-E633-E4BA68790E4B}"/>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14375009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0110E4-AD4B-07A6-581B-05545E97E8B7}"/>
              </a:ext>
            </a:extLst>
          </p:cNvPr>
          <p:cNvPicPr>
            <a:picLocks noChangeAspect="1"/>
          </p:cNvPicPr>
          <p:nvPr/>
        </p:nvPicPr>
        <p:blipFill>
          <a:blip r:embed="rId2"/>
          <a:stretch>
            <a:fillRect/>
          </a:stretch>
        </p:blipFill>
        <p:spPr>
          <a:xfrm>
            <a:off x="1672833" y="1412776"/>
            <a:ext cx="8945817" cy="4519729"/>
          </a:xfrm>
          <a:prstGeom prst="rect">
            <a:avLst/>
          </a:prstGeom>
        </p:spPr>
      </p:pic>
      <p:sp>
        <p:nvSpPr>
          <p:cNvPr id="3" name="Footer Placeholder 2">
            <a:extLst>
              <a:ext uri="{FF2B5EF4-FFF2-40B4-BE49-F238E27FC236}">
                <a16:creationId xmlns:a16="http://schemas.microsoft.com/office/drawing/2014/main" id="{A6C7EA58-0851-BCD2-EFA3-E60B143A0F8F}"/>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BC331A3D-D395-DEFE-5E9B-5C7182C5135E}"/>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8" name="Date Placeholder 7">
            <a:extLst>
              <a:ext uri="{FF2B5EF4-FFF2-40B4-BE49-F238E27FC236}">
                <a16:creationId xmlns:a16="http://schemas.microsoft.com/office/drawing/2014/main" id="{CB15CD73-1136-F408-B7B3-68B07C3B9ED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6999985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March 2024</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13 March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name="Document" r:id="rId3" imgW="8284803" imgH="4492752" progId="Word.Document.8">
                  <p:embed/>
                </p:oleObj>
              </mc:Choice>
              <mc:Fallback>
                <p:oleObj name="Document" r:id="rId3" imgW="8284803" imgH="4492752" progId="Word.Document.8">
                  <p:embed/>
                  <p:pic>
                    <p:nvPicPr>
                      <p:cNvPr id="12" name="Object 11"/>
                      <p:cNvPicPr>
                        <a:picLocks noChangeAspect="1" noChangeArrowheads="1"/>
                      </p:cNvPicPr>
                      <p:nvPr/>
                    </p:nvPicPr>
                    <p:blipFill>
                      <a:blip r:embed="rId4"/>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EC759375-61DC-DBBF-5605-1E42911FCE09}"/>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4A7BB4C6-BE4A-58F7-6085-8B3C657F5D01}"/>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4" name="Date Placeholder 3">
            <a:extLst>
              <a:ext uri="{FF2B5EF4-FFF2-40B4-BE49-F238E27FC236}">
                <a16:creationId xmlns:a16="http://schemas.microsoft.com/office/drawing/2014/main" id="{1A0ABACD-2299-A330-1848-B1290369FEE5}"/>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8021918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12 March 2024</a:t>
            </a:r>
          </a:p>
          <a:p>
            <a:pPr lvl="1" algn="just">
              <a:spcBef>
                <a:spcPts val="300"/>
              </a:spcBef>
              <a:buFont typeface="Arial" panose="020B0604020202020204" pitchFamily="34" charset="0"/>
              <a:buChar char="•"/>
            </a:pPr>
            <a:r>
              <a:rPr lang="en-US" altLang="en-US" sz="1800" dirty="0"/>
              <a:t>58 voters (including 8 on LMSC)</a:t>
            </a:r>
          </a:p>
          <a:p>
            <a:pPr lvl="1" algn="just">
              <a:spcBef>
                <a:spcPts val="300"/>
              </a:spcBef>
              <a:buFont typeface="Arial" panose="020B0604020202020204" pitchFamily="34" charset="0"/>
              <a:buChar char="•"/>
            </a:pPr>
            <a:r>
              <a:rPr lang="en-US" altLang="en-US" sz="1800" dirty="0"/>
              <a:t>3 nearly voters</a:t>
            </a:r>
          </a:p>
          <a:p>
            <a:pPr lvl="1" algn="just">
              <a:spcBef>
                <a:spcPts val="300"/>
              </a:spcBef>
              <a:buFont typeface="Arial" panose="020B0604020202020204" pitchFamily="34" charset="0"/>
              <a:buChar char="•"/>
            </a:pPr>
            <a:r>
              <a:rPr lang="en-US" altLang="en-US" sz="1800" dirty="0"/>
              <a:t>14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Stuart Kerry (OK-Brit; Self)</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rPr>
              <a:t>Secretary:  VACANT</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algn="just"/>
            <a:r>
              <a:rPr lang="en-US" altLang="en-US" sz="2200" dirty="0"/>
              <a:t>Ad-hoc chair</a:t>
            </a:r>
          </a:p>
          <a:p>
            <a:pPr lvl="1" algn="just">
              <a:spcBef>
                <a:spcPts val="300"/>
              </a:spcBef>
              <a:buFont typeface="Arial" panose="020B0604020202020204" pitchFamily="34" charset="0"/>
              <a:buChar char="•"/>
            </a:pPr>
            <a:r>
              <a:rPr lang="en-US" altLang="en-US" sz="1800" dirty="0"/>
              <a:t>IEEE Statement Update on Spectrum (ISUS):  </a:t>
            </a:r>
            <a:r>
              <a:rPr lang="en-US" altLang="en-US" sz="1800" dirty="0">
                <a:solidFill>
                  <a:schemeClr val="tx1"/>
                </a:solidFill>
              </a:rPr>
              <a:t>VACANT</a:t>
            </a: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CC8F869B-AA83-AAD7-A023-D8D41A2D6814}"/>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9AAF9F4D-C863-ABB7-FEC7-0D856D56F2E2}"/>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5" name="Date Placeholder 4">
            <a:extLst>
              <a:ext uri="{FF2B5EF4-FFF2-40B4-BE49-F238E27FC236}">
                <a16:creationId xmlns:a16="http://schemas.microsoft.com/office/drawing/2014/main" id="{421859AA-901F-9672-C01F-207EBA8E12B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9409269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2024 January interim</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r>
              <a:rPr lang="en-US" altLang="en-US" sz="2200" dirty="0"/>
              <a:t>:</a:t>
            </a:r>
          </a:p>
          <a:p>
            <a:pPr lvl="1" algn="just">
              <a:buFont typeface="Arial" panose="020B0604020202020204" pitchFamily="34" charset="0"/>
              <a:buChar char="•"/>
            </a:pPr>
            <a:r>
              <a:rPr lang="en-US" sz="1800" spc="-5" dirty="0">
                <a:solidFill>
                  <a:schemeClr val="tx1"/>
                </a:solidFill>
                <a:cs typeface="Arial"/>
              </a:rPr>
              <a:t>US FCC:  </a:t>
            </a:r>
            <a:r>
              <a:rPr lang="en-US" sz="1800" dirty="0">
                <a:hlinkClick r:id="rId4"/>
              </a:rPr>
              <a:t>6 GHz Second Further Notice of Proposed Rulemaking</a:t>
            </a:r>
            <a:endParaRPr lang="en-US" altLang="en-US" sz="1800" dirty="0"/>
          </a:p>
          <a:p>
            <a:pPr algn="just">
              <a:spcBef>
                <a:spcPts val="1800"/>
              </a:spcBef>
              <a:buFont typeface="Arial" panose="020B0604020202020204" pitchFamily="34" charset="0"/>
              <a:buChar char="•"/>
            </a:pPr>
            <a:r>
              <a:rPr lang="en-US" altLang="en-US" sz="2200" dirty="0"/>
              <a:t>Approved the following IEEE 802 LMSC submission:</a:t>
            </a:r>
          </a:p>
          <a:p>
            <a:pPr lvl="1" algn="just">
              <a:buFont typeface="Arial" panose="020B0604020202020204" pitchFamily="34" charset="0"/>
              <a:buChar char="•"/>
            </a:pPr>
            <a:r>
              <a:rPr lang="en-US" sz="1800" dirty="0"/>
              <a:t>Colombia ANE:  </a:t>
            </a:r>
            <a:r>
              <a:rPr lang="en-US" sz="1800" dirty="0">
                <a:hlinkClick r:id="rId5"/>
              </a:rPr>
              <a:t>6 GHz band coexistence study</a:t>
            </a:r>
            <a:endParaRPr lang="en-US" altLang="en-US" sz="22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spcBef>
                <a:spcPts val="1800"/>
              </a:spcBef>
              <a:spcAft>
                <a:spcPts val="300"/>
              </a:spcAft>
              <a:buFont typeface="Arial" panose="020B0604020202020204" pitchFamily="34" charset="0"/>
              <a:buChar char="•"/>
            </a:pPr>
            <a:r>
              <a:rPr lang="en-US" altLang="en-US" sz="2000" dirty="0"/>
              <a:t>Update from ETSI BRAN on 18 January 2024.</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E6F2D1BE-D01F-C589-DEB0-11CF6A8DA06A}"/>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90427566-B3A5-E3D3-23CB-DAA0ED803FED}"/>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5" name="Date Placeholder 4">
            <a:extLst>
              <a:ext uri="{FF2B5EF4-FFF2-40B4-BE49-F238E27FC236}">
                <a16:creationId xmlns:a16="http://schemas.microsoft.com/office/drawing/2014/main" id="{35392B1A-3FBD-96BC-913B-671BE03FF3BD}"/>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3125406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consider approval of an IEEE 802 LMSC’s response to the following consultations</a:t>
            </a:r>
          </a:p>
          <a:p>
            <a:pPr lvl="1" algn="just">
              <a:spcBef>
                <a:spcPts val="600"/>
              </a:spcBef>
              <a:buFont typeface="Arial" panose="020B0604020202020204" pitchFamily="34" charset="0"/>
              <a:buChar char="•"/>
            </a:pPr>
            <a:r>
              <a:rPr lang="en-US" sz="1800" spc="-5" dirty="0">
                <a:solidFill>
                  <a:schemeClr val="tx1"/>
                </a:solidFill>
                <a:cs typeface="Arial"/>
              </a:rPr>
              <a:t>US FCC:  </a:t>
            </a:r>
            <a:r>
              <a:rPr lang="en-US" sz="1800" dirty="0">
                <a:hlinkClick r:id="rId3"/>
              </a:rPr>
              <a:t>6 GHz Second Further Notice of Proposed Rulemaking</a:t>
            </a:r>
            <a:endParaRPr lang="en-US" sz="1800" dirty="0"/>
          </a:p>
          <a:p>
            <a:pPr lvl="2" algn="just">
              <a:spcBef>
                <a:spcPts val="600"/>
              </a:spcBef>
              <a:buFont typeface="Arial" panose="020B0604020202020204" pitchFamily="34" charset="0"/>
              <a:buChar char="•"/>
            </a:pPr>
            <a:r>
              <a:rPr lang="en-US" spc="-5" dirty="0">
                <a:cs typeface="Arial"/>
              </a:rPr>
              <a:t>Draft response: </a:t>
            </a:r>
            <a:r>
              <a:rPr lang="en-US" spc="-5" dirty="0">
                <a:cs typeface="Arial"/>
                <a:hlinkClick r:id="rId4"/>
              </a:rPr>
              <a:t>18-24/0007</a:t>
            </a:r>
            <a:endParaRPr lang="en-US" spc="-5" dirty="0">
              <a:cs typeface="Arial"/>
            </a:endParaRPr>
          </a:p>
          <a:p>
            <a:pPr lvl="1" algn="just">
              <a:spcBef>
                <a:spcPts val="600"/>
              </a:spcBef>
              <a:buFont typeface="Arial" panose="020B0604020202020204" pitchFamily="34" charset="0"/>
              <a:buChar char="•"/>
            </a:pPr>
            <a:r>
              <a:rPr lang="en-US" sz="1800" spc="-5" dirty="0">
                <a:solidFill>
                  <a:schemeClr val="tx1"/>
                </a:solidFill>
                <a:cs typeface="Arial"/>
              </a:rPr>
              <a:t>US NSF:  </a:t>
            </a:r>
            <a:r>
              <a:rPr lang="en-US" sz="1800" dirty="0">
                <a:hlinkClick r:id="rId5"/>
              </a:rPr>
              <a:t>Request for Information on the National Spectrum Research and Development Plan</a:t>
            </a:r>
            <a:r>
              <a:rPr lang="en-US" sz="1800" dirty="0"/>
              <a:t> (Tentative)</a:t>
            </a:r>
            <a:endParaRPr lang="en-US" spc="-5" dirty="0">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a:t>
            </a:r>
          </a:p>
          <a:p>
            <a:pPr marR="117475" lvl="1" indent="-280988" algn="just">
              <a:buClrTx/>
              <a:buFont typeface="Times New Roman" pitchFamily="16" charset="0"/>
              <a:buChar char="•"/>
              <a:tabLst>
                <a:tab pos="230188" algn="l"/>
              </a:tabLst>
            </a:pPr>
            <a:r>
              <a:rPr lang="en-US" sz="1800" spc="-5" dirty="0">
                <a:cs typeface="Arial"/>
              </a:rPr>
              <a:t>ETSI BRAN March 2024 </a:t>
            </a:r>
            <a:r>
              <a:rPr lang="en-US" sz="1800" spc="-5" dirty="0">
                <a:cs typeface="Arial"/>
                <a:hlinkClick r:id="rId6"/>
              </a:rPr>
              <a:t>update</a:t>
            </a:r>
            <a:endParaRPr lang="en-US" sz="1800" spc="-5" dirty="0">
              <a:cs typeface="Arial"/>
            </a:endParaRPr>
          </a:p>
          <a:p>
            <a:pPr marR="117475" lvl="1" indent="-280988" algn="just">
              <a:buClrTx/>
              <a:buFont typeface="Times New Roman" pitchFamily="16" charset="0"/>
              <a:buChar char="•"/>
              <a:tabLst>
                <a:tab pos="230188" algn="l"/>
              </a:tabLst>
            </a:pPr>
            <a:r>
              <a:rPr lang="en-US" sz="1800" spc="-5" dirty="0">
                <a:cs typeface="Arial"/>
                <a:hlinkClick r:id="rId7"/>
              </a:rPr>
              <a:t>Update</a:t>
            </a:r>
            <a:r>
              <a:rPr lang="en-US" sz="1800" spc="-5" dirty="0">
                <a:cs typeface="Arial"/>
              </a:rPr>
              <a:t> on UWB Regulation Framework in Europe</a:t>
            </a:r>
          </a:p>
          <a:p>
            <a:pPr marR="117475" lvl="1" indent="-280988" algn="just">
              <a:buClrTx/>
              <a:buFont typeface="Times New Roman" pitchFamily="16" charset="0"/>
              <a:buChar char="•"/>
              <a:tabLst>
                <a:tab pos="230188" algn="l"/>
              </a:tabLst>
            </a:pPr>
            <a:r>
              <a:rPr lang="en-US" sz="1800" dirty="0">
                <a:hlinkClick r:id="rId8"/>
              </a:rPr>
              <a:t>Overview</a:t>
            </a:r>
            <a:r>
              <a:rPr lang="en-US" sz="1800" dirty="0"/>
              <a:t> on CEPT ECC Report in PC on OOB limits for VLB RLAN in 6 GHz</a:t>
            </a:r>
            <a:endParaRPr lang="en-US" sz="1800" spc="-5" dirty="0">
              <a:cs typeface="Arial"/>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9B277FC6-DC09-975E-7424-289A3D0390C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05A02D77-C7E8-257D-E400-1A7FC18564E4}"/>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5" name="Date Placeholder 4">
            <a:extLst>
              <a:ext uri="{FF2B5EF4-FFF2-40B4-BE49-F238E27FC236}">
                <a16:creationId xmlns:a16="http://schemas.microsoft.com/office/drawing/2014/main" id="{B91DB68D-4CC2-70A0-50F9-4855725EB80F}"/>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0560793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914399" y="1524000"/>
            <a:ext cx="8232259" cy="4495800"/>
          </a:xfrm>
        </p:spPr>
        <p:txBody>
          <a:bodyPr/>
          <a:lstStyle/>
          <a:p>
            <a:pPr marL="230188" marR="117475" indent="-230188" algn="just">
              <a:buFont typeface="Times New Roman" pitchFamily="16" charset="0"/>
              <a:buChar char="•"/>
              <a:tabLst>
                <a:tab pos="230188" algn="l"/>
              </a:tabLst>
            </a:pPr>
            <a:r>
              <a:rPr lang="en-US" sz="2200" dirty="0"/>
              <a:t>Invited presentation (bimonthly members enrichment activities)</a:t>
            </a:r>
          </a:p>
          <a:p>
            <a:pPr marL="630238" marR="117475" lvl="1" indent="-230188" algn="just">
              <a:buFont typeface="Times New Roman" pitchFamily="16" charset="0"/>
              <a:buChar char="•"/>
              <a:tabLst>
                <a:tab pos="230188" algn="l"/>
              </a:tabLst>
            </a:pPr>
            <a:r>
              <a:rPr lang="en-US" sz="1800" b="0" dirty="0"/>
              <a:t>Title:  </a:t>
            </a:r>
            <a:r>
              <a:rPr lang="en-US" sz="1800" dirty="0"/>
              <a:t>The RSPG Work </a:t>
            </a:r>
            <a:r>
              <a:rPr lang="en-US" sz="1800" dirty="0" err="1"/>
              <a:t>Programme</a:t>
            </a:r>
            <a:r>
              <a:rPr lang="en-US" sz="1800" dirty="0"/>
              <a:t> for 2024-2025</a:t>
            </a:r>
            <a:endParaRPr lang="en-US" sz="1800" b="0" dirty="0"/>
          </a:p>
          <a:p>
            <a:pPr marL="630238" marR="117475" lvl="1" indent="-230188" algn="just">
              <a:buFont typeface="Times New Roman" pitchFamily="16" charset="0"/>
              <a:buChar char="•"/>
              <a:tabLst>
                <a:tab pos="230188" algn="l"/>
              </a:tabLst>
            </a:pPr>
            <a:r>
              <a:rPr lang="en-US" sz="1800" b="0" dirty="0"/>
              <a:t>Speaker:  Dr. </a:t>
            </a:r>
            <a:r>
              <a:rPr lang="en-US" sz="1800" dirty="0" err="1"/>
              <a:t>Aleksander</a:t>
            </a:r>
            <a:r>
              <a:rPr lang="en-US" sz="1800" dirty="0"/>
              <a:t> </a:t>
            </a:r>
            <a:r>
              <a:rPr lang="en-US" sz="1800" dirty="0" err="1"/>
              <a:t>Sołtysik</a:t>
            </a:r>
            <a:endParaRPr lang="en-US" sz="1800" dirty="0"/>
          </a:p>
          <a:p>
            <a:pPr marL="1030288" marR="117475" lvl="2" indent="-230188" algn="just">
              <a:buFont typeface="Times New Roman" pitchFamily="16" charset="0"/>
              <a:buChar char="•"/>
              <a:tabLst>
                <a:tab pos="230188" algn="l"/>
              </a:tabLst>
            </a:pPr>
            <a:r>
              <a:rPr lang="en-US" sz="1600" dirty="0"/>
              <a:t>Chair, European Commission Radio Spectrum Policy Group</a:t>
            </a:r>
          </a:p>
          <a:p>
            <a:pPr marL="1030288" marR="117475" lvl="2" indent="-230188" algn="just">
              <a:buFont typeface="Times New Roman" pitchFamily="16" charset="0"/>
              <a:buChar char="•"/>
              <a:tabLst>
                <a:tab pos="230188" algn="l"/>
              </a:tabLst>
            </a:pPr>
            <a:r>
              <a:rPr lang="en-US" sz="1600" dirty="0"/>
              <a:t>Permanent Representation of Poland to the European Union</a:t>
            </a:r>
            <a:endParaRPr lang="en-US" sz="1600" b="0" dirty="0"/>
          </a:p>
          <a:p>
            <a:pPr marL="630238" marR="117475" lvl="1" indent="-230188" algn="just">
              <a:spcBef>
                <a:spcPts val="600"/>
              </a:spcBef>
              <a:buFont typeface="Times New Roman" pitchFamily="16" charset="0"/>
              <a:buChar char="•"/>
              <a:tabLst>
                <a:tab pos="230188" algn="l"/>
              </a:tabLst>
            </a:pPr>
            <a:r>
              <a:rPr lang="en-US" sz="1800" dirty="0"/>
              <a:t>Document: </a:t>
            </a:r>
            <a:r>
              <a:rPr lang="en-US" sz="1800" dirty="0">
                <a:hlinkClick r:id="rId3"/>
              </a:rPr>
              <a:t>18-24/0025</a:t>
            </a:r>
            <a:endParaRPr lang="en-US" sz="1800" dirty="0"/>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4098" name="Picture 2" descr="Dr Aleksander Sołtys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6659" y="1600200"/>
            <a:ext cx="2211367" cy="294664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21565" y="4562656"/>
            <a:ext cx="2008435" cy="276999"/>
          </a:xfrm>
          <a:prstGeom prst="rect">
            <a:avLst/>
          </a:prstGeom>
        </p:spPr>
        <p:txBody>
          <a:bodyPr wrap="none">
            <a:spAutoFit/>
          </a:bodyPr>
          <a:lstStyle/>
          <a:p>
            <a:r>
              <a:rPr lang="en-US" sz="1200" dirty="0">
                <a:solidFill>
                  <a:schemeClr val="tx1"/>
                </a:solidFill>
              </a:rPr>
              <a:t>  Source: </a:t>
            </a:r>
            <a:r>
              <a:rPr lang="en-US" sz="1200" dirty="0" err="1">
                <a:solidFill>
                  <a:schemeClr val="tx1"/>
                </a:solidFill>
              </a:rPr>
              <a:t>Aleksander</a:t>
            </a:r>
            <a:r>
              <a:rPr lang="en-US" sz="1200" dirty="0">
                <a:solidFill>
                  <a:schemeClr val="tx1"/>
                </a:solidFill>
              </a:rPr>
              <a:t> </a:t>
            </a:r>
            <a:r>
              <a:rPr lang="en-US" sz="1200" dirty="0" err="1">
                <a:solidFill>
                  <a:schemeClr val="tx1"/>
                </a:solidFill>
              </a:rPr>
              <a:t>Soltysik</a:t>
            </a:r>
            <a:endParaRPr lang="en-US" sz="1200" dirty="0">
              <a:solidFill>
                <a:schemeClr val="tx1"/>
              </a:solidFill>
            </a:endParaRPr>
          </a:p>
        </p:txBody>
      </p:sp>
      <p:sp>
        <p:nvSpPr>
          <p:cNvPr id="13"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2" name="Footer Placeholder 1">
            <a:extLst>
              <a:ext uri="{FF2B5EF4-FFF2-40B4-BE49-F238E27FC236}">
                <a16:creationId xmlns:a16="http://schemas.microsoft.com/office/drawing/2014/main" id="{4DEBE481-13FB-C822-34E7-E9B390C81071}"/>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44F75A80-50C6-3B44-FEF4-4FDCAC55F265}"/>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82D86AE9-711B-965D-BA78-4789BF91E8D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6697138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(3)</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Conduct officer election by using </a:t>
            </a:r>
            <a:r>
              <a:rPr lang="en-US" altLang="en-US" sz="2200" dirty="0" err="1">
                <a:cs typeface="Arial" panose="020B0604020202020204" pitchFamily="34" charset="0"/>
              </a:rPr>
              <a:t>DirectVote</a:t>
            </a:r>
            <a:r>
              <a:rPr lang="en-US" altLang="en-US" sz="2200" dirty="0">
                <a:cs typeface="Arial" panose="020B0604020202020204" pitchFamily="34" charset="0"/>
              </a:rPr>
              <a:t> Line</a:t>
            </a:r>
          </a:p>
          <a:p>
            <a:pPr algn="just">
              <a:spcBef>
                <a:spcPts val="1800"/>
              </a:spcBef>
              <a:buFont typeface="Arial" panose="020B0604020202020204" pitchFamily="34" charset="0"/>
              <a:buChar char="•"/>
            </a:pPr>
            <a:r>
              <a:rPr lang="en-US" sz="2200" spc="-5" dirty="0">
                <a:cs typeface="Arial"/>
              </a:rPr>
              <a:t>Chair candidate:</a:t>
            </a:r>
          </a:p>
          <a:p>
            <a:pPr marL="630238" marR="117475" lvl="1" indent="-230188" algn="just">
              <a:buClrTx/>
              <a:buFont typeface="Times New Roman" pitchFamily="16" charset="0"/>
              <a:buChar char="•"/>
              <a:tabLst>
                <a:tab pos="230188" algn="l"/>
              </a:tabLst>
            </a:pPr>
            <a:r>
              <a:rPr lang="en-US" sz="1800" spc="-5" dirty="0">
                <a:cs typeface="Arial"/>
              </a:rPr>
              <a:t>Edward Au (Huawei Technologies)</a:t>
            </a:r>
          </a:p>
          <a:p>
            <a:pPr marL="344488" marR="117475" indent="-344488" algn="just">
              <a:spcBef>
                <a:spcPts val="1800"/>
              </a:spcBef>
              <a:buClrTx/>
              <a:buFont typeface="Times New Roman" pitchFamily="16" charset="0"/>
              <a:buChar char="•"/>
              <a:tabLst>
                <a:tab pos="344488" algn="l"/>
              </a:tabLst>
            </a:pPr>
            <a:r>
              <a:rPr lang="en-US" sz="2200" spc="-5" dirty="0">
                <a:cs typeface="Arial"/>
              </a:rPr>
              <a:t>Vice Chair candidates (in alphabetical order of their family names):</a:t>
            </a:r>
          </a:p>
          <a:p>
            <a:pPr marL="630238" marR="117475" lvl="1" indent="-230188" algn="just">
              <a:buClrTx/>
              <a:buFont typeface="Times New Roman" pitchFamily="16" charset="0"/>
              <a:buChar char="•"/>
              <a:tabLst>
                <a:tab pos="230188" algn="l"/>
              </a:tabLst>
            </a:pPr>
            <a:r>
              <a:rPr lang="en-US" sz="1800" spc="-5" dirty="0">
                <a:cs typeface="Arial"/>
              </a:rPr>
              <a:t>Stuart Kerry (OK-Brit; Self)</a:t>
            </a:r>
          </a:p>
          <a:p>
            <a:pPr marL="630238" marR="117475" lvl="1" indent="-230188" algn="just">
              <a:buClrTx/>
              <a:buFont typeface="Times New Roman" pitchFamily="16" charset="0"/>
              <a:buChar char="•"/>
              <a:tabLst>
                <a:tab pos="230188" algn="l"/>
              </a:tabLst>
            </a:pPr>
            <a:r>
              <a:rPr lang="en-US" sz="1800" dirty="0"/>
              <a:t>Gaurav </a:t>
            </a:r>
            <a:r>
              <a:rPr lang="en-US" sz="1800" dirty="0" err="1"/>
              <a:t>Patwardhan</a:t>
            </a:r>
            <a:r>
              <a:rPr lang="en-US" sz="1800" dirty="0"/>
              <a:t> (Hewlett Packard Enterprise)</a:t>
            </a:r>
          </a:p>
          <a:p>
            <a:pPr marL="630238" marR="117475" lvl="1" indent="-230188" algn="just">
              <a:buClrTx/>
              <a:buFont typeface="Times New Roman" pitchFamily="16" charset="0"/>
              <a:buChar char="•"/>
              <a:tabLst>
                <a:tab pos="230188" algn="l"/>
              </a:tabLst>
            </a:pPr>
            <a:r>
              <a:rPr lang="en-US" sz="1800" dirty="0"/>
              <a:t>Al </a:t>
            </a:r>
            <a:r>
              <a:rPr lang="en-US" sz="1800" dirty="0" err="1"/>
              <a:t>Petrick</a:t>
            </a:r>
            <a:r>
              <a:rPr lang="en-US" sz="1800" dirty="0"/>
              <a:t> (</a:t>
            </a:r>
            <a:r>
              <a:rPr lang="en-US" sz="1800" dirty="0" err="1"/>
              <a:t>Skywork</a:t>
            </a:r>
            <a:r>
              <a:rPr lang="en-US" sz="1800" dirty="0"/>
              <a:t> Solution)</a:t>
            </a:r>
          </a:p>
          <a:p>
            <a:pPr marL="630238" marR="117475" lvl="1" indent="-230188" algn="just">
              <a:buClrTx/>
              <a:buFont typeface="Times New Roman" pitchFamily="16" charset="0"/>
              <a:buChar char="•"/>
              <a:tabLst>
                <a:tab pos="230188" algn="l"/>
              </a:tabLst>
            </a:pPr>
            <a:r>
              <a:rPr lang="en-US" sz="1800" dirty="0"/>
              <a:t>Ben Rolfe (Blind Creek Associates)</a:t>
            </a: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038FBFE8-E684-6EAF-1E6F-0F747D6F2669}"/>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30C375F4-0F05-BED5-2FF2-F96A85A8DEB5}"/>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5" name="Date Placeholder 4">
            <a:extLst>
              <a:ext uri="{FF2B5EF4-FFF2-40B4-BE49-F238E27FC236}">
                <a16:creationId xmlns:a16="http://schemas.microsoft.com/office/drawing/2014/main" id="{646B28F9-F9FC-2D0C-A03E-C3BCB8938E9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3884816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THANK YOU VERY MUCH for your support</a:t>
            </a:r>
          </a:p>
        </p:txBody>
      </p:sp>
      <p:sp>
        <p:nvSpPr>
          <p:cNvPr id="10" name="Content Placeholder 2"/>
          <p:cNvSpPr>
            <a:spLocks noGrp="1"/>
          </p:cNvSpPr>
          <p:nvPr>
            <p:ph idx="1"/>
          </p:nvPr>
        </p:nvSpPr>
        <p:spPr>
          <a:xfrm>
            <a:off x="838200" y="1524000"/>
            <a:ext cx="10439400" cy="3048000"/>
          </a:xfrm>
        </p:spPr>
        <p:txBody>
          <a:bodyPr/>
          <a:lstStyle/>
          <a:p>
            <a:pPr marL="0" indent="0" algn="just">
              <a:spcBef>
                <a:spcPts val="900"/>
              </a:spcBef>
              <a:spcAft>
                <a:spcPts val="600"/>
              </a:spcAft>
            </a:pPr>
            <a:r>
              <a:rPr lang="en-US" altLang="en-US" sz="2000" dirty="0"/>
              <a:t>Thank you very much for all of your support these 2 years:</a:t>
            </a:r>
          </a:p>
          <a:p>
            <a:pPr algn="just">
              <a:spcBef>
                <a:spcPts val="900"/>
              </a:spcBef>
              <a:spcAft>
                <a:spcPts val="600"/>
              </a:spcAft>
              <a:buFont typeface="Arial" panose="020B0604020202020204" pitchFamily="34" charset="0"/>
              <a:buChar char="•"/>
            </a:pPr>
            <a:r>
              <a:rPr lang="en-US" altLang="en-US" sz="2000" dirty="0"/>
              <a:t>34 submissions to consultations issued by 19 administrations all over the world, with increasing number of comments accepted/recognized</a:t>
            </a:r>
          </a:p>
          <a:p>
            <a:pPr algn="just">
              <a:spcBef>
                <a:spcPts val="900"/>
              </a:spcBef>
              <a:spcAft>
                <a:spcPts val="300"/>
              </a:spcAft>
              <a:buFont typeface="Arial" panose="020B0604020202020204" pitchFamily="34" charset="0"/>
              <a:buChar char="•"/>
            </a:pPr>
            <a:r>
              <a:rPr lang="en-US" altLang="en-US" sz="2000" dirty="0"/>
              <a:t>11 submissions to ITU-R WP5A through collaboration with IEEE 802.11 ITU AHG </a:t>
            </a:r>
          </a:p>
          <a:p>
            <a:pPr algn="just">
              <a:spcBef>
                <a:spcPts val="900"/>
              </a:spcBef>
              <a:spcAft>
                <a:spcPts val="300"/>
              </a:spcAft>
              <a:buFont typeface="Arial" panose="020B0604020202020204" pitchFamily="34" charset="0"/>
              <a:buChar char="•"/>
            </a:pPr>
            <a:r>
              <a:rPr lang="en-US" sz="2000" spc="-5" dirty="0">
                <a:solidFill>
                  <a:schemeClr val="tx1"/>
                </a:solidFill>
                <a:cs typeface="Arial"/>
              </a:rPr>
              <a:t>3 IEEE SA Government Engagement Program on Standards webinars</a:t>
            </a:r>
          </a:p>
          <a:p>
            <a:pPr algn="just">
              <a:spcBef>
                <a:spcPts val="900"/>
              </a:spcBef>
              <a:spcAft>
                <a:spcPts val="300"/>
              </a:spcAft>
              <a:buFont typeface="Arial" panose="020B0604020202020204" pitchFamily="34" charset="0"/>
              <a:buChar char="•"/>
            </a:pPr>
            <a:r>
              <a:rPr lang="en-US" sz="2000" spc="-5" dirty="0">
                <a:solidFill>
                  <a:schemeClr val="tx1"/>
                </a:solidFill>
                <a:cs typeface="Arial"/>
              </a:rPr>
              <a:t>6 invited presentations as part of the member enrichment activities (one per mixed-mode plenary/interim since May 2023)</a:t>
            </a:r>
          </a:p>
          <a:p>
            <a:pPr algn="just">
              <a:spcBef>
                <a:spcPts val="900"/>
              </a:spcBef>
              <a:spcAft>
                <a:spcPts val="300"/>
              </a:spcAft>
              <a:buFont typeface="Arial" panose="020B0604020202020204" pitchFamily="34" charset="0"/>
              <a:buChar char="•"/>
            </a:pPr>
            <a:endParaRPr lang="en-US" sz="2000" spc="-5" dirty="0">
              <a:solidFill>
                <a:schemeClr val="tx1"/>
              </a:solidFill>
              <a:cs typeface="Arial"/>
            </a:endParaRPr>
          </a:p>
          <a:p>
            <a:pPr algn="just">
              <a:spcBef>
                <a:spcPts val="900"/>
              </a:spcBef>
              <a:spcAft>
                <a:spcPts val="300"/>
              </a:spcAft>
              <a:buFont typeface="Arial" panose="020B0604020202020204" pitchFamily="34" charset="0"/>
              <a:buChar char="•"/>
            </a:pPr>
            <a:endParaRPr lang="en-US" sz="2000" spc="-5" dirty="0">
              <a:solidFill>
                <a:schemeClr val="tx1"/>
              </a:solidFill>
              <a:cs typeface="Arial"/>
            </a:endParaRPr>
          </a:p>
          <a:p>
            <a:pPr algn="just">
              <a:spcAft>
                <a:spcPts val="600"/>
              </a:spcAft>
              <a:buFont typeface="Arial" panose="020B0604020202020204" pitchFamily="34" charset="0"/>
              <a:buChar char="•"/>
            </a:pPr>
            <a:endParaRPr lang="en-US" altLang="en-US" sz="2200" dirty="0"/>
          </a:p>
          <a:p>
            <a:pPr algn="just">
              <a:spcAft>
                <a:spcPts val="600"/>
              </a:spcAft>
              <a:buFont typeface="Arial" panose="020B0604020202020204" pitchFamily="34" charset="0"/>
              <a:buChar char="•"/>
            </a:pPr>
            <a:endParaRPr lang="en-US" altLang="en-US" sz="2000" dirty="0"/>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6A223AA2-B370-9FDA-BB48-6175A8EC518B}"/>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ADD36862-2185-C10A-8BB8-F9D89F477299}"/>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5" name="Date Placeholder 4">
            <a:extLst>
              <a:ext uri="{FF2B5EF4-FFF2-40B4-BE49-F238E27FC236}">
                <a16:creationId xmlns:a16="http://schemas.microsoft.com/office/drawing/2014/main" id="{AC65989A-7908-1906-CBDF-F6E9765CD317}"/>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0100413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Goals for the next </a:t>
            </a:r>
            <a:r>
              <a:rPr lang="en-US" sz="2800">
                <a:solidFill>
                  <a:srgbClr val="0070C0"/>
                </a:solidFill>
              </a:rPr>
              <a:t>two-year term</a:t>
            </a:r>
            <a:endParaRPr lang="en-US" sz="2800" dirty="0">
              <a:solidFill>
                <a:srgbClr val="0070C0"/>
              </a:solidFill>
            </a:endParaRPr>
          </a:p>
        </p:txBody>
      </p:sp>
      <p:graphicFrame>
        <p:nvGraphicFramePr>
          <p:cNvPr id="12" name="Content Placeholder 5">
            <a:extLst>
              <a:ext uri="{FF2B5EF4-FFF2-40B4-BE49-F238E27FC236}">
                <a16:creationId xmlns:a16="http://schemas.microsoft.com/office/drawing/2014/main" id="{4DEAA620-1743-D50C-8167-98C3A480DD97}"/>
              </a:ext>
            </a:extLst>
          </p:cNvPr>
          <p:cNvGraphicFramePr>
            <a:graphicFrameLocks/>
          </p:cNvGraphicFramePr>
          <p:nvPr/>
        </p:nvGraphicFramePr>
        <p:xfrm>
          <a:off x="958788" y="1732283"/>
          <a:ext cx="10242612" cy="2825938"/>
        </p:xfrm>
        <a:graphic>
          <a:graphicData uri="http://schemas.openxmlformats.org/drawingml/2006/table">
            <a:tbl>
              <a:tblPr firstRow="1" bandRow="1"/>
              <a:tblGrid>
                <a:gridCol w="1806458">
                  <a:extLst>
                    <a:ext uri="{9D8B030D-6E8A-4147-A177-3AD203B41FA5}">
                      <a16:colId xmlns:a16="http://schemas.microsoft.com/office/drawing/2014/main" val="2247127104"/>
                    </a:ext>
                  </a:extLst>
                </a:gridCol>
                <a:gridCol w="2719398">
                  <a:extLst>
                    <a:ext uri="{9D8B030D-6E8A-4147-A177-3AD203B41FA5}">
                      <a16:colId xmlns:a16="http://schemas.microsoft.com/office/drawing/2014/main" val="2198191441"/>
                    </a:ext>
                  </a:extLst>
                </a:gridCol>
                <a:gridCol w="5716756">
                  <a:extLst>
                    <a:ext uri="{9D8B030D-6E8A-4147-A177-3AD203B41FA5}">
                      <a16:colId xmlns:a16="http://schemas.microsoft.com/office/drawing/2014/main" val="195938131"/>
                    </a:ext>
                  </a:extLst>
                </a:gridCol>
              </a:tblGrid>
              <a:tr h="412625">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r>
                        <a:rPr lang="en-US" sz="2000" dirty="0">
                          <a:latin typeface="Times New Roman" panose="02020603050405020304" pitchFamily="18" charset="0"/>
                          <a:cs typeface="Times New Roman" panose="02020603050405020304" pitchFamily="18" charset="0"/>
                        </a:rPr>
                        <a:t>Focus Area</a:t>
                      </a:r>
                      <a:endParaRPr lang="en-US" sz="2000" b="1" dirty="0">
                        <a:solidFill>
                          <a:schemeClr val="bg1"/>
                        </a:solidFill>
                        <a:latin typeface="Times New Roman" panose="02020603050405020304" pitchFamily="18" charset="0"/>
                        <a:cs typeface="Times New Roman" panose="02020603050405020304" pitchFamily="18" charset="0"/>
                      </a:endParaRPr>
                    </a:p>
                  </a:txBody>
                  <a:tcPr marL="121920" marR="121920" marT="60960" marB="60960">
                    <a:lnL w="6350" cap="flat" cmpd="sng" algn="ctr">
                      <a:solidFill>
                        <a:srgbClr val="00619B"/>
                      </a:solidFill>
                      <a:prstDash val="solid"/>
                      <a:miter lim="800000"/>
                    </a:lnL>
                    <a:lnR>
                      <a:noFill/>
                    </a:lnR>
                    <a:lnT w="6350" cap="flat" cmpd="sng" algn="ctr">
                      <a:solidFill>
                        <a:srgbClr val="00619B"/>
                      </a:solidFill>
                      <a:prstDash val="solid"/>
                      <a:miter lim="800000"/>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solidFill>
                      <a:srgbClr val="00619B"/>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r>
                        <a:rPr lang="en-US" sz="2000" dirty="0">
                          <a:latin typeface="Times New Roman" panose="02020603050405020304" pitchFamily="18" charset="0"/>
                          <a:cs typeface="Times New Roman" panose="02020603050405020304" pitchFamily="18" charset="0"/>
                        </a:rPr>
                        <a:t>Option</a:t>
                      </a:r>
                      <a:endParaRPr lang="en-US" sz="2000" b="1" dirty="0">
                        <a:solidFill>
                          <a:schemeClr val="bg1"/>
                        </a:solidFill>
                        <a:latin typeface="Times New Roman" panose="02020603050405020304" pitchFamily="18" charset="0"/>
                        <a:cs typeface="Times New Roman" panose="02020603050405020304" pitchFamily="18" charset="0"/>
                      </a:endParaRPr>
                    </a:p>
                  </a:txBody>
                  <a:tcPr marL="121920" marR="121920" marT="60960" marB="60960">
                    <a:lnL>
                      <a:noFill/>
                    </a:lnL>
                    <a:lnR>
                      <a:noFill/>
                    </a:lnR>
                    <a:lnT w="6350" cap="flat" cmpd="sng" algn="ctr">
                      <a:solidFill>
                        <a:srgbClr val="00619B"/>
                      </a:solidFill>
                      <a:prstDash val="solid"/>
                      <a:miter lim="800000"/>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solidFill>
                      <a:srgbClr val="00619B"/>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r>
                        <a:rPr lang="en-US" sz="2000" dirty="0">
                          <a:latin typeface="Times New Roman" panose="02020603050405020304" pitchFamily="18" charset="0"/>
                          <a:cs typeface="Times New Roman" panose="02020603050405020304" pitchFamily="18" charset="0"/>
                        </a:rPr>
                        <a:t>Concept</a:t>
                      </a:r>
                      <a:endParaRPr lang="en-US" sz="2000" b="1" dirty="0">
                        <a:solidFill>
                          <a:schemeClr val="bg1"/>
                        </a:solidFill>
                        <a:latin typeface="Times New Roman" panose="02020603050405020304" pitchFamily="18" charset="0"/>
                        <a:cs typeface="Times New Roman" panose="02020603050405020304" pitchFamily="18" charset="0"/>
                      </a:endParaRPr>
                    </a:p>
                  </a:txBody>
                  <a:tcPr marL="121920" marR="121920" marT="60960" marB="60960">
                    <a:lnL>
                      <a:noFill/>
                    </a:lnL>
                    <a:lnR>
                      <a:noFill/>
                    </a:lnR>
                    <a:lnT w="6350" cap="flat" cmpd="sng" algn="ctr">
                      <a:solidFill>
                        <a:srgbClr val="00619B"/>
                      </a:solidFill>
                      <a:prstDash val="solid"/>
                      <a:miter lim="800000"/>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solidFill>
                      <a:srgbClr val="00619B"/>
                    </a:solidFill>
                  </a:tcPr>
                </a:tc>
                <a:extLst>
                  <a:ext uri="{0D108BD9-81ED-4DB2-BD59-A6C34878D82A}">
                    <a16:rowId xmlns:a16="http://schemas.microsoft.com/office/drawing/2014/main" val="4220706104"/>
                  </a:ext>
                </a:extLst>
              </a:tr>
              <a:tr h="825250">
                <a:tc>
                  <a:txBody>
                    <a:bodyPr/>
                    <a:lstStyle/>
                    <a:p>
                      <a:r>
                        <a:rPr lang="en-US" sz="1600" b="1" dirty="0">
                          <a:latin typeface="Times New Roman" panose="02020603050405020304" pitchFamily="18" charset="0"/>
                          <a:cs typeface="Times New Roman" panose="02020603050405020304" pitchFamily="18" charset="0"/>
                        </a:rPr>
                        <a:t>Identify opportunities</a:t>
                      </a: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baseline="0" dirty="0">
                          <a:solidFill>
                            <a:schemeClr val="tx1"/>
                          </a:solidFill>
                          <a:latin typeface="Times New Roman" panose="02020603050405020304" pitchFamily="18" charset="0"/>
                          <a:cs typeface="Times New Roman" panose="02020603050405020304" pitchFamily="18" charset="0"/>
                        </a:rPr>
                        <a:t>Public consultations </a:t>
                      </a:r>
                      <a:endParaRPr lang="en-US" sz="1600" b="0" dirty="0">
                        <a:solidFill>
                          <a:schemeClr val="accent5"/>
                        </a:solidFill>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Continue to advocate</a:t>
                      </a:r>
                      <a:r>
                        <a:rPr lang="en-US" sz="1600" baseline="0" dirty="0">
                          <a:latin typeface="Times New Roman" panose="02020603050405020304" pitchFamily="18" charset="0"/>
                          <a:cs typeface="Times New Roman" panose="02020603050405020304" pitchFamily="18" charset="0"/>
                        </a:rPr>
                        <a:t> for policies that can support the growth of the 802 wireless-related ecosystems by contributing to relevant regulatory consultations worldwide. </a:t>
                      </a:r>
                      <a:endParaRPr lang="en-US" sz="1600" dirty="0">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9464">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b="1" dirty="0">
                          <a:latin typeface="Times New Roman" panose="02020603050405020304" pitchFamily="18" charset="0"/>
                          <a:cs typeface="Times New Roman" panose="02020603050405020304" pitchFamily="18" charset="0"/>
                        </a:rPr>
                        <a:t>Increase the awareness</a:t>
                      </a: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b="0" baseline="0" dirty="0">
                          <a:solidFill>
                            <a:schemeClr val="tx1"/>
                          </a:solidFill>
                          <a:latin typeface="Times New Roman" panose="02020603050405020304" pitchFamily="18" charset="0"/>
                          <a:cs typeface="Times New Roman" panose="02020603050405020304" pitchFamily="18" charset="0"/>
                        </a:rPr>
                        <a:t>802 participants centric</a:t>
                      </a:r>
                      <a:endParaRPr lang="en-US" sz="1600" b="0" dirty="0">
                        <a:solidFill>
                          <a:schemeClr val="accent5"/>
                        </a:solidFill>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Drive excitement for spectrum</a:t>
                      </a:r>
                      <a:r>
                        <a:rPr lang="en-US" sz="1600" baseline="0" dirty="0">
                          <a:latin typeface="Times New Roman" panose="02020603050405020304" pitchFamily="18" charset="0"/>
                          <a:cs typeface="Times New Roman" panose="02020603050405020304" pitchFamily="18" charset="0"/>
                        </a:rPr>
                        <a:t> and regulation topics</a:t>
                      </a:r>
                      <a:r>
                        <a:rPr lang="en-US" sz="1600" dirty="0">
                          <a:latin typeface="Times New Roman" panose="02020603050405020304" pitchFamily="18" charset="0"/>
                          <a:cs typeface="Times New Roman" panose="02020603050405020304" pitchFamily="18" charset="0"/>
                        </a:rPr>
                        <a:t> through the bimonthly</a:t>
                      </a:r>
                      <a:r>
                        <a:rPr lang="en-US" sz="1600" baseline="0" dirty="0">
                          <a:latin typeface="Times New Roman" panose="02020603050405020304" pitchFamily="18" charset="0"/>
                          <a:cs typeface="Times New Roman" panose="02020603050405020304" pitchFamily="18" charset="0"/>
                        </a:rPr>
                        <a:t> members enrichment activities</a:t>
                      </a:r>
                      <a:r>
                        <a:rPr lang="en-US" sz="1600" dirty="0">
                          <a:latin typeface="Times New Roman" panose="02020603050405020304" pitchFamily="18" charset="0"/>
                          <a:cs typeface="Times New Roman" panose="02020603050405020304" pitchFamily="18" charset="0"/>
                        </a:rPr>
                        <a:t>.</a:t>
                      </a: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633786"/>
                  </a:ext>
                </a:extLst>
              </a:tr>
              <a:tr h="936178">
                <a:tc vMerge="1">
                  <a:txBody>
                    <a:bodyPr/>
                    <a:lstStyle/>
                    <a:p>
                      <a:endParaRPr lang="en-US" sz="1600" b="1" dirty="0">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dirty="0">
                          <a:latin typeface="Times New Roman" panose="02020603050405020304" pitchFamily="18" charset="0"/>
                          <a:cs typeface="Times New Roman" panose="02020603050405020304" pitchFamily="18" charset="0"/>
                        </a:rPr>
                        <a:t>Policy</a:t>
                      </a:r>
                      <a:r>
                        <a:rPr lang="en-US" sz="1600" baseline="0" dirty="0">
                          <a:latin typeface="Times New Roman" panose="02020603050405020304" pitchFamily="18" charset="0"/>
                          <a:cs typeface="Times New Roman" panose="02020603050405020304" pitchFamily="18" charset="0"/>
                        </a:rPr>
                        <a:t> makers centric</a:t>
                      </a:r>
                      <a:endParaRPr lang="en-US" sz="1600" dirty="0">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dirty="0">
                          <a:latin typeface="Times New Roman" panose="02020603050405020304" pitchFamily="18" charset="0"/>
                          <a:cs typeface="Times New Roman" panose="02020603050405020304" pitchFamily="18" charset="0"/>
                        </a:rPr>
                        <a:t>Partner</a:t>
                      </a:r>
                      <a:r>
                        <a:rPr lang="en-US" sz="1600" baseline="0" dirty="0">
                          <a:latin typeface="Times New Roman" panose="02020603050405020304" pitchFamily="18" charset="0"/>
                          <a:cs typeface="Times New Roman" panose="02020603050405020304" pitchFamily="18" charset="0"/>
                        </a:rPr>
                        <a:t> with IEEE SA to organize webinars with policy makers through the IEEE SA Government Engagement Program on Standards (GEPS).</a:t>
                      </a:r>
                    </a:p>
                  </a:txBody>
                  <a:tcPr marL="121920" marR="121920" marT="60960" marB="60960">
                    <a:lnL w="12700" cap="flat" cmpd="sng" algn="ctr">
                      <a:solidFill>
                        <a:srgbClr val="00629B"/>
                      </a:solidFill>
                      <a:prstDash val="solid"/>
                      <a:round/>
                      <a:headEnd type="none" w="med" len="med"/>
                      <a:tailEnd type="none" w="med" len="med"/>
                    </a:lnL>
                    <a:lnR w="12700" cap="flat" cmpd="sng" algn="ctr">
                      <a:solidFill>
                        <a:srgbClr val="00629B"/>
                      </a:solidFill>
                      <a:prstDash val="solid"/>
                      <a:round/>
                      <a:headEnd type="none" w="med" len="med"/>
                      <a:tailEnd type="none" w="med" len="med"/>
                    </a:lnR>
                    <a:lnT w="12700" cap="flat" cmpd="sng" algn="ctr">
                      <a:solidFill>
                        <a:srgbClr val="00629B"/>
                      </a:solidFill>
                      <a:prstDash val="solid"/>
                      <a:round/>
                      <a:headEnd type="none" w="med" len="med"/>
                      <a:tailEnd type="none" w="med" len="med"/>
                    </a:lnT>
                    <a:lnB w="12700" cap="flat" cmpd="sng" algn="ctr">
                      <a:solidFill>
                        <a:srgbClr val="00629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9610951"/>
                  </a:ext>
                </a:extLst>
              </a:tr>
            </a:tbl>
          </a:graphicData>
        </a:graphic>
      </p:graphicFrame>
      <p:sp>
        <p:nvSpPr>
          <p:cNvPr id="3" name="Footer Placeholder 2">
            <a:extLst>
              <a:ext uri="{FF2B5EF4-FFF2-40B4-BE49-F238E27FC236}">
                <a16:creationId xmlns:a16="http://schemas.microsoft.com/office/drawing/2014/main" id="{73FD31D6-3542-FA35-8498-8149B087819D}"/>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378E7D4A-5CE2-8F97-D654-791615E3B76E}"/>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5" name="Date Placeholder 4">
            <a:extLst>
              <a:ext uri="{FF2B5EF4-FFF2-40B4-BE49-F238E27FC236}">
                <a16:creationId xmlns:a16="http://schemas.microsoft.com/office/drawing/2014/main" id="{45F6ED76-7370-4E82-C1AE-B1FD7AB45827}"/>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8580823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a:t>
            </a:r>
            <a:r>
              <a:rPr lang="en-US" dirty="0"/>
              <a:t>March </a:t>
            </a:r>
            <a:r>
              <a:rPr lang="en-US" i="0" dirty="0">
                <a:solidFill>
                  <a:srgbClr val="000000"/>
                </a:solidFill>
                <a:effectLst/>
              </a:rPr>
              <a:t>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2024-3-12</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853F760D-09EF-A993-B3BD-3F5613318E6E}"/>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1F31ED26-5E99-C107-9A38-F330285B2B12}"/>
              </a:ext>
            </a:extLst>
          </p:cNvPr>
          <p:cNvSpPr>
            <a:spLocks noGrp="1"/>
          </p:cNvSpPr>
          <p:nvPr>
            <p:ph type="sldNum" idx="12"/>
          </p:nvPr>
        </p:nvSpPr>
        <p:spPr/>
        <p:txBody>
          <a:bodyPr/>
          <a:lstStyle/>
          <a:p>
            <a:r>
              <a:rPr lang="en-GB"/>
              <a:t>Slide </a:t>
            </a:r>
            <a:fld id="{DE40C9FC-4879-4F20-9ECA-A574A90476B7}" type="slidenum">
              <a:rPr lang="en-GB" smtClean="0"/>
              <a:pPr/>
              <a:t>109</a:t>
            </a:fld>
            <a:endParaRPr lang="en-GB"/>
          </a:p>
        </p:txBody>
      </p:sp>
      <p:sp>
        <p:nvSpPr>
          <p:cNvPr id="5" name="Date Placeholder 4">
            <a:extLst>
              <a:ext uri="{FF2B5EF4-FFF2-40B4-BE49-F238E27FC236}">
                <a16:creationId xmlns:a16="http://schemas.microsoft.com/office/drawing/2014/main" id="{FAAAB452-E09C-FFB6-101A-EDBFFDFA95B1}"/>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19701307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Closing Report (March 2024)</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2024-03-14</a:t>
            </a:r>
          </a:p>
        </p:txBody>
      </p:sp>
      <p:sp>
        <p:nvSpPr>
          <p:cNvPr id="6" name="Date Placeholder 3"/>
          <p:cNvSpPr>
            <a:spLocks noGrp="1"/>
          </p:cNvSpPr>
          <p:nvPr>
            <p:ph type="dt" idx="10"/>
          </p:nvPr>
        </p:nvSpPr>
        <p:spPr/>
        <p:txBody>
          <a:bodyPr/>
          <a:lstStyle/>
          <a:p>
            <a:r>
              <a:rPr lang="en-US"/>
              <a:t>March 2024</a:t>
            </a:r>
            <a:endParaRPr lang="en-GB" dirty="0"/>
          </a:p>
        </p:txBody>
      </p:sp>
      <p:sp>
        <p:nvSpPr>
          <p:cNvPr id="7" name="Footer Placeholder 4"/>
          <p:cNvSpPr>
            <a:spLocks noGrp="1"/>
          </p:cNvSpPr>
          <p:nvPr>
            <p:ph type="ftr" idx="11"/>
          </p:nvPr>
        </p:nvSpPr>
        <p:spPr/>
        <p:txBody>
          <a:bodyPr/>
          <a:lstStyle/>
          <a:p>
            <a:r>
              <a:rPr lang="en-GB"/>
              <a:t>Emily Qi,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11</a:t>
            </a:fld>
            <a:endParaRPr lang="en-GB" dirty="0"/>
          </a:p>
        </p:txBody>
      </p:sp>
      <p:graphicFrame>
        <p:nvGraphicFramePr>
          <p:cNvPr id="3075" name="Object 3"/>
          <p:cNvGraphicFramePr>
            <a:graphicFrameLocks noChangeAspect="1"/>
          </p:cNvGraphicFramePr>
          <p:nvPr/>
        </p:nvGraphicFramePr>
        <p:xfrm>
          <a:off x="1066800" y="2353991"/>
          <a:ext cx="9921875" cy="2409825"/>
        </p:xfrm>
        <a:graphic>
          <a:graphicData uri="http://schemas.openxmlformats.org/presentationml/2006/ole">
            <mc:AlternateContent xmlns:mc="http://schemas.openxmlformats.org/markup-compatibility/2006">
              <mc:Choice xmlns:v="urn:schemas-microsoft-com:vml" Requires="v">
                <p:oleObj name="Document" r:id="rId3" imgW="10459112" imgH="2542938" progId="Word.Document.8">
                  <p:embed/>
                </p:oleObj>
              </mc:Choice>
              <mc:Fallback>
                <p:oleObj name="Document" r:id="rId3" imgW="10459112" imgH="2542938" progId="Word.Document.8">
                  <p:embed/>
                  <p:pic>
                    <p:nvPicPr>
                      <p:cNvPr id="3075" name="Object 3"/>
                      <p:cNvPicPr>
                        <a:picLocks noChangeAspect="1" noChangeArrowheads="1"/>
                      </p:cNvPicPr>
                      <p:nvPr/>
                    </p:nvPicPr>
                    <p:blipFill>
                      <a:blip r:embed="rId4"/>
                      <a:srcRect/>
                      <a:stretch>
                        <a:fillRect/>
                      </a:stretch>
                    </p:blipFill>
                    <p:spPr bwMode="auto">
                      <a:xfrm>
                        <a:off x="1066800" y="2353991"/>
                        <a:ext cx="9921875" cy="24098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47 voters as of March 2024.</a:t>
            </a:r>
          </a:p>
          <a:p>
            <a:pPr marL="0">
              <a:buFont typeface="Arial" panose="020B0604020202020204" pitchFamily="34" charset="0"/>
              <a:buChar char="•"/>
            </a:pPr>
            <a:r>
              <a:rPr lang="en-US" b="0" dirty="0">
                <a:solidFill>
                  <a:schemeClr val="tx1"/>
                </a:solidFill>
                <a:latin typeface="+mj-lt"/>
              </a:rPr>
              <a:t>Officers before elections</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B6B16F68-E23E-0779-046F-C2402F44F199}"/>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FA8FA5C4-BAD6-6BC8-C69A-6A774C835052}"/>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8" name="Date Placeholder 7">
            <a:extLst>
              <a:ext uri="{FF2B5EF4-FFF2-40B4-BE49-F238E27FC236}">
                <a16:creationId xmlns:a16="http://schemas.microsoft.com/office/drawing/2014/main" id="{DA33D894-DFD3-40B4-CE0A-D39F175D346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991806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8" name="Content Placeholder 2">
            <a:extLst>
              <a:ext uri="{FF2B5EF4-FFF2-40B4-BE49-F238E27FC236}">
                <a16:creationId xmlns:a16="http://schemas.microsoft.com/office/drawing/2014/main" id="{AD330CA7-E0BB-9580-6E63-1CE76CBBF479}"/>
              </a:ext>
            </a:extLst>
          </p:cNvPr>
          <p:cNvSpPr>
            <a:spLocks noGrp="1"/>
          </p:cNvSpPr>
          <p:nvPr>
            <p:ph idx="1"/>
          </p:nvPr>
        </p:nvSpPr>
        <p:spPr>
          <a:xfrm>
            <a:off x="731520" y="2113282"/>
            <a:ext cx="10469880" cy="4387427"/>
          </a:xfrm>
        </p:spPr>
        <p:txBody>
          <a:bodyPr/>
          <a:lstStyle/>
          <a:p>
            <a:r>
              <a:rPr lang="en-US" sz="2400" dirty="0"/>
              <a:t>There were no ballots on Coexistence Assessment documents since the January Interim session</a:t>
            </a:r>
          </a:p>
          <a:p>
            <a:endParaRPr lang="en-US" sz="2400" dirty="0"/>
          </a:p>
        </p:txBody>
      </p:sp>
      <p:sp>
        <p:nvSpPr>
          <p:cNvPr id="2" name="Footer Placeholder 1">
            <a:extLst>
              <a:ext uri="{FF2B5EF4-FFF2-40B4-BE49-F238E27FC236}">
                <a16:creationId xmlns:a16="http://schemas.microsoft.com/office/drawing/2014/main" id="{B8807752-2834-3F1E-8D54-D075794F1977}"/>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EE2F852C-7795-D485-0249-99AC45292524}"/>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9" name="Date Placeholder 8">
            <a:extLst>
              <a:ext uri="{FF2B5EF4-FFF2-40B4-BE49-F238E27FC236}">
                <a16:creationId xmlns:a16="http://schemas.microsoft.com/office/drawing/2014/main" id="{FA94282D-1747-3CE5-B64F-E884EA9A70A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547588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Agenda</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935737" y="1219200"/>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endParaRPr lang="en-US" sz="2400" kern="0" dirty="0"/>
          </a:p>
          <a:p>
            <a:pPr marL="457200" indent="-457200">
              <a:buFont typeface="+mj-lt"/>
              <a:buAutoNum type="arabicPeriod"/>
            </a:pPr>
            <a:r>
              <a:rPr lang="en-US" sz="2800" kern="0" dirty="0"/>
              <a:t>Elections (Monday PM2)</a:t>
            </a:r>
          </a:p>
          <a:p>
            <a:pPr marL="914400" lvl="1" indent="-457200">
              <a:buFont typeface="Arial" panose="020B0604020202020204" pitchFamily="34" charset="0"/>
              <a:buChar char="•"/>
            </a:pPr>
            <a:r>
              <a:rPr lang="en-US" sz="2600" kern="0" dirty="0"/>
              <a:t>Tuncer Baykas, Chair</a:t>
            </a:r>
          </a:p>
          <a:p>
            <a:pPr marL="914400" lvl="1" indent="-457200">
              <a:buFont typeface="Arial" panose="020B0604020202020204" pitchFamily="34" charset="0"/>
              <a:buChar char="•"/>
            </a:pPr>
            <a:r>
              <a:rPr lang="en-US" sz="2600" kern="0" dirty="0"/>
              <a:t>Steve </a:t>
            </a:r>
            <a:r>
              <a:rPr lang="en-US" sz="2600" kern="0" dirty="0" err="1"/>
              <a:t>Shellhammer</a:t>
            </a:r>
            <a:r>
              <a:rPr lang="en-US" sz="2600" kern="0" dirty="0"/>
              <a:t>, Vice Chair</a:t>
            </a:r>
          </a:p>
          <a:p>
            <a:pPr marL="914400" lvl="1" indent="-457200">
              <a:buFont typeface="Arial" panose="020B0604020202020204" pitchFamily="34" charset="0"/>
              <a:buChar char="•"/>
            </a:pPr>
            <a:r>
              <a:rPr lang="en-US" sz="2600" kern="0" dirty="0"/>
              <a:t>Benjamin Rolfe, TG3a Chair</a:t>
            </a:r>
            <a:endParaRPr lang="en-US" sz="2800" kern="0" dirty="0"/>
          </a:p>
          <a:p>
            <a:pPr marL="457200" indent="-457200">
              <a:buFont typeface="+mj-lt"/>
              <a:buAutoNum type="arabicPeriod"/>
            </a:pPr>
            <a:r>
              <a:rPr lang="en-US" sz="2800" kern="0" dirty="0"/>
              <a:t> 802 Rule Change Discussion (Monday PM2)</a:t>
            </a:r>
          </a:p>
          <a:p>
            <a:pPr marL="457200" indent="-457200">
              <a:buFont typeface="+mj-lt"/>
              <a:buAutoNum type="arabicPeriod"/>
            </a:pPr>
            <a:r>
              <a:rPr lang="en-US" sz="2800" kern="0" dirty="0"/>
              <a:t>TG3a Enhancing Sub-1GHz Coexistence (Thursday PM3)</a:t>
            </a:r>
            <a:endParaRPr lang="en-US" sz="2900" kern="0" dirty="0"/>
          </a:p>
          <a:p>
            <a:pPr marL="914400" lvl="1" indent="-457200">
              <a:buFont typeface="Arial" panose="020B0604020202020204" pitchFamily="34" charset="0"/>
              <a:buChar char="•"/>
            </a:pPr>
            <a:r>
              <a:rPr lang="en-US" sz="2900" kern="0" dirty="0"/>
              <a:t>Workplan </a:t>
            </a:r>
          </a:p>
          <a:p>
            <a:pPr marL="914400" lvl="1" indent="-457200">
              <a:buFont typeface="Arial" panose="020B0604020202020204" pitchFamily="34" charset="0"/>
              <a:buChar char="•"/>
            </a:pPr>
            <a:endParaRPr lang="en-US" sz="3200" dirty="0">
              <a:latin typeface="Times New Roman" panose="02020603050405020304" pitchFamily="18" charset="0"/>
              <a:ea typeface="MS Gothic" panose="020B0609070205080204" pitchFamily="49" charset="-128"/>
            </a:endParaRPr>
          </a:p>
          <a:p>
            <a:pPr lvl="1"/>
            <a:endParaRPr lang="en-US" sz="3200" b="0" i="0" u="none" strike="noStrike" dirty="0">
              <a:effectLst/>
              <a:latin typeface="Arial" panose="020B0604020202020204" pitchFamily="34" charset="0"/>
            </a:endParaRPr>
          </a:p>
          <a:p>
            <a:pPr marL="914400" lvl="1" indent="-457200">
              <a:buFont typeface="+mj-lt"/>
              <a:buAutoNum type="arabicPeriod"/>
            </a:pPr>
            <a:endParaRPr lang="en-US" sz="2900" kern="0" dirty="0"/>
          </a:p>
        </p:txBody>
      </p:sp>
      <p:sp>
        <p:nvSpPr>
          <p:cNvPr id="7" name="Footer Placeholder 6">
            <a:extLst>
              <a:ext uri="{FF2B5EF4-FFF2-40B4-BE49-F238E27FC236}">
                <a16:creationId xmlns:a16="http://schemas.microsoft.com/office/drawing/2014/main" id="{BAFD512B-9183-C83B-B17B-90C857261596}"/>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C155E5C8-6867-73DC-C62C-BC78BE284D55}"/>
              </a:ext>
            </a:extLst>
          </p:cNvPr>
          <p:cNvSpPr>
            <a:spLocks noGrp="1"/>
          </p:cNvSpPr>
          <p:nvPr>
            <p:ph type="sldNum" idx="12"/>
          </p:nvPr>
        </p:nvSpPr>
        <p:spPr/>
        <p:txBody>
          <a:bodyPr/>
          <a:lstStyle/>
          <a:p>
            <a:r>
              <a:rPr lang="en-GB"/>
              <a:t>Slide </a:t>
            </a:r>
            <a:fld id="{3ABCC52B-A3F7-440B-BBF2-55191E6E7773}" type="slidenum">
              <a:rPr lang="en-GB" smtClean="0"/>
              <a:pPr/>
              <a:t>112</a:t>
            </a:fld>
            <a:endParaRPr lang="en-GB"/>
          </a:p>
        </p:txBody>
      </p:sp>
      <p:sp>
        <p:nvSpPr>
          <p:cNvPr id="9" name="Date Placeholder 8">
            <a:extLst>
              <a:ext uri="{FF2B5EF4-FFF2-40B4-BE49-F238E27FC236}">
                <a16:creationId xmlns:a16="http://schemas.microsoft.com/office/drawing/2014/main" id="{AEA33861-80CB-6E96-6960-E24AE2DCA214}"/>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35839923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Discussion</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935737" y="1219200"/>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fontScale="92500"/>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pPr lvl="1"/>
            <a:r>
              <a:rPr lang="en-US" sz="3200" dirty="0">
                <a:latin typeface="Times New Roman" panose="02020603050405020304" pitchFamily="18" charset="0"/>
                <a:ea typeface="MS Gothic" panose="020B0609070205080204" pitchFamily="49" charset="-128"/>
              </a:rPr>
              <a:t>Require in-person attendance to obtain and retain voting right of IEEE 802 WGs.</a:t>
            </a:r>
          </a:p>
          <a:p>
            <a:pPr lvl="1"/>
            <a:endParaRPr lang="en-US" sz="3200" dirty="0">
              <a:latin typeface="Times New Roman" panose="02020603050405020304" pitchFamily="18" charset="0"/>
              <a:ea typeface="MS Gothic" panose="020B0609070205080204" pitchFamily="49" charset="-128"/>
            </a:endParaRPr>
          </a:p>
          <a:p>
            <a:pPr marL="914400" lvl="1" indent="-457200">
              <a:buFont typeface="Arial" panose="020B0604020202020204" pitchFamily="34" charset="0"/>
              <a:buChar char="•"/>
            </a:pPr>
            <a:r>
              <a:rPr lang="en-US" sz="3200" dirty="0">
                <a:latin typeface="Times New Roman" panose="02020603050405020304" pitchFamily="18" charset="0"/>
                <a:ea typeface="MS Gothic" panose="020B0609070205080204" pitchFamily="49" charset="-128"/>
              </a:rPr>
              <a:t>SP: What is the earliest this rule should become effectively?</a:t>
            </a:r>
          </a:p>
          <a:p>
            <a:pPr lvl="1"/>
            <a:endParaRPr lang="en-US" sz="3200" dirty="0">
              <a:latin typeface="Times New Roman" panose="02020603050405020304" pitchFamily="18" charset="0"/>
              <a:ea typeface="MS Gothic" panose="020B0609070205080204" pitchFamily="49" charset="-128"/>
            </a:endParaRPr>
          </a:p>
          <a:p>
            <a:pPr lvl="1"/>
            <a:r>
              <a:rPr lang="en-US" sz="3200" dirty="0">
                <a:latin typeface="Times New Roman" panose="02020603050405020304" pitchFamily="18" charset="0"/>
                <a:ea typeface="MS Gothic" panose="020B0609070205080204" pitchFamily="49" charset="-128"/>
              </a:rPr>
              <a:t>Never:                                                         5</a:t>
            </a:r>
          </a:p>
          <a:p>
            <a:pPr lvl="1"/>
            <a:r>
              <a:rPr lang="en-US" sz="3200" dirty="0">
                <a:latin typeface="Times New Roman" panose="02020603050405020304" pitchFamily="18" charset="0"/>
                <a:ea typeface="MS Gothic" panose="020B0609070205080204" pitchFamily="49" charset="-128"/>
              </a:rPr>
              <a:t>March 2024:                                               1</a:t>
            </a:r>
          </a:p>
          <a:p>
            <a:pPr lvl="1"/>
            <a:r>
              <a:rPr lang="en-US" sz="3200" dirty="0">
                <a:latin typeface="Times New Roman" panose="02020603050405020304" pitchFamily="18" charset="0"/>
                <a:ea typeface="MS Gothic" panose="020B0609070205080204" pitchFamily="49" charset="-128"/>
              </a:rPr>
              <a:t>July 2024:                                                   5</a:t>
            </a:r>
          </a:p>
          <a:p>
            <a:pPr lvl="1"/>
            <a:r>
              <a:rPr lang="en-US" sz="3200" dirty="0">
                <a:latin typeface="Times New Roman" panose="02020603050405020304" pitchFamily="18" charset="0"/>
                <a:ea typeface="MS Gothic" panose="020B0609070205080204" pitchFamily="49" charset="-128"/>
              </a:rPr>
              <a:t>March 2025:                                               4</a:t>
            </a:r>
          </a:p>
          <a:p>
            <a:pPr lvl="1"/>
            <a:r>
              <a:rPr lang="en-US" sz="3200" dirty="0">
                <a:latin typeface="Times New Roman" panose="02020603050405020304" pitchFamily="18" charset="0"/>
                <a:ea typeface="MS Gothic" panose="020B0609070205080204" pitchFamily="49" charset="-128"/>
              </a:rPr>
              <a:t>After March 2025, based on Data:             5</a:t>
            </a:r>
          </a:p>
          <a:p>
            <a:pPr lvl="1"/>
            <a:endParaRPr lang="en-US" sz="3200" b="0" i="0" u="none" strike="noStrike" dirty="0">
              <a:effectLst/>
              <a:latin typeface="Arial" panose="020B0604020202020204" pitchFamily="34" charset="0"/>
            </a:endParaRPr>
          </a:p>
          <a:p>
            <a:pPr marL="914400" lvl="1" indent="-457200">
              <a:buFont typeface="+mj-lt"/>
              <a:buAutoNum type="arabicPeriod"/>
            </a:pPr>
            <a:endParaRPr lang="en-US" sz="2900" kern="0" dirty="0"/>
          </a:p>
        </p:txBody>
      </p:sp>
      <p:sp>
        <p:nvSpPr>
          <p:cNvPr id="7" name="Footer Placeholder 6">
            <a:extLst>
              <a:ext uri="{FF2B5EF4-FFF2-40B4-BE49-F238E27FC236}">
                <a16:creationId xmlns:a16="http://schemas.microsoft.com/office/drawing/2014/main" id="{BBDF6A39-200E-A6A6-4869-B82ED2A18E51}"/>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C48CB835-8595-4C6A-FC57-4A112F803BB3}"/>
              </a:ext>
            </a:extLst>
          </p:cNvPr>
          <p:cNvSpPr>
            <a:spLocks noGrp="1"/>
          </p:cNvSpPr>
          <p:nvPr>
            <p:ph type="sldNum" idx="12"/>
          </p:nvPr>
        </p:nvSpPr>
        <p:spPr/>
        <p:txBody>
          <a:bodyPr/>
          <a:lstStyle/>
          <a:p>
            <a:r>
              <a:rPr lang="en-GB"/>
              <a:t>Slide </a:t>
            </a:r>
            <a:fld id="{3ABCC52B-A3F7-440B-BBF2-55191E6E7773}" type="slidenum">
              <a:rPr lang="en-GB" smtClean="0"/>
              <a:pPr/>
              <a:t>113</a:t>
            </a:fld>
            <a:endParaRPr lang="en-GB"/>
          </a:p>
        </p:txBody>
      </p:sp>
      <p:sp>
        <p:nvSpPr>
          <p:cNvPr id="9" name="Date Placeholder 8">
            <a:extLst>
              <a:ext uri="{FF2B5EF4-FFF2-40B4-BE49-F238E27FC236}">
                <a16:creationId xmlns:a16="http://schemas.microsoft.com/office/drawing/2014/main" id="{7EE9A59D-9099-7C46-A60D-CE31E37880D1}"/>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15798857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March 2024</a:t>
            </a:r>
            <a:endParaRPr lang="en-US" dirty="0"/>
          </a:p>
        </p:txBody>
      </p:sp>
      <p:pic>
        <p:nvPicPr>
          <p:cNvPr id="7" name="Picture 6">
            <a:extLst>
              <a:ext uri="{FF2B5EF4-FFF2-40B4-BE49-F238E27FC236}">
                <a16:creationId xmlns:a16="http://schemas.microsoft.com/office/drawing/2014/main" id="{05D838B8-CC34-7753-0F74-3AA66D381C06}"/>
              </a:ext>
            </a:extLst>
          </p:cNvPr>
          <p:cNvPicPr>
            <a:picLocks noChangeAspect="1"/>
          </p:cNvPicPr>
          <p:nvPr/>
        </p:nvPicPr>
        <p:blipFill>
          <a:blip r:embed="rId2"/>
          <a:stretch>
            <a:fillRect/>
          </a:stretch>
        </p:blipFill>
        <p:spPr>
          <a:xfrm>
            <a:off x="2120160" y="1870488"/>
            <a:ext cx="7949565" cy="4172903"/>
          </a:xfrm>
          <a:prstGeom prst="rect">
            <a:avLst/>
          </a:prstGeom>
        </p:spPr>
      </p:pic>
      <p:sp>
        <p:nvSpPr>
          <p:cNvPr id="5" name="Footer Placeholder 4">
            <a:extLst>
              <a:ext uri="{FF2B5EF4-FFF2-40B4-BE49-F238E27FC236}">
                <a16:creationId xmlns:a16="http://schemas.microsoft.com/office/drawing/2014/main" id="{7D90CC32-FA5A-6CB8-7452-C64D3180E305}"/>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8C2DF64D-30E2-D69A-3457-34FB16C3E4E3}"/>
              </a:ext>
            </a:extLst>
          </p:cNvPr>
          <p:cNvSpPr>
            <a:spLocks noGrp="1"/>
          </p:cNvSpPr>
          <p:nvPr>
            <p:ph type="sldNum" idx="12"/>
          </p:nvPr>
        </p:nvSpPr>
        <p:spPr/>
        <p:txBody>
          <a:bodyPr/>
          <a:lstStyle/>
          <a:p>
            <a:r>
              <a:rPr lang="en-GB"/>
              <a:t>Slide </a:t>
            </a:r>
            <a:fld id="{3ABCC52B-A3F7-440B-BBF2-55191E6E7773}" type="slidenum">
              <a:rPr lang="en-GB" smtClean="0"/>
              <a:pPr/>
              <a:t>114</a:t>
            </a:fld>
            <a:endParaRPr lang="en-GB"/>
          </a:p>
        </p:txBody>
      </p:sp>
      <p:sp>
        <p:nvSpPr>
          <p:cNvPr id="9" name="Date Placeholder 8">
            <a:extLst>
              <a:ext uri="{FF2B5EF4-FFF2-40B4-BE49-F238E27FC236}">
                <a16:creationId xmlns:a16="http://schemas.microsoft.com/office/drawing/2014/main" id="{BE5B219A-F98B-745A-1A10-3B6E32A16B1F}"/>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23631820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0527-6352-806C-9312-517F177F195B}"/>
              </a:ext>
            </a:extLst>
          </p:cNvPr>
          <p:cNvSpPr>
            <a:spLocks noGrp="1"/>
          </p:cNvSpPr>
          <p:nvPr>
            <p:ph type="title"/>
          </p:nvPr>
        </p:nvSpPr>
        <p:spPr/>
        <p:txBody>
          <a:bodyPr/>
          <a:lstStyle/>
          <a:p>
            <a:r>
              <a:rPr lang="en-US" dirty="0"/>
              <a:t>External Liaisons</a:t>
            </a:r>
          </a:p>
        </p:txBody>
      </p:sp>
      <p:sp>
        <p:nvSpPr>
          <p:cNvPr id="3" name="Text Placeholder 2">
            <a:extLst>
              <a:ext uri="{FF2B5EF4-FFF2-40B4-BE49-F238E27FC236}">
                <a16:creationId xmlns:a16="http://schemas.microsoft.com/office/drawing/2014/main" id="{96066DEB-4AB1-2F18-82DB-35DAB477075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94C1C006-F98F-884E-ADD5-6C08CD95260F}"/>
              </a:ext>
            </a:extLst>
          </p:cNvPr>
          <p:cNvSpPr>
            <a:spLocks noGrp="1"/>
          </p:cNvSpPr>
          <p:nvPr>
            <p:ph type="dt" idx="10"/>
          </p:nvPr>
        </p:nvSpPr>
        <p:spPr/>
        <p:txBody>
          <a:bodyPr/>
          <a:lstStyle/>
          <a:p>
            <a:r>
              <a:rPr lang="en-US"/>
              <a:t>March 2024</a:t>
            </a:r>
            <a:endParaRPr lang="en-GB"/>
          </a:p>
        </p:txBody>
      </p:sp>
      <p:sp>
        <p:nvSpPr>
          <p:cNvPr id="5" name="Footer Placeholder 4">
            <a:extLst>
              <a:ext uri="{FF2B5EF4-FFF2-40B4-BE49-F238E27FC236}">
                <a16:creationId xmlns:a16="http://schemas.microsoft.com/office/drawing/2014/main" id="{BDBD75D8-51FD-62AC-8216-6BCEFF44649F}"/>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21CC4F1A-B93D-242D-D101-748D5D12AC04}"/>
              </a:ext>
            </a:extLst>
          </p:cNvPr>
          <p:cNvSpPr>
            <a:spLocks noGrp="1"/>
          </p:cNvSpPr>
          <p:nvPr>
            <p:ph type="sldNum" idx="12"/>
          </p:nvPr>
        </p:nvSpPr>
        <p:spPr/>
        <p:txBody>
          <a:bodyPr/>
          <a:lstStyle/>
          <a:p>
            <a:r>
              <a:rPr lang="en-GB"/>
              <a:t>Slide </a:t>
            </a:r>
            <a:fld id="{3ABCC52B-A3F7-440B-BBF2-55191E6E7773}" type="slidenum">
              <a:rPr lang="en-GB" smtClean="0"/>
              <a:pPr/>
              <a:t>115</a:t>
            </a:fld>
            <a:endParaRPr lang="en-GB"/>
          </a:p>
        </p:txBody>
      </p:sp>
    </p:spTree>
    <p:extLst>
      <p:ext uri="{BB962C8B-B14F-4D97-AF65-F5344CB8AC3E}">
        <p14:creationId xmlns:p14="http://schemas.microsoft.com/office/powerpoint/2010/main" val="33603815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2024-03-07</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990C20B6-31BE-DE8A-A980-675B027AFD03}"/>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B3E187ED-868A-2810-6F40-4AF229C0A57D}"/>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5" name="Date Placeholder 4">
            <a:extLst>
              <a:ext uri="{FF2B5EF4-FFF2-40B4-BE49-F238E27FC236}">
                <a16:creationId xmlns:a16="http://schemas.microsoft.com/office/drawing/2014/main" id="{441E439A-5F01-2A42-701C-FF16510950CD}"/>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5010000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(1/2)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dirty="0"/>
              <a:t>This year marks the 25</a:t>
            </a:r>
            <a:r>
              <a:rPr lang="en-US" altLang="en-US" baseline="30000" dirty="0"/>
              <a:t>th</a:t>
            </a:r>
            <a:r>
              <a:rPr lang="en-US" altLang="en-US" dirty="0"/>
              <a:t> Anniversary </a:t>
            </a:r>
            <a:br>
              <a:rPr lang="en-US" altLang="en-US" dirty="0"/>
            </a:br>
            <a:r>
              <a:rPr lang="en-US" altLang="en-US" dirty="0"/>
              <a:t>of the WFA</a:t>
            </a:r>
          </a:p>
          <a:p>
            <a:r>
              <a:rPr lang="en-US" altLang="en-US" dirty="0"/>
              <a:t>The last WFA F2F member meeting took </a:t>
            </a:r>
            <a:br>
              <a:rPr lang="en-US" altLang="en-US" dirty="0"/>
            </a:br>
            <a:r>
              <a:rPr lang="en-US" altLang="en-US" dirty="0"/>
              <a:t>place Feb 20th-22nd, 2024, in Singapore</a:t>
            </a:r>
          </a:p>
          <a:p>
            <a:r>
              <a:rPr lang="en-US" altLang="en-US" dirty="0"/>
              <a:t>The FCC approved Wi-Fi Alliance Services for commercial operation of its 6 GHz Automated Frequency Coordination (AFC) system; one of the seven approved AFC operators</a:t>
            </a:r>
          </a:p>
          <a:p>
            <a:r>
              <a:rPr lang="en-US" altLang="en-US" dirty="0"/>
              <a:t>The next WFA F2F member meeting will take place May 21st-23rd, 2024, in Austin, TX</a:t>
            </a:r>
          </a:p>
        </p:txBody>
      </p:sp>
      <p:pic>
        <p:nvPicPr>
          <p:cNvPr id="1027" name="x__x0000_i1028">
            <a:extLst>
              <a:ext uri="{FF2B5EF4-FFF2-40B4-BE49-F238E27FC236}">
                <a16:creationId xmlns:a16="http://schemas.microsoft.com/office/drawing/2014/main" id="{5CD6E890-D36D-1B5B-E9D7-C25D89662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1388025"/>
            <a:ext cx="2483768" cy="248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9B541A32-4733-4932-B721-78C1AB47ECD2}"/>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6BBF2B19-76B3-1A5E-B50B-AB20688B485A}"/>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5" name="Date Placeholder 4">
            <a:extLst>
              <a:ext uri="{FF2B5EF4-FFF2-40B4-BE49-F238E27FC236}">
                <a16:creationId xmlns:a16="http://schemas.microsoft.com/office/drawing/2014/main" id="{6F7A2A8A-405C-37B0-8120-63A0F8B8E4C0}"/>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1832087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(2/2)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dirty="0"/>
              <a:t>Technical activity at WFA that has recently (since Q2/23) led to certification</a:t>
            </a:r>
          </a:p>
          <a:p>
            <a:pPr lvl="1"/>
            <a:r>
              <a:rPr lang="en-US" altLang="en-US" dirty="0"/>
              <a:t>Wi-Fi 7</a:t>
            </a:r>
          </a:p>
          <a:p>
            <a:pPr lvl="1"/>
            <a:r>
              <a:rPr lang="en-US" altLang="en-US" dirty="0"/>
              <a:t>QoS Management</a:t>
            </a:r>
          </a:p>
          <a:p>
            <a:pPr lvl="1"/>
            <a:r>
              <a:rPr lang="en-US" altLang="en-US" dirty="0" err="1"/>
              <a:t>EasyMesh</a:t>
            </a:r>
            <a:endParaRPr lang="en-US" altLang="en-US" dirty="0"/>
          </a:p>
          <a:p>
            <a:pPr lvl="1"/>
            <a:endParaRPr lang="en-US" altLang="en-US" dirty="0"/>
          </a:p>
          <a:p>
            <a:r>
              <a:rPr lang="en-US" altLang="en-US" dirty="0"/>
              <a:t>Technical activity at WFA that is expected to lead to certification</a:t>
            </a:r>
          </a:p>
          <a:p>
            <a:pPr lvl="1"/>
            <a:r>
              <a:rPr lang="en-US" altLang="en-US" dirty="0"/>
              <a:t>6 GHz standard power</a:t>
            </a:r>
          </a:p>
          <a:p>
            <a:pPr lvl="1"/>
            <a:r>
              <a:rPr lang="en-US" altLang="en-US" dirty="0"/>
              <a:t>Wi-Fi Direct</a:t>
            </a:r>
          </a:p>
          <a:p>
            <a:pPr lvl="1"/>
            <a:r>
              <a:rPr lang="en-US" altLang="en-US" dirty="0"/>
              <a:t>Wi-Fi proximity ranging</a:t>
            </a:r>
          </a:p>
        </p:txBody>
      </p:sp>
      <p:sp>
        <p:nvSpPr>
          <p:cNvPr id="3" name="Footer Placeholder 2">
            <a:extLst>
              <a:ext uri="{FF2B5EF4-FFF2-40B4-BE49-F238E27FC236}">
                <a16:creationId xmlns:a16="http://schemas.microsoft.com/office/drawing/2014/main" id="{A21AC86C-CF34-CFA1-7938-4A334754F174}"/>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62E19BC1-DADD-BAE7-FD45-B28A61815F91}"/>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5" name="Date Placeholder 4">
            <a:extLst>
              <a:ext uri="{FF2B5EF4-FFF2-40B4-BE49-F238E27FC236}">
                <a16:creationId xmlns:a16="http://schemas.microsoft.com/office/drawing/2014/main" id="{BA3A6205-12A2-25B4-04E6-9C06F237FF6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1615429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2000" dirty="0"/>
              <a:t>Examples of additional WFA technical work</a:t>
            </a:r>
          </a:p>
          <a:p>
            <a:pPr lvl="1"/>
            <a:r>
              <a:rPr lang="en-US" altLang="en-US" sz="1800" dirty="0"/>
              <a:t>Security</a:t>
            </a:r>
          </a:p>
          <a:p>
            <a:pPr lvl="1"/>
            <a:r>
              <a:rPr lang="en-US" altLang="en-US" sz="1800" dirty="0"/>
              <a:t>Automated Frequency Coordination</a:t>
            </a:r>
          </a:p>
          <a:p>
            <a:pPr lvl="1"/>
            <a:r>
              <a:rPr lang="en-US" altLang="en-US" sz="1800" dirty="0"/>
              <a:t>Customer Experience</a:t>
            </a:r>
          </a:p>
          <a:p>
            <a:pPr lvl="1"/>
            <a:r>
              <a:rPr lang="en-US" altLang="en-US" sz="1800" dirty="0"/>
              <a:t>Wi-Fi </a:t>
            </a:r>
            <a:r>
              <a:rPr lang="en-US" altLang="en-US" sz="1800" dirty="0" err="1"/>
              <a:t>HaLow</a:t>
            </a:r>
            <a:endParaRPr lang="en-US" altLang="en-US" sz="1800" dirty="0"/>
          </a:p>
          <a:p>
            <a:pPr lvl="1"/>
            <a:r>
              <a:rPr lang="en-US" altLang="en-US" sz="1800" dirty="0"/>
              <a:t>Wi-Fi Data Elements</a:t>
            </a:r>
          </a:p>
          <a:p>
            <a:r>
              <a:rPr lang="en-US" altLang="en-US" sz="2000" dirty="0"/>
              <a:t>Examples of additional WFA activity that may lead to technical work </a:t>
            </a:r>
          </a:p>
          <a:p>
            <a:pPr lvl="1"/>
            <a:r>
              <a:rPr lang="en-US" altLang="en-US" sz="1800" dirty="0"/>
              <a:t>XR (Augmented / Virtual / Mixed Reality)</a:t>
            </a:r>
          </a:p>
          <a:p>
            <a:pPr lvl="1"/>
            <a:r>
              <a:rPr lang="en-US" altLang="en-US" sz="1800" dirty="0"/>
              <a:t>Automotive</a:t>
            </a:r>
          </a:p>
          <a:p>
            <a:pPr lvl="1"/>
            <a:r>
              <a:rPr lang="en-US" altLang="en-US" sz="1800" dirty="0"/>
              <a:t>Healthcare</a:t>
            </a:r>
          </a:p>
          <a:p>
            <a:pPr lvl="1"/>
            <a:r>
              <a:rPr lang="en-US" altLang="en-US" sz="1800" dirty="0"/>
              <a:t>Operators</a:t>
            </a:r>
          </a:p>
          <a:p>
            <a:pPr lvl="1"/>
            <a:r>
              <a:rPr lang="en-US" altLang="en-US" sz="1800" dirty="0"/>
              <a:t>Internet of things</a:t>
            </a:r>
          </a:p>
          <a:p>
            <a:r>
              <a:rPr lang="en-GB" altLang="en-US" sz="2000" dirty="0"/>
              <a:t>Spectrum regulatory</a:t>
            </a:r>
          </a:p>
        </p:txBody>
      </p:sp>
      <p:sp>
        <p:nvSpPr>
          <p:cNvPr id="4" name="Footer Placeholder 3">
            <a:extLst>
              <a:ext uri="{FF2B5EF4-FFF2-40B4-BE49-F238E27FC236}">
                <a16:creationId xmlns:a16="http://schemas.microsoft.com/office/drawing/2014/main" id="{295E2DE5-044F-C94D-386E-3FF409501F26}"/>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E56FCCD0-4264-626F-ED58-861D3758ABF1}"/>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6" name="Date Placeholder 5">
            <a:extLst>
              <a:ext uri="{FF2B5EF4-FFF2-40B4-BE49-F238E27FC236}">
                <a16:creationId xmlns:a16="http://schemas.microsoft.com/office/drawing/2014/main" id="{29894753-4341-130D-1848-321CF3FA3C35}"/>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515966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ctr">
              <a:buFontTx/>
              <a:buNone/>
            </a:pPr>
            <a:r>
              <a:rPr lang="en-US" b="0" dirty="0"/>
              <a:t>This document contains agenda/minutes/actions/status as prepared/recorded at the IEEE 802.11 Editors’ Meeting</a:t>
            </a: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12</a:t>
            </a:fld>
            <a:endParaRPr lang="en-GB" dirty="0"/>
          </a:p>
        </p:txBody>
      </p:sp>
      <p:sp>
        <p:nvSpPr>
          <p:cNvPr id="5" name="Footer Placeholder 4"/>
          <p:cNvSpPr>
            <a:spLocks noGrp="1"/>
          </p:cNvSpPr>
          <p:nvPr>
            <p:ph type="ftr" idx="14"/>
          </p:nvPr>
        </p:nvSpPr>
        <p:spPr/>
        <p:txBody>
          <a:bodyPr/>
          <a:lstStyle/>
          <a:p>
            <a:r>
              <a:rPr lang="en-GB"/>
              <a:t>Emily Qi, Intel</a:t>
            </a:r>
            <a:endParaRPr lang="en-GB" dirty="0"/>
          </a:p>
        </p:txBody>
      </p:sp>
      <p:sp>
        <p:nvSpPr>
          <p:cNvPr id="4" name="Date Placeholder 3"/>
          <p:cNvSpPr>
            <a:spLocks noGrp="1"/>
          </p:cNvSpPr>
          <p:nvPr>
            <p:ph type="dt" idx="15"/>
          </p:nvPr>
        </p:nvSpPr>
        <p:spPr/>
        <p:txBody>
          <a:bodyPr/>
          <a:lstStyle/>
          <a:p>
            <a:r>
              <a:rPr lang="en-US"/>
              <a:t>March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3B8-0149-B3ED-C70D-A277C6A5E4F9}"/>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BEE61EF7-B509-99B0-46A4-F87B140FFD6D}"/>
              </a:ext>
            </a:extLst>
          </p:cNvPr>
          <p:cNvSpPr>
            <a:spLocks noGrp="1"/>
          </p:cNvSpPr>
          <p:nvPr>
            <p:ph idx="1"/>
          </p:nvPr>
        </p:nvSpPr>
        <p:spPr/>
        <p:txBody>
          <a:bodyPr/>
          <a:lstStyle/>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introduces Wi-Fi CERTIFIED 7™, </a:t>
            </a:r>
            <a:r>
              <a:rPr lang="en-US" sz="1800" dirty="0">
                <a:ea typeface="Times New Roman" panose="02020603050405020304" pitchFamily="18" charset="0"/>
                <a:hlinkClick r:id="rId2"/>
              </a:rPr>
              <a:t>https://www.wi-fi.org/news-events/newsroom/wi-fi-alliance-introduces-wi-fi-certified-7</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celebrates the 2023 World Radiocommunication Conference (WRC-23) decisions on the 6.425-7.125 GHz frequency band, </a:t>
            </a:r>
            <a:r>
              <a:rPr lang="en-US" sz="1800" dirty="0">
                <a:ea typeface="Times New Roman" panose="02020603050405020304" pitchFamily="18" charset="0"/>
                <a:hlinkClick r:id="rId3"/>
              </a:rPr>
              <a:t>https://www.wi-fi.org/news-events/newsroom/wi-fi-alliance-celebrates-the-2023-world-radiocommunication-conference-wrc-23</a:t>
            </a:r>
            <a:endParaRPr lang="en-US" sz="1800" dirty="0">
              <a:ea typeface="Times New Roman" panose="02020603050405020304" pitchFamily="18"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subsidiary demonstrates commercial operation readiness, </a:t>
            </a:r>
            <a:r>
              <a:rPr lang="en-US" sz="1800" dirty="0">
                <a:ea typeface="Times New Roman" panose="02020603050405020304" pitchFamily="18" charset="0"/>
                <a:hlinkClick r:id="rId4"/>
              </a:rPr>
              <a:t>https://www.wi-fi.org/news-events/newsroom/wi-fi-alliance-subsidiary-demonstrates-commercial-operation-readiness</a:t>
            </a:r>
            <a:endParaRPr lang="en-US" sz="1800" dirty="0">
              <a:ea typeface="Times New Roman" panose="02020603050405020304" pitchFamily="18"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Alliance® commends FCC on expanding regulatory framework for 6 GHz, </a:t>
            </a:r>
            <a:r>
              <a:rPr lang="en-US" sz="1800" dirty="0">
                <a:ea typeface="Times New Roman" panose="02020603050405020304" pitchFamily="18" charset="0"/>
                <a:hlinkClick r:id="rId5"/>
              </a:rPr>
              <a:t>https://www.wi-fi.org/news-events/newsroom/wi-fi-alliance-commends-fcc-on-expanding-regulatory-framework-for-6-ghz</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New Wi-Fi CERTIFIED 6® testing to support authorization of 6 GHz Standard Power Devices, </a:t>
            </a:r>
            <a:r>
              <a:rPr lang="en-US" sz="1800" dirty="0">
                <a:ea typeface="Times New Roman" panose="02020603050405020304" pitchFamily="18" charset="0"/>
                <a:hlinkClick r:id="rId6"/>
              </a:rPr>
              <a:t>https://www.wi-fi.org/news-events/newsroom/new-wi-fi-certified-6-testing-to-support-authorization-of-6-ghz-standard-power</a:t>
            </a:r>
            <a:r>
              <a:rPr lang="en-US" sz="1800" dirty="0">
                <a:ea typeface="Times New Roman" panose="02020603050405020304" pitchFamily="18" charset="0"/>
              </a:rPr>
              <a:t> </a:t>
            </a:r>
          </a:p>
        </p:txBody>
      </p:sp>
      <p:sp>
        <p:nvSpPr>
          <p:cNvPr id="7" name="Footer Placeholder 6">
            <a:extLst>
              <a:ext uri="{FF2B5EF4-FFF2-40B4-BE49-F238E27FC236}">
                <a16:creationId xmlns:a16="http://schemas.microsoft.com/office/drawing/2014/main" id="{084E25FF-D7A0-F466-DD0C-1E634D010881}"/>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6A9C11FF-D6C1-A415-5F48-E2DA032DABD5}"/>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9" name="Date Placeholder 8">
            <a:extLst>
              <a:ext uri="{FF2B5EF4-FFF2-40B4-BE49-F238E27FC236}">
                <a16:creationId xmlns:a16="http://schemas.microsoft.com/office/drawing/2014/main" id="{7B5D00FA-E672-E581-07F4-9488B2362D81}"/>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3792744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8ED0DBF0-8024-C0CF-6A60-E0D569703AF0}"/>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1A3399C0-743F-7B4D-114A-2EB97F308D86}"/>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C83BAA88-796D-5844-7AE6-A9A9A99E3AA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8049141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2024-03-13</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F52891E-7424-6D74-4A7C-E034FC58DB7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32DA1AF-915E-45C3-8C5E-6C61D06C4458}"/>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4" name="Date Placeholder 3">
            <a:extLst>
              <a:ext uri="{FF2B5EF4-FFF2-40B4-BE49-F238E27FC236}">
                <a16:creationId xmlns:a16="http://schemas.microsoft.com/office/drawing/2014/main" id="{C7C83EF9-BA59-DDDA-DF14-006B91A9BB42}"/>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5043999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March 2024.</a:t>
            </a:r>
          </a:p>
        </p:txBody>
      </p:sp>
      <p:sp>
        <p:nvSpPr>
          <p:cNvPr id="2" name="Footer Placeholder 1">
            <a:extLst>
              <a:ext uri="{FF2B5EF4-FFF2-40B4-BE49-F238E27FC236}">
                <a16:creationId xmlns:a16="http://schemas.microsoft.com/office/drawing/2014/main" id="{07DF38A7-23BD-9657-FC24-8727BBF4936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5CA0A6A-7229-7D49-268B-A08A805163ED}"/>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4" name="Date Placeholder 3">
            <a:extLst>
              <a:ext uri="{FF2B5EF4-FFF2-40B4-BE49-F238E27FC236}">
                <a16:creationId xmlns:a16="http://schemas.microsoft.com/office/drawing/2014/main" id="{AA5AA989-7B9B-822E-2C44-FA863E8E103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429339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16-22, 2024 – Brisbane, QLD, AU</a:t>
            </a:r>
          </a:p>
          <a:p>
            <a:pPr lvl="1"/>
            <a:r>
              <a:rPr lang="en-US" dirty="0"/>
              <a:t>July 20-26 – Vancouver, BC, CA</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5531DF6F-8A47-DCF7-AC72-C0686F3F211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771D4CF-BB8F-3390-AC42-DBF247C82249}"/>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4" name="Date Placeholder 3">
            <a:extLst>
              <a:ext uri="{FF2B5EF4-FFF2-40B4-BE49-F238E27FC236}">
                <a16:creationId xmlns:a16="http://schemas.microsoft.com/office/drawing/2014/main" id="{457A64CE-EFE6-193F-7091-48B36017E951}"/>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7603984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February 16, 2024</a:t>
            </a:r>
          </a:p>
          <a:p>
            <a:pPr lvl="2">
              <a:lnSpc>
                <a:spcPct val="80000"/>
              </a:lnSpc>
              <a:defRPr/>
            </a:pPr>
            <a:r>
              <a:rPr lang="en-US" sz="1400" dirty="0"/>
              <a:t>Notifications of IEEE 802.11bf PAR modification and IEEE 802.11pb PAR and CSD</a:t>
            </a:r>
          </a:p>
          <a:p>
            <a:pPr lvl="2">
              <a:lnSpc>
                <a:spcPct val="80000"/>
              </a:lnSpc>
              <a:defRPr/>
            </a:pPr>
            <a:r>
              <a:rPr lang="en-US" sz="1400" dirty="0"/>
              <a:t>“Transfer” of RFC 8110 (Opportunistic Wireless Encryption) to IEEE 802.11</a:t>
            </a:r>
          </a:p>
        </p:txBody>
      </p:sp>
      <p:sp>
        <p:nvSpPr>
          <p:cNvPr id="2" name="Footer Placeholder 1">
            <a:extLst>
              <a:ext uri="{FF2B5EF4-FFF2-40B4-BE49-F238E27FC236}">
                <a16:creationId xmlns:a16="http://schemas.microsoft.com/office/drawing/2014/main" id="{A57D4626-79B9-FE60-19FB-954C4BE893A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C28A18A-EB55-8BFB-9CC5-145C67DEA1DD}"/>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4" name="Date Placeholder 3">
            <a:extLst>
              <a:ext uri="{FF2B5EF4-FFF2-40B4-BE49-F238E27FC236}">
                <a16:creationId xmlns:a16="http://schemas.microsoft.com/office/drawing/2014/main" id="{CFAFF3E2-E40D-3F63-0056-C388AF59A165}"/>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4785408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There have been no RFCs published in the last two months that reference IEEE 802.11</a:t>
            </a:r>
          </a:p>
        </p:txBody>
      </p:sp>
      <p:sp>
        <p:nvSpPr>
          <p:cNvPr id="2" name="Footer Placeholder 1">
            <a:extLst>
              <a:ext uri="{FF2B5EF4-FFF2-40B4-BE49-F238E27FC236}">
                <a16:creationId xmlns:a16="http://schemas.microsoft.com/office/drawing/2014/main" id="{F651656B-C1D4-606C-C843-E3DF1D4B2F0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CDE80F0-948B-6D29-C2A0-9F5F5C05882B}"/>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9CFBD083-3D5D-12CC-073F-9E44DCBDDF1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1656289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119 March 16-22,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2742140943"/>
              </p:ext>
            </p:extLst>
          </p:nvPr>
        </p:nvGraphicFramePr>
        <p:xfrm>
          <a:off x="2607221" y="2574504"/>
          <a:ext cx="6977557" cy="2617080"/>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deleg</a:t>
                      </a:r>
                      <a:endParaRPr lang="en-US" dirty="0"/>
                    </a:p>
                  </a:txBody>
                  <a:tcPr anchor="ctr"/>
                </a:tc>
                <a:tc>
                  <a:txBody>
                    <a:bodyPr/>
                    <a:lstStyle/>
                    <a:p>
                      <a:r>
                        <a:rPr lang="en-US" dirty="0"/>
                        <a:t>New DNS Delegation</a:t>
                      </a:r>
                    </a:p>
                  </a:txBody>
                  <a:tcPr anchor="ctr"/>
                </a:tc>
                <a:extLst>
                  <a:ext uri="{0D108BD9-81ED-4DB2-BD59-A6C34878D82A}">
                    <a16:rowId xmlns:a16="http://schemas.microsoft.com/office/drawing/2014/main" val="1280367694"/>
                  </a:ext>
                </a:extLst>
              </a:tr>
              <a:tr h="523416">
                <a:tc>
                  <a:txBody>
                    <a:bodyPr/>
                    <a:lstStyle/>
                    <a:p>
                      <a:r>
                        <a:rPr lang="en-US" dirty="0">
                          <a:hlinkClick r:id="rId5"/>
                        </a:rPr>
                        <a:t>srv6ops</a:t>
                      </a:r>
                      <a:endParaRPr lang="en-US" dirty="0"/>
                    </a:p>
                  </a:txBody>
                  <a:tcPr anchor="ctr"/>
                </a:tc>
                <a:tc>
                  <a:txBody>
                    <a:bodyPr/>
                    <a:lstStyle/>
                    <a:p>
                      <a:r>
                        <a:rPr lang="en-US" dirty="0"/>
                        <a:t>SRv6 Operations</a:t>
                      </a:r>
                    </a:p>
                  </a:txBody>
                  <a:tcPr anchor="ctr"/>
                </a:tc>
                <a:extLst>
                  <a:ext uri="{0D108BD9-81ED-4DB2-BD59-A6C34878D82A}">
                    <a16:rowId xmlns:a16="http://schemas.microsoft.com/office/drawing/2014/main" val="2187483100"/>
                  </a:ext>
                </a:extLst>
              </a:tr>
              <a:tr h="523416">
                <a:tc>
                  <a:txBody>
                    <a:bodyPr/>
                    <a:lstStyle/>
                    <a:p>
                      <a:r>
                        <a:rPr lang="en-US" dirty="0">
                          <a:hlinkClick r:id="rId6"/>
                        </a:rPr>
                        <a:t>sconepro</a:t>
                      </a:r>
                      <a:endParaRPr lang="en-US" dirty="0"/>
                    </a:p>
                  </a:txBody>
                  <a:tcPr anchor="ctr"/>
                </a:tc>
                <a:tc>
                  <a:txBody>
                    <a:bodyPr/>
                    <a:lstStyle/>
                    <a:p>
                      <a:r>
                        <a:rPr lang="en-US" dirty="0"/>
                        <a:t>Secure Communication of Network Properties</a:t>
                      </a:r>
                    </a:p>
                  </a:txBody>
                  <a:tcPr anchor="ctr"/>
                </a:tc>
                <a:extLst>
                  <a:ext uri="{0D108BD9-81ED-4DB2-BD59-A6C34878D82A}">
                    <a16:rowId xmlns:a16="http://schemas.microsoft.com/office/drawing/2014/main" val="3624949388"/>
                  </a:ext>
                </a:extLst>
              </a:tr>
              <a:tr h="523416">
                <a:tc>
                  <a:txBody>
                    <a:bodyPr/>
                    <a:lstStyle/>
                    <a:p>
                      <a:r>
                        <a:rPr lang="en-US" dirty="0" err="1">
                          <a:hlinkClick r:id="rId7"/>
                        </a:rPr>
                        <a:t>alldispatch</a:t>
                      </a:r>
                      <a:endParaRPr lang="en-US" dirty="0"/>
                    </a:p>
                  </a:txBody>
                  <a:tcPr anchor="ctr"/>
                </a:tc>
                <a:tc>
                  <a:txBody>
                    <a:bodyPr/>
                    <a:lstStyle/>
                    <a:p>
                      <a:r>
                        <a:rPr lang="en-US" dirty="0"/>
                        <a:t>IETF-Wide "Dispatch" Session</a:t>
                      </a:r>
                    </a:p>
                  </a:txBody>
                  <a:tcPr anchor="ctr"/>
                </a:tc>
                <a:extLst>
                  <a:ext uri="{0D108BD9-81ED-4DB2-BD59-A6C34878D82A}">
                    <a16:rowId xmlns:a16="http://schemas.microsoft.com/office/drawing/2014/main" val="2482951840"/>
                  </a:ext>
                </a:extLst>
              </a:tr>
              <a:tr h="523416">
                <a:tc>
                  <a:txBody>
                    <a:bodyPr/>
                    <a:lstStyle/>
                    <a:p>
                      <a:r>
                        <a:rPr lang="en-US" dirty="0">
                          <a:hlinkClick r:id="rId8"/>
                        </a:rPr>
                        <a:t>spice</a:t>
                      </a:r>
                      <a:endParaRPr lang="en-US" dirty="0"/>
                    </a:p>
                  </a:txBody>
                  <a:tcPr anchor="ctr"/>
                </a:tc>
                <a:tc>
                  <a:txBody>
                    <a:bodyPr/>
                    <a:lstStyle/>
                    <a:p>
                      <a:r>
                        <a:rPr lang="en-US" dirty="0"/>
                        <a:t>Secure Patterns for Internet </a:t>
                      </a:r>
                      <a:r>
                        <a:rPr lang="en-US" dirty="0" err="1"/>
                        <a:t>CrEdentials</a:t>
                      </a:r>
                      <a:endParaRPr lang="en-US" dirty="0"/>
                    </a:p>
                  </a:txBody>
                  <a:tcPr anchor="ctr"/>
                </a:tc>
                <a:extLst>
                  <a:ext uri="{0D108BD9-81ED-4DB2-BD59-A6C34878D82A}">
                    <a16:rowId xmlns:a16="http://schemas.microsoft.com/office/drawing/2014/main" val="902884817"/>
                  </a:ext>
                </a:extLst>
              </a:tr>
            </a:tbl>
          </a:graphicData>
        </a:graphic>
      </p:graphicFrame>
      <p:sp>
        <p:nvSpPr>
          <p:cNvPr id="3" name="Footer Placeholder 2">
            <a:extLst>
              <a:ext uri="{FF2B5EF4-FFF2-40B4-BE49-F238E27FC236}">
                <a16:creationId xmlns:a16="http://schemas.microsoft.com/office/drawing/2014/main" id="{56AF42BA-1F77-B2D2-5CDF-BC867E2991F7}"/>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874CA955-95C4-1868-B0DF-52C7C1A1BB6A}"/>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5" name="Date Placeholder 4">
            <a:extLst>
              <a:ext uri="{FF2B5EF4-FFF2-40B4-BE49-F238E27FC236}">
                <a16:creationId xmlns:a16="http://schemas.microsoft.com/office/drawing/2014/main" id="{E81D0150-C9E8-AEEC-B0C8-86F009BAA120}"/>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3839289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21253365"/>
              </p:ext>
            </p:extLst>
          </p:nvPr>
        </p:nvGraphicFramePr>
        <p:xfrm>
          <a:off x="2514600" y="1983626"/>
          <a:ext cx="6977558" cy="397291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1669581490"/>
                  </a:ext>
                </a:extLst>
              </a:tr>
              <a:tr h="496614">
                <a:tc>
                  <a:txBody>
                    <a:bodyPr/>
                    <a:lstStyle/>
                    <a:p>
                      <a:r>
                        <a:rPr lang="en-US" dirty="0">
                          <a:hlinkClick r:id="rId10"/>
                        </a:rPr>
                        <a:t>masque</a:t>
                      </a:r>
                      <a:endParaRPr lang="en-US" dirty="0"/>
                    </a:p>
                  </a:txBody>
                  <a:tcPr anchor="ctr"/>
                </a:tc>
                <a:tc>
                  <a:txBody>
                    <a:bodyPr/>
                    <a:lstStyle/>
                    <a:p>
                      <a:r>
                        <a:rPr lang="en-US" dirty="0">
                          <a:hlinkClick r:id="rId11"/>
                        </a:rPr>
                        <a:t>Multiplexed Application Substrate over QUIC Encryption</a:t>
                      </a:r>
                      <a:endParaRPr lang="en-US" dirty="0"/>
                    </a:p>
                  </a:txBody>
                  <a:tcPr anchor="ctr"/>
                </a:tc>
                <a:extLst>
                  <a:ext uri="{0D108BD9-81ED-4DB2-BD59-A6C34878D82A}">
                    <a16:rowId xmlns:a16="http://schemas.microsoft.com/office/drawing/2014/main" val="1860230697"/>
                  </a:ext>
                </a:extLst>
              </a:tr>
              <a:tr h="496614">
                <a:tc>
                  <a:txBody>
                    <a:bodyPr/>
                    <a:lstStyle/>
                    <a:p>
                      <a:r>
                        <a:rPr lang="en-US" dirty="0">
                          <a:hlinkClick r:id="rId12"/>
                        </a:rPr>
                        <a:t>mls</a:t>
                      </a:r>
                      <a:endParaRPr lang="en-US" dirty="0"/>
                    </a:p>
                  </a:txBody>
                  <a:tcPr anchor="ctr"/>
                </a:tc>
                <a:tc>
                  <a:txBody>
                    <a:bodyPr/>
                    <a:lstStyle/>
                    <a:p>
                      <a:r>
                        <a:rPr lang="en-US" dirty="0">
                          <a:hlinkClick r:id="rId13"/>
                        </a:rPr>
                        <a:t>Messaging Layer Security</a:t>
                      </a:r>
                      <a:endParaRPr lang="en-US" dirty="0"/>
                    </a:p>
                  </a:txBody>
                  <a:tcPr anchor="ctr"/>
                </a:tc>
                <a:extLst>
                  <a:ext uri="{0D108BD9-81ED-4DB2-BD59-A6C34878D82A}">
                    <a16:rowId xmlns:a16="http://schemas.microsoft.com/office/drawing/2014/main" val="1578617353"/>
                  </a:ext>
                </a:extLst>
              </a:tr>
              <a:tr h="496614">
                <a:tc>
                  <a:txBody>
                    <a:bodyPr/>
                    <a:lstStyle/>
                    <a:p>
                      <a:r>
                        <a:rPr lang="en-US" dirty="0">
                          <a:hlinkClick r:id="rId14"/>
                        </a:rPr>
                        <a:t>multi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Multiformats</a:t>
                      </a:r>
                      <a:endParaRPr lang="en-US" sz="1800" b="0" dirty="0"/>
                    </a:p>
                  </a:txBody>
                  <a:tcPr marL="70945" marR="70945" marT="35472" marB="35472" anchor="ctr"/>
                </a:tc>
                <a:extLst>
                  <a:ext uri="{0D108BD9-81ED-4DB2-BD59-A6C34878D82A}">
                    <a16:rowId xmlns:a16="http://schemas.microsoft.com/office/drawing/2014/main" val="3416167694"/>
                  </a:ext>
                </a:extLst>
              </a:tr>
              <a:tr h="496614">
                <a:tc>
                  <a:txBody>
                    <a:bodyPr/>
                    <a:lstStyle/>
                    <a:p>
                      <a:r>
                        <a:rPr lang="en-US" dirty="0" err="1">
                          <a:hlinkClick r:id="rId16"/>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1248735191"/>
                  </a:ext>
                </a:extLst>
              </a:tr>
              <a:tr h="496614">
                <a:tc>
                  <a:txBody>
                    <a:bodyPr/>
                    <a:lstStyle/>
                    <a:p>
                      <a:r>
                        <a:rPr lang="en-US" dirty="0">
                          <a:hlinkClick r:id="rId18"/>
                        </a:rPr>
                        <a:t>spice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Secure Patterns for Internet CrEdentials</a:t>
                      </a:r>
                      <a:endParaRPr lang="en-US" sz="1800" b="0" dirty="0"/>
                    </a:p>
                  </a:txBody>
                  <a:tcPr marL="70945" marR="70945" marT="35472" marB="35472" anchor="ctr"/>
                </a:tc>
                <a:extLst>
                  <a:ext uri="{0D108BD9-81ED-4DB2-BD59-A6C34878D82A}">
                    <a16:rowId xmlns:a16="http://schemas.microsoft.com/office/drawing/2014/main" val="2447710368"/>
                  </a:ext>
                </a:extLst>
              </a:tr>
            </a:tbl>
          </a:graphicData>
        </a:graphic>
      </p:graphicFrame>
      <p:sp>
        <p:nvSpPr>
          <p:cNvPr id="3" name="Footer Placeholder 2">
            <a:extLst>
              <a:ext uri="{FF2B5EF4-FFF2-40B4-BE49-F238E27FC236}">
                <a16:creationId xmlns:a16="http://schemas.microsoft.com/office/drawing/2014/main" id="{97BDAD3A-0D80-76F1-9C4C-EECCECBF1BB2}"/>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AD03D27F-8CF9-4B14-117F-67BE4F7E00CE}"/>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5" name="Date Placeholder 4">
            <a:extLst>
              <a:ext uri="{FF2B5EF4-FFF2-40B4-BE49-F238E27FC236}">
                <a16:creationId xmlns:a16="http://schemas.microsoft.com/office/drawing/2014/main" id="{EB8380D6-6652-681E-597F-DA6602DE585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8364508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05A0E20-6D85-F682-41AE-B76B4CEC7F2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26095D4-956C-4B0D-6282-BE4F52DBC7E3}"/>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FB852684-BDB2-D31D-8E49-BC6F9A62832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52355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and Report for 2024-03-12 meeting</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Draft and Amendment alignments</a:t>
            </a:r>
          </a:p>
          <a:p>
            <a:pPr lvl="1">
              <a:buFont typeface="Arial" panose="020B0604020202020204" pitchFamily="34" charset="0"/>
              <a:buChar char="•"/>
            </a:pPr>
            <a:r>
              <a:rPr lang="en-US" sz="1600" dirty="0"/>
              <a:t>	11bc publication and 11be, 11bf, 11bh, 11bk ordering</a:t>
            </a:r>
          </a:p>
          <a:p>
            <a:pPr>
              <a:buFont typeface="Arial" panose="020B0604020202020204" pitchFamily="34" charset="0"/>
              <a:buChar char="•"/>
            </a:pPr>
            <a:r>
              <a:rPr lang="en-US" sz="2000" dirty="0"/>
              <a:t>11bf and 11bh MDR/MEC</a:t>
            </a:r>
          </a:p>
          <a:p>
            <a:pPr>
              <a:buFont typeface="Arial" panose="020B0604020202020204" pitchFamily="34" charset="0"/>
              <a:buChar char="•"/>
            </a:pPr>
            <a:r>
              <a:rPr lang="en-US" sz="2000" dirty="0"/>
              <a:t>ANA number spaces</a:t>
            </a:r>
          </a:p>
          <a:p>
            <a:endParaRPr lang="en-US" sz="20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a:t>Emily Qi, Intel</a:t>
            </a:r>
            <a:endParaRPr lang="en-GB" dirty="0"/>
          </a:p>
        </p:txBody>
      </p:sp>
      <p:sp>
        <p:nvSpPr>
          <p:cNvPr id="6" name="Date Placeholder 5"/>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IPv6 Neighbor Discovery Prefix Registration: </a:t>
            </a:r>
            <a:r>
              <a:rPr lang="en-US" sz="1400" dirty="0">
                <a:hlinkClick r:id="rId4"/>
              </a:rPr>
              <a:t>https://datatracker.ietf.org/doc/draft-ietf-6lo-prefix-registration/</a:t>
            </a:r>
            <a:r>
              <a:rPr lang="en-US" sz="1400" dirty="0"/>
              <a:t> (February 2024)</a:t>
            </a:r>
          </a:p>
          <a:p>
            <a:pPr lvl="2">
              <a:lnSpc>
                <a:spcPct val="80000"/>
              </a:lnSpc>
              <a:spcAft>
                <a:spcPts val="600"/>
              </a:spcAft>
            </a:pPr>
            <a:r>
              <a:rPr lang="en-US" sz="1400" dirty="0"/>
              <a:t>Mentions IEEE 802.11 as one possible Low-power and Lossy Network to which this specification is applicable</a:t>
            </a:r>
          </a:p>
          <a:p>
            <a:pPr lvl="1">
              <a:lnSpc>
                <a:spcPct val="80000"/>
              </a:lnSpc>
              <a:spcAft>
                <a:spcPts val="600"/>
              </a:spcAft>
            </a:pPr>
            <a:r>
              <a:rPr lang="en-US" sz="1400" dirty="0"/>
              <a:t>Submitted to IESG: IPv6 Neighbor Discovery Multicast and Anycast Address Listener Subscription: </a:t>
            </a:r>
            <a:r>
              <a:rPr lang="en-US" sz="1400" dirty="0">
                <a:hlinkClick r:id="rId4"/>
              </a:rPr>
              <a:t>https://datatracker.ietf.org/doc/draft-ietf-6lo-multicast-registration/</a:t>
            </a:r>
            <a:r>
              <a:rPr lang="en-US" sz="1400" dirty="0"/>
              <a:t> (November 2023)</a:t>
            </a:r>
          </a:p>
          <a:p>
            <a:pPr lvl="2">
              <a:lnSpc>
                <a:spcPct val="80000"/>
              </a:lnSpc>
              <a:spcAft>
                <a:spcPts val="600"/>
              </a:spcAft>
            </a:pPr>
            <a:r>
              <a:rPr lang="en-US" sz="1400" dirty="0"/>
              <a:t>Makes essentially the same mention of IEEE 802.11 as one possible Low-power and Lossy Network to which this specification is applicable</a:t>
            </a:r>
          </a:p>
          <a:p>
            <a:pPr lvl="1">
              <a:lnSpc>
                <a:spcPct val="80000"/>
              </a:lnSpc>
              <a:spcAft>
                <a:spcPts val="600"/>
              </a:spcAft>
            </a:pPr>
            <a:r>
              <a:rPr lang="en-US" sz="1400" dirty="0"/>
              <a:t>Some other specifications reference IEEE 802.15.4.</a:t>
            </a:r>
          </a:p>
          <a:p>
            <a:pPr lvl="2">
              <a:lnSpc>
                <a:spcPct val="80000"/>
              </a:lnSpc>
              <a:spcAft>
                <a:spcPts val="600"/>
              </a:spcAft>
            </a:pPr>
            <a:endParaRPr lang="en-US" sz="1200" dirty="0"/>
          </a:p>
        </p:txBody>
      </p:sp>
      <p:sp>
        <p:nvSpPr>
          <p:cNvPr id="2" name="Footer Placeholder 1">
            <a:extLst>
              <a:ext uri="{FF2B5EF4-FFF2-40B4-BE49-F238E27FC236}">
                <a16:creationId xmlns:a16="http://schemas.microsoft.com/office/drawing/2014/main" id="{5F414DCB-D373-F1D0-E632-36B27BB7893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89B930F-D4F5-E298-5630-8339B34E25FB}"/>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94E9F4B6-53FF-B16A-6135-ED065EE740A7}"/>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86074056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pPr lvl="2"/>
            <a:r>
              <a:rPr lang="en-US" sz="1400" dirty="0"/>
              <a:t>Active Internet-Drafts make reference to IEEE 802.15.4 Time-slotted Channel Hopping</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7B0EC7D-903D-D22B-95CB-F17CD60B275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95E3B54-9AA2-2DAE-5964-433C481B4F43}"/>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BA30B0E7-1586-E067-25A2-01C0A3E0CFCF}"/>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2820708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Updated: Randomized and Changing MAC Address: </a:t>
            </a:r>
            <a:r>
              <a:rPr lang="en-US" sz="1400" dirty="0">
                <a:hlinkClick r:id="rId4"/>
              </a:rPr>
              <a:t>https://datatracker.ietf.org/doc/draft-ietf-madinas-mac-address-randomization/</a:t>
            </a:r>
            <a:r>
              <a:rPr lang="en-US" sz="1400" dirty="0"/>
              <a:t> (February 2024)</a:t>
            </a:r>
          </a:p>
          <a:p>
            <a:pPr lvl="1">
              <a:lnSpc>
                <a:spcPct val="80000"/>
              </a:lnSpc>
              <a:spcAft>
                <a:spcPts val="600"/>
              </a:spcAft>
            </a:pPr>
            <a:r>
              <a:rPr lang="en-US" sz="1400" dirty="0"/>
              <a:t>Updated: Randomized and Changing MAC Address Use Cases and Requirements: </a:t>
            </a:r>
            <a:r>
              <a:rPr lang="en-US" sz="1400" dirty="0">
                <a:hlinkClick r:id="rId5"/>
              </a:rPr>
              <a:t>https://datatracker.ietf.org/doc/draft-ietf-madinas-use-cases/</a:t>
            </a:r>
            <a:r>
              <a:rPr lang="en-US" sz="1400" dirty="0"/>
              <a:t> (February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D554769E-01B3-68CB-BDD3-AD430A4CB6E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93B709B-9275-D334-E382-D3A67BF376D4}"/>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9A3C7B02-C912-3EDA-45B6-B82BA60F9341}"/>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6096002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In WG Call for Adoption: The </a:t>
            </a:r>
            <a:r>
              <a:rPr lang="en-US" sz="1400" dirty="0" err="1"/>
              <a:t>eap.arpa</a:t>
            </a:r>
            <a:r>
              <a:rPr lang="en-US" sz="1400" dirty="0"/>
              <a:t> domain and EAP provisioning: </a:t>
            </a:r>
            <a:r>
              <a:rPr lang="en-US" sz="1400" dirty="0">
                <a:hlinkClick r:id="rId4"/>
              </a:rPr>
              <a:t>https://datatracker.ietf.org/doc/draft-dekok-emu-eap-arpa/</a:t>
            </a:r>
            <a:r>
              <a:rPr lang="en-US" sz="1400" dirty="0"/>
              <a:t> (March 2024)</a:t>
            </a:r>
          </a:p>
          <a:p>
            <a:pPr lvl="1">
              <a:lnSpc>
                <a:spcPct val="80000"/>
              </a:lnSpc>
              <a:spcAft>
                <a:spcPts val="600"/>
              </a:spcAft>
            </a:pPr>
            <a:r>
              <a:rPr lang="en-US" sz="1400" dirty="0"/>
              <a:t>Needs revision: Tunnel Extensible Authentication Protocol (TEAP) Version 1: </a:t>
            </a:r>
            <a:r>
              <a:rPr lang="en-US" sz="1400" dirty="0">
                <a:hlinkClick r:id="rId5"/>
              </a:rPr>
              <a:t>https://datatracker.ietf.org/doc/draft-ietf-emu-rfc7170bis/</a:t>
            </a:r>
            <a:r>
              <a:rPr lang="en-US" sz="1400" dirty="0"/>
              <a:t> (February 2024)</a:t>
            </a:r>
          </a:p>
          <a:p>
            <a:pPr lvl="1">
              <a:lnSpc>
                <a:spcPct val="80000"/>
              </a:lnSpc>
              <a:spcAft>
                <a:spcPts val="600"/>
              </a:spcAft>
            </a:pPr>
            <a:r>
              <a:rPr lang="en-US" sz="1400" dirty="0"/>
              <a:t>Revised: Bootstrapped TLS Authentication with Proof of Knowledge (TLS-POK): </a:t>
            </a:r>
            <a:r>
              <a:rPr lang="en-US" sz="1400" dirty="0">
                <a:hlinkClick r:id="rId6"/>
              </a:rPr>
              <a:t>https://datatracker.ietf.org/doc/draft-ietf-emu-bootstrapped-tls/</a:t>
            </a:r>
            <a:r>
              <a:rPr lang="en-US" sz="1400" dirty="0"/>
              <a:t> (February 2024)</a:t>
            </a:r>
          </a:p>
          <a:p>
            <a:pPr lvl="1">
              <a:lnSpc>
                <a:spcPct val="80000"/>
              </a:lnSpc>
              <a:spcAft>
                <a:spcPts val="600"/>
              </a:spcAft>
            </a:pPr>
            <a:r>
              <a:rPr lang="en-US" sz="1400" dirty="0"/>
              <a:t>Ready for adoption: Using the Extensible Authentication Protocol with Ephemeral Diffie-Hellman over COSE (EDHOC): </a:t>
            </a:r>
            <a:r>
              <a:rPr lang="en-US" sz="1400" dirty="0">
                <a:hlinkClick r:id="rId7"/>
              </a:rPr>
              <a:t>https://datatracker.ietf.org/doc/draft-ingles-eap-edhoc/</a:t>
            </a:r>
            <a:r>
              <a:rPr lang="en-US" sz="1400" dirty="0"/>
              <a:t> (November 2023)</a:t>
            </a:r>
          </a:p>
          <a:p>
            <a:pPr lvl="1">
              <a:lnSpc>
                <a:spcPct val="80000"/>
              </a:lnSpc>
              <a:spcAft>
                <a:spcPts val="600"/>
              </a:spcAft>
            </a:pPr>
            <a:r>
              <a:rPr lang="en-US" sz="1400" dirty="0"/>
              <a:t>Ready for adoption: EAP-FIDO: </a:t>
            </a:r>
            <a:r>
              <a:rPr lang="en-US" sz="1400" dirty="0">
                <a:hlinkClick r:id="rId8"/>
              </a:rPr>
              <a:t>https://datatracker.ietf.org/doc/draft-janfred-eap-fido/</a:t>
            </a:r>
            <a:r>
              <a:rPr lang="en-US" sz="1400" dirty="0"/>
              <a:t> (December 2023)</a:t>
            </a:r>
          </a:p>
          <a:p>
            <a:pPr lvl="1">
              <a:lnSpc>
                <a:spcPct val="80000"/>
              </a:lnSpc>
              <a:spcAft>
                <a:spcPts val="600"/>
              </a:spcAft>
            </a:pPr>
            <a:r>
              <a:rPr lang="en-US" sz="1400" dirty="0"/>
              <a:t>Related: EAP Multiple Pre-Shared Keys (EAP-MPSK) Method and Post-Quantum Cryptography enhancement in EAP-AKA prime</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2C4FC352-6234-CF84-B9BC-F120496557E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F8B67C2-44D3-F7A3-9544-C2D7AABA9719}"/>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F955873D-7062-86C0-B505-4E8127E24B1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2300136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defRPr/>
            </a:pPr>
            <a:r>
              <a:rPr lang="en-US" sz="1400" dirty="0"/>
              <a:t>Revised: Authorized update to MUD [Manufacturer Usage Description] URLs: </a:t>
            </a:r>
            <a:r>
              <a:rPr lang="en-US" sz="1400" dirty="0">
                <a:hlinkClick r:id="rId4"/>
              </a:rPr>
              <a:t>https://datatracker.ietf.org/doc/draft-ietf-opsawg-mud-acceptable-urls/</a:t>
            </a:r>
            <a:r>
              <a:rPr lang="en-US" sz="1400" dirty="0"/>
              <a:t> (March 2024)</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3A1FED5B-376B-85B6-4B19-F8C96B8A56B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EBE2937-A765-1AC7-37E5-B56C96C779D7}"/>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D64E01D4-735A-4C53-CF71-5ECD9BCF801D}"/>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44754017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(Still) In RFC Editor’s queue: IANA Considerations and IETF Protocol and Documentation Usage for IEEE 802 Parameters: </a:t>
            </a:r>
            <a:r>
              <a:rPr lang="en-US" sz="1400" dirty="0">
                <a:hlinkClick r:id="rId4"/>
              </a:rPr>
              <a:t>https://datatracker.ietf.org/doc/draft-ietf-intarea-rfc7042bis</a:t>
            </a:r>
            <a:r>
              <a:rPr lang="en-US" sz="1400" dirty="0">
                <a:hlinkClick r:id="rId5"/>
              </a:rPr>
              <a:t>/</a:t>
            </a:r>
            <a:r>
              <a:rPr lang="en-US" sz="1400" dirty="0"/>
              <a:t> (November 2023)</a:t>
            </a:r>
          </a:p>
          <a:p>
            <a:pPr lvl="2">
              <a:lnSpc>
                <a:spcPct val="80000"/>
              </a:lnSpc>
              <a:defRPr/>
            </a:pPr>
            <a:r>
              <a:rPr lang="en-US" sz="1400" dirty="0"/>
              <a:t>Discusses several aspects of IEEE 802 parameter and their use in IETF protocols, specifies IANA considerations for assignment of points under the IANA OUI, and provides some values for use in documentation.</a:t>
            </a:r>
          </a:p>
          <a:p>
            <a:pPr lvl="1">
              <a:lnSpc>
                <a:spcPct val="80000"/>
              </a:lnSpc>
              <a:defRPr/>
            </a:pPr>
            <a:r>
              <a:rPr lang="en-US" sz="1400" dirty="0"/>
              <a:t>Revised: Protocol Numbers for SCHC: </a:t>
            </a:r>
            <a:r>
              <a:rPr lang="en-US" sz="1400" dirty="0">
                <a:hlinkClick r:id="rId6"/>
              </a:rPr>
              <a:t>https://datatracker.ietf.org/doc/draft-ietf-intarea-schc-protocol-numbers/</a:t>
            </a:r>
            <a:r>
              <a:rPr lang="en-US" sz="1400" dirty="0"/>
              <a:t> (October 2023)</a:t>
            </a:r>
          </a:p>
          <a:p>
            <a:pPr lvl="2">
              <a:lnSpc>
                <a:spcPct val="80000"/>
              </a:lnSpc>
              <a:defRPr/>
            </a:pPr>
            <a:r>
              <a:rPr lang="en-US" sz="1400" dirty="0"/>
              <a:t>Requests an </a:t>
            </a:r>
            <a:r>
              <a:rPr lang="en-US" sz="1400" dirty="0" err="1"/>
              <a:t>Ethertype</a:t>
            </a:r>
            <a:r>
              <a:rPr lang="en-US" sz="1400" dirty="0"/>
              <a:t> for use of native Static Context Header Compression over IEEE 802 networks (for IP and non-IP protocols).</a:t>
            </a:r>
          </a:p>
        </p:txBody>
      </p:sp>
      <p:sp>
        <p:nvSpPr>
          <p:cNvPr id="2" name="Footer Placeholder 1">
            <a:extLst>
              <a:ext uri="{FF2B5EF4-FFF2-40B4-BE49-F238E27FC236}">
                <a16:creationId xmlns:a16="http://schemas.microsoft.com/office/drawing/2014/main" id="{EC62DAA5-F48B-A397-161B-4100975DB78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C890C2A-1680-27D4-4F14-DEC8AFC1C8B3}"/>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D8137F5C-C39F-E7B1-760A-9B4CC86F6B8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3192958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Revised: TLS Encrypted Client Hello: </a:t>
            </a:r>
            <a:r>
              <a:rPr lang="en-US" sz="1400" dirty="0">
                <a:hlinkClick r:id="rId4"/>
              </a:rPr>
              <a:t>https://datatracker.ietf.org/doc/draft-ietf-tls-esni/</a:t>
            </a:r>
            <a:r>
              <a:rPr lang="en-US" sz="1400" dirty="0"/>
              <a:t> (March 2024)</a:t>
            </a:r>
          </a:p>
          <a:p>
            <a:pPr lvl="1">
              <a:lnSpc>
                <a:spcPct val="80000"/>
              </a:lnSpc>
              <a:spcAft>
                <a:spcPts val="600"/>
              </a:spcAft>
              <a:defRPr/>
            </a:pPr>
            <a:r>
              <a:rPr lang="en-US" sz="1400" dirty="0"/>
              <a:t>Revised: The Transport Layer Security (TLS) Protocol Version 1.3 : </a:t>
            </a:r>
            <a:r>
              <a:rPr lang="en-US" sz="1400" dirty="0">
                <a:hlinkClick r:id="rId5"/>
              </a:rPr>
              <a:t>https://datatracker.ietf.org/doc/draft-ietf-tls-rfc8446bis/</a:t>
            </a:r>
            <a:r>
              <a:rPr lang="en-US" sz="1400" dirty="0"/>
              <a:t> (March 2024)</a:t>
            </a:r>
          </a:p>
        </p:txBody>
      </p:sp>
      <p:sp>
        <p:nvSpPr>
          <p:cNvPr id="2" name="Footer Placeholder 1">
            <a:extLst>
              <a:ext uri="{FF2B5EF4-FFF2-40B4-BE49-F238E27FC236}">
                <a16:creationId xmlns:a16="http://schemas.microsoft.com/office/drawing/2014/main" id="{B03BE24C-A692-1065-56F6-19FDEF978F6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83FCCFF-67D5-7E92-B00E-BE3361CE76B8}"/>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4" name="Date Placeholder 3">
            <a:extLst>
              <a:ext uri="{FF2B5EF4-FFF2-40B4-BE49-F238E27FC236}">
                <a16:creationId xmlns:a16="http://schemas.microsoft.com/office/drawing/2014/main" id="{F0A5B1B2-4601-D079-9FCC-14E2BEFC3615}"/>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8168193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In RFC Editor queue: Deterministic Networking (</a:t>
            </a:r>
            <a:r>
              <a:rPr lang="en-US" sz="1400" dirty="0" err="1"/>
              <a:t>DetNet</a:t>
            </a:r>
            <a:r>
              <a:rPr lang="en-US" sz="1400" dirty="0"/>
              <a:t>): Packet Ordering Function: </a:t>
            </a:r>
            <a:r>
              <a:rPr lang="en-US" sz="1400" dirty="0">
                <a:hlinkClick r:id="rId4"/>
              </a:rPr>
              <a:t>https://datatracker.ietf.org/doc/draft-ietf-detnet-pof/</a:t>
            </a:r>
            <a:r>
              <a:rPr lang="en-US" sz="1400" dirty="0"/>
              <a:t> (January 2024)</a:t>
            </a:r>
          </a:p>
          <a:p>
            <a:pPr lvl="1"/>
            <a:r>
              <a:rPr lang="en-US" sz="1400" dirty="0"/>
              <a:t>Revised: Reliable and Available Wireless Architecture: </a:t>
            </a:r>
            <a:r>
              <a:rPr lang="en-US" sz="1400" dirty="0">
                <a:hlinkClick r:id="rId5"/>
              </a:rPr>
              <a:t>https://datatracker.ietf.org/doc/draft-ietf-raw-architecture/</a:t>
            </a:r>
            <a:r>
              <a:rPr lang="en-US" sz="1400" dirty="0"/>
              <a:t> (March 2024)</a:t>
            </a:r>
          </a:p>
          <a:p>
            <a:pPr lvl="1"/>
            <a:r>
              <a:rPr lang="en-US" sz="1400" dirty="0"/>
              <a:t>New: Requirements for Reliable Wireless Industrial Services: </a:t>
            </a:r>
            <a:r>
              <a:rPr lang="en-US" sz="1400" dirty="0">
                <a:hlinkClick r:id="rId6"/>
              </a:rPr>
              <a:t>https://datatracker.ietf.org/doc/draft-ietf-detnet-raw-industrial-req/</a:t>
            </a:r>
            <a:r>
              <a:rPr lang="en-US" sz="1400" dirty="0"/>
              <a:t> (January 2024)</a:t>
            </a:r>
          </a:p>
        </p:txBody>
      </p:sp>
      <p:sp>
        <p:nvSpPr>
          <p:cNvPr id="2" name="Footer Placeholder 1">
            <a:extLst>
              <a:ext uri="{FF2B5EF4-FFF2-40B4-BE49-F238E27FC236}">
                <a16:creationId xmlns:a16="http://schemas.microsoft.com/office/drawing/2014/main" id="{96EF5E58-2E8C-A0F5-59E8-D8DA8BF5AC6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C3949EC-E473-B021-74BA-579E12727B30}"/>
              </a:ext>
            </a:extLst>
          </p:cNvPr>
          <p:cNvSpPr>
            <a:spLocks noGrp="1"/>
          </p:cNvSpPr>
          <p:nvPr>
            <p:ph type="sldNum" idx="12"/>
          </p:nvPr>
        </p:nvSpPr>
        <p:spPr/>
        <p:txBody>
          <a:bodyPr/>
          <a:lstStyle/>
          <a:p>
            <a:r>
              <a:rPr lang="en-GB"/>
              <a:t>Slide </a:t>
            </a:r>
            <a:fld id="{440F5867-744E-4AA6-B0ED-4C44D2DFBB7B}" type="slidenum">
              <a:rPr lang="en-GB" smtClean="0"/>
              <a:pPr/>
              <a:t>137</a:t>
            </a:fld>
            <a:endParaRPr lang="en-GB" dirty="0"/>
          </a:p>
        </p:txBody>
      </p:sp>
      <p:sp>
        <p:nvSpPr>
          <p:cNvPr id="4" name="Date Placeholder 3">
            <a:extLst>
              <a:ext uri="{FF2B5EF4-FFF2-40B4-BE49-F238E27FC236}">
                <a16:creationId xmlns:a16="http://schemas.microsoft.com/office/drawing/2014/main" id="{DC173A11-5EFE-FB95-D991-7C98E4FA95BB}"/>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05491048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BRSKI with Pledge in Responder Mode (BRSKI-PRM): </a:t>
            </a:r>
            <a:r>
              <a:rPr lang="en-US" sz="1400" dirty="0">
                <a:hlinkClick r:id="rId4"/>
              </a:rPr>
              <a:t>https://datatracker.ietf.org/doc/draft-ietf-anima-brski-prm/</a:t>
            </a:r>
            <a:r>
              <a:rPr lang="en-US" sz="1400" dirty="0"/>
              <a:t> (March 2024)</a:t>
            </a:r>
          </a:p>
          <a:p>
            <a:pPr lvl="1">
              <a:lnSpc>
                <a:spcPct val="80000"/>
              </a:lnSpc>
              <a:spcAft>
                <a:spcPts val="600"/>
              </a:spcAft>
              <a:defRPr/>
            </a:pPr>
            <a:r>
              <a:rPr lang="en-US" sz="1400" dirty="0"/>
              <a:t>Revised: A Voucher Artifact for Bootstrapping Protocols: </a:t>
            </a:r>
            <a:r>
              <a:rPr lang="en-US" sz="1400" dirty="0">
                <a:hlinkClick r:id="rId5"/>
              </a:rPr>
              <a:t>https://datatracker.ietf.org/doc/draft-ietf-anima-rfc8366bis/</a:t>
            </a:r>
            <a:r>
              <a:rPr lang="en-US" sz="1400" dirty="0"/>
              <a:t> (March 2024)</a:t>
            </a:r>
          </a:p>
          <a:p>
            <a:pPr lvl="1">
              <a:lnSpc>
                <a:spcPct val="80000"/>
              </a:lnSpc>
              <a:spcAft>
                <a:spcPts val="600"/>
              </a:spcAft>
              <a:defRPr/>
            </a:pPr>
            <a:r>
              <a:rPr lang="en-US" sz="1400" dirty="0"/>
              <a:t>Publication requested: BRSKI-AE: Alternative Enrollment Protocols in BRSKI: </a:t>
            </a:r>
            <a:r>
              <a:rPr lang="en-US" sz="1400" dirty="0">
                <a:hlinkClick r:id="rId5"/>
              </a:rPr>
              <a:t>https://datatracker.ietf.org/doc/draft-ietf-anima-brski-ae/</a:t>
            </a:r>
            <a:r>
              <a:rPr lang="en-US" sz="1400" dirty="0"/>
              <a:t> (March 2024)</a:t>
            </a:r>
          </a:p>
          <a:p>
            <a:pPr lvl="1">
              <a:lnSpc>
                <a:spcPct val="80000"/>
              </a:lnSpc>
              <a:spcAft>
                <a:spcPts val="600"/>
              </a:spcAft>
              <a:defRPr/>
            </a:pPr>
            <a:r>
              <a:rPr lang="en-US" sz="1400" dirty="0"/>
              <a:t>Revised: Constrained Bootstrapping Remote Secure Key Infrastructure (</a:t>
            </a:r>
            <a:r>
              <a:rPr lang="en-US" sz="1400" dirty="0" err="1"/>
              <a:t>cBRSKI</a:t>
            </a:r>
            <a:r>
              <a:rPr lang="en-US" sz="1400" dirty="0"/>
              <a:t>): </a:t>
            </a:r>
            <a:r>
              <a:rPr lang="en-US" sz="1400" dirty="0">
                <a:hlinkClick r:id="rId6"/>
              </a:rPr>
              <a:t>https://datatracker.ietf.org/doc/draft-ietf-anima-constrained-voucher/</a:t>
            </a:r>
            <a:r>
              <a:rPr lang="en-US" sz="1400" dirty="0"/>
              <a:t> (March 2024)</a:t>
            </a:r>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5964E13-0020-D12C-B3B0-6CDBAE3A109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BC3A389-18F7-8D13-B947-30A823A61044}"/>
              </a:ext>
            </a:extLst>
          </p:cNvPr>
          <p:cNvSpPr>
            <a:spLocks noGrp="1"/>
          </p:cNvSpPr>
          <p:nvPr>
            <p:ph type="sldNum" idx="12"/>
          </p:nvPr>
        </p:nvSpPr>
        <p:spPr/>
        <p:txBody>
          <a:bodyPr/>
          <a:lstStyle/>
          <a:p>
            <a:r>
              <a:rPr lang="en-GB"/>
              <a:t>Slide </a:t>
            </a:r>
            <a:fld id="{440F5867-744E-4AA6-B0ED-4C44D2DFBB7B}" type="slidenum">
              <a:rPr lang="en-GB" smtClean="0"/>
              <a:pPr/>
              <a:t>138</a:t>
            </a:fld>
            <a:endParaRPr lang="en-GB" dirty="0"/>
          </a:p>
        </p:txBody>
      </p:sp>
      <p:sp>
        <p:nvSpPr>
          <p:cNvPr id="4" name="Date Placeholder 3">
            <a:extLst>
              <a:ext uri="{FF2B5EF4-FFF2-40B4-BE49-F238E27FC236}">
                <a16:creationId xmlns:a16="http://schemas.microsoft.com/office/drawing/2014/main" id="{268AF4AE-81A1-BBD1-1C34-B81AB2C19354}"/>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1500030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19695A1F-70D5-D29F-B6D3-107CB76FCAB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11FE827-6503-A86D-4106-86FD46EAB1AE}"/>
              </a:ext>
            </a:extLst>
          </p:cNvPr>
          <p:cNvSpPr>
            <a:spLocks noGrp="1"/>
          </p:cNvSpPr>
          <p:nvPr>
            <p:ph type="sldNum" idx="12"/>
          </p:nvPr>
        </p:nvSpPr>
        <p:spPr/>
        <p:txBody>
          <a:bodyPr/>
          <a:lstStyle/>
          <a:p>
            <a:r>
              <a:rPr lang="en-GB"/>
              <a:t>Slide </a:t>
            </a:r>
            <a:fld id="{440F5867-744E-4AA6-B0ED-4C44D2DFBB7B}" type="slidenum">
              <a:rPr lang="en-GB" smtClean="0"/>
              <a:pPr/>
              <a:t>139</a:t>
            </a:fld>
            <a:endParaRPr lang="en-GB" dirty="0"/>
          </a:p>
        </p:txBody>
      </p:sp>
      <p:sp>
        <p:nvSpPr>
          <p:cNvPr id="4" name="Date Placeholder 3">
            <a:extLst>
              <a:ext uri="{FF2B5EF4-FFF2-40B4-BE49-F238E27FC236}">
                <a16:creationId xmlns:a16="http://schemas.microsoft.com/office/drawing/2014/main" id="{9319CC52-9E00-9264-8437-1178554ED373}"/>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760654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a:t>Emily Qi, Intel</a:t>
            </a:r>
            <a:endParaRPr lang="en-GB" dirty="0"/>
          </a:p>
        </p:txBody>
      </p:sp>
      <p:sp>
        <p:nvSpPr>
          <p:cNvPr id="4" name="Date Placeholder 3"/>
          <p:cNvSpPr>
            <a:spLocks noGrp="1"/>
          </p:cNvSpPr>
          <p:nvPr>
            <p:ph type="dt" idx="15"/>
          </p:nvPr>
        </p:nvSpPr>
        <p:spPr/>
        <p:txBody>
          <a:bodyPr/>
          <a:lstStyle/>
          <a:p>
            <a:r>
              <a:rPr lang="en-US"/>
              <a:t>March 2024</a:t>
            </a:r>
            <a:endParaRPr lang="en-GB"/>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emily.h.qi@intel.com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6"/>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7"/>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8"/>
              </a:rPr>
              <a:t>po-kai.huang@intel.com</a:t>
            </a:r>
            <a:r>
              <a:rPr lang="en-US" sz="1600" dirty="0"/>
              <a:t> </a:t>
            </a:r>
          </a:p>
          <a:p>
            <a:pPr marL="342900" lvl="1" indent="-342900">
              <a:buFontTx/>
              <a:buChar char="•"/>
            </a:pPr>
            <a:r>
              <a:rPr lang="en-US" sz="1600" b="1" dirty="0" err="1"/>
              <a:t>TGbk</a:t>
            </a:r>
            <a:r>
              <a:rPr lang="en-US" sz="1600" b="1" dirty="0"/>
              <a:t> – Roy Want </a:t>
            </a:r>
            <a:r>
              <a:rPr lang="en-US" sz="1600" dirty="0">
                <a:hlinkClick r:id="rId9"/>
              </a:rPr>
              <a:t>RoyWant@google.com</a:t>
            </a:r>
            <a:endParaRPr lang="en-US" sz="1600" dirty="0"/>
          </a:p>
          <a:p>
            <a:pPr marL="342900" lvl="1" indent="-342900">
              <a:buFontTx/>
              <a:buChar char="•"/>
            </a:pPr>
            <a:r>
              <a:rPr lang="en-US" sz="1600" b="1" dirty="0" err="1"/>
              <a:t>REVme</a:t>
            </a:r>
            <a:r>
              <a:rPr lang="en-US" sz="1600" b="1" dirty="0"/>
              <a:t> – Emily Qi </a:t>
            </a:r>
            <a:r>
              <a:rPr lang="en-US" sz="1600" dirty="0"/>
              <a:t>– </a:t>
            </a:r>
            <a:r>
              <a:rPr lang="en-US" sz="1600" b="0" dirty="0">
                <a:hlinkClick r:id="rId4"/>
              </a:rPr>
              <a:t>emily.h.qi@intel.com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r>
              <a:rPr lang="en-US" sz="1600" u="sng" dirty="0"/>
              <a:t> </a:t>
            </a:r>
            <a:r>
              <a:rPr lang="en-US" sz="1600" dirty="0"/>
              <a:t> </a:t>
            </a:r>
          </a:p>
          <a:p>
            <a:pPr lvl="1"/>
            <a:endParaRPr lang="en-US"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March meeting roundtable status report</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a:t>11bc – </a:t>
            </a:r>
            <a:r>
              <a:rPr lang="en-GB" sz="1600" b="0" dirty="0"/>
              <a:t>In publication editing </a:t>
            </a:r>
          </a:p>
          <a:p>
            <a:r>
              <a:rPr lang="en-GB" sz="1600" dirty="0"/>
              <a:t>11be –</a:t>
            </a:r>
            <a:r>
              <a:rPr lang="en-GB" sz="1600" b="0" dirty="0"/>
              <a:t> </a:t>
            </a:r>
            <a:r>
              <a:rPr lang="en-US" sz="1600" b="0" dirty="0"/>
              <a:t>1045 pages for D5.0.  Expect to align the draft with the baseline when </a:t>
            </a:r>
            <a:r>
              <a:rPr lang="en-US" sz="1600" b="0" dirty="0" err="1"/>
              <a:t>REVme</a:t>
            </a:r>
            <a:r>
              <a:rPr lang="en-US" sz="1600" b="0" dirty="0"/>
              <a:t> 5.0 is published with 11az, 11bd, 11bb, and 11bc amendments.</a:t>
            </a:r>
          </a:p>
          <a:p>
            <a:r>
              <a:rPr lang="en-US" sz="1600" dirty="0"/>
              <a:t>11bf </a:t>
            </a:r>
            <a:r>
              <a:rPr lang="en-GB" sz="1600" dirty="0"/>
              <a:t>– </a:t>
            </a:r>
            <a:r>
              <a:rPr lang="en-GB" sz="1600" b="0" dirty="0"/>
              <a:t>LB281 just finished. 308 comments. Working on comment resolution. Expect to complete and go to recirc out of the March meeting. Plan to start MDR.</a:t>
            </a:r>
            <a:endParaRPr lang="en-US" sz="1600" b="0" dirty="0"/>
          </a:p>
          <a:p>
            <a:r>
              <a:rPr lang="en-GB" sz="1600" dirty="0"/>
              <a:t>11bh – </a:t>
            </a:r>
            <a:r>
              <a:rPr lang="en-GB" sz="1600" b="0" dirty="0"/>
              <a:t>LB282 just finished, 284 comments, Working through comment resolution. Expect to complete and go to recirc out of the January meeting. Plan to start MDR. </a:t>
            </a:r>
          </a:p>
          <a:p>
            <a:r>
              <a:rPr lang="en-GB" sz="1600" dirty="0"/>
              <a:t>11bi – </a:t>
            </a:r>
            <a:r>
              <a:rPr lang="en-GB" sz="1600" b="0" dirty="0"/>
              <a:t>Plan to have D0.1 out of January meeting session, and check with the group and see whether the draft is ready for CC or not. </a:t>
            </a:r>
          </a:p>
          <a:p>
            <a:r>
              <a:rPr lang="en-GB" sz="1600" dirty="0"/>
              <a:t>11bk</a:t>
            </a:r>
            <a:r>
              <a:rPr lang="en-GB" sz="1600" b="0" dirty="0"/>
              <a:t> –Current draft is D 1.0.  completed LB 279, 401 comments. Expect to complete and go to recirc out of the March or May meeting.</a:t>
            </a:r>
          </a:p>
          <a:p>
            <a:r>
              <a:rPr lang="en-GB" sz="1600" dirty="0" err="1"/>
              <a:t>REVme</a:t>
            </a:r>
            <a:r>
              <a:rPr lang="en-GB" sz="1600" dirty="0"/>
              <a:t> – </a:t>
            </a:r>
            <a:r>
              <a:rPr lang="en-GB" sz="1600" b="0" dirty="0"/>
              <a:t>606 comments on initial SA Ballot. Plan to go SA recirc out of the January meeting. 4 new amendments will be included in recirc.</a:t>
            </a:r>
            <a:endParaRPr lang="en-GB" sz="1400" dirty="0"/>
          </a:p>
          <a:p>
            <a:endParaRPr lang="en-US" sz="1400" dirty="0"/>
          </a:p>
          <a:p>
            <a:r>
              <a:rPr lang="en-GB" sz="2000" dirty="0"/>
              <a:t>  </a:t>
            </a:r>
          </a:p>
          <a:p>
            <a:endParaRPr lang="en-GB" sz="20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Emily Qi, Intel</a:t>
            </a:r>
            <a:endParaRPr lang="en-GB" dirty="0"/>
          </a:p>
        </p:txBody>
      </p:sp>
      <p:sp>
        <p:nvSpPr>
          <p:cNvPr id="4" name="Date Placeholder 3"/>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7538902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0"/>
            <a:ext cx="10665885"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November 2023</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buFont typeface="Times New Roman" pitchFamily="16" charset="0"/>
              <a:buChar char="•"/>
            </a:pPr>
            <a:endParaRPr lang="en-GB"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5" name="Footer Placeholder 4"/>
          <p:cNvSpPr>
            <a:spLocks noGrp="1"/>
          </p:cNvSpPr>
          <p:nvPr>
            <p:ph type="ftr" idx="14"/>
          </p:nvPr>
        </p:nvSpPr>
        <p:spPr/>
        <p:txBody>
          <a:bodyPr/>
          <a:lstStyle/>
          <a:p>
            <a:r>
              <a:rPr lang="en-GB"/>
              <a:t>Emily Qi, Intel</a:t>
            </a:r>
            <a:endParaRPr lang="en-GB" dirty="0"/>
          </a:p>
        </p:txBody>
      </p:sp>
      <p:sp>
        <p:nvSpPr>
          <p:cNvPr id="4" name="Date Placeholder 3"/>
          <p:cNvSpPr>
            <a:spLocks noGrp="1"/>
          </p:cNvSpPr>
          <p:nvPr>
            <p:ph type="dt" idx="15"/>
          </p:nvPr>
        </p:nvSpPr>
        <p:spPr/>
        <p:txBody>
          <a:bodyPr/>
          <a:lstStyle/>
          <a:p>
            <a:r>
              <a:rPr lang="en-US"/>
              <a:t>March 2024</a:t>
            </a:r>
            <a:endParaRPr lang="en-GB" dirty="0"/>
          </a:p>
        </p:txBody>
      </p:sp>
      <p:graphicFrame>
        <p:nvGraphicFramePr>
          <p:cNvPr id="3" name="Table 2"/>
          <p:cNvGraphicFramePr>
            <a:graphicFrameLocks noGrp="1"/>
          </p:cNvGraphicFramePr>
          <p:nvPr/>
        </p:nvGraphicFramePr>
        <p:xfrm>
          <a:off x="914401" y="2909273"/>
          <a:ext cx="10721434" cy="2652184"/>
        </p:xfrm>
        <a:graphic>
          <a:graphicData uri="http://schemas.openxmlformats.org/drawingml/2006/table">
            <a:tbl>
              <a:tblPr firstRow="1" bandRow="1">
                <a:tableStyleId>{5C22544A-7EE6-4342-B048-85BDC9FD1C3A}</a:tableStyleId>
              </a:tblPr>
              <a:tblGrid>
                <a:gridCol w="3685111">
                  <a:extLst>
                    <a:ext uri="{9D8B030D-6E8A-4147-A177-3AD203B41FA5}">
                      <a16:colId xmlns:a16="http://schemas.microsoft.com/office/drawing/2014/main" val="3336049185"/>
                    </a:ext>
                  </a:extLst>
                </a:gridCol>
                <a:gridCol w="1910260">
                  <a:extLst>
                    <a:ext uri="{9D8B030D-6E8A-4147-A177-3AD203B41FA5}">
                      <a16:colId xmlns:a16="http://schemas.microsoft.com/office/drawing/2014/main" val="1921072032"/>
                    </a:ext>
                  </a:extLst>
                </a:gridCol>
                <a:gridCol w="1671478">
                  <a:extLst>
                    <a:ext uri="{9D8B030D-6E8A-4147-A177-3AD203B41FA5}">
                      <a16:colId xmlns:a16="http://schemas.microsoft.com/office/drawing/2014/main" val="3854697234"/>
                    </a:ext>
                  </a:extLst>
                </a:gridCol>
                <a:gridCol w="3454585">
                  <a:extLst>
                    <a:ext uri="{9D8B030D-6E8A-4147-A177-3AD203B41FA5}">
                      <a16:colId xmlns:a16="http://schemas.microsoft.com/office/drawing/2014/main" val="3834352144"/>
                    </a:ext>
                  </a:extLst>
                </a:gridCol>
              </a:tblGrid>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a:t>
                      </a:r>
                      <a:r>
                        <a:rPr kumimoji="0" lang="en-US" sz="1600" b="1" i="0" u="none" strike="noStrike" cap="none" normalizeH="0" baseline="0" dirty="0" err="1">
                          <a:ln>
                            <a:noFill/>
                          </a:ln>
                          <a:solidFill>
                            <a:schemeClr val="tx1"/>
                          </a:solidFill>
                          <a:effectLst/>
                          <a:latin typeface="Times New Roman" pitchFamily="18" charset="0"/>
                        </a:rPr>
                        <a:t>RevCom</a:t>
                      </a:r>
                      <a:r>
                        <a:rPr kumimoji="0" lang="en-US" sz="1600" b="1" i="0" u="none" strike="noStrike" cap="none" normalizeH="0" baseline="0" dirty="0">
                          <a:ln>
                            <a:noFill/>
                          </a:ln>
                          <a:solidFill>
                            <a:schemeClr val="tx1"/>
                          </a:solidFill>
                          <a:effectLst/>
                          <a:latin typeface="Times New Roman" pitchFamily="18" charset="0"/>
                        </a:rPr>
                        <a:t> Date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6203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94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27673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64050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bl>
          </a:graphicData>
        </a:graphic>
      </p:graphicFrame>
    </p:spTree>
    <p:extLst>
      <p:ext uri="{BB962C8B-B14F-4D97-AF65-F5344CB8AC3E}">
        <p14:creationId xmlns:p14="http://schemas.microsoft.com/office/powerpoint/2010/main" val="3454883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sz="3200" dirty="0"/>
              <a:t>11bf and 11bh MDR/MEC</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a:xfrm>
            <a:off x="612776" y="1600200"/>
            <a:ext cx="10361084" cy="4264024"/>
          </a:xfrm>
        </p:spPr>
        <p:txBody>
          <a:bodyPr/>
          <a:lstStyle/>
          <a:p>
            <a:pPr marL="0" marR="0">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hlinkClick r:id="rId2"/>
              </a:rPr>
              <a:t>https://mentor.ieee.org/802.11/dcn/24/11-24-0140-05-0000-p802-11bh-d3-0-mdr-report.docx</a:t>
            </a:r>
          </a:p>
          <a:p>
            <a:pPr marL="0" marR="0">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hlinkClick r:id="rId2"/>
              </a:rPr>
              <a:t>https://mentor.ieee.org/802.11/dcn/24/11-24-0141-05-0000-p802-11bf-d3-0-mdr-report.docx</a:t>
            </a:r>
          </a:p>
          <a:p>
            <a:pPr marL="0" marR="0" indent="0">
              <a:spcBef>
                <a:spcPts val="0"/>
              </a:spcBef>
              <a:spcAft>
                <a:spcPts val="0"/>
              </a:spcAft>
            </a:pPr>
            <a:endParaRPr lang="en-US" sz="2800" dirty="0"/>
          </a:p>
        </p:txBody>
      </p:sp>
      <p:sp>
        <p:nvSpPr>
          <p:cNvPr id="4" name="Slide Number Placeholder 3">
            <a:extLst>
              <a:ext uri="{FF2B5EF4-FFF2-40B4-BE49-F238E27FC236}">
                <a16:creationId xmlns:a16="http://schemas.microsoft.com/office/drawing/2014/main" id="{0D11A741-8084-115E-007C-C1DCECC20BDD}"/>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C94FFB7A-4DD2-59A3-ED7C-59344C61B5DB}"/>
              </a:ext>
            </a:extLst>
          </p:cNvPr>
          <p:cNvSpPr>
            <a:spLocks noGrp="1"/>
          </p:cNvSpPr>
          <p:nvPr>
            <p:ph type="ftr" idx="14"/>
          </p:nvPr>
        </p:nvSpPr>
        <p:spPr/>
        <p:txBody>
          <a:bodyPr/>
          <a:lstStyle/>
          <a:p>
            <a:r>
              <a:rPr lang="en-GB"/>
              <a:t>Emily Qi, Intel</a:t>
            </a:r>
            <a:endParaRPr lang="en-GB" dirty="0"/>
          </a:p>
        </p:txBody>
      </p:sp>
      <p:sp>
        <p:nvSpPr>
          <p:cNvPr id="6" name="Date Placeholder 5">
            <a:extLst>
              <a:ext uri="{FF2B5EF4-FFF2-40B4-BE49-F238E27FC236}">
                <a16:creationId xmlns:a16="http://schemas.microsoft.com/office/drawing/2014/main" id="{C64C913C-4BA1-C311-A2BE-DD612B92C63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368875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nvPr>
        </p:nvGraphicFramePr>
        <p:xfrm>
          <a:off x="737392" y="1521960"/>
          <a:ext cx="9930609" cy="3244252"/>
        </p:xfrm>
        <a:graphic>
          <a:graphicData uri="http://schemas.openxmlformats.org/drawingml/2006/table">
            <a:tbl>
              <a:tblPr firstRow="1">
                <a:tableStyleId>{073A0DAA-6AF3-43AB-8588-CEC1D06C72B9}</a:tableStyleId>
              </a:tblPr>
              <a:tblGrid>
                <a:gridCol w="756842">
                  <a:extLst>
                    <a:ext uri="{9D8B030D-6E8A-4147-A177-3AD203B41FA5}">
                      <a16:colId xmlns:a16="http://schemas.microsoft.com/office/drawing/2014/main" val="4261970102"/>
                    </a:ext>
                  </a:extLst>
                </a:gridCol>
                <a:gridCol w="858822">
                  <a:extLst>
                    <a:ext uri="{9D8B030D-6E8A-4147-A177-3AD203B41FA5}">
                      <a16:colId xmlns:a16="http://schemas.microsoft.com/office/drawing/2014/main" val="78877518"/>
                    </a:ext>
                  </a:extLst>
                </a:gridCol>
                <a:gridCol w="526821">
                  <a:extLst>
                    <a:ext uri="{9D8B030D-6E8A-4147-A177-3AD203B41FA5}">
                      <a16:colId xmlns:a16="http://schemas.microsoft.com/office/drawing/2014/main" val="1625024730"/>
                    </a:ext>
                  </a:extLst>
                </a:gridCol>
                <a:gridCol w="526821">
                  <a:extLst>
                    <a:ext uri="{9D8B030D-6E8A-4147-A177-3AD203B41FA5}">
                      <a16:colId xmlns:a16="http://schemas.microsoft.com/office/drawing/2014/main" val="2198051875"/>
                    </a:ext>
                  </a:extLst>
                </a:gridCol>
                <a:gridCol w="526821">
                  <a:extLst>
                    <a:ext uri="{9D8B030D-6E8A-4147-A177-3AD203B41FA5}">
                      <a16:colId xmlns:a16="http://schemas.microsoft.com/office/drawing/2014/main" val="2849464904"/>
                    </a:ext>
                  </a:extLst>
                </a:gridCol>
                <a:gridCol w="526821">
                  <a:extLst>
                    <a:ext uri="{9D8B030D-6E8A-4147-A177-3AD203B41FA5}">
                      <a16:colId xmlns:a16="http://schemas.microsoft.com/office/drawing/2014/main" val="3784159027"/>
                    </a:ext>
                  </a:extLst>
                </a:gridCol>
                <a:gridCol w="476156">
                  <a:extLst>
                    <a:ext uri="{9D8B030D-6E8A-4147-A177-3AD203B41FA5}">
                      <a16:colId xmlns:a16="http://schemas.microsoft.com/office/drawing/2014/main" val="1499934070"/>
                    </a:ext>
                  </a:extLst>
                </a:gridCol>
                <a:gridCol w="1545975">
                  <a:extLst>
                    <a:ext uri="{9D8B030D-6E8A-4147-A177-3AD203B41FA5}">
                      <a16:colId xmlns:a16="http://schemas.microsoft.com/office/drawing/2014/main" val="309422106"/>
                    </a:ext>
                  </a:extLst>
                </a:gridCol>
                <a:gridCol w="690408">
                  <a:extLst>
                    <a:ext uri="{9D8B030D-6E8A-4147-A177-3AD203B41FA5}">
                      <a16:colId xmlns:a16="http://schemas.microsoft.com/office/drawing/2014/main" val="2746800865"/>
                    </a:ext>
                  </a:extLst>
                </a:gridCol>
                <a:gridCol w="2109510">
                  <a:extLst>
                    <a:ext uri="{9D8B030D-6E8A-4147-A177-3AD203B41FA5}">
                      <a16:colId xmlns:a16="http://schemas.microsoft.com/office/drawing/2014/main" val="664609411"/>
                    </a:ext>
                  </a:extLst>
                </a:gridCol>
                <a:gridCol w="1385612">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10-March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10-March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5.01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10-March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16-Jan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accent4"/>
                          </a:solidFill>
                          <a:effectLst/>
                          <a:latin typeface="+mn-lt"/>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accent4"/>
                          </a:solidFill>
                          <a:effectLst/>
                          <a:latin typeface="+mn-lt"/>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accent4"/>
                          </a:solidFill>
                          <a:effectLst/>
                          <a:latin typeface="+mn-lt"/>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accent4"/>
                          </a:solidFill>
                          <a:effectLst/>
                          <a:latin typeface="+mn-lt"/>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10-March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endParaRPr lang="en-US" sz="14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p:cNvSpPr>
            <a:spLocks noGrp="1"/>
          </p:cNvSpPr>
          <p:nvPr>
            <p:ph type="ftr" idx="14"/>
          </p:nvPr>
        </p:nvSpPr>
        <p:spPr/>
        <p:txBody>
          <a:bodyPr/>
          <a:lstStyle/>
          <a:p>
            <a:r>
              <a:rPr lang="en-GB"/>
              <a:t>Emily Qi, Intel</a:t>
            </a:r>
            <a:endParaRPr lang="en-GB" dirty="0"/>
          </a:p>
        </p:txBody>
      </p:sp>
      <p:sp>
        <p:nvSpPr>
          <p:cNvPr id="6" name="Date Placeholder 5"/>
          <p:cNvSpPr>
            <a:spLocks noGrp="1"/>
          </p:cNvSpPr>
          <p:nvPr>
            <p:ph type="dt" idx="15"/>
          </p:nvPr>
        </p:nvSpPr>
        <p:spPr/>
        <p:txBody>
          <a:bodyPr/>
          <a:lstStyle/>
          <a:p>
            <a:r>
              <a:rPr lang="en-US"/>
              <a:t>March 2024</a:t>
            </a:r>
            <a:endParaRPr lang="en-GB" dirty="0"/>
          </a:p>
        </p:txBody>
      </p:sp>
      <p:sp>
        <p:nvSpPr>
          <p:cNvPr id="8" name="Text Box 231"/>
          <p:cNvSpPr txBox="1">
            <a:spLocks noChangeArrowheads="1"/>
          </p:cNvSpPr>
          <p:nvPr/>
        </p:nvSpPr>
        <p:spPr bwMode="auto">
          <a:xfrm>
            <a:off x="737392" y="943429"/>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March 2024</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199820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2024-03-14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5C01EE75-0880-9520-54E9-9820B9D54B8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E1FF33E-5FEB-F41A-C11C-2B42E499AF46}"/>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AD1DD133-96CB-5B3D-5395-5C5D1E0B02C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13502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March 2024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March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2024 Session</a:t>
            </a:r>
          </a:p>
        </p:txBody>
      </p:sp>
      <p:sp>
        <p:nvSpPr>
          <p:cNvPr id="2" name="Footer Placeholder 1">
            <a:extLst>
              <a:ext uri="{FF2B5EF4-FFF2-40B4-BE49-F238E27FC236}">
                <a16:creationId xmlns:a16="http://schemas.microsoft.com/office/drawing/2014/main" id="{446CB3DE-DE20-BCF8-1CEF-A7C528F13BF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84BF46F-7FAA-85A3-AE2D-B49271C1FDC3}"/>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4F887A1E-5986-7B37-C312-21B680801647}"/>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087300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295400"/>
            <a:ext cx="8458200" cy="5181600"/>
          </a:xfrm>
        </p:spPr>
        <p:txBody>
          <a:bodyPr/>
          <a:lstStyle/>
          <a:p>
            <a:pPr>
              <a:spcBef>
                <a:spcPts val="0"/>
              </a:spcBef>
            </a:pPr>
            <a:r>
              <a:rPr lang="en-US" sz="2800" dirty="0"/>
              <a:t>Agenda is here: </a:t>
            </a:r>
            <a:r>
              <a:rPr lang="en-US" sz="2800" dirty="0">
                <a:hlinkClick r:id="rId3"/>
              </a:rPr>
              <a:t>11-24/0263r4</a:t>
            </a:r>
            <a:r>
              <a:rPr lang="en-US" sz="2800" dirty="0"/>
              <a:t> </a:t>
            </a:r>
          </a:p>
          <a:p>
            <a:pPr>
              <a:spcBef>
                <a:spcPts val="0"/>
              </a:spcBef>
            </a:pPr>
            <a:endParaRPr lang="en-US" sz="2800" dirty="0"/>
          </a:p>
          <a:p>
            <a:pPr>
              <a:spcBef>
                <a:spcPts val="0"/>
              </a:spcBef>
            </a:pPr>
            <a:r>
              <a:rPr lang="en-US" sz="2800" dirty="0"/>
              <a:t>IEEE Std 802 revision: </a:t>
            </a:r>
          </a:p>
          <a:p>
            <a:pPr lvl="1">
              <a:lnSpc>
                <a:spcPct val="90000"/>
              </a:lnSpc>
              <a:spcBef>
                <a:spcPts val="300"/>
              </a:spcBef>
              <a:defRPr/>
            </a:pPr>
            <a:r>
              <a:rPr lang="en-US" sz="2400" dirty="0">
                <a:ea typeface="Calibri" panose="020F0502020204030204" pitchFamily="34" charset="0"/>
              </a:rPr>
              <a:t>Completed comment resolution of WG LB (802.1 “hosting”).</a:t>
            </a:r>
          </a:p>
          <a:p>
            <a:pPr lvl="1">
              <a:lnSpc>
                <a:spcPct val="90000"/>
              </a:lnSpc>
              <a:spcBef>
                <a:spcPts val="300"/>
              </a:spcBef>
              <a:defRPr/>
            </a:pPr>
            <a:r>
              <a:rPr lang="en-US" sz="2400" dirty="0">
                <a:ea typeface="Calibri" panose="020F0502020204030204" pitchFamily="34" charset="0"/>
              </a:rPr>
              <a:t>The last significant open issue is what to do to better describe EPD/LPD.  In P802REVc meeting, continued/finished review of a proposal for replacement text, which will remove the EPD and LPD terminology, and instead refer to/describe how the LLC does protocol discrimination with a protocol identifier (</a:t>
            </a:r>
            <a:r>
              <a:rPr lang="en-US" sz="2400" dirty="0" err="1">
                <a:ea typeface="Calibri" panose="020F0502020204030204" pitchFamily="34" charset="0"/>
              </a:rPr>
              <a:t>EtherType</a:t>
            </a:r>
            <a:r>
              <a:rPr lang="en-US" sz="2400" dirty="0">
                <a:ea typeface="Calibri" panose="020F0502020204030204" pitchFamily="34" charset="0"/>
              </a:rPr>
              <a:t>, LSAP addresses/SNAP, etc.) and how it formats the protocol identifier in LPDUs (2 styles).  Made some edits from suggestions for improvement of the draft.</a:t>
            </a:r>
          </a:p>
          <a:p>
            <a:pPr lvl="1">
              <a:lnSpc>
                <a:spcPct val="90000"/>
              </a:lnSpc>
              <a:spcBef>
                <a:spcPts val="300"/>
              </a:spcBef>
              <a:defRPr/>
            </a:pPr>
            <a:r>
              <a:rPr lang="en-US" sz="2400" dirty="0">
                <a:ea typeface="Calibri" panose="020F0502020204030204" pitchFamily="34" charset="0"/>
              </a:rPr>
              <a:t>Will recirc out of March, and likely again from an April telecon. Expect to start SA ballot out of May.</a:t>
            </a: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FB2B683D-B9C4-A3E0-FAD9-D125224F3B0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E262AEE-3B16-6466-B317-38C1AF1F7CCD}"/>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09205D6F-73B1-D861-76B9-735986C39414}"/>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547961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295400"/>
            <a:ext cx="8458200" cy="5181600"/>
          </a:xfrm>
        </p:spPr>
        <p:txBody>
          <a:bodyPr/>
          <a:lstStyle/>
          <a:p>
            <a:pPr>
              <a:lnSpc>
                <a:spcPct val="90000"/>
              </a:lnSpc>
              <a:spcBef>
                <a:spcPts val="300"/>
              </a:spcBef>
              <a:defRPr/>
            </a:pPr>
            <a:r>
              <a:rPr lang="en-US" sz="2600" dirty="0">
                <a:ea typeface="Calibri" panose="020F0502020204030204" pitchFamily="34" charset="0"/>
              </a:rPr>
              <a:t>Considered follow-on architecture work, from the IEEE Std 802 results, and discussed 802.11be architecture fit</a:t>
            </a: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r>
              <a:rPr lang="en-US" sz="2600" dirty="0">
                <a:ea typeface="Calibri" panose="020F0502020204030204" pitchFamily="34" charset="0"/>
              </a:rPr>
              <a:t>Annex G:</a:t>
            </a:r>
          </a:p>
          <a:p>
            <a:pPr lvl="1">
              <a:lnSpc>
                <a:spcPct val="90000"/>
              </a:lnSpc>
              <a:spcBef>
                <a:spcPts val="300"/>
              </a:spcBef>
              <a:defRPr/>
            </a:pPr>
            <a:r>
              <a:rPr lang="en-US" sz="2400" dirty="0">
                <a:ea typeface="Calibri" panose="020F0502020204030204" pitchFamily="34" charset="0"/>
              </a:rPr>
              <a:t>Agreed we could probably use 3 Annexes, all informative, on:</a:t>
            </a:r>
          </a:p>
          <a:p>
            <a:pPr lvl="2">
              <a:lnSpc>
                <a:spcPct val="90000"/>
              </a:lnSpc>
              <a:spcBef>
                <a:spcPts val="300"/>
              </a:spcBef>
              <a:defRPr/>
            </a:pPr>
            <a:r>
              <a:rPr lang="en-US" sz="2200" dirty="0">
                <a:ea typeface="Calibri" panose="020F0502020204030204" pitchFamily="34" charset="0"/>
              </a:rPr>
              <a:t>Frame Exchange and Frame Exchange Sequence explanation</a:t>
            </a:r>
          </a:p>
          <a:p>
            <a:pPr lvl="2">
              <a:lnSpc>
                <a:spcPct val="90000"/>
              </a:lnSpc>
              <a:spcBef>
                <a:spcPts val="300"/>
              </a:spcBef>
              <a:defRPr/>
            </a:pPr>
            <a:r>
              <a:rPr lang="en-US" sz="2200" dirty="0">
                <a:ea typeface="Calibri" panose="020F0502020204030204" pitchFamily="34" charset="0"/>
              </a:rPr>
              <a:t>Overview/introduction/index to specific frame usage/order, with references into the body text subclauses</a:t>
            </a:r>
          </a:p>
          <a:p>
            <a:pPr lvl="2">
              <a:lnSpc>
                <a:spcPct val="90000"/>
              </a:lnSpc>
              <a:spcBef>
                <a:spcPts val="300"/>
              </a:spcBef>
              <a:defRPr/>
            </a:pPr>
            <a:r>
              <a:rPr lang="en-US" sz="2200" dirty="0">
                <a:ea typeface="Calibri" panose="020F0502020204030204" pitchFamily="34" charset="0"/>
              </a:rPr>
              <a:t>Discussion of how “real-world” implementation designs relate/map to the architecture in 802.11</a:t>
            </a: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r>
              <a:rPr lang="en-US" sz="2600" dirty="0">
                <a:ea typeface="Calibri" panose="020F0502020204030204" pitchFamily="34" charset="0"/>
              </a:rPr>
              <a:t>WBA E2E QoS presentation</a:t>
            </a:r>
          </a:p>
          <a:p>
            <a:pPr lvl="1">
              <a:lnSpc>
                <a:spcPct val="90000"/>
              </a:lnSpc>
              <a:spcBef>
                <a:spcPts val="300"/>
              </a:spcBef>
              <a:defRPr/>
            </a:pPr>
            <a:r>
              <a:rPr lang="en-US" sz="2200" dirty="0">
                <a:ea typeface="Calibri" panose="020F0502020204030204" pitchFamily="34" charset="0"/>
              </a:rPr>
              <a:t>Deferred to May.</a:t>
            </a:r>
          </a:p>
          <a:p>
            <a:pPr lvl="1">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6E1CC0A4-D9EB-C1D6-8E28-B98B8A639FE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166219B-7701-513A-D3FA-9829267D1AAA}"/>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95545983-6071-1416-7D91-298E4E390AA0}"/>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684602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981200" y="1371600"/>
            <a:ext cx="82296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sz="2000" b="1" kern="0" dirty="0"/>
              <a:t>Other items being tracked (but not actively worked unless/until contributions):</a:t>
            </a:r>
          </a:p>
          <a:p>
            <a:pPr marL="685800" lvl="2" indent="-342900">
              <a:lnSpc>
                <a:spcPct val="90000"/>
              </a:lnSpc>
              <a:buFont typeface="Arial" pitchFamily="34" charset="0"/>
              <a:buChar char="•"/>
              <a:defRPr/>
            </a:pPr>
            <a:r>
              <a:rPr lang="en-US" sz="2000" b="1" dirty="0"/>
              <a:t>Related to IEEE Std 802 updates (slide 20):</a:t>
            </a:r>
          </a:p>
          <a:p>
            <a:pPr marL="1143000" lvl="3" indent="-342900">
              <a:lnSpc>
                <a:spcPct val="90000"/>
              </a:lnSpc>
              <a:buFont typeface="Arial" pitchFamily="34" charset="0"/>
              <a:buChar char="•"/>
              <a:defRPr/>
            </a:pPr>
            <a:r>
              <a:rPr lang="en-US" sz="2000" b="1" dirty="0"/>
              <a:t>802.1AC mapping from ISS to 802.11 MAC SAP interface</a:t>
            </a:r>
          </a:p>
          <a:p>
            <a:pPr marL="1143000" lvl="3" indent="-342900">
              <a:lnSpc>
                <a:spcPct val="90000"/>
              </a:lnSpc>
              <a:buFont typeface="Arial" pitchFamily="34" charset="0"/>
              <a:buChar char="•"/>
              <a:defRPr/>
            </a:pPr>
            <a:r>
              <a:rPr lang="en-US" sz="2000" b="1" dirty="0"/>
              <a:t>Consider any changes to remove 802.2/LLC terms?</a:t>
            </a:r>
          </a:p>
          <a:p>
            <a:pPr marL="1143000" lvl="3" indent="-342900">
              <a:lnSpc>
                <a:spcPct val="90000"/>
              </a:lnSpc>
              <a:buFont typeface="Arial" pitchFamily="34" charset="0"/>
              <a:buChar char="•"/>
              <a:defRPr/>
            </a:pPr>
            <a:r>
              <a:rPr lang="en-US" sz="2000" b="1" kern="0" dirty="0"/>
              <a:t>802.11’s “Portal”, and mapping to/usage of IEEE Std 802 terminology</a:t>
            </a:r>
          </a:p>
          <a:p>
            <a:pPr marL="1143000" lvl="3" indent="-342900">
              <a:lnSpc>
                <a:spcPct val="90000"/>
              </a:lnSpc>
              <a:buFont typeface="Arial" pitchFamily="34" charset="0"/>
              <a:buChar char="•"/>
              <a:defRPr/>
            </a:pPr>
            <a:r>
              <a:rPr lang="en-US" sz="2000" b="1" dirty="0"/>
              <a:t>Access Domains: “802 Access Domains”?  In 802.11, an ESS?  TGbe implications?</a:t>
            </a:r>
          </a:p>
          <a:p>
            <a:pPr marL="1143000" lvl="3" indent="-342900">
              <a:lnSpc>
                <a:spcPct val="90000"/>
              </a:lnSpc>
              <a:buFont typeface="Arial" pitchFamily="34" charset="0"/>
              <a:buChar char="•"/>
              <a:defRPr/>
            </a:pPr>
            <a:r>
              <a:rPr lang="en-US" sz="2000" b="1" dirty="0"/>
              <a:t>Is the DS a bridge (small ‘b’)?</a:t>
            </a:r>
          </a:p>
          <a:p>
            <a:pPr marL="1143000" lvl="3" indent="-342900">
              <a:lnSpc>
                <a:spcPct val="90000"/>
              </a:lnSpc>
              <a:buFont typeface="Arial" pitchFamily="34" charset="0"/>
              <a:buChar char="•"/>
              <a:defRPr/>
            </a:pPr>
            <a:r>
              <a:rPr lang="en-US" sz="2000" b="1" dirty="0"/>
              <a:t>Clarify EPD/LPD within 802.11: </a:t>
            </a:r>
            <a:r>
              <a:rPr lang="en-US" sz="2000" dirty="0">
                <a:hlinkClick r:id="rId3"/>
              </a:rPr>
              <a:t>11-20/0174r0</a:t>
            </a:r>
            <a:endParaRPr lang="en-US" sz="2000" dirty="0"/>
          </a:p>
          <a:p>
            <a:pPr marL="1485900" lvl="4" indent="-342900">
              <a:lnSpc>
                <a:spcPct val="90000"/>
              </a:lnSpc>
              <a:buFont typeface="Arial" pitchFamily="34" charset="0"/>
              <a:buChar char="•"/>
              <a:defRPr/>
            </a:pPr>
            <a:r>
              <a:rPr lang="en-US" sz="2000" b="1" dirty="0">
                <a:solidFill>
                  <a:schemeClr val="accent2">
                    <a:lumMod val="75000"/>
                  </a:schemeClr>
                </a:solidFill>
              </a:rPr>
              <a:t>Follow the lead from 802REVc?</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BDCD127F-DB3E-5FBB-28C8-88EC0CE281E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733FC10-9E9C-2706-2106-38F0B60D4385}"/>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EF3125E5-E9CC-F339-25BE-2CF038D7038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863510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results of IEEE P802REVc recirculation ballot(s)</a:t>
            </a:r>
          </a:p>
          <a:p>
            <a:pPr marL="684213">
              <a:lnSpc>
                <a:spcPct val="90000"/>
              </a:lnSpc>
            </a:pPr>
            <a:r>
              <a:rPr lang="en-US" dirty="0"/>
              <a:t>Annex G replacement phase 2, continued</a:t>
            </a:r>
          </a:p>
          <a:p>
            <a:pPr marL="684213">
              <a:lnSpc>
                <a:spcPct val="90000"/>
              </a:lnSpc>
            </a:pPr>
            <a:r>
              <a:rPr lang="en-US" dirty="0"/>
              <a:t>WBA E2E QoS coordination, continued</a:t>
            </a:r>
          </a:p>
          <a:p>
            <a:pPr marL="684213">
              <a:lnSpc>
                <a:spcPct val="90000"/>
              </a:lnSpc>
            </a:pPr>
            <a:r>
              <a:rPr lang="en-US" dirty="0"/>
              <a:t>Monitoring/future activities, or other relevant topics, if any contributions</a:t>
            </a:r>
          </a:p>
          <a:p>
            <a:pPr>
              <a:lnSpc>
                <a:spcPct val="90000"/>
              </a:lnSpc>
            </a:pPr>
            <a:r>
              <a:rPr lang="en-US" sz="3200" dirty="0"/>
              <a:t>Teleconferences – None expected.  If needed, will schedule with 10-days notice.</a:t>
            </a:r>
          </a:p>
          <a:p>
            <a:pPr>
              <a:lnSpc>
                <a:spcPct val="90000"/>
              </a:lnSpc>
            </a:pPr>
            <a:r>
              <a:rPr lang="en-US" sz="3200" dirty="0"/>
              <a:t>Two meeting slots requested in May</a:t>
            </a:r>
          </a:p>
          <a:p>
            <a:pPr marL="684213">
              <a:lnSpc>
                <a:spcPct val="90000"/>
              </a:lnSpc>
            </a:pPr>
            <a:endParaRPr lang="en-US" dirty="0"/>
          </a:p>
        </p:txBody>
      </p:sp>
      <p:sp>
        <p:nvSpPr>
          <p:cNvPr id="2" name="Footer Placeholder 1">
            <a:extLst>
              <a:ext uri="{FF2B5EF4-FFF2-40B4-BE49-F238E27FC236}">
                <a16:creationId xmlns:a16="http://schemas.microsoft.com/office/drawing/2014/main" id="{F3B5C2F2-D819-4C0C-9066-F348689697D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D2CE2B2-47A6-1D3B-DE6B-E61D56D1045A}"/>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408D1063-CFB9-1A1B-9438-896940EDD7CB}"/>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273723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2024-03-15</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92932C57-21DA-61CC-E642-92C38182D423}"/>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3B1958B0-640E-0D62-C65F-1F3F35851033}"/>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F8C7EC70-72B4-6C14-653A-64A40132943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1010749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March 2024.</a:t>
            </a:r>
          </a:p>
        </p:txBody>
      </p:sp>
      <p:sp>
        <p:nvSpPr>
          <p:cNvPr id="2" name="Footer Placeholder 1">
            <a:extLst>
              <a:ext uri="{FF2B5EF4-FFF2-40B4-BE49-F238E27FC236}">
                <a16:creationId xmlns:a16="http://schemas.microsoft.com/office/drawing/2014/main" id="{B510AF61-A008-731B-DC02-465ACD039F8C}"/>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A52CC074-1D5F-DD3E-FD1D-B7B7760D5C72}"/>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7" name="Date Placeholder 6">
            <a:extLst>
              <a:ext uri="{FF2B5EF4-FFF2-40B4-BE49-F238E27FC236}">
                <a16:creationId xmlns:a16="http://schemas.microsoft.com/office/drawing/2014/main" id="{327BADFA-375E-82F2-5D39-89DB915894F5}"/>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527155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a:t>Met three times &amp; tutorial on AFC</a:t>
            </a:r>
          </a:p>
          <a:p>
            <a:pPr marL="380990" indent="-380990">
              <a:buFont typeface="Arial" panose="020B0604020202020204" pitchFamily="34" charset="0"/>
              <a:buChar char="•"/>
            </a:pPr>
            <a:r>
              <a:rPr lang="en-US" dirty="0"/>
              <a:t>Two </a:t>
            </a:r>
            <a:r>
              <a:rPr lang="en-US" dirty="0" err="1"/>
              <a:t>Coex</a:t>
            </a:r>
            <a:r>
              <a:rPr lang="en-US" dirty="0"/>
              <a:t> SC (only) slots</a:t>
            </a:r>
          </a:p>
          <a:p>
            <a:pPr marL="380990" indent="-380990">
              <a:buFont typeface="Arial" panose="020B0604020202020204" pitchFamily="34" charset="0"/>
              <a:buChar char="•"/>
            </a:pPr>
            <a:r>
              <a:rPr lang="en-US" dirty="0"/>
              <a:t>One joint session with 15.4ab</a:t>
            </a:r>
          </a:p>
          <a:p>
            <a:pPr marL="0" indent="0"/>
            <a:endParaRPr lang="en-US" dirty="0"/>
          </a:p>
          <a:p>
            <a:pPr marL="0" indent="0"/>
            <a:r>
              <a:rPr lang="en-US" dirty="0"/>
              <a:t>7 </a:t>
            </a:r>
            <a:r>
              <a:rPr lang="en-US" dirty="0" err="1"/>
              <a:t>Coex</a:t>
            </a:r>
            <a:r>
              <a:rPr lang="en-US" dirty="0"/>
              <a:t> submissions &amp; discussions with 15.4ab</a:t>
            </a:r>
          </a:p>
        </p:txBody>
      </p:sp>
      <p:sp>
        <p:nvSpPr>
          <p:cNvPr id="7" name="Footer Placeholder 6">
            <a:extLst>
              <a:ext uri="{FF2B5EF4-FFF2-40B4-BE49-F238E27FC236}">
                <a16:creationId xmlns:a16="http://schemas.microsoft.com/office/drawing/2014/main" id="{7DF55084-69C9-E07C-CC48-46EA0FC36C4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935C6CB-258A-9836-F093-78BE5931A342}"/>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C8A1E355-C3A7-13D5-71E4-D0F241FC1CE5}"/>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21102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(1/3)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301 893 (Wireless Access System/Radio Local Area Network (WAS/RLAN) in the license-exempt 5 GHz band)</a:t>
            </a:r>
          </a:p>
          <a:p>
            <a:pPr marL="380990" indent="-380990">
              <a:buFont typeface="Arial" panose="020B0604020202020204" pitchFamily="34" charset="0"/>
              <a:buChar char="•"/>
            </a:pPr>
            <a:r>
              <a:rPr lang="en-US" b="0" dirty="0">
                <a:latin typeface="Helvetica" pitchFamily="2" charset="0"/>
              </a:rPr>
              <a:t>Version 2.2.0 one of the first Harmonized Standards (HSs) to undergo </a:t>
            </a:r>
            <a:r>
              <a:rPr lang="en-US" b="0" dirty="0" err="1">
                <a:latin typeface="Helvetica" pitchFamily="2" charset="0"/>
              </a:rPr>
              <a:t>Standardisation</a:t>
            </a:r>
            <a:r>
              <a:rPr lang="en-US" b="0" dirty="0">
                <a:latin typeface="Helvetica" pitchFamily="2" charset="0"/>
              </a:rPr>
              <a:t> Request deliverables Approval Process (</a:t>
            </a:r>
            <a:r>
              <a:rPr lang="en-US" b="0" dirty="0" err="1">
                <a:latin typeface="Helvetica" pitchFamily="2" charset="0"/>
              </a:rPr>
              <a:t>SRdAP</a:t>
            </a:r>
            <a:r>
              <a:rPr lang="en-US" b="0" dirty="0">
                <a:latin typeface="Helvetica" pitchFamily="2" charset="0"/>
              </a:rPr>
              <a:t>)</a:t>
            </a:r>
          </a:p>
          <a:p>
            <a:pPr marL="380990" indent="-380990">
              <a:buFont typeface="Arial" panose="020B0604020202020204" pitchFamily="34" charset="0"/>
              <a:buChar char="•"/>
            </a:pPr>
            <a:r>
              <a:rPr lang="en-US" b="0" dirty="0" err="1">
                <a:latin typeface="Helvetica" pitchFamily="2" charset="0"/>
              </a:rPr>
              <a:t>SRdAP</a:t>
            </a:r>
            <a:r>
              <a:rPr lang="en-US" b="0" dirty="0">
                <a:latin typeface="Helvetica" pitchFamily="2" charset="0"/>
              </a:rPr>
              <a:t> replacing ENAP</a:t>
            </a:r>
          </a:p>
          <a:p>
            <a:pPr marL="380990" indent="-380990">
              <a:buFont typeface="Arial" panose="020B0604020202020204" pitchFamily="34" charset="0"/>
              <a:buChar char="•"/>
            </a:pPr>
            <a:r>
              <a:rPr lang="en-US" b="0" dirty="0">
                <a:latin typeface="Helvetica" pitchFamily="2" charset="0"/>
              </a:rPr>
              <a:t>Resolution of all comments provided; recirculation to start soon</a:t>
            </a:r>
          </a:p>
          <a:p>
            <a:pPr marL="0" indent="0"/>
            <a:r>
              <a:rPr lang="en-US" dirty="0">
                <a:latin typeface="Helvetica" pitchFamily="2" charset="0"/>
              </a:rPr>
              <a:t>EN 303 753 (Wideband Data Transmission Systems (WDTS) for mobile and fixed radio equipment operating in the 57 GHz to 71 GHz band)</a:t>
            </a:r>
          </a:p>
          <a:p>
            <a:pPr marL="380990" indent="-380990">
              <a:buFont typeface="Arial" panose="020B0604020202020204" pitchFamily="34" charset="0"/>
              <a:buChar char="•"/>
            </a:pPr>
            <a:r>
              <a:rPr lang="en-US" b="0" dirty="0">
                <a:latin typeface="Helvetica" pitchFamily="2" charset="0"/>
              </a:rPr>
              <a:t>ETSI TC BRAN addressed all comments on the initial 90 d ENAP</a:t>
            </a:r>
          </a:p>
          <a:p>
            <a:pPr marL="380990" indent="-380990">
              <a:buFont typeface="Arial" panose="020B0604020202020204" pitchFamily="34" charset="0"/>
              <a:buChar char="•"/>
            </a:pPr>
            <a:r>
              <a:rPr lang="en-US" b="0" dirty="0">
                <a:latin typeface="Helvetica" pitchFamily="2" charset="0"/>
              </a:rPr>
              <a:t>Additional 90 d EN Approval Procedure (ENAP) ongoing</a:t>
            </a:r>
          </a:p>
        </p:txBody>
      </p:sp>
      <p:sp>
        <p:nvSpPr>
          <p:cNvPr id="7" name="Footer Placeholder 6">
            <a:extLst>
              <a:ext uri="{FF2B5EF4-FFF2-40B4-BE49-F238E27FC236}">
                <a16:creationId xmlns:a16="http://schemas.microsoft.com/office/drawing/2014/main" id="{93DD2EEC-3777-A9C0-E328-E5C137BD440F}"/>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EF1B863-019E-4C0C-BCB9-06C0B2E87FBE}"/>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3F8C30E9-EC37-6717-6185-4A538747EA51}"/>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662472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(2/3)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Version 1.1.1 published by ETSI and reviewed by European Commission (EC)</a:t>
            </a:r>
          </a:p>
          <a:p>
            <a:pPr marL="380990" indent="-380990">
              <a:buFont typeface="Arial" panose="020B0604020202020204" pitchFamily="34" charset="0"/>
              <a:buChar char="•"/>
            </a:pPr>
            <a:r>
              <a:rPr lang="en-US" b="0" dirty="0">
                <a:latin typeface="Helvetica" pitchFamily="2" charset="0"/>
              </a:rPr>
              <a:t>EC criticizes normative reference to IEEE 802.11ax-2021 because EC does not recognize IEEE as SDO</a:t>
            </a:r>
          </a:p>
          <a:p>
            <a:pPr marL="380990" indent="-380990">
              <a:buFont typeface="Arial" panose="020B0604020202020204" pitchFamily="34" charset="0"/>
              <a:buChar char="•"/>
            </a:pPr>
            <a:r>
              <a:rPr lang="en-US" b="0" dirty="0">
                <a:latin typeface="Helvetica" pitchFamily="2" charset="0"/>
              </a:rPr>
              <a:t>ETSI TC BRAN developed response to EC</a:t>
            </a:r>
          </a:p>
          <a:p>
            <a:pPr marL="380990" indent="-380990">
              <a:buFont typeface="Arial" panose="020B0604020202020204" pitchFamily="34" charset="0"/>
              <a:buChar char="•"/>
            </a:pPr>
            <a:r>
              <a:rPr lang="en-US" b="0" dirty="0">
                <a:latin typeface="Helvetica" pitchFamily="2" charset="0"/>
              </a:rPr>
              <a:t>Ongoing / new work item discussions:</a:t>
            </a:r>
          </a:p>
          <a:p>
            <a:pPr marL="781031" lvl="1" indent="-380990">
              <a:buFont typeface="Arial" panose="020B0604020202020204" pitchFamily="34" charset="0"/>
              <a:buChar char="•"/>
            </a:pPr>
            <a:r>
              <a:rPr lang="en-US" b="0" dirty="0">
                <a:latin typeface="Helvetica" pitchFamily="2" charset="0"/>
              </a:rPr>
              <a:t>Spectrum mask for 320 MHz</a:t>
            </a:r>
            <a:endParaRPr lang="en-US" dirty="0">
              <a:latin typeface="Helvetica" pitchFamily="2" charset="0"/>
            </a:endParaRPr>
          </a:p>
          <a:p>
            <a:pPr marL="781031" lvl="1" indent="-380990">
              <a:buFont typeface="Arial" panose="020B0604020202020204" pitchFamily="34" charset="0"/>
              <a:buChar char="•"/>
            </a:pPr>
            <a:r>
              <a:rPr lang="en-US" b="0" dirty="0">
                <a:latin typeface="Helvetica" pitchFamily="2" charset="0"/>
              </a:rPr>
              <a:t>Discussions on Client-to-Client operation and medium access requirements for Narrowband Frequency Hopping (NB FH) </a:t>
            </a:r>
          </a:p>
        </p:txBody>
      </p:sp>
      <p:sp>
        <p:nvSpPr>
          <p:cNvPr id="7" name="Footer Placeholder 6">
            <a:extLst>
              <a:ext uri="{FF2B5EF4-FFF2-40B4-BE49-F238E27FC236}">
                <a16:creationId xmlns:a16="http://schemas.microsoft.com/office/drawing/2014/main" id="{13CA5592-338A-AF30-7D3D-0E1514BF066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CB37EF4-DEED-5F89-1AD4-A0BF5FDD00A1}"/>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7B8341F5-5F1A-96D6-0DF5-E0007ADF5982}"/>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122964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2F024B-50EF-C68F-13F4-A58A10100D56}"/>
              </a:ext>
            </a:extLst>
          </p:cNvPr>
          <p:cNvSpPr>
            <a:spLocks noGrp="1"/>
          </p:cNvSpPr>
          <p:nvPr>
            <p:ph type="title"/>
          </p:nvPr>
        </p:nvSpPr>
        <p:spPr/>
        <p:txBody>
          <a:bodyPr/>
          <a:lstStyle/>
          <a:p>
            <a:r>
              <a:rPr lang="en-US" dirty="0"/>
              <a:t>Attendance Data</a:t>
            </a:r>
          </a:p>
        </p:txBody>
      </p:sp>
      <p:sp>
        <p:nvSpPr>
          <p:cNvPr id="8" name="Text Placeholder 7">
            <a:extLst>
              <a:ext uri="{FF2B5EF4-FFF2-40B4-BE49-F238E27FC236}">
                <a16:creationId xmlns:a16="http://schemas.microsoft.com/office/drawing/2014/main" id="{64D92E93-2417-2939-1DEF-96A5AD1D6723}"/>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A19BAA85-A5E6-EBBF-9764-D5849BC88919}"/>
              </a:ext>
            </a:extLst>
          </p:cNvPr>
          <p:cNvSpPr>
            <a:spLocks noGrp="1"/>
          </p:cNvSpPr>
          <p:nvPr>
            <p:ph type="dt" idx="10"/>
          </p:nvPr>
        </p:nvSpPr>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728C1132-137B-CC6E-6BC4-D8860A3F5408}"/>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F7170F61-9C9E-11A6-E633-E4BA68790E4B}"/>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379490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(3/3)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302 502 (Broadband Fixed Wireless Access (BFWA))</a:t>
            </a:r>
          </a:p>
          <a:p>
            <a:pPr marL="380990" indent="-380990">
              <a:buFont typeface="Arial" panose="020B0604020202020204" pitchFamily="34" charset="0"/>
              <a:buChar char="•"/>
            </a:pPr>
            <a:r>
              <a:rPr lang="en-US" b="0" dirty="0">
                <a:latin typeface="Helvetica" pitchFamily="2" charset="0"/>
              </a:rPr>
              <a:t>In Europe, multiple assignments for the 5.8 GHz band</a:t>
            </a:r>
          </a:p>
          <a:p>
            <a:pPr marL="380990" indent="-380990">
              <a:buFont typeface="Arial" panose="020B0604020202020204" pitchFamily="34" charset="0"/>
              <a:buChar char="•"/>
            </a:pPr>
            <a:r>
              <a:rPr lang="en-US" b="0" dirty="0">
                <a:latin typeface="Helvetica" pitchFamily="2" charset="0"/>
              </a:rPr>
              <a:t>No progress on open work item since 2017</a:t>
            </a:r>
          </a:p>
          <a:p>
            <a:pPr marL="380990" indent="-380990">
              <a:buFont typeface="Arial" panose="020B0604020202020204" pitchFamily="34" charset="0"/>
              <a:buChar char="•"/>
            </a:pPr>
            <a:r>
              <a:rPr lang="en-US" b="0" dirty="0">
                <a:latin typeface="Helvetica" pitchFamily="2" charset="0"/>
              </a:rPr>
              <a:t>In January 2024, ETSI’s Board approved TC BRAN’s request to stop the EN 302 502 WI</a:t>
            </a:r>
          </a:p>
          <a:p>
            <a:pPr marL="380990" indent="-380990">
              <a:buFont typeface="Arial" panose="020B0604020202020204" pitchFamily="34" charset="0"/>
              <a:buChar char="•"/>
            </a:pPr>
            <a:r>
              <a:rPr lang="en-US" b="0" dirty="0">
                <a:latin typeface="Helvetica" pitchFamily="2" charset="0"/>
              </a:rPr>
              <a:t>National Standards Body Group (NSBG) approved Stopping a Work Item</a:t>
            </a:r>
          </a:p>
          <a:p>
            <a:pPr marL="380990" indent="-380990">
              <a:buFont typeface="Arial" panose="020B0604020202020204" pitchFamily="34" charset="0"/>
              <a:buChar char="•"/>
            </a:pPr>
            <a:endParaRPr lang="en-US" b="0" dirty="0">
              <a:latin typeface="Helvetica" pitchFamily="2" charset="0"/>
            </a:endParaRPr>
          </a:p>
        </p:txBody>
      </p:sp>
      <p:sp>
        <p:nvSpPr>
          <p:cNvPr id="7" name="Footer Placeholder 6">
            <a:extLst>
              <a:ext uri="{FF2B5EF4-FFF2-40B4-BE49-F238E27FC236}">
                <a16:creationId xmlns:a16="http://schemas.microsoft.com/office/drawing/2014/main" id="{46FF3A7A-BA4A-E72E-4746-164185CECA6C}"/>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07ECC6C-3798-E475-9548-6D93B353326F}"/>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EE691190-51E2-EF2F-C8DD-7A9EE30D5CDF}"/>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91445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604798"/>
            <a:ext cx="10361084" cy="4113213"/>
          </a:xfrm>
        </p:spPr>
        <p:txBody>
          <a:bodyPr/>
          <a:lstStyle/>
          <a:p>
            <a:r>
              <a:rPr lang="en-US" sz="2133" dirty="0"/>
              <a:t>Recent actions</a:t>
            </a:r>
          </a:p>
          <a:p>
            <a:pPr marL="380990" indent="-380990">
              <a:buFont typeface="Arial" panose="020B0604020202020204" pitchFamily="34" charset="0"/>
              <a:buChar char="•"/>
            </a:pPr>
            <a:r>
              <a:rPr lang="en-US" sz="2133" dirty="0"/>
              <a:t>Continued review of sharing simulation results at Bluetooth SIG and ETSI BRAN</a:t>
            </a:r>
          </a:p>
          <a:p>
            <a:pPr marL="380990" indent="-380990">
              <a:buFont typeface="Arial" panose="020B0604020202020204" pitchFamily="34" charset="0"/>
              <a:buChar char="•"/>
            </a:pPr>
            <a:r>
              <a:rPr lang="en-US" sz="2133" dirty="0"/>
              <a:t>Heard several proposals for access mechanisms </a:t>
            </a:r>
          </a:p>
          <a:p>
            <a:pPr marL="781031" lvl="1" indent="-380990">
              <a:buFont typeface="Arial" panose="020B0604020202020204" pitchFamily="34" charset="0"/>
              <a:buChar char="•"/>
            </a:pPr>
            <a:r>
              <a:rPr lang="en-US" sz="1733" dirty="0"/>
              <a:t>LBT</a:t>
            </a:r>
          </a:p>
          <a:p>
            <a:pPr marL="781031" lvl="1" indent="-380990">
              <a:buFont typeface="Arial" panose="020B0604020202020204" pitchFamily="34" charset="0"/>
              <a:buChar char="•"/>
            </a:pPr>
            <a:r>
              <a:rPr lang="en-US" sz="1733" dirty="0"/>
              <a:t>Secondary Channel Deferral LBT</a:t>
            </a:r>
          </a:p>
          <a:p>
            <a:pPr marL="781031" lvl="1" indent="-380990">
              <a:buFont typeface="Arial" panose="020B0604020202020204" pitchFamily="34" charset="0"/>
              <a:buChar char="•"/>
            </a:pPr>
            <a:r>
              <a:rPr lang="en-US" sz="1733" dirty="0"/>
              <a:t>Secondary Channel Deferral LBT with EDT Ramp-up </a:t>
            </a:r>
          </a:p>
          <a:p>
            <a:pPr marL="781031" lvl="1" indent="-380990">
              <a:buFont typeface="Arial" panose="020B0604020202020204" pitchFamily="34" charset="0"/>
              <a:buChar char="•"/>
            </a:pPr>
            <a:r>
              <a:rPr lang="en-US" sz="1733" dirty="0"/>
              <a:t>Dynamic Puncturing</a:t>
            </a:r>
          </a:p>
          <a:p>
            <a:pPr marL="380990" indent="-380990">
              <a:buFont typeface="Arial" panose="020B0604020202020204" pitchFamily="34" charset="0"/>
              <a:buChar char="•"/>
            </a:pPr>
            <a:r>
              <a:rPr lang="en-US" sz="2133" dirty="0"/>
              <a:t>Discussion of acceptable limits</a:t>
            </a:r>
          </a:p>
          <a:p>
            <a:pPr lvl="1"/>
            <a:endParaRPr lang="en-US" sz="1733" dirty="0"/>
          </a:p>
          <a:p>
            <a:endParaRPr lang="en-US" sz="2133" dirty="0"/>
          </a:p>
        </p:txBody>
      </p:sp>
      <p:sp>
        <p:nvSpPr>
          <p:cNvPr id="7" name="Footer Placeholder 6">
            <a:extLst>
              <a:ext uri="{FF2B5EF4-FFF2-40B4-BE49-F238E27FC236}">
                <a16:creationId xmlns:a16="http://schemas.microsoft.com/office/drawing/2014/main" id="{39056593-520E-4E12-8CF6-435C81F809D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1F26501-011C-A643-E9BF-CB370FEACE47}"/>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F56DC0C4-457A-8DAA-ED50-F26FF1DCB34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219215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89F5-6754-68A3-993D-EB8D26495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F4F9C-C33A-9127-D6AF-84073E48206F}"/>
              </a:ext>
            </a:extLst>
          </p:cNvPr>
          <p:cNvSpPr>
            <a:spLocks noGrp="1"/>
          </p:cNvSpPr>
          <p:nvPr>
            <p:ph type="title"/>
          </p:nvPr>
        </p:nvSpPr>
        <p:spPr/>
        <p:txBody>
          <a:bodyPr/>
          <a:lstStyle/>
          <a:p>
            <a:r>
              <a:rPr lang="en-US" dirty="0"/>
              <a:t>Technical Submissions &amp; Discussion Items (1/2)</a:t>
            </a:r>
          </a:p>
        </p:txBody>
      </p:sp>
      <p:sp>
        <p:nvSpPr>
          <p:cNvPr id="3" name="Content Placeholder 2">
            <a:extLst>
              <a:ext uri="{FF2B5EF4-FFF2-40B4-BE49-F238E27FC236}">
                <a16:creationId xmlns:a16="http://schemas.microsoft.com/office/drawing/2014/main" id="{FBF7309B-6E82-FBF4-7F3E-230A8BD0DD9D}"/>
              </a:ext>
            </a:extLst>
          </p:cNvPr>
          <p:cNvSpPr>
            <a:spLocks noGrp="1"/>
          </p:cNvSpPr>
          <p:nvPr>
            <p:ph idx="1"/>
          </p:nvPr>
        </p:nvSpPr>
        <p:spPr>
          <a:xfrm>
            <a:off x="914402" y="1796819"/>
            <a:ext cx="10361084" cy="4113213"/>
          </a:xfrm>
        </p:spPr>
        <p:txBody>
          <a:bodyPr/>
          <a:lstStyle/>
          <a:p>
            <a:r>
              <a:rPr lang="en-US" dirty="0"/>
              <a:t>Tutorial “Automated Frequency Coordination (AFC)” (Monday 802 tutorial)</a:t>
            </a:r>
          </a:p>
          <a:p>
            <a:endParaRPr lang="en-US" dirty="0"/>
          </a:p>
          <a:p>
            <a:r>
              <a:rPr lang="en-US" dirty="0"/>
              <a:t>Additional technical submissions addressed</a:t>
            </a:r>
          </a:p>
          <a:p>
            <a:pPr marL="380990" indent="-380990">
              <a:buFont typeface="Arial" panose="020B0604020202020204" pitchFamily="34" charset="0"/>
              <a:buChar char="•"/>
            </a:pPr>
            <a:r>
              <a:rPr lang="en-GB" dirty="0"/>
              <a:t>Improving performance of LBT-enabled NB devices (24/521)</a:t>
            </a:r>
          </a:p>
          <a:p>
            <a:pPr marL="380990" indent="-380990">
              <a:buFont typeface="Arial" panose="020B0604020202020204" pitchFamily="34" charset="0"/>
              <a:buChar char="•"/>
            </a:pPr>
            <a:r>
              <a:rPr lang="en-US" dirty="0"/>
              <a:t>Follow-up to IEEE 802.11-24/0055r0, </a:t>
            </a:r>
            <a:br>
              <a:rPr lang="en-US" dirty="0"/>
            </a:br>
            <a:r>
              <a:rPr lang="en-US" dirty="0"/>
              <a:t>“Evaluation of Puncturing for Coexistence of IEEE 802.11 and Bluetooth in 6 GHz”</a:t>
            </a:r>
            <a:r>
              <a:rPr lang="en-GB" dirty="0"/>
              <a:t> (24/445) --&gt; and discussion of underlying ETSI BRAN submission showing details on the performance of Bluetooth (24/603)</a:t>
            </a:r>
            <a:endParaRPr lang="en-US" dirty="0"/>
          </a:p>
        </p:txBody>
      </p:sp>
      <p:sp>
        <p:nvSpPr>
          <p:cNvPr id="7" name="Footer Placeholder 6">
            <a:extLst>
              <a:ext uri="{FF2B5EF4-FFF2-40B4-BE49-F238E27FC236}">
                <a16:creationId xmlns:a16="http://schemas.microsoft.com/office/drawing/2014/main" id="{54DDC1BD-8B5B-853C-D6FB-70611D0E6F1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DF0A257-39DD-ABD8-FA7D-452557B506E2}"/>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5C307F23-F550-F06A-555E-52F110D9FAC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963765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5529E-50C9-77FD-8B0A-916CBC7EF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209A5-7EB3-6F64-6FCE-EB9FC836930E}"/>
              </a:ext>
            </a:extLst>
          </p:cNvPr>
          <p:cNvSpPr>
            <a:spLocks noGrp="1"/>
          </p:cNvSpPr>
          <p:nvPr>
            <p:ph type="title"/>
          </p:nvPr>
        </p:nvSpPr>
        <p:spPr/>
        <p:txBody>
          <a:bodyPr/>
          <a:lstStyle/>
          <a:p>
            <a:r>
              <a:rPr lang="en-US" dirty="0"/>
              <a:t>Technical Submissions &amp; Discussion Items (2/2)</a:t>
            </a:r>
          </a:p>
        </p:txBody>
      </p:sp>
      <p:sp>
        <p:nvSpPr>
          <p:cNvPr id="3" name="Content Placeholder 2">
            <a:extLst>
              <a:ext uri="{FF2B5EF4-FFF2-40B4-BE49-F238E27FC236}">
                <a16:creationId xmlns:a16="http://schemas.microsoft.com/office/drawing/2014/main" id="{444602BA-8F35-863B-9EDE-0448583135B0}"/>
              </a:ext>
            </a:extLst>
          </p:cNvPr>
          <p:cNvSpPr>
            <a:spLocks noGrp="1"/>
          </p:cNvSpPr>
          <p:nvPr>
            <p:ph idx="1"/>
          </p:nvPr>
        </p:nvSpPr>
        <p:spPr>
          <a:xfrm>
            <a:off x="914402" y="1796819"/>
            <a:ext cx="10361084" cy="4113213"/>
          </a:xfrm>
        </p:spPr>
        <p:txBody>
          <a:bodyPr/>
          <a:lstStyle/>
          <a:p>
            <a:r>
              <a:rPr lang="en-US" dirty="0"/>
              <a:t>Joint Session </a:t>
            </a:r>
            <a:r>
              <a:rPr lang="en-US" dirty="0" err="1"/>
              <a:t>Coex</a:t>
            </a:r>
            <a:r>
              <a:rPr lang="en-US" dirty="0"/>
              <a:t> SC with 802.15.4ab</a:t>
            </a:r>
          </a:p>
          <a:p>
            <a:pPr marL="380990" indent="-380990">
              <a:buFont typeface="Arial" panose="020B0604020202020204" pitchFamily="34" charset="0"/>
              <a:buChar char="•"/>
            </a:pPr>
            <a:r>
              <a:rPr lang="en-US" b="0" dirty="0"/>
              <a:t>CCA Modes in 802.15.4 (24/360)</a:t>
            </a:r>
          </a:p>
          <a:p>
            <a:pPr marL="380990" indent="-380990">
              <a:buFont typeface="Arial" panose="020B0604020202020204" pitchFamily="34" charset="0"/>
              <a:buChar char="•"/>
            </a:pPr>
            <a:r>
              <a:rPr lang="en-US" dirty="0"/>
              <a:t>Next steps: </a:t>
            </a:r>
          </a:p>
          <a:p>
            <a:pPr marL="781031" lvl="1" indent="-380990">
              <a:buFont typeface="Arial" panose="020B0604020202020204" pitchFamily="34" charset="0"/>
              <a:buChar char="•"/>
            </a:pPr>
            <a:r>
              <a:rPr lang="en-US" dirty="0"/>
              <a:t>Continue with joint session in May; </a:t>
            </a:r>
          </a:p>
          <a:p>
            <a:pPr marL="781031" lvl="1" indent="-380990">
              <a:buFont typeface="Arial" panose="020B0604020202020204" pitchFamily="34" charset="0"/>
              <a:buChar char="•"/>
            </a:pPr>
            <a:r>
              <a:rPr lang="en-US" dirty="0"/>
              <a:t>Intermediate telco (if submissions are announced)</a:t>
            </a:r>
          </a:p>
          <a:p>
            <a:pPr marL="781031" lvl="1" indent="-380990">
              <a:buFont typeface="Arial" panose="020B0604020202020204" pitchFamily="34" charset="0"/>
              <a:buChar char="•"/>
            </a:pPr>
            <a:r>
              <a:rPr lang="en-US" dirty="0"/>
              <a:t>Suggest to review CCA Mode presentation in .15.4 to provide feedback</a:t>
            </a:r>
          </a:p>
          <a:p>
            <a:pPr marL="380990" indent="-380990">
              <a:buFont typeface="Arial" panose="020B0604020202020204" pitchFamily="34" charset="0"/>
              <a:buChar char="•"/>
            </a:pPr>
            <a:r>
              <a:rPr lang="en-US" dirty="0"/>
              <a:t>Potential way forward</a:t>
            </a:r>
          </a:p>
          <a:p>
            <a:pPr marL="781031" lvl="1" indent="-380990">
              <a:buFont typeface="Arial" panose="020B0604020202020204" pitchFamily="34" charset="0"/>
              <a:buChar char="•"/>
            </a:pPr>
            <a:r>
              <a:rPr lang="en-US" dirty="0"/>
              <a:t>Continue technical discussions to increase technical awareness on potential coexistence schemes …. and thus prepare for subsequent discussions in ETSI BRAN</a:t>
            </a:r>
          </a:p>
          <a:p>
            <a:pPr marL="781031" lvl="1" indent="-380990">
              <a:buFont typeface="Arial" panose="020B0604020202020204" pitchFamily="34" charset="0"/>
              <a:buChar char="•"/>
            </a:pPr>
            <a:r>
              <a:rPr lang="en-US" dirty="0"/>
              <a:t>Consider joint work on specific draft text</a:t>
            </a:r>
          </a:p>
          <a:p>
            <a:pPr marL="781031" lvl="1" indent="-380990">
              <a:buFont typeface="Arial" panose="020B0604020202020204" pitchFamily="34" charset="0"/>
              <a:buChar char="•"/>
            </a:pPr>
            <a:r>
              <a:rPr lang="en-US" dirty="0"/>
              <a:t>Develop a “joint” position on potential technical coexistence approaches to present at ETSI BRAN</a:t>
            </a:r>
          </a:p>
        </p:txBody>
      </p:sp>
      <p:sp>
        <p:nvSpPr>
          <p:cNvPr id="7" name="Footer Placeholder 6">
            <a:extLst>
              <a:ext uri="{FF2B5EF4-FFF2-40B4-BE49-F238E27FC236}">
                <a16:creationId xmlns:a16="http://schemas.microsoft.com/office/drawing/2014/main" id="{1A8C4E96-6871-3666-C047-A000965E99A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2B488C65-DE05-E756-9826-0132FBBD6A5E}"/>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6A623B42-2A62-9D63-3879-39E929E1B67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292445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May</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err="1"/>
              <a:t>Coex</a:t>
            </a:r>
            <a:r>
              <a:rPr lang="en-US" sz="1867" dirty="0"/>
              <a:t> slots:</a:t>
            </a:r>
          </a:p>
          <a:p>
            <a:pPr marL="380990" indent="-380990">
              <a:buFont typeface="Arial" panose="020B0604020202020204" pitchFamily="34" charset="0"/>
              <a:buChar char="•"/>
            </a:pPr>
            <a:r>
              <a:rPr lang="en-US" sz="1867" dirty="0"/>
              <a:t>One joint 802.11 </a:t>
            </a:r>
            <a:r>
              <a:rPr lang="en-US" sz="1867" dirty="0" err="1"/>
              <a:t>Coex</a:t>
            </a:r>
            <a:r>
              <a:rPr lang="en-US" sz="1867" dirty="0"/>
              <a:t> SC – 802.15.4ab – Tuesday EVE</a:t>
            </a:r>
          </a:p>
          <a:p>
            <a:pPr marL="380990" indent="-380990">
              <a:buFont typeface="Arial" panose="020B0604020202020204" pitchFamily="34" charset="0"/>
              <a:buChar char="•"/>
            </a:pPr>
            <a:r>
              <a:rPr lang="en-US" sz="1867" dirty="0"/>
              <a:t>Two 802.11 </a:t>
            </a:r>
            <a:r>
              <a:rPr lang="en-US" sz="1867" dirty="0" err="1"/>
              <a:t>Coex</a:t>
            </a:r>
            <a:r>
              <a:rPr lang="en-US" sz="1867" dirty="0"/>
              <a:t> (only) slots (one before and one after the joint session with .15.4ab)</a:t>
            </a:r>
          </a:p>
          <a:p>
            <a:pPr marL="0" indent="0"/>
            <a:r>
              <a:rPr lang="en-US" sz="1867" dirty="0"/>
              <a:t>Joint 802.11 802.15.4ab slot:</a:t>
            </a:r>
          </a:p>
          <a:p>
            <a:pPr marL="380990" indent="-380990">
              <a:buFont typeface="Arial" panose="020B0604020202020204" pitchFamily="34" charset="0"/>
              <a:buChar char="•"/>
            </a:pPr>
            <a:r>
              <a:rPr lang="en-US" sz="1867" dirty="0"/>
              <a:t>Agenda </a:t>
            </a:r>
            <a:r>
              <a:rPr lang="en-US" sz="1867" dirty="0" err="1"/>
              <a:t>tbd</a:t>
            </a:r>
            <a:r>
              <a:rPr lang="en-US" sz="1867" dirty="0"/>
              <a:t>.</a:t>
            </a:r>
          </a:p>
          <a:p>
            <a:pPr marL="0" indent="0"/>
            <a:r>
              <a:rPr lang="en-US" sz="1867" dirty="0" err="1"/>
              <a:t>Coex</a:t>
            </a:r>
            <a:r>
              <a:rPr lang="en-US" sz="1867" dirty="0"/>
              <a:t> (only):</a:t>
            </a:r>
          </a:p>
          <a:p>
            <a:pPr marL="380990" indent="-380990">
              <a:buFont typeface="Arial" panose="020B0604020202020204" pitchFamily="34" charset="0"/>
              <a:buChar char="•"/>
            </a:pPr>
            <a:r>
              <a:rPr lang="en-US" sz="1867" dirty="0"/>
              <a:t>VC Elections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380990" indent="-380990">
              <a:buFont typeface="Arial" panose="020B0604020202020204" pitchFamily="34" charset="0"/>
              <a:buChar char="•"/>
            </a:pPr>
            <a:r>
              <a:rPr lang="en-US" sz="1867" dirty="0"/>
              <a:t>Progress discussion on a potential joint view on potential coexistence schemes for the June ETSI BRAN meeting</a:t>
            </a:r>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F0D416DB-48A9-697E-60E2-B7AB42017DB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C0B0B439-B6D0-A1A1-33E3-25946BDC9D6F}"/>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Date Placeholder 8">
            <a:extLst>
              <a:ext uri="{FF2B5EF4-FFF2-40B4-BE49-F238E27FC236}">
                <a16:creationId xmlns:a16="http://schemas.microsoft.com/office/drawing/2014/main" id="{6105759B-68D4-FCB1-3C31-23CE30360E2B}"/>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509610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One telco to </a:t>
            </a:r>
            <a:r>
              <a:rPr lang="en-US" dirty="0">
                <a:solidFill>
                  <a:schemeClr val="accent6">
                    <a:lumMod val="60000"/>
                    <a:lumOff val="40000"/>
                  </a:schemeClr>
                </a:solidFill>
              </a:rPr>
              <a:t>continue discussion with 802.15.4ab</a:t>
            </a:r>
          </a:p>
          <a:p>
            <a:endParaRPr lang="en-US" dirty="0"/>
          </a:p>
          <a:p>
            <a:r>
              <a:rPr lang="en-US" dirty="0" err="1"/>
              <a:t>Coex</a:t>
            </a:r>
            <a:r>
              <a:rPr lang="en-US" dirty="0"/>
              <a:t> SC members will join 802.15.4ab telco bridge.</a:t>
            </a:r>
          </a:p>
          <a:p>
            <a:endParaRPr lang="en-US" dirty="0"/>
          </a:p>
          <a:p>
            <a:r>
              <a:rPr lang="en-US" dirty="0"/>
              <a:t>	</a:t>
            </a:r>
            <a:r>
              <a:rPr lang="en-US" dirty="0" err="1"/>
              <a:t>Coex</a:t>
            </a:r>
            <a:r>
              <a:rPr lang="en-US" dirty="0"/>
              <a:t> SC – 15.4ab JOINT Telco</a:t>
            </a:r>
          </a:p>
          <a:p>
            <a:r>
              <a:rPr lang="en-US" dirty="0"/>
              <a:t>	Tuesday, April 30, 2024</a:t>
            </a:r>
          </a:p>
          <a:p>
            <a:r>
              <a:rPr lang="en-US" dirty="0"/>
              <a:t>	9:00h -- 10:00h ET</a:t>
            </a:r>
          </a:p>
          <a:p>
            <a:r>
              <a:rPr lang="en-US" dirty="0"/>
              <a:t>	Webex Provided by 802.15.4ab</a:t>
            </a:r>
          </a:p>
        </p:txBody>
      </p:sp>
      <p:sp>
        <p:nvSpPr>
          <p:cNvPr id="7" name="Footer Placeholder 6">
            <a:extLst>
              <a:ext uri="{FF2B5EF4-FFF2-40B4-BE49-F238E27FC236}">
                <a16:creationId xmlns:a16="http://schemas.microsoft.com/office/drawing/2014/main" id="{987A1857-7F02-2391-5EA7-786B803A7DAC}"/>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EB2CBB00-06B4-23EC-9981-B3E3A2ADB6BA}"/>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FE9CD3E5-F246-F2B5-3BCD-F9EEC65BAACB}"/>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547506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11-24/0265</a:t>
            </a:r>
          </a:p>
          <a:p>
            <a:r>
              <a:rPr lang="en-US" dirty="0"/>
              <a:t>Snapshot Slide:						11-24/0266</a:t>
            </a:r>
          </a:p>
          <a:p>
            <a:r>
              <a:rPr lang="en-US" dirty="0"/>
              <a:t>Meeting / Chair’s Slide Deck:		11-24/0267</a:t>
            </a:r>
          </a:p>
          <a:p>
            <a:r>
              <a:rPr lang="en-US" dirty="0"/>
              <a:t>Closing report:						11-24/0268</a:t>
            </a:r>
          </a:p>
          <a:p>
            <a:r>
              <a:rPr lang="en-US" dirty="0"/>
              <a:t>Meeting minutes:					11-24/0609</a:t>
            </a:r>
          </a:p>
        </p:txBody>
      </p:sp>
      <p:sp>
        <p:nvSpPr>
          <p:cNvPr id="2" name="Footer Placeholder 1">
            <a:extLst>
              <a:ext uri="{FF2B5EF4-FFF2-40B4-BE49-F238E27FC236}">
                <a16:creationId xmlns:a16="http://schemas.microsoft.com/office/drawing/2014/main" id="{ECFAF5D7-A8AF-C7AC-82CF-2DE9C61D71BD}"/>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02B51033-36C6-133C-46AB-3E6E8ECA3961}"/>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7" name="Date Placeholder 6">
            <a:extLst>
              <a:ext uri="{FF2B5EF4-FFF2-40B4-BE49-F238E27FC236}">
                <a16:creationId xmlns:a16="http://schemas.microsoft.com/office/drawing/2014/main" id="{034E5AF7-A79F-2B57-27B8-3961956870E4}"/>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9713108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3AD-25FB-F0D2-7D67-1E211FDCF9B5}"/>
              </a:ext>
            </a:extLst>
          </p:cNvPr>
          <p:cNvSpPr>
            <a:spLocks noGrp="1"/>
          </p:cNvSpPr>
          <p:nvPr>
            <p:ph type="title"/>
          </p:nvPr>
        </p:nvSpPr>
        <p:spPr/>
        <p:txBody>
          <a:bodyPr/>
          <a:lstStyle/>
          <a:p>
            <a:r>
              <a:rPr lang="en-US" dirty="0" err="1"/>
              <a:t>Coex</a:t>
            </a:r>
            <a:r>
              <a:rPr lang="en-US" dirty="0"/>
              <a:t> Submissions</a:t>
            </a:r>
          </a:p>
        </p:txBody>
      </p:sp>
      <p:graphicFrame>
        <p:nvGraphicFramePr>
          <p:cNvPr id="7" name="Table 6">
            <a:extLst>
              <a:ext uri="{FF2B5EF4-FFF2-40B4-BE49-F238E27FC236}">
                <a16:creationId xmlns:a16="http://schemas.microsoft.com/office/drawing/2014/main" id="{9D0BE0D9-9E30-7CAD-2390-3DA07A7B3F86}"/>
              </a:ext>
            </a:extLst>
          </p:cNvPr>
          <p:cNvGraphicFramePr>
            <a:graphicFrameLocks noGrp="1"/>
          </p:cNvGraphicFramePr>
          <p:nvPr>
            <p:extLst>
              <p:ext uri="{D42A27DB-BD31-4B8C-83A1-F6EECF244321}">
                <p14:modId xmlns:p14="http://schemas.microsoft.com/office/powerpoint/2010/main" val="434324834"/>
              </p:ext>
            </p:extLst>
          </p:nvPr>
        </p:nvGraphicFramePr>
        <p:xfrm>
          <a:off x="929219" y="1733880"/>
          <a:ext cx="10346267" cy="4139578"/>
        </p:xfrm>
        <a:graphic>
          <a:graphicData uri="http://schemas.openxmlformats.org/drawingml/2006/table">
            <a:tbl>
              <a:tblPr>
                <a:tableStyleId>{21E4AEA4-8DFA-4A89-87EB-49C32662AFE0}</a:tableStyleId>
              </a:tblPr>
              <a:tblGrid>
                <a:gridCol w="6798963">
                  <a:extLst>
                    <a:ext uri="{9D8B030D-6E8A-4147-A177-3AD203B41FA5}">
                      <a16:colId xmlns:a16="http://schemas.microsoft.com/office/drawing/2014/main" val="1277005463"/>
                    </a:ext>
                  </a:extLst>
                </a:gridCol>
                <a:gridCol w="3547304">
                  <a:extLst>
                    <a:ext uri="{9D8B030D-6E8A-4147-A177-3AD203B41FA5}">
                      <a16:colId xmlns:a16="http://schemas.microsoft.com/office/drawing/2014/main" val="3807982636"/>
                    </a:ext>
                  </a:extLst>
                </a:gridCol>
              </a:tblGrid>
              <a:tr h="288032">
                <a:tc>
                  <a:txBody>
                    <a:bodyPr/>
                    <a:lstStyle/>
                    <a:p>
                      <a:pPr algn="l" fontAlgn="t"/>
                      <a:r>
                        <a:rPr lang="en-GB" sz="1600" b="1" u="sng" strike="noStrike" dirty="0">
                          <a:effectLst/>
                        </a:rPr>
                        <a:t>ETSI TC BRAN update, January 2024</a:t>
                      </a:r>
                      <a:endParaRPr lang="en-GB" sz="1600" b="1" i="0" u="sng" strike="noStrike" dirty="0">
                        <a:effectLst/>
                        <a:latin typeface="Arial" panose="020B0604020202020204" pitchFamily="34" charset="0"/>
                      </a:endParaRPr>
                    </a:p>
                  </a:txBody>
                  <a:tcPr marL="0" marR="0" marT="0" marB="0"/>
                </a:tc>
                <a:tc>
                  <a:txBody>
                    <a:bodyPr/>
                    <a:lstStyle/>
                    <a:p>
                      <a:pPr algn="l" fontAlgn="t"/>
                      <a:r>
                        <a:rPr lang="en-GB" sz="1600" b="1" u="sng" strike="noStrike" dirty="0">
                          <a:effectLst/>
                        </a:rPr>
                        <a:t>18-24/0023</a:t>
                      </a:r>
                      <a:endParaRPr lang="en-GB" sz="1600" b="1" i="0" u="sng" strike="noStrike" dirty="0">
                        <a:effectLst/>
                        <a:latin typeface="Arial" panose="020B0604020202020204" pitchFamily="34" charset="0"/>
                      </a:endParaRPr>
                    </a:p>
                  </a:txBody>
                  <a:tcPr marL="0" marR="0" marT="0" marB="0"/>
                </a:tc>
                <a:extLst>
                  <a:ext uri="{0D108BD9-81ED-4DB2-BD59-A6C34878D82A}">
                    <a16:rowId xmlns:a16="http://schemas.microsoft.com/office/drawing/2014/main" val="3259822236"/>
                  </a:ext>
                </a:extLst>
              </a:tr>
              <a:tr h="384043">
                <a:tc>
                  <a:txBody>
                    <a:bodyPr/>
                    <a:lstStyle/>
                    <a:p>
                      <a:pPr algn="l" fontAlgn="t"/>
                      <a:r>
                        <a:rPr lang="en-GB" sz="1600" b="1" u="none" strike="noStrike" dirty="0">
                          <a:effectLst/>
                        </a:rPr>
                        <a:t>CCA Modes in 802.15.4</a:t>
                      </a:r>
                      <a:endParaRPr lang="en-GB" sz="1600" b="1" i="0" u="none" strike="noStrike" dirty="0">
                        <a:effectLst/>
                        <a:latin typeface="Arial" panose="020B0604020202020204" pitchFamily="34" charset="0"/>
                      </a:endParaRPr>
                    </a:p>
                  </a:txBody>
                  <a:tcPr marL="0" marR="0" marT="0" marB="0"/>
                </a:tc>
                <a:tc>
                  <a:txBody>
                    <a:bodyPr/>
                    <a:lstStyle/>
                    <a:p>
                      <a:pPr algn="l" fontAlgn="t"/>
                      <a:r>
                        <a:rPr lang="en-GB" sz="1600" b="1" u="none" strike="noStrike" dirty="0">
                          <a:effectLst/>
                        </a:rPr>
                        <a:t>11-24/0360</a:t>
                      </a:r>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1453540243"/>
                  </a:ext>
                </a:extLst>
              </a:tr>
              <a:tr h="384043">
                <a:tc>
                  <a:txBody>
                    <a:bodyPr/>
                    <a:lstStyle/>
                    <a:p>
                      <a:pPr algn="l" fontAlgn="t"/>
                      <a:r>
                        <a:rPr lang="en-GB" sz="1600" b="1" u="sng" strike="noStrike" dirty="0">
                          <a:effectLst/>
                        </a:rPr>
                        <a:t>Bluetooth SIG March 2024 Update</a:t>
                      </a:r>
                      <a:endParaRPr lang="en-GB" sz="1600" b="1" i="0" u="sng" strike="noStrike" dirty="0">
                        <a:effectLst/>
                        <a:latin typeface="Arial" panose="020B0604020202020204" pitchFamily="34" charset="0"/>
                      </a:endParaRPr>
                    </a:p>
                  </a:txBody>
                  <a:tcPr marL="0" marR="0" marT="0" marB="0"/>
                </a:tc>
                <a:tc>
                  <a:txBody>
                    <a:bodyPr/>
                    <a:lstStyle/>
                    <a:p>
                      <a:pPr algn="l" fontAlgn="t"/>
                      <a:r>
                        <a:rPr lang="en-GB" sz="1600" b="1" u="sng" strike="noStrike" dirty="0">
                          <a:effectLst/>
                        </a:rPr>
                        <a:t>11-24/0311</a:t>
                      </a:r>
                      <a:endParaRPr lang="en-GB" sz="1600" b="1" i="0" u="sng" strike="noStrike" dirty="0">
                        <a:effectLst/>
                        <a:latin typeface="Arial" panose="020B0604020202020204" pitchFamily="34" charset="0"/>
                      </a:endParaRPr>
                    </a:p>
                  </a:txBody>
                  <a:tcPr marL="0" marR="0" marT="0" marB="0"/>
                </a:tc>
                <a:extLst>
                  <a:ext uri="{0D108BD9-81ED-4DB2-BD59-A6C34878D82A}">
                    <a16:rowId xmlns:a16="http://schemas.microsoft.com/office/drawing/2014/main" val="1969641123"/>
                  </a:ext>
                </a:extLst>
              </a:tr>
              <a:tr h="283185">
                <a:tc>
                  <a:txBody>
                    <a:bodyPr/>
                    <a:lstStyle/>
                    <a:p>
                      <a:pPr algn="l" fontAlgn="t"/>
                      <a:r>
                        <a:rPr lang="en-GB" sz="1600" b="1" u="sng" strike="noStrike">
                          <a:effectLst/>
                        </a:rPr>
                        <a:t>Follow-up to IEEE 802.11-24/0055r0 Puncturing for Coexistence</a:t>
                      </a:r>
                      <a:endParaRPr lang="en-GB" sz="1600" b="1" i="0" u="sng" strike="noStrike">
                        <a:effectLst/>
                        <a:latin typeface="Arial" panose="020B0604020202020204" pitchFamily="34" charset="0"/>
                      </a:endParaRPr>
                    </a:p>
                  </a:txBody>
                  <a:tcPr marL="0" marR="0" marT="0" marB="0"/>
                </a:tc>
                <a:tc>
                  <a:txBody>
                    <a:bodyPr/>
                    <a:lstStyle/>
                    <a:p>
                      <a:pPr algn="l" fontAlgn="t"/>
                      <a:r>
                        <a:rPr lang="en-GB" sz="1600" b="1" u="sng" strike="noStrike" dirty="0">
                          <a:effectLst/>
                        </a:rPr>
                        <a:t>11-24/0445</a:t>
                      </a:r>
                      <a:endParaRPr lang="en-GB" sz="1600" b="1" i="0" u="sng" strike="noStrike" dirty="0">
                        <a:effectLst/>
                        <a:latin typeface="Arial" panose="020B0604020202020204" pitchFamily="34" charset="0"/>
                      </a:endParaRPr>
                    </a:p>
                  </a:txBody>
                  <a:tcPr marL="0" marR="0" marT="0" marB="0"/>
                </a:tc>
                <a:extLst>
                  <a:ext uri="{0D108BD9-81ED-4DB2-BD59-A6C34878D82A}">
                    <a16:rowId xmlns:a16="http://schemas.microsoft.com/office/drawing/2014/main" val="1395775108"/>
                  </a:ext>
                </a:extLst>
              </a:tr>
              <a:tr h="243840">
                <a:tc>
                  <a:txBody>
                    <a:bodyPr/>
                    <a:lstStyle/>
                    <a:p>
                      <a:pPr algn="l" fontAlgn="t"/>
                      <a:endParaRPr lang="en-GB" sz="1600" b="1" i="0" u="sng" strike="noStrike" dirty="0">
                        <a:effectLst/>
                        <a:latin typeface="Arial" panose="020B0604020202020204" pitchFamily="34" charset="0"/>
                      </a:endParaRPr>
                    </a:p>
                  </a:txBody>
                  <a:tcPr marL="0" marR="0" marT="0" marB="0"/>
                </a:tc>
                <a:tc>
                  <a:txBody>
                    <a:bodyPr/>
                    <a:lstStyle/>
                    <a:p>
                      <a:pPr algn="l" fontAlgn="t"/>
                      <a:endParaRPr lang="en-GB" sz="1600" b="1" i="0" u="sng" strike="noStrike">
                        <a:effectLst/>
                        <a:latin typeface="Arial" panose="020B0604020202020204" pitchFamily="34" charset="0"/>
                      </a:endParaRPr>
                    </a:p>
                  </a:txBody>
                  <a:tcPr marL="0" marR="0" marT="0" marB="0"/>
                </a:tc>
                <a:extLst>
                  <a:ext uri="{0D108BD9-81ED-4DB2-BD59-A6C34878D82A}">
                    <a16:rowId xmlns:a16="http://schemas.microsoft.com/office/drawing/2014/main" val="564913706"/>
                  </a:ext>
                </a:extLst>
              </a:tr>
              <a:tr h="283185">
                <a:tc>
                  <a:txBody>
                    <a:bodyPr/>
                    <a:lstStyle/>
                    <a:p>
                      <a:pPr algn="l" fontAlgn="t"/>
                      <a:r>
                        <a:rPr lang="en-GB" sz="1600" b="1" u="sng" strike="noStrike" dirty="0">
                          <a:effectLst/>
                        </a:rPr>
                        <a:t>Improving performance of LBT-enabled NB devices</a:t>
                      </a:r>
                      <a:endParaRPr lang="en-GB" sz="1600" b="1" i="0" u="sng" strike="noStrike" dirty="0">
                        <a:effectLst/>
                        <a:latin typeface="Arial" panose="020B0604020202020204" pitchFamily="34" charset="0"/>
                      </a:endParaRPr>
                    </a:p>
                  </a:txBody>
                  <a:tcPr marL="0" marR="0" marT="0" marB="0"/>
                </a:tc>
                <a:tc>
                  <a:txBody>
                    <a:bodyPr/>
                    <a:lstStyle/>
                    <a:p>
                      <a:pPr algn="l" fontAlgn="t"/>
                      <a:r>
                        <a:rPr lang="en-GB" sz="1600" b="1" u="sng" strike="noStrike">
                          <a:effectLst/>
                        </a:rPr>
                        <a:t>11-24/0521</a:t>
                      </a:r>
                      <a:endParaRPr lang="en-GB" sz="1600" b="1" i="0" u="sng" strike="noStrike">
                        <a:effectLst/>
                        <a:latin typeface="Arial" panose="020B0604020202020204" pitchFamily="34" charset="0"/>
                      </a:endParaRPr>
                    </a:p>
                  </a:txBody>
                  <a:tcPr marL="0" marR="0" marT="0" marB="0"/>
                </a:tc>
                <a:extLst>
                  <a:ext uri="{0D108BD9-81ED-4DB2-BD59-A6C34878D82A}">
                    <a16:rowId xmlns:a16="http://schemas.microsoft.com/office/drawing/2014/main" val="726280972"/>
                  </a:ext>
                </a:extLst>
              </a:tr>
              <a:tr h="283185">
                <a:tc>
                  <a:txBody>
                    <a:bodyPr/>
                    <a:lstStyle/>
                    <a:p>
                      <a:pPr algn="l" fontAlgn="t"/>
                      <a:r>
                        <a:rPr lang="en-GB" sz="1600" b="1" u="sng" strike="noStrike">
                          <a:effectLst/>
                        </a:rPr>
                        <a:t>ETSI TC BRAN update, January 2024</a:t>
                      </a:r>
                      <a:endParaRPr lang="en-GB" sz="1600" b="1" i="0" u="sng" strike="noStrike">
                        <a:effectLst/>
                        <a:latin typeface="Arial" panose="020B0604020202020204" pitchFamily="34" charset="0"/>
                      </a:endParaRPr>
                    </a:p>
                  </a:txBody>
                  <a:tcPr marL="0" marR="0" marT="0" marB="0"/>
                </a:tc>
                <a:tc>
                  <a:txBody>
                    <a:bodyPr/>
                    <a:lstStyle/>
                    <a:p>
                      <a:pPr algn="l" fontAlgn="t"/>
                      <a:r>
                        <a:rPr lang="en-GB" sz="1600" b="1" u="sng" strike="noStrike">
                          <a:effectLst/>
                        </a:rPr>
                        <a:t>18-24/0023</a:t>
                      </a:r>
                      <a:endParaRPr lang="en-GB" sz="1600" b="1" i="0" u="sng" strike="noStrike">
                        <a:effectLst/>
                        <a:latin typeface="Arial" panose="020B0604020202020204" pitchFamily="34" charset="0"/>
                      </a:endParaRPr>
                    </a:p>
                  </a:txBody>
                  <a:tcPr marL="0" marR="0" marT="0" marB="0"/>
                </a:tc>
                <a:extLst>
                  <a:ext uri="{0D108BD9-81ED-4DB2-BD59-A6C34878D82A}">
                    <a16:rowId xmlns:a16="http://schemas.microsoft.com/office/drawing/2014/main" val="2001027842"/>
                  </a:ext>
                </a:extLst>
              </a:tr>
              <a:tr h="283185">
                <a:tc>
                  <a:txBody>
                    <a:bodyPr/>
                    <a:lstStyle/>
                    <a:p>
                      <a:pPr algn="l" fontAlgn="b"/>
                      <a:endParaRPr lang="en-GB" sz="1600" b="1" i="0" u="sng" strike="noStrike">
                        <a:effectLst/>
                        <a:latin typeface="Arial" panose="020B0604020202020204" pitchFamily="34" charset="0"/>
                      </a:endParaRPr>
                    </a:p>
                  </a:txBody>
                  <a:tcPr marL="0" marR="0" marT="0" marB="0" anchor="b"/>
                </a:tc>
                <a:tc>
                  <a:txBody>
                    <a:bodyPr/>
                    <a:lstStyle/>
                    <a:p>
                      <a:pPr algn="l" fontAlgn="b"/>
                      <a:endParaRPr lang="en-GB" sz="1600" b="1" i="0" u="sng" strike="noStrike">
                        <a:effectLst/>
                        <a:latin typeface="Arial" panose="020B0604020202020204" pitchFamily="34" charset="0"/>
                      </a:endParaRPr>
                    </a:p>
                  </a:txBody>
                  <a:tcPr marL="0" marR="0" marT="0" marB="0" anchor="b"/>
                </a:tc>
                <a:extLst>
                  <a:ext uri="{0D108BD9-81ED-4DB2-BD59-A6C34878D82A}">
                    <a16:rowId xmlns:a16="http://schemas.microsoft.com/office/drawing/2014/main" val="4110315620"/>
                  </a:ext>
                </a:extLst>
              </a:tr>
              <a:tr h="1706880">
                <a:tc>
                  <a:txBody>
                    <a:bodyPr/>
                    <a:lstStyle/>
                    <a:p>
                      <a:pPr algn="l" fontAlgn="t"/>
                      <a:r>
                        <a:rPr lang="en-GB" sz="1600" b="1" u="none" strike="noStrike" dirty="0">
                          <a:effectLst/>
                        </a:rPr>
                        <a:t>Balancing Wideband &amp; Narrowband Frequency Hopping Channel Access Mechanisms</a:t>
                      </a:r>
                      <a:br>
                        <a:rPr lang="en-GB" sz="1600" b="1" u="none" strike="noStrike" dirty="0">
                          <a:effectLst/>
                        </a:rPr>
                      </a:br>
                      <a:r>
                        <a:rPr lang="en-GB" sz="1600" b="1" u="none" strike="noStrike" dirty="0">
                          <a:effectLst/>
                        </a:rPr>
                        <a:t>for Operation in 6GHz</a:t>
                      </a:r>
                      <a:endParaRPr lang="en-GB" sz="1600" b="1" i="0" u="none" strike="noStrike" dirty="0">
                        <a:effectLst/>
                        <a:latin typeface="Arial" panose="020B0604020202020204" pitchFamily="34" charset="0"/>
                      </a:endParaRPr>
                    </a:p>
                  </a:txBody>
                  <a:tcPr marL="0" marR="0" marT="0" marB="0"/>
                </a:tc>
                <a:tc>
                  <a:txBody>
                    <a:bodyPr/>
                    <a:lstStyle/>
                    <a:p>
                      <a:pPr algn="l" fontAlgn="t"/>
                      <a:r>
                        <a:rPr lang="en-GB" sz="1600" b="1" u="none" strike="noStrike" dirty="0">
                          <a:effectLst/>
                        </a:rPr>
                        <a:t>ETSI BRAN Submission (see https://www.ieee802.org/11/private/</a:t>
                      </a:r>
                      <a:r>
                        <a:rPr lang="en-GB" sz="1600" b="1" u="none" strike="noStrike" dirty="0" err="1">
                          <a:effectLst/>
                        </a:rPr>
                        <a:t>ETSI_documents</a:t>
                      </a:r>
                      <a:r>
                        <a:rPr lang="en-GB" sz="1600" b="1" u="none" strike="noStrike" dirty="0">
                          <a:effectLst/>
                        </a:rPr>
                        <a:t>/BRAN/05-CONTRIBUTIONS/2024/2024_02_19_OR_BRAN%23123/BRAN(24)123011r1_Balancing_Wideband_and_Narrowband_Frequency_Hopping_Channel_.pdf)</a:t>
                      </a:r>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917691022"/>
                  </a:ext>
                </a:extLst>
              </a:tr>
            </a:tbl>
          </a:graphicData>
        </a:graphic>
      </p:graphicFrame>
      <p:sp>
        <p:nvSpPr>
          <p:cNvPr id="3" name="Footer Placeholder 2">
            <a:extLst>
              <a:ext uri="{FF2B5EF4-FFF2-40B4-BE49-F238E27FC236}">
                <a16:creationId xmlns:a16="http://schemas.microsoft.com/office/drawing/2014/main" id="{7086AD1D-C402-64E9-35FA-920D6BCF4CE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03A94D9A-4D16-5793-C259-6FC952A99117}"/>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6D08C36C-9BD8-AB5E-B7BB-6D015677714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968707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91B3A-9B93-4C96-ACC3-008910402BEF}"/>
              </a:ext>
            </a:extLst>
          </p:cNvPr>
          <p:cNvSpPr>
            <a:spLocks noGrp="1"/>
          </p:cNvSpPr>
          <p:nvPr>
            <p:ph type="title"/>
          </p:nvPr>
        </p:nvSpPr>
        <p:spPr>
          <a:xfrm>
            <a:off x="914402" y="685803"/>
            <a:ext cx="10361084" cy="654965"/>
          </a:xfrm>
        </p:spPr>
        <p:txBody>
          <a:bodyPr/>
          <a:lstStyle/>
          <a:p>
            <a:r>
              <a:rPr lang="en-US" dirty="0"/>
              <a:t>PAR Review SC Report to 802.11</a:t>
            </a:r>
          </a:p>
        </p:txBody>
      </p:sp>
      <p:sp>
        <p:nvSpPr>
          <p:cNvPr id="8" name="Content Placeholder 7">
            <a:extLst>
              <a:ext uri="{FF2B5EF4-FFF2-40B4-BE49-F238E27FC236}">
                <a16:creationId xmlns:a16="http://schemas.microsoft.com/office/drawing/2014/main" id="{9E0431BB-C713-450C-90C3-EF5AFA8F2E34}"/>
              </a:ext>
            </a:extLst>
          </p:cNvPr>
          <p:cNvSpPr>
            <a:spLocks noGrp="1"/>
          </p:cNvSpPr>
          <p:nvPr>
            <p:ph idx="1"/>
          </p:nvPr>
        </p:nvSpPr>
        <p:spPr>
          <a:xfrm>
            <a:off x="914402" y="1828800"/>
            <a:ext cx="10361084" cy="4265615"/>
          </a:xfrm>
        </p:spPr>
        <p:txBody>
          <a:bodyPr/>
          <a:lstStyle/>
          <a:p>
            <a:r>
              <a:rPr lang="en-US" sz="2000" dirty="0"/>
              <a:t>After reviewing 2 PARs/CSD that were available for the 2024 March 802 Mixed-mode Plenary, 802.11 made comments on 2 of the 2 PARs/CSDs.</a:t>
            </a:r>
          </a:p>
          <a:p>
            <a:endParaRPr lang="en-US" sz="2000" dirty="0"/>
          </a:p>
          <a:p>
            <a:r>
              <a:rPr lang="en-US" sz="2000" dirty="0"/>
              <a:t>The feedback on our comments was generally positive and most of our changes were accepted or accepted with minor modification by the respective WG.</a:t>
            </a:r>
          </a:p>
          <a:p>
            <a:endParaRPr lang="en-US" sz="2000" dirty="0"/>
          </a:p>
          <a:p>
            <a:r>
              <a:rPr lang="en-US" sz="2000" dirty="0"/>
              <a:t>Respectfully submitted </a:t>
            </a:r>
            <a:br>
              <a:rPr lang="en-US" sz="2000" dirty="0"/>
            </a:br>
            <a:r>
              <a:rPr lang="en-US" sz="2000" dirty="0"/>
              <a:t>Jon Rosdahl</a:t>
            </a:r>
            <a:br>
              <a:rPr lang="en-US" sz="2000" dirty="0"/>
            </a:br>
            <a:r>
              <a:rPr lang="en-US" sz="2000" dirty="0"/>
              <a:t>802.11 PAR Review SC Chair</a:t>
            </a:r>
          </a:p>
        </p:txBody>
      </p:sp>
      <p:sp>
        <p:nvSpPr>
          <p:cNvPr id="4" name="Date Placeholder 3">
            <a:extLst>
              <a:ext uri="{FF2B5EF4-FFF2-40B4-BE49-F238E27FC236}">
                <a16:creationId xmlns:a16="http://schemas.microsoft.com/office/drawing/2014/main" id="{9A6C56FC-AB46-46EA-A9DA-5D096D6D2EA6}"/>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March 2024</a:t>
            </a:r>
            <a:endParaRPr lang="en-US" dirty="0">
              <a:solidFill>
                <a:srgbClr val="000000"/>
              </a:solidFill>
            </a:endParaRPr>
          </a:p>
        </p:txBody>
      </p:sp>
      <p:sp>
        <p:nvSpPr>
          <p:cNvPr id="5" name="Footer Placeholder 4">
            <a:extLst>
              <a:ext uri="{FF2B5EF4-FFF2-40B4-BE49-F238E27FC236}">
                <a16:creationId xmlns:a16="http://schemas.microsoft.com/office/drawing/2014/main" id="{62F5476E-E58B-459B-BDC7-9ACAD2818916}"/>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a:t>Jon Rosdahl (Qualcomm)</a:t>
            </a:r>
            <a:endParaRPr lang="en-US">
              <a:solidFill>
                <a:srgbClr val="000000"/>
              </a:solidFill>
            </a:endParaRPr>
          </a:p>
        </p:txBody>
      </p:sp>
      <p:sp>
        <p:nvSpPr>
          <p:cNvPr id="6" name="Slide Number Placeholder 5">
            <a:extLst>
              <a:ext uri="{FF2B5EF4-FFF2-40B4-BE49-F238E27FC236}">
                <a16:creationId xmlns:a16="http://schemas.microsoft.com/office/drawing/2014/main" id="{D8064680-6662-479C-8AA0-F319FEF3F785}"/>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38</a:t>
            </a:fld>
            <a:endParaRPr lang="en-US" altLang="en-US">
              <a:solidFill>
                <a:srgbClr val="000000"/>
              </a:solidFill>
            </a:endParaRPr>
          </a:p>
        </p:txBody>
      </p:sp>
    </p:spTree>
    <p:extLst>
      <p:ext uri="{BB962C8B-B14F-4D97-AF65-F5344CB8AC3E}">
        <p14:creationId xmlns:p14="http://schemas.microsoft.com/office/powerpoint/2010/main" val="1784219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2024-03-15</a:t>
            </a:r>
          </a:p>
        </p:txBody>
      </p:sp>
      <p:graphicFrame>
        <p:nvGraphicFramePr>
          <p:cNvPr id="13319" name="Object 5"/>
          <p:cNvGraphicFramePr>
            <a:graphicFrameLocks noChangeAspect="1"/>
          </p:cNvGraphicFramePr>
          <p:nvPr>
            <p:extLst>
              <p:ext uri="{D42A27DB-BD31-4B8C-83A1-F6EECF244321}">
                <p14:modId xmlns:p14="http://schemas.microsoft.com/office/powerpoint/2010/main" val="612265656"/>
              </p:ext>
            </p:extLst>
          </p:nvPr>
        </p:nvGraphicFramePr>
        <p:xfrm>
          <a:off x="2214563" y="2535238"/>
          <a:ext cx="9271000" cy="2373312"/>
        </p:xfrm>
        <a:graphic>
          <a:graphicData uri="http://schemas.openxmlformats.org/presentationml/2006/ole">
            <mc:AlternateContent xmlns:mc="http://schemas.openxmlformats.org/markup-compatibility/2006">
              <mc:Choice xmlns:v="urn:schemas-microsoft-com:vml" Requires="v">
                <p:oleObj name="Document" r:id="rId3" imgW="9048966" imgH="2309547" progId="Word.Document.8">
                  <p:embed/>
                </p:oleObj>
              </mc:Choice>
              <mc:Fallback>
                <p:oleObj name="Document" r:id="rId3" imgW="9048966" imgH="2309547" progId="Word.Document.8">
                  <p:embed/>
                  <p:pic>
                    <p:nvPicPr>
                      <p:cNvPr id="13319" name="Object 5"/>
                      <p:cNvPicPr>
                        <a:picLocks noChangeAspect="1" noChangeArrowheads="1"/>
                      </p:cNvPicPr>
                      <p:nvPr/>
                    </p:nvPicPr>
                    <p:blipFill>
                      <a:blip r:embed="rId4"/>
                      <a:srcRect/>
                      <a:stretch>
                        <a:fillRect/>
                      </a:stretch>
                    </p:blipFill>
                    <p:spPr bwMode="auto">
                      <a:xfrm>
                        <a:off x="2214563" y="2535238"/>
                        <a:ext cx="9271000" cy="23733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2193C351-5B1A-ECA3-E2BF-527CF2E6BC5B}"/>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3A8488F-9867-CEFD-5D12-6A303CCFA26C}"/>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4" name="Date Placeholder 3">
            <a:extLst>
              <a:ext uri="{FF2B5EF4-FFF2-40B4-BE49-F238E27FC236}">
                <a16:creationId xmlns:a16="http://schemas.microsoft.com/office/drawing/2014/main" id="{A7F66B78-26A7-4411-6B7E-9BE5A827B0D1}"/>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30677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2024</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9" name="Picture 8">
            <a:extLst>
              <a:ext uri="{FF2B5EF4-FFF2-40B4-BE49-F238E27FC236}">
                <a16:creationId xmlns:a16="http://schemas.microsoft.com/office/drawing/2014/main" id="{933F567F-B860-ABE4-4EEE-8302DCF5A6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80" y="674750"/>
            <a:ext cx="10615157" cy="5800663"/>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099555" y="1746738"/>
            <a:ext cx="7992888" cy="4114800"/>
          </a:xfrm>
          <a:noFill/>
        </p:spPr>
        <p:txBody>
          <a:bodyPr/>
          <a:lstStyle/>
          <a:p>
            <a:pPr algn="ctr">
              <a:buFontTx/>
              <a:buNone/>
            </a:pPr>
            <a:r>
              <a:rPr lang="en-GB" altLang="en-US" sz="3200" dirty="0"/>
              <a:t> Closing report for WNG SC for </a:t>
            </a:r>
            <a:r>
              <a:rPr lang="en-US" altLang="en-US" sz="3200" dirty="0"/>
              <a:t>March 2024</a:t>
            </a:r>
            <a:r>
              <a:rPr lang="en-GB" altLang="en-US" sz="3200" dirty="0"/>
              <a:t> mixed-mode plenary meeting</a:t>
            </a:r>
          </a:p>
        </p:txBody>
      </p:sp>
      <p:sp>
        <p:nvSpPr>
          <p:cNvPr id="2" name="Footer Placeholder 1">
            <a:extLst>
              <a:ext uri="{FF2B5EF4-FFF2-40B4-BE49-F238E27FC236}">
                <a16:creationId xmlns:a16="http://schemas.microsoft.com/office/drawing/2014/main" id="{F22EC43A-EFBA-F250-71AF-7D4F057FE255}"/>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6414445C-74A0-9627-34BC-4D3B8454217A}"/>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4" name="Date Placeholder 3">
            <a:extLst>
              <a:ext uri="{FF2B5EF4-FFF2-40B4-BE49-F238E27FC236}">
                <a16:creationId xmlns:a16="http://schemas.microsoft.com/office/drawing/2014/main" id="{0A113B86-9895-68F5-D3CA-AEBDFCF8D150}"/>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561354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692696"/>
            <a:ext cx="11593288"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ts val="0"/>
              </a:spcBef>
              <a:defRPr/>
            </a:pPr>
            <a:r>
              <a:rPr lang="en-US" altLang="en-US" dirty="0">
                <a:solidFill>
                  <a:schemeClr val="accent2"/>
                </a:solidFill>
              </a:rPr>
              <a:t> </a:t>
            </a:r>
            <a:r>
              <a:rPr lang="en-US" altLang="en-US" dirty="0">
                <a:solidFill>
                  <a:schemeClr val="accent2"/>
                </a:solidFill>
                <a:hlinkClick r:id="rId3"/>
              </a:rPr>
              <a:t>https://mentor.ieee.org/802.11/dcn/24/11-24-0234-00-0wng-agenda-for-wng-sc-2024-march.pptx</a:t>
            </a:r>
            <a:r>
              <a:rPr lang="en-US" altLang="en-US" dirty="0">
                <a:solidFill>
                  <a:schemeClr val="accent2"/>
                </a:solidFill>
              </a:rPr>
              <a:t>   </a:t>
            </a:r>
          </a:p>
          <a:p>
            <a:pPr marL="457200" indent="-457200">
              <a:spcBef>
                <a:spcPts val="0"/>
              </a:spcBef>
              <a:defRPr/>
            </a:pPr>
            <a:r>
              <a:rPr lang="en-US" altLang="en-US" dirty="0"/>
              <a:t>Presentations at March 2024 meeting</a:t>
            </a:r>
            <a:endParaRPr lang="en-GB" altLang="en-US" dirty="0"/>
          </a:p>
          <a:p>
            <a:pPr marL="857250" lvl="1" indent="-457200">
              <a:spcBef>
                <a:spcPts val="0"/>
              </a:spcBef>
              <a:defRPr/>
            </a:pPr>
            <a:r>
              <a:rPr lang="en-US" sz="2000" dirty="0"/>
              <a:t>“Wi-Fi AFC Spectrum Sharing for Radio Astronomy,” Kevin Gifford, Stefan </a:t>
            </a:r>
            <a:r>
              <a:rPr lang="en-US" sz="2000" dirty="0" err="1"/>
              <a:t>Tschimben</a:t>
            </a:r>
            <a:r>
              <a:rPr lang="en-US" sz="2000" dirty="0"/>
              <a:t>, Mark </a:t>
            </a:r>
            <a:r>
              <a:rPr lang="en-US" sz="2000" dirty="0" err="1"/>
              <a:t>Lofquist</a:t>
            </a:r>
            <a:r>
              <a:rPr lang="en-US" sz="2000" dirty="0"/>
              <a:t> (University of Colorado – Boulder) </a:t>
            </a:r>
            <a:r>
              <a:rPr lang="en-US" sz="2000" b="1" dirty="0"/>
              <a:t>24/0567r0</a:t>
            </a:r>
          </a:p>
          <a:p>
            <a:pPr marL="857250" lvl="1" indent="-457200">
              <a:spcBef>
                <a:spcPts val="0"/>
              </a:spcBef>
              <a:defRPr/>
            </a:pPr>
            <a:r>
              <a:rPr lang="en-US" sz="2000" dirty="0"/>
              <a:t>“Modeling and Generation of Realistic Network Activity,” Stefan </a:t>
            </a:r>
            <a:r>
              <a:rPr lang="en-US" sz="2000" dirty="0" err="1"/>
              <a:t>Tschimben</a:t>
            </a:r>
            <a:r>
              <a:rPr lang="en-US" sz="2000" dirty="0"/>
              <a:t>, Isabella Bates (University of Colorado – Boulder) </a:t>
            </a:r>
            <a:r>
              <a:rPr lang="en-US" sz="2000" b="1" dirty="0"/>
              <a:t>24/0548r0</a:t>
            </a:r>
          </a:p>
          <a:p>
            <a:pPr marL="857250" lvl="1" indent="-457200">
              <a:spcBef>
                <a:spcPts val="0"/>
              </a:spcBef>
              <a:defRPr/>
            </a:pPr>
            <a:r>
              <a:rPr lang="en-US" sz="2000" dirty="0"/>
              <a:t>“WLAN for High-Mobility Users,” </a:t>
            </a:r>
            <a:r>
              <a:rPr lang="en-US" sz="2000" dirty="0" err="1"/>
              <a:t>Azin</a:t>
            </a:r>
            <a:r>
              <a:rPr lang="en-US" sz="2000" dirty="0"/>
              <a:t> </a:t>
            </a:r>
            <a:r>
              <a:rPr lang="en-US" sz="2000" dirty="0" err="1"/>
              <a:t>Neishaboori</a:t>
            </a:r>
            <a:r>
              <a:rPr lang="en-US" sz="2000" dirty="0"/>
              <a:t> (General Motors) </a:t>
            </a:r>
            <a:r>
              <a:rPr lang="en-US" sz="2000" b="1" dirty="0"/>
              <a:t>24/0378r0</a:t>
            </a:r>
          </a:p>
          <a:p>
            <a:pPr marL="857250" lvl="1" indent="-457200">
              <a:spcBef>
                <a:spcPts val="0"/>
              </a:spcBef>
              <a:defRPr/>
            </a:pPr>
            <a:r>
              <a:rPr lang="en-US" sz="2000" dirty="0"/>
              <a:t>“Data offload using WLAN in connected vehicle case,“ Jing Ma (Toyota Motor Corporation) </a:t>
            </a:r>
            <a:r>
              <a:rPr lang="en-US" sz="2000" b="1" dirty="0"/>
              <a:t>24/415r1 </a:t>
            </a:r>
          </a:p>
          <a:p>
            <a:pPr marL="457200" indent="-457200">
              <a:spcBef>
                <a:spcPts val="0"/>
              </a:spcBef>
            </a:pPr>
            <a:r>
              <a:rPr lang="en-GB" altLang="en-US" dirty="0"/>
              <a:t>Minutes</a:t>
            </a:r>
          </a:p>
          <a:p>
            <a:pPr lvl="1">
              <a:spcBef>
                <a:spcPts val="0"/>
              </a:spcBef>
            </a:pPr>
            <a:r>
              <a:rPr lang="en-GB" altLang="en-US" dirty="0">
                <a:solidFill>
                  <a:schemeClr val="accent2"/>
                </a:solidFill>
              </a:rPr>
              <a:t> </a:t>
            </a:r>
            <a:r>
              <a:rPr lang="en-GB" altLang="en-US" dirty="0">
                <a:solidFill>
                  <a:schemeClr val="accent2"/>
                </a:solidFill>
                <a:hlinkClick r:id="rId4"/>
              </a:rPr>
              <a:t>https://mentor.ieee.org/802.11/dcn/24/11-24-0581-00-0wng-wng-meeting-minutes-2024-march-denver-meeting.docx</a:t>
            </a:r>
            <a:r>
              <a:rPr lang="en-GB" altLang="en-US" dirty="0">
                <a:solidFill>
                  <a:schemeClr val="accent2"/>
                </a:solidFill>
              </a:rPr>
              <a:t> </a:t>
            </a:r>
            <a:endParaRPr lang="en-GB" altLang="en-US" b="1" dirty="0">
              <a:solidFill>
                <a:schemeClr val="accent2"/>
              </a:solidFill>
            </a:endParaRPr>
          </a:p>
          <a:p>
            <a:pPr>
              <a:spcBef>
                <a:spcPts val="0"/>
              </a:spcBef>
            </a:pPr>
            <a:r>
              <a:rPr lang="en-GB" altLang="ko-KR" dirty="0">
                <a:ea typeface="Gulim" pitchFamily="34" charset="-127"/>
              </a:rPr>
              <a:t>Plans for May</a:t>
            </a:r>
            <a:endParaRPr lang="en-US" altLang="en-US" dirty="0"/>
          </a:p>
          <a:p>
            <a:pPr lvl="1" eaLnBrk="1" hangingPunct="1">
              <a:spcBef>
                <a:spcPts val="0"/>
              </a:spcBef>
              <a:defRPr/>
            </a:pPr>
            <a:r>
              <a:rPr lang="en-US" altLang="en-US" dirty="0"/>
              <a:t>TBD: call for presentations will be sent out in April</a:t>
            </a:r>
          </a:p>
          <a:p>
            <a:pPr eaLnBrk="1" hangingPunct="1">
              <a:spcBef>
                <a:spcPts val="0"/>
              </a:spcBef>
              <a:defRPr/>
            </a:pPr>
            <a:r>
              <a:rPr lang="en-US" altLang="en-US" dirty="0"/>
              <a:t>No motions in the SC, no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BD24BFFE-061D-09EE-0506-786D3BF3B2FE}"/>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56B930F4-76A7-06F8-53FA-7B3618CBE347}"/>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4" name="Date Placeholder 3">
            <a:extLst>
              <a:ext uri="{FF2B5EF4-FFF2-40B4-BE49-F238E27FC236}">
                <a16:creationId xmlns:a16="http://schemas.microsoft.com/office/drawing/2014/main" id="{F9ABE613-8972-EC13-958F-C01E24C1F4D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237908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March 2024 (mixed-mode)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2024-03-15</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AB11C412-033A-CCDF-C9A6-6BC40886942A}"/>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6E198F26-DA71-01BC-0A85-FD8857574ED0}"/>
              </a:ext>
            </a:extLst>
          </p:cNvPr>
          <p:cNvSpPr>
            <a:spLocks noGrp="1"/>
          </p:cNvSpPr>
          <p:nvPr>
            <p:ph type="sldNum" idx="12"/>
          </p:nvPr>
        </p:nvSpPr>
        <p:spPr/>
        <p:txBody>
          <a:bodyPr/>
          <a:lstStyle/>
          <a:p>
            <a:r>
              <a:rPr lang="en-GB"/>
              <a:t>Slide </a:t>
            </a:r>
            <a:fld id="{DE40C9FC-4879-4F20-9ECA-A574A90476B7}" type="slidenum">
              <a:rPr lang="en-GB" smtClean="0"/>
              <a:pPr/>
              <a:t>42</a:t>
            </a:fld>
            <a:endParaRPr lang="en-GB"/>
          </a:p>
        </p:txBody>
      </p:sp>
      <p:sp>
        <p:nvSpPr>
          <p:cNvPr id="4" name="Date Placeholder 3">
            <a:extLst>
              <a:ext uri="{FF2B5EF4-FFF2-40B4-BE49-F238E27FC236}">
                <a16:creationId xmlns:a16="http://schemas.microsoft.com/office/drawing/2014/main" id="{702F9200-C7C2-520C-5F32-291C7F472808}"/>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26638428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11-24/0175r00</a:t>
            </a:r>
            <a:r>
              <a:rPr lang="en-AU" dirty="0">
                <a:solidFill>
                  <a:schemeClr val="tx1"/>
                </a:solidFill>
              </a:rPr>
              <a:t>; Minutes – 11-24/0593</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357188" lvl="1" indent="-174625">
              <a:spcBef>
                <a:spcPts val="800"/>
              </a:spcBef>
              <a:buFont typeface="Arial" panose="020B0604020202020204" pitchFamily="34" charset="0"/>
              <a:buChar char="•"/>
            </a:pPr>
            <a:r>
              <a:rPr lang="en-AU" sz="1600" dirty="0">
                <a:solidFill>
                  <a:schemeClr val="tx1"/>
                </a:solidFill>
              </a:rPr>
              <a:t>802.3’s situation has turned for the better</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Observe how IEEE 802.3 fares in the parallel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1824205051"/>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50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18276EE4-A242-6669-8F8F-B511B6425BB6}"/>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3A3D0833-99CB-7169-6CE5-FDB0DAE92820}"/>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11" name="Date Placeholder 10">
            <a:extLst>
              <a:ext uri="{FF2B5EF4-FFF2-40B4-BE49-F238E27FC236}">
                <a16:creationId xmlns:a16="http://schemas.microsoft.com/office/drawing/2014/main" id="{C8A9531F-BF26-1BEF-3FBB-49FE03C63B43}"/>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191497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AU" dirty="0"/>
              <a:t>The IEEE 802 JTC1 SC will undertake its usual work</a:t>
            </a:r>
            <a:br>
              <a:rPr lang="en-AU" dirty="0"/>
            </a:br>
            <a:r>
              <a:rPr lang="en-AU" dirty="0"/>
              <a:t>at its mixed-mode meeting in Warsaw in May 2024</a:t>
            </a:r>
          </a:p>
        </p:txBody>
      </p:sp>
      <p:sp>
        <p:nvSpPr>
          <p:cNvPr id="3" name="Content Placeholder 2"/>
          <p:cNvSpPr>
            <a:spLocks noGrp="1"/>
          </p:cNvSpPr>
          <p:nvPr>
            <p:ph idx="1"/>
          </p:nvPr>
        </p:nvSpPr>
        <p:spPr>
          <a:xfrm>
            <a:off x="914401" y="2204864"/>
            <a:ext cx="10361084" cy="4113213"/>
          </a:xfrm>
        </p:spPr>
        <p:txBody>
          <a:bodyPr/>
          <a:lstStyle/>
          <a:p>
            <a:r>
              <a:rPr lang="en-AU" dirty="0"/>
              <a:t>IEEE 802 JTC1 SC plans for May 2024 … </a:t>
            </a:r>
          </a:p>
          <a:p>
            <a:pPr lvl="1"/>
            <a:r>
              <a:rPr lang="en-AU" dirty="0"/>
              <a:t>Execute PSDO process, to the extent possible</a:t>
            </a:r>
          </a:p>
          <a:p>
            <a:pPr lvl="2"/>
            <a:r>
              <a:rPr lang="en-AU" dirty="0"/>
              <a:t>There are current ballots open for IEEE 802.1Q-REV (FDIS: 4 July), IEEE 802f (CIB: 17 April), and IEEE 802.3-REV (CIB: 17 April).</a:t>
            </a:r>
          </a:p>
          <a:p>
            <a:pPr lvl="2"/>
            <a:r>
              <a:rPr lang="en-AU" dirty="0"/>
              <a:t>But this doesn’t include IEEE 802.11 </a:t>
            </a:r>
            <a:r>
              <a:rPr lang="en-AU" dirty="0">
                <a:sym typeface="Wingdings" pitchFamily="2" charset="2"/>
              </a:rPr>
              <a:t></a:t>
            </a:r>
            <a:endParaRPr lang="en-AU" dirty="0"/>
          </a:p>
          <a:p>
            <a:pPr lvl="1"/>
            <a:r>
              <a:rPr lang="en-AU" dirty="0"/>
              <a:t>Monitor ISO/IEC JTC 1/SC 6 activities</a:t>
            </a:r>
          </a:p>
          <a:p>
            <a:pPr lvl="2"/>
            <a:r>
              <a:rPr lang="en-AU" dirty="0"/>
              <a:t>And remain hopeful the ISO/CS and IEEE have a breakthrough on the IPR issues</a:t>
            </a:r>
          </a:p>
        </p:txBody>
      </p:sp>
      <p:sp>
        <p:nvSpPr>
          <p:cNvPr id="7" name="Footer Placeholder 6">
            <a:extLst>
              <a:ext uri="{FF2B5EF4-FFF2-40B4-BE49-F238E27FC236}">
                <a16:creationId xmlns:a16="http://schemas.microsoft.com/office/drawing/2014/main" id="{703390A4-3232-D1BE-BB3E-308C1328CC95}"/>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ABD58B48-5FB7-9474-95A5-BA6F0C8BBC0D}"/>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9" name="Date Placeholder 8">
            <a:extLst>
              <a:ext uri="{FF2B5EF4-FFF2-40B4-BE49-F238E27FC236}">
                <a16:creationId xmlns:a16="http://schemas.microsoft.com/office/drawing/2014/main" id="{8327E53A-49C1-BD0D-47D3-69A645D8CAE1}"/>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51997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March 2024</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2024-03-14</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C84F842E-C08F-8CEE-39AC-18EF940B1733}"/>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F69DFD76-4BF5-1647-960C-56BFA620499B}"/>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5" name="Date Placeholder 4">
            <a:extLst>
              <a:ext uri="{FF2B5EF4-FFF2-40B4-BE49-F238E27FC236}">
                <a16:creationId xmlns:a16="http://schemas.microsoft.com/office/drawing/2014/main" id="{2EF3E8EF-4041-1CC0-F01F-D82AAAA62E6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714266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Started resolving comments received in the SA Ballot recirculation on </a:t>
            </a:r>
            <a:r>
              <a:rPr lang="en-US" sz="2800" dirty="0" err="1"/>
              <a:t>REVme</a:t>
            </a:r>
            <a:r>
              <a:rPr lang="en-US" sz="2800" dirty="0"/>
              <a:t> D5.0</a:t>
            </a:r>
          </a:p>
          <a:p>
            <a:pPr>
              <a:lnSpc>
                <a:spcPct val="90000"/>
              </a:lnSpc>
            </a:pPr>
            <a:r>
              <a:rPr lang="en-US" sz="2800" dirty="0"/>
              <a:t>Bit assignment to resolve conflict between IEEE 802.11 Std 802.11az-2023 and P802.11be D5.0.</a:t>
            </a:r>
          </a:p>
          <a:p>
            <a:pPr lvl="1">
              <a:lnSpc>
                <a:spcPct val="90000"/>
              </a:lnSpc>
            </a:pPr>
            <a:r>
              <a:rPr lang="en-US" sz="2400" dirty="0"/>
              <a:t>In response to the issue described in </a:t>
            </a:r>
            <a:r>
              <a:rPr lang="en-US" sz="2400" dirty="0">
                <a:hlinkClick r:id="rId3"/>
              </a:rPr>
              <a:t>https://mentor.ieee.org/802.11/dcn/24/11-24-0563-01-000m-dmg-positioning-bit.docx</a:t>
            </a:r>
            <a:r>
              <a:rPr lang="en-US" sz="2400" dirty="0"/>
              <a:t>, the </a:t>
            </a:r>
            <a:r>
              <a:rPr lang="en-US" sz="2400" dirty="0" err="1"/>
              <a:t>REVme</a:t>
            </a:r>
            <a:r>
              <a:rPr lang="en-US" sz="2400" dirty="0"/>
              <a:t> CRC debated the solution and agreed in a motion to modify the draft as proposed.</a:t>
            </a:r>
          </a:p>
          <a:p>
            <a:pPr lvl="1">
              <a:lnSpc>
                <a:spcPct val="90000"/>
              </a:lnSpc>
            </a:pPr>
            <a:r>
              <a:rPr lang="en-US" sz="2400" dirty="0"/>
              <a:t>There was a request to make a public announcement of the bit assignment change, as it changes the published value in IEEE 802.11az-2023</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D15FB021-E15A-EC39-A0FE-296C416624C1}"/>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F355A5D6-D5A8-94FE-FCB6-A76241F5A7B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46</a:t>
            </a:fld>
            <a:endParaRPr lang="en-US"/>
          </a:p>
        </p:txBody>
      </p:sp>
      <p:sp>
        <p:nvSpPr>
          <p:cNvPr id="5" name="Date Placeholder 4">
            <a:extLst>
              <a:ext uri="{FF2B5EF4-FFF2-40B4-BE49-F238E27FC236}">
                <a16:creationId xmlns:a16="http://schemas.microsoft.com/office/drawing/2014/main" id="{A0585F8A-74E8-725B-988D-699811AF44A6}"/>
              </a:ext>
            </a:extLst>
          </p:cNvPr>
          <p:cNvSpPr>
            <a:spLocks noGrp="1"/>
          </p:cNvSpPr>
          <p:nvPr>
            <p:ph type="dt" sz="half" idx="10"/>
          </p:nvPr>
        </p:nvSpPr>
        <p:spPr>
          <a:xfrm>
            <a:off x="929216" y="332601"/>
            <a:ext cx="1356783" cy="276999"/>
          </a:xfrm>
        </p:spPr>
        <p:txBody>
          <a:bodyPr/>
          <a:lstStyle/>
          <a:p>
            <a:pPr>
              <a:defRPr/>
            </a:pPr>
            <a:r>
              <a:rPr lang="en-US" dirty="0"/>
              <a:t>March 2024</a:t>
            </a:r>
          </a:p>
        </p:txBody>
      </p:sp>
    </p:spTree>
    <p:extLst>
      <p:ext uri="{BB962C8B-B14F-4D97-AF65-F5344CB8AC3E}">
        <p14:creationId xmlns:p14="http://schemas.microsoft.com/office/powerpoint/2010/main" val="3089997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a:t>
            </a:r>
            <a:r>
              <a:rPr lang="en-US" altLang="en-US" sz="2000" dirty="0"/>
              <a:t>March 25, April 29, May 6</a:t>
            </a:r>
            <a:endParaRPr lang="en-US" dirty="0"/>
          </a:p>
          <a:p>
            <a:pPr>
              <a:lnSpc>
                <a:spcPct val="90000"/>
              </a:lnSpc>
            </a:pPr>
            <a:r>
              <a:rPr lang="en-US" dirty="0"/>
              <a:t>Reminder on </a:t>
            </a:r>
            <a:r>
              <a:rPr lang="en-US" dirty="0" err="1"/>
              <a:t>Adhoc</a:t>
            </a:r>
            <a:r>
              <a:rPr lang="en-US" dirty="0"/>
              <a:t> meeting on April 16-18 in San Diego, CA</a:t>
            </a:r>
          </a:p>
          <a:p>
            <a:pPr lvl="1">
              <a:lnSpc>
                <a:spcPct val="90000"/>
              </a:lnSpc>
            </a:pPr>
            <a:r>
              <a:rPr lang="en-US" dirty="0"/>
              <a:t>Details are provided in </a:t>
            </a:r>
            <a:r>
              <a:rPr lang="en-US" dirty="0">
                <a:hlinkClick r:id="rId3"/>
              </a:rPr>
              <a:t>https://mentor.ieee.org/802.11/dcn/24/11-24-0618-00-000m-invitation-letter-for-april-revme-adhoc-san-diego.docx</a:t>
            </a:r>
            <a:r>
              <a:rPr lang="en-US" dirty="0"/>
              <a:t> </a:t>
            </a:r>
          </a:p>
          <a:p>
            <a:pPr>
              <a:lnSpc>
                <a:spcPct val="90000"/>
              </a:lnSpc>
            </a:pPr>
            <a:r>
              <a:rPr lang="en-US" dirty="0"/>
              <a:t>Continue comment resolution from SA Ballot recirculation on </a:t>
            </a:r>
            <a:r>
              <a:rPr lang="en-US" dirty="0" err="1"/>
              <a:t>REVme</a:t>
            </a:r>
            <a:r>
              <a:rPr lang="en-US" dirty="0"/>
              <a:t> D5.0.</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May</a:t>
            </a:r>
          </a:p>
        </p:txBody>
      </p:sp>
      <p:sp>
        <p:nvSpPr>
          <p:cNvPr id="3" name="Footer Placeholder 2">
            <a:extLst>
              <a:ext uri="{FF2B5EF4-FFF2-40B4-BE49-F238E27FC236}">
                <a16:creationId xmlns:a16="http://schemas.microsoft.com/office/drawing/2014/main" id="{48FF40C6-4BC0-7E58-C1B3-F7A5D6077EC6}"/>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E20FC66D-F858-8CCE-306B-6BC64DFA2D51}"/>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47</a:t>
            </a:fld>
            <a:endParaRPr lang="en-US"/>
          </a:p>
        </p:txBody>
      </p:sp>
      <p:sp>
        <p:nvSpPr>
          <p:cNvPr id="5" name="Date Placeholder 4">
            <a:extLst>
              <a:ext uri="{FF2B5EF4-FFF2-40B4-BE49-F238E27FC236}">
                <a16:creationId xmlns:a16="http://schemas.microsoft.com/office/drawing/2014/main" id="{131A37DE-46CA-A6D3-AE01-93A44D48E650}"/>
              </a:ext>
            </a:extLst>
          </p:cNvPr>
          <p:cNvSpPr>
            <a:spLocks noGrp="1"/>
          </p:cNvSpPr>
          <p:nvPr>
            <p:ph type="dt" sz="half" idx="10"/>
          </p:nvPr>
        </p:nvSpPr>
        <p:spPr>
          <a:xfrm>
            <a:off x="929216" y="332601"/>
            <a:ext cx="1204383" cy="276999"/>
          </a:xfrm>
        </p:spPr>
        <p:txBody>
          <a:bodyPr/>
          <a:lstStyle/>
          <a:p>
            <a:pPr>
              <a:defRPr/>
            </a:pPr>
            <a:r>
              <a:rPr lang="en-US" dirty="0"/>
              <a:t>March 2024</a:t>
            </a:r>
          </a:p>
        </p:txBody>
      </p:sp>
    </p:spTree>
    <p:extLst>
      <p:ext uri="{BB962C8B-B14F-4D97-AF65-F5344CB8AC3E}">
        <p14:creationId xmlns:p14="http://schemas.microsoft.com/office/powerpoint/2010/main" val="1735267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Feb 2021 – PAR Approval</a:t>
            </a:r>
          </a:p>
          <a:p>
            <a:pPr>
              <a:lnSpc>
                <a:spcPct val="80000"/>
              </a:lnSpc>
            </a:pPr>
            <a:r>
              <a:rPr lang="en-US" altLang="en-US" sz="1800" dirty="0">
                <a:solidFill>
                  <a:srgbClr val="00B050"/>
                </a:solidFill>
              </a:rPr>
              <a:t>March 2021– Initial meeting, issue comment collection on IEEE Std 802.11-2020 (if published)</a:t>
            </a:r>
          </a:p>
          <a:p>
            <a:pPr>
              <a:lnSpc>
                <a:spcPct val="80000"/>
              </a:lnSpc>
            </a:pPr>
            <a:r>
              <a:rPr lang="en-US" altLang="en-US" sz="1800" dirty="0">
                <a:solidFill>
                  <a:srgbClr val="00B050"/>
                </a:solidFill>
              </a:rPr>
              <a:t>March 2021 – Draft 0.00 available</a:t>
            </a:r>
          </a:p>
          <a:p>
            <a:pPr>
              <a:lnSpc>
                <a:spcPct val="80000"/>
              </a:lnSpc>
            </a:pPr>
            <a:r>
              <a:rPr lang="en-US" altLang="en-US" sz="1800" dirty="0">
                <a:solidFill>
                  <a:srgbClr val="00B050"/>
                </a:solidFill>
              </a:rPr>
              <a:t>May 2021 – Process CC input, 11ax, 11ay, 11ba integration begins</a:t>
            </a:r>
          </a:p>
          <a:p>
            <a:pPr>
              <a:lnSpc>
                <a:spcPct val="80000"/>
              </a:lnSpc>
            </a:pPr>
            <a:r>
              <a:rPr lang="en-US" altLang="en-US" sz="1800" dirty="0">
                <a:solidFill>
                  <a:srgbClr val="00B050"/>
                </a:solidFill>
              </a:rPr>
              <a:t>Nov 2021 – Initial D1.0 WG Letter ballot </a:t>
            </a:r>
          </a:p>
          <a:p>
            <a:pPr>
              <a:lnSpc>
                <a:spcPct val="80000"/>
              </a:lnSpc>
            </a:pPr>
            <a:r>
              <a:rPr lang="en-US" altLang="en-US" sz="1800" dirty="0">
                <a:solidFill>
                  <a:srgbClr val="00B050"/>
                </a:solidFill>
              </a:rPr>
              <a:t>Sep 2022 – D2.0 Recirculation LB </a:t>
            </a:r>
          </a:p>
          <a:p>
            <a:pPr>
              <a:lnSpc>
                <a:spcPct val="80000"/>
              </a:lnSpc>
            </a:pPr>
            <a:r>
              <a:rPr lang="en-US" altLang="en-US" sz="1800" dirty="0">
                <a:solidFill>
                  <a:srgbClr val="00B050"/>
                </a:solidFill>
              </a:rPr>
              <a:t>Mar 2023 – D3.0 Recirculation LB </a:t>
            </a:r>
            <a:endParaRPr lang="en-US" altLang="en-US" sz="1800" dirty="0">
              <a:solidFill>
                <a:srgbClr val="00B0F0"/>
              </a:solidFill>
            </a:endParaRPr>
          </a:p>
          <a:p>
            <a:pPr>
              <a:lnSpc>
                <a:spcPct val="80000"/>
              </a:lnSpc>
            </a:pPr>
            <a:r>
              <a:rPr lang="en-US" altLang="en-US" sz="1800" dirty="0">
                <a:solidFill>
                  <a:srgbClr val="00B050"/>
                </a:solidFill>
              </a:rPr>
              <a:t>July 2023 – D4.0 Recirculation </a:t>
            </a:r>
          </a:p>
          <a:p>
            <a:pPr>
              <a:lnSpc>
                <a:spcPct val="80000"/>
              </a:lnSpc>
            </a:pPr>
            <a:r>
              <a:rPr lang="en-US" altLang="en-US" sz="1800" dirty="0">
                <a:solidFill>
                  <a:srgbClr val="00B050"/>
                </a:solidFill>
              </a:rPr>
              <a:t>Sep 2023 – D5.0 Initial SA Ballot </a:t>
            </a:r>
          </a:p>
          <a:p>
            <a:pPr>
              <a:lnSpc>
                <a:spcPct val="80000"/>
              </a:lnSpc>
            </a:pPr>
            <a:r>
              <a:rPr lang="en-US" altLang="en-US" sz="1800" dirty="0">
                <a:solidFill>
                  <a:srgbClr val="00B050"/>
                </a:solidFill>
              </a:rPr>
              <a:t>Feb 2024 – D6.0 Recirculation SA Ballot (roll-in of published amendment 11az, 11bd, 11bc, 11bb)</a:t>
            </a:r>
          </a:p>
          <a:p>
            <a:pPr>
              <a:lnSpc>
                <a:spcPct val="80000"/>
              </a:lnSpc>
            </a:pPr>
            <a:r>
              <a:rPr lang="en-US" altLang="en-US" sz="1800" dirty="0">
                <a:solidFill>
                  <a:srgbClr val="00B0F0"/>
                </a:solidFill>
              </a:rPr>
              <a:t>May 2024 – D7.0 Recirculation SA Ballot</a:t>
            </a:r>
          </a:p>
          <a:p>
            <a:pPr>
              <a:lnSpc>
                <a:spcPct val="80000"/>
              </a:lnSpc>
            </a:pPr>
            <a:r>
              <a:rPr lang="en-US" altLang="en-US" sz="1800" dirty="0">
                <a:solidFill>
                  <a:srgbClr val="00B0F0"/>
                </a:solidFill>
              </a:rPr>
              <a:t>Jul 2024 – D8.0 Recirculation SA Ballot (clean recirculation)</a:t>
            </a:r>
          </a:p>
          <a:p>
            <a:pPr>
              <a:lnSpc>
                <a:spcPct val="80000"/>
              </a:lnSpc>
            </a:pPr>
            <a:r>
              <a:rPr lang="en-US" altLang="en-US" sz="1800" dirty="0">
                <a:solidFill>
                  <a:srgbClr val="00B0F0"/>
                </a:solidFill>
              </a:rPr>
              <a:t>Sep 2024 – </a:t>
            </a:r>
            <a:r>
              <a:rPr lang="en-US" altLang="en-US" sz="1800" dirty="0" err="1">
                <a:solidFill>
                  <a:srgbClr val="00B0F0"/>
                </a:solidFill>
              </a:rPr>
              <a:t>RevCom</a:t>
            </a:r>
            <a:r>
              <a:rPr lang="en-US" altLang="en-US" sz="18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 (</a:t>
            </a:r>
            <a:r>
              <a:rPr lang="en-CA"/>
              <a:t>No changes)</a:t>
            </a:r>
            <a:endParaRPr lang="en-CA" dirty="0"/>
          </a:p>
        </p:txBody>
      </p:sp>
      <p:sp>
        <p:nvSpPr>
          <p:cNvPr id="6" name="Footer Placeholder 5">
            <a:extLst>
              <a:ext uri="{FF2B5EF4-FFF2-40B4-BE49-F238E27FC236}">
                <a16:creationId xmlns:a16="http://schemas.microsoft.com/office/drawing/2014/main" id="{0B57C7E9-2537-0408-31B3-B83F515F6EA8}"/>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06698AFF-EDD8-E38D-7707-80639C17F228}"/>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48</a:t>
            </a:fld>
            <a:endParaRPr lang="en-US"/>
          </a:p>
        </p:txBody>
      </p:sp>
      <p:sp>
        <p:nvSpPr>
          <p:cNvPr id="8" name="Date Placeholder 7">
            <a:extLst>
              <a:ext uri="{FF2B5EF4-FFF2-40B4-BE49-F238E27FC236}">
                <a16:creationId xmlns:a16="http://schemas.microsoft.com/office/drawing/2014/main" id="{9F7AE3D3-56F2-85C0-1987-B98BD5A325A7}"/>
              </a:ext>
            </a:extLst>
          </p:cNvPr>
          <p:cNvSpPr>
            <a:spLocks noGrp="1"/>
          </p:cNvSpPr>
          <p:nvPr>
            <p:ph type="dt" sz="half" idx="10"/>
          </p:nvPr>
        </p:nvSpPr>
        <p:spPr>
          <a:xfrm>
            <a:off x="990600" y="317114"/>
            <a:ext cx="1371600" cy="276999"/>
          </a:xfrm>
        </p:spPr>
        <p:txBody>
          <a:bodyPr/>
          <a:lstStyle/>
          <a:p>
            <a:pPr>
              <a:defRPr/>
            </a:pPr>
            <a:r>
              <a:rPr lang="en-US" dirty="0"/>
              <a:t>March 2024</a:t>
            </a:r>
          </a:p>
        </p:txBody>
      </p:sp>
    </p:spTree>
    <p:extLst>
      <p:ext uri="{BB962C8B-B14F-4D97-AF65-F5344CB8AC3E}">
        <p14:creationId xmlns:p14="http://schemas.microsoft.com/office/powerpoint/2010/main" val="3304493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January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2024-03-14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4A227303-AEDD-8A1C-5CAF-911CFB757ABE}"/>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1642370B-BA4A-0089-58C6-89FDDE6B9B53}"/>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8" name="Date Placeholder 7">
            <a:extLst>
              <a:ext uri="{FF2B5EF4-FFF2-40B4-BE49-F238E27FC236}">
                <a16:creationId xmlns:a16="http://schemas.microsoft.com/office/drawing/2014/main" id="{97DD079B-4B95-497E-4E60-94808C5C7240}"/>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07798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2024</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7" name="Picture 6">
            <a:extLst>
              <a:ext uri="{FF2B5EF4-FFF2-40B4-BE49-F238E27FC236}">
                <a16:creationId xmlns:a16="http://schemas.microsoft.com/office/drawing/2014/main" id="{0EDD8978-E1F7-AFA1-124F-B4A5B07301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825" y="609603"/>
            <a:ext cx="10734375" cy="5865810"/>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6863670" cy="4113213"/>
          </a:xfrm>
        </p:spPr>
        <p:txBody>
          <a:bodyPr/>
          <a:lstStyle/>
          <a:p>
            <a:pPr>
              <a:buFont typeface="Arial" panose="020B0604020202020204" pitchFamily="34" charset="0"/>
              <a:buChar char="•"/>
            </a:pPr>
            <a:r>
              <a:rPr lang="en-US" sz="2000" dirty="0"/>
              <a:t>TGbe had scheduled 5 sessions during the March plenary</a:t>
            </a:r>
          </a:p>
          <a:p>
            <a:pPr lvl="1">
              <a:buFont typeface="Arial" panose="020B0604020202020204" pitchFamily="34" charset="0"/>
              <a:buChar char="•"/>
            </a:pPr>
            <a:r>
              <a:rPr lang="en-US" sz="1800" dirty="0"/>
              <a:t>Two Joint, one MAC/PHY and two MAC ad-hoc sessions </a:t>
            </a:r>
          </a:p>
          <a:p>
            <a:pPr marL="1200150" lvl="2" indent="-285750">
              <a:buFont typeface="Arial" panose="020B0604020202020204" pitchFamily="34" charset="0"/>
              <a:buChar char="•"/>
            </a:pPr>
            <a:r>
              <a:rPr lang="en-US" sz="1600" dirty="0"/>
              <a:t>Discussed comment resolution documents </a:t>
            </a:r>
          </a:p>
          <a:p>
            <a:pPr marL="1657350" lvl="3" indent="-285750">
              <a:buFont typeface="Arial" panose="020B0604020202020204" pitchFamily="34" charset="0"/>
              <a:buChar char="•"/>
            </a:pPr>
            <a:r>
              <a:rPr lang="en-US" dirty="0"/>
              <a:t>All comments in the PHY and Joint tabs are resolved</a:t>
            </a:r>
          </a:p>
          <a:p>
            <a:pPr lvl="1">
              <a:buFont typeface="Arial" panose="020B0604020202020204" pitchFamily="34" charset="0"/>
              <a:buChar char="•"/>
            </a:pPr>
            <a:r>
              <a:rPr lang="en-US" sz="1800" dirty="0"/>
              <a:t>Instructed the editor to generate IEEE802.11 TGbe D5.1</a:t>
            </a:r>
          </a:p>
          <a:p>
            <a:pPr marL="1200150" lvl="2" indent="-285750">
              <a:buFont typeface="Arial" panose="020B0604020202020204" pitchFamily="34" charset="0"/>
              <a:buChar char="•"/>
            </a:pPr>
            <a:r>
              <a:rPr lang="en-US" sz="1600" dirty="0"/>
              <a:t>TGbe D5.1 is expected to be available by end of March 2024</a:t>
            </a:r>
          </a:p>
          <a:p>
            <a:pPr marL="800100" lvl="1">
              <a:buFont typeface="Arial" panose="020B0604020202020204" pitchFamily="34" charset="0"/>
              <a:buChar char="•"/>
            </a:pPr>
            <a:endParaRPr lang="en-US" sz="1600" dirty="0"/>
          </a:p>
          <a:p>
            <a:pPr>
              <a:buFont typeface="Arial" panose="020B0604020202020204" pitchFamily="34" charset="0"/>
              <a:buChar char="•"/>
            </a:pPr>
            <a:r>
              <a:rPr lang="en-US" sz="2000" dirty="0"/>
              <a:t>Agenda is available in </a:t>
            </a:r>
            <a:r>
              <a:rPr lang="en-US" sz="2000" dirty="0">
                <a:hlinkClick r:id="rId3"/>
              </a:rPr>
              <a:t>11-24/0237r10</a:t>
            </a:r>
            <a:endParaRPr lang="en-US" sz="2000" dirty="0"/>
          </a:p>
          <a:p>
            <a:pPr>
              <a:buFont typeface="Arial" panose="020B0604020202020204" pitchFamily="34" charset="0"/>
              <a:buChar char="•"/>
            </a:pPr>
            <a:r>
              <a:rPr lang="en-US" sz="2000" dirty="0"/>
              <a:t>Motions List is available in </a:t>
            </a:r>
            <a:r>
              <a:rPr lang="en-US" sz="2000" dirty="0">
                <a:hlinkClick r:id="rId4"/>
              </a:rPr>
              <a:t>11-23/442r45</a:t>
            </a:r>
            <a:endParaRPr lang="en-US" sz="2000" dirty="0"/>
          </a:p>
          <a:p>
            <a:pPr>
              <a:buFont typeface="Arial" panose="020B0604020202020204" pitchFamily="34" charset="0"/>
              <a:buChar char="•"/>
            </a:pPr>
            <a:r>
              <a:rPr lang="en-US" sz="2000" dirty="0"/>
              <a:t>Goals for May 2024: </a:t>
            </a:r>
          </a:p>
          <a:p>
            <a:pPr lvl="1">
              <a:buFont typeface="Arial" panose="020B0604020202020204" pitchFamily="34" charset="0"/>
              <a:buChar char="•"/>
            </a:pPr>
            <a:r>
              <a:rPr lang="en-US" sz="1800" dirty="0"/>
              <a:t>Complete comment resolution from initial SA ballot</a:t>
            </a:r>
          </a:p>
        </p:txBody>
      </p:sp>
      <p:grpSp>
        <p:nvGrpSpPr>
          <p:cNvPr id="7" name="Group 6">
            <a:extLst>
              <a:ext uri="{FF2B5EF4-FFF2-40B4-BE49-F238E27FC236}">
                <a16:creationId xmlns:a16="http://schemas.microsoft.com/office/drawing/2014/main" id="{1900912C-8E8A-0D37-5D2D-D5D4727A4D12}"/>
              </a:ext>
            </a:extLst>
          </p:cNvPr>
          <p:cNvGrpSpPr/>
          <p:nvPr/>
        </p:nvGrpSpPr>
        <p:grpSpPr>
          <a:xfrm>
            <a:off x="7333861" y="1751014"/>
            <a:ext cx="4754563" cy="4533900"/>
            <a:chOff x="6858000" y="1525409"/>
            <a:chExt cx="5283200" cy="4930308"/>
          </a:xfrm>
        </p:grpSpPr>
        <p:pic>
          <p:nvPicPr>
            <p:cNvPr id="8" name="Picture 7">
              <a:extLst>
                <a:ext uri="{FF2B5EF4-FFF2-40B4-BE49-F238E27FC236}">
                  <a16:creationId xmlns:a16="http://schemas.microsoft.com/office/drawing/2014/main" id="{D6B168F4-C894-BEB0-BB40-1C32E5F31461}"/>
                </a:ext>
              </a:extLst>
            </p:cNvPr>
            <p:cNvPicPr>
              <a:picLocks noChangeAspect="1"/>
            </p:cNvPicPr>
            <p:nvPr/>
          </p:nvPicPr>
          <p:blipFill>
            <a:blip r:embed="rId5"/>
            <a:stretch>
              <a:fillRect/>
            </a:stretch>
          </p:blipFill>
          <p:spPr>
            <a:xfrm>
              <a:off x="6858000" y="1525409"/>
              <a:ext cx="5283200" cy="3962400"/>
            </a:xfrm>
            <a:prstGeom prst="rect">
              <a:avLst/>
            </a:prstGeom>
          </p:spPr>
        </p:pic>
        <p:sp>
          <p:nvSpPr>
            <p:cNvPr id="9" name="Rectangle 8">
              <a:extLst>
                <a:ext uri="{FF2B5EF4-FFF2-40B4-BE49-F238E27FC236}">
                  <a16:creationId xmlns:a16="http://schemas.microsoft.com/office/drawing/2014/main" id="{DD487A13-B125-99F5-7F66-C7E83028A486}"/>
                </a:ext>
              </a:extLst>
            </p:cNvPr>
            <p:cNvSpPr/>
            <p:nvPr/>
          </p:nvSpPr>
          <p:spPr bwMode="auto">
            <a:xfrm flipV="1">
              <a:off x="7632706" y="1804332"/>
              <a:ext cx="825494" cy="3270584"/>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0" name="Rectangle 9">
              <a:extLst>
                <a:ext uri="{FF2B5EF4-FFF2-40B4-BE49-F238E27FC236}">
                  <a16:creationId xmlns:a16="http://schemas.microsoft.com/office/drawing/2014/main" id="{955341F2-55BB-8694-D8EB-AC5BFCF3ACF6}"/>
                </a:ext>
              </a:extLst>
            </p:cNvPr>
            <p:cNvSpPr/>
            <p:nvPr/>
          </p:nvSpPr>
          <p:spPr bwMode="auto">
            <a:xfrm>
              <a:off x="8678414" y="3267242"/>
              <a:ext cx="818541" cy="178481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1" name="Rectangle 10">
              <a:extLst>
                <a:ext uri="{FF2B5EF4-FFF2-40B4-BE49-F238E27FC236}">
                  <a16:creationId xmlns:a16="http://schemas.microsoft.com/office/drawing/2014/main" id="{E887D214-A8CA-6808-0D04-04FE2B7A4AEA}"/>
                </a:ext>
              </a:extLst>
            </p:cNvPr>
            <p:cNvSpPr/>
            <p:nvPr/>
          </p:nvSpPr>
          <p:spPr bwMode="auto">
            <a:xfrm>
              <a:off x="9690105" y="1804332"/>
              <a:ext cx="825494" cy="3241975"/>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2" name="Rectangle 11">
              <a:extLst>
                <a:ext uri="{FF2B5EF4-FFF2-40B4-BE49-F238E27FC236}">
                  <a16:creationId xmlns:a16="http://schemas.microsoft.com/office/drawing/2014/main" id="{14FD5F91-E781-C29E-8549-BA8022BD66B8}"/>
                </a:ext>
              </a:extLst>
            </p:cNvPr>
            <p:cNvSpPr/>
            <p:nvPr/>
          </p:nvSpPr>
          <p:spPr bwMode="auto">
            <a:xfrm>
              <a:off x="10708750" y="3101518"/>
              <a:ext cx="825494" cy="1944077"/>
            </a:xfrm>
            <a:prstGeom prst="rect">
              <a:avLst/>
            </a:prstGeom>
            <a:solidFill>
              <a:schemeClr val="tx1"/>
            </a:solidFill>
            <a:ln w="9525" cap="flat" cmpd="sng" algn="ctr">
              <a:no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nvGrpSpPr>
            <p:cNvPr id="13" name="Group 12">
              <a:extLst>
                <a:ext uri="{FF2B5EF4-FFF2-40B4-BE49-F238E27FC236}">
                  <a16:creationId xmlns:a16="http://schemas.microsoft.com/office/drawing/2014/main" id="{0F7F8856-02E9-2749-A2D7-C8464F5A2A71}"/>
                </a:ext>
              </a:extLst>
            </p:cNvPr>
            <p:cNvGrpSpPr/>
            <p:nvPr/>
          </p:nvGrpSpPr>
          <p:grpSpPr>
            <a:xfrm>
              <a:off x="8098450" y="5411859"/>
              <a:ext cx="3207755" cy="1043858"/>
              <a:chOff x="8552276" y="5181755"/>
              <a:chExt cx="3207755" cy="1043858"/>
            </a:xfrm>
          </p:grpSpPr>
          <p:grpSp>
            <p:nvGrpSpPr>
              <p:cNvPr id="15" name="Group 14">
                <a:extLst>
                  <a:ext uri="{FF2B5EF4-FFF2-40B4-BE49-F238E27FC236}">
                    <a16:creationId xmlns:a16="http://schemas.microsoft.com/office/drawing/2014/main" id="{23C94DD2-C850-E90F-684F-7BE854509400}"/>
                  </a:ext>
                </a:extLst>
              </p:cNvPr>
              <p:cNvGrpSpPr/>
              <p:nvPr/>
            </p:nvGrpSpPr>
            <p:grpSpPr>
              <a:xfrm>
                <a:off x="8552276" y="5181755"/>
                <a:ext cx="3207755" cy="1043858"/>
                <a:chOff x="9314474" y="5383231"/>
                <a:chExt cx="2650378" cy="1006577"/>
              </a:xfrm>
            </p:grpSpPr>
            <p:sp>
              <p:nvSpPr>
                <p:cNvPr id="18" name="Rectangle 17">
                  <a:extLst>
                    <a:ext uri="{FF2B5EF4-FFF2-40B4-BE49-F238E27FC236}">
                      <a16:creationId xmlns:a16="http://schemas.microsoft.com/office/drawing/2014/main" id="{6C1B6FF7-A57C-0267-621C-9D0723730381}"/>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TextBox 18">
                  <a:extLst>
                    <a:ext uri="{FF2B5EF4-FFF2-40B4-BE49-F238E27FC236}">
                      <a16:creationId xmlns:a16="http://schemas.microsoft.com/office/drawing/2014/main" id="{414FE83C-DD20-3994-EFAC-56397DD27CF6}"/>
                    </a:ext>
                  </a:extLst>
                </p:cNvPr>
                <p:cNvSpPr txBox="1"/>
                <p:nvPr/>
              </p:nvSpPr>
              <p:spPr>
                <a:xfrm>
                  <a:off x="9663399" y="6093023"/>
                  <a:ext cx="1556513" cy="296785"/>
                </a:xfrm>
                <a:prstGeom prst="rect">
                  <a:avLst/>
                </a:prstGeom>
                <a:noFill/>
              </p:spPr>
              <p:txBody>
                <a:bodyPr wrap="none" rtlCol="0">
                  <a:spAutoFit/>
                </a:bodyPr>
                <a:lstStyle/>
                <a:p>
                  <a:r>
                    <a:rPr lang="en-US" sz="1400" dirty="0">
                      <a:solidFill>
                        <a:schemeClr val="tx1"/>
                      </a:solidFill>
                    </a:rPr>
                    <a:t> CID Distribution (415)</a:t>
                  </a:r>
                </a:p>
              </p:txBody>
            </p:sp>
            <p:sp>
              <p:nvSpPr>
                <p:cNvPr id="20" name="Rectangle 19">
                  <a:extLst>
                    <a:ext uri="{FF2B5EF4-FFF2-40B4-BE49-F238E27FC236}">
                      <a16:creationId xmlns:a16="http://schemas.microsoft.com/office/drawing/2014/main" id="{68CB12D0-5667-8D5E-8356-E8D50AB50551}"/>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1" name="Rectangle 20">
                  <a:extLst>
                    <a:ext uri="{FF2B5EF4-FFF2-40B4-BE49-F238E27FC236}">
                      <a16:creationId xmlns:a16="http://schemas.microsoft.com/office/drawing/2014/main" id="{0051A8C7-8DF8-57AE-1AD1-EEEEC20D3D0C}"/>
                    </a:ext>
                  </a:extLst>
                </p:cNvPr>
                <p:cNvSpPr/>
                <p:nvPr/>
              </p:nvSpPr>
              <p:spPr bwMode="auto">
                <a:xfrm>
                  <a:off x="9698630" y="5578368"/>
                  <a:ext cx="199353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2" name="Rectangle 21">
                  <a:extLst>
                    <a:ext uri="{FF2B5EF4-FFF2-40B4-BE49-F238E27FC236}">
                      <a16:creationId xmlns:a16="http://schemas.microsoft.com/office/drawing/2014/main" id="{B986F0A0-71EE-B2C1-8A9F-F72304CE8A59}"/>
                    </a:ext>
                  </a:extLst>
                </p:cNvPr>
                <p:cNvSpPr/>
                <p:nvPr/>
              </p:nvSpPr>
              <p:spPr bwMode="auto">
                <a:xfrm>
                  <a:off x="11692166" y="5578368"/>
                  <a:ext cx="195031"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3" name="TextBox 22">
                  <a:extLst>
                    <a:ext uri="{FF2B5EF4-FFF2-40B4-BE49-F238E27FC236}">
                      <a16:creationId xmlns:a16="http://schemas.microsoft.com/office/drawing/2014/main" id="{A4BDDA96-564F-7FA4-4ED4-2EDDBFF4022F}"/>
                    </a:ext>
                  </a:extLst>
                </p:cNvPr>
                <p:cNvSpPr txBox="1"/>
                <p:nvPr/>
              </p:nvSpPr>
              <p:spPr>
                <a:xfrm>
                  <a:off x="11604332" y="5388506"/>
                  <a:ext cx="360520" cy="244847"/>
                </a:xfrm>
                <a:prstGeom prst="rect">
                  <a:avLst/>
                </a:prstGeom>
                <a:noFill/>
              </p:spPr>
              <p:txBody>
                <a:bodyPr wrap="none" rtlCol="0">
                  <a:spAutoFit/>
                </a:bodyPr>
                <a:lstStyle/>
                <a:p>
                  <a:r>
                    <a:rPr lang="en-US" sz="1050" dirty="0">
                      <a:solidFill>
                        <a:schemeClr val="tx1"/>
                      </a:solidFill>
                    </a:rPr>
                    <a:t>~5%</a:t>
                  </a:r>
                </a:p>
              </p:txBody>
            </p:sp>
            <p:sp>
              <p:nvSpPr>
                <p:cNvPr id="24" name="TextBox 23">
                  <a:extLst>
                    <a:ext uri="{FF2B5EF4-FFF2-40B4-BE49-F238E27FC236}">
                      <a16:creationId xmlns:a16="http://schemas.microsoft.com/office/drawing/2014/main" id="{A24461ED-08E5-1501-0D09-4CDD3F3164B0}"/>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~90%</a:t>
                  </a:r>
                </a:p>
              </p:txBody>
            </p:sp>
            <p:sp>
              <p:nvSpPr>
                <p:cNvPr id="25" name="TextBox 24">
                  <a:extLst>
                    <a:ext uri="{FF2B5EF4-FFF2-40B4-BE49-F238E27FC236}">
                      <a16:creationId xmlns:a16="http://schemas.microsoft.com/office/drawing/2014/main" id="{86DB0DDC-4572-D2C0-9A5F-32722ACE0656}"/>
                    </a:ext>
                  </a:extLst>
                </p:cNvPr>
                <p:cNvSpPr txBox="1"/>
                <p:nvPr/>
              </p:nvSpPr>
              <p:spPr>
                <a:xfrm>
                  <a:off x="9314474" y="5383231"/>
                  <a:ext cx="360520" cy="244847"/>
                </a:xfrm>
                <a:prstGeom prst="rect">
                  <a:avLst/>
                </a:prstGeom>
                <a:noFill/>
              </p:spPr>
              <p:txBody>
                <a:bodyPr wrap="none" rtlCol="0">
                  <a:spAutoFit/>
                </a:bodyPr>
                <a:lstStyle/>
                <a:p>
                  <a:r>
                    <a:rPr lang="en-US" sz="1050" dirty="0">
                      <a:solidFill>
                        <a:schemeClr val="tx1"/>
                      </a:solidFill>
                    </a:rPr>
                    <a:t>~5%</a:t>
                  </a:r>
                </a:p>
              </p:txBody>
            </p:sp>
          </p:grpSp>
          <p:sp>
            <p:nvSpPr>
              <p:cNvPr id="16" name="TextBox 15">
                <a:extLst>
                  <a:ext uri="{FF2B5EF4-FFF2-40B4-BE49-F238E27FC236}">
                    <a16:creationId xmlns:a16="http://schemas.microsoft.com/office/drawing/2014/main" id="{B6F8A4FA-F664-CB5E-16B3-FA3B0F1F1461}"/>
                  </a:ext>
                </a:extLst>
              </p:cNvPr>
              <p:cNvSpPr txBox="1"/>
              <p:nvPr/>
            </p:nvSpPr>
            <p:spPr>
              <a:xfrm>
                <a:off x="9859715" y="5510553"/>
                <a:ext cx="652456" cy="261610"/>
              </a:xfrm>
              <a:prstGeom prst="rect">
                <a:avLst/>
              </a:prstGeom>
              <a:noFill/>
            </p:spPr>
            <p:txBody>
              <a:bodyPr wrap="square">
                <a:spAutoFit/>
              </a:bodyPr>
              <a:lstStyle/>
              <a:p>
                <a:r>
                  <a:rPr lang="en-US" sz="1100" b="1" dirty="0">
                    <a:solidFill>
                      <a:schemeClr val="tx1"/>
                    </a:solidFill>
                  </a:rPr>
                  <a:t>MAC</a:t>
                </a:r>
              </a:p>
            </p:txBody>
          </p:sp>
          <p:sp>
            <p:nvSpPr>
              <p:cNvPr id="17" name="TextBox 16">
                <a:extLst>
                  <a:ext uri="{FF2B5EF4-FFF2-40B4-BE49-F238E27FC236}">
                    <a16:creationId xmlns:a16="http://schemas.microsoft.com/office/drawing/2014/main" id="{273ECF7B-E5D5-5017-FD0A-6243CE4B79A8}"/>
                  </a:ext>
                </a:extLst>
              </p:cNvPr>
              <p:cNvSpPr txBox="1"/>
              <p:nvPr/>
            </p:nvSpPr>
            <p:spPr>
              <a:xfrm rot="16200000">
                <a:off x="11224209" y="5491490"/>
                <a:ext cx="652456" cy="282148"/>
              </a:xfrm>
              <a:prstGeom prst="rect">
                <a:avLst/>
              </a:prstGeom>
              <a:noFill/>
            </p:spPr>
            <p:txBody>
              <a:bodyPr wrap="square">
                <a:spAutoFit/>
              </a:bodyPr>
              <a:lstStyle/>
              <a:p>
                <a:r>
                  <a:rPr lang="en-US" sz="1050" b="1" dirty="0">
                    <a:solidFill>
                      <a:schemeClr val="tx1"/>
                    </a:solidFill>
                  </a:rPr>
                  <a:t>JOINT</a:t>
                </a:r>
                <a:endParaRPr lang="en-US" sz="1100" b="1" dirty="0">
                  <a:solidFill>
                    <a:schemeClr val="tx1"/>
                  </a:solidFill>
                </a:endParaRPr>
              </a:p>
            </p:txBody>
          </p:sp>
        </p:grpSp>
        <p:sp>
          <p:nvSpPr>
            <p:cNvPr id="14" name="TextBox 13">
              <a:extLst>
                <a:ext uri="{FF2B5EF4-FFF2-40B4-BE49-F238E27FC236}">
                  <a16:creationId xmlns:a16="http://schemas.microsoft.com/office/drawing/2014/main" id="{0B9202DF-DE1A-AEE9-B901-EE69327F612D}"/>
                </a:ext>
              </a:extLst>
            </p:cNvPr>
            <p:cNvSpPr txBox="1"/>
            <p:nvPr/>
          </p:nvSpPr>
          <p:spPr>
            <a:xfrm rot="16200000">
              <a:off x="8033529" y="5727328"/>
              <a:ext cx="652456" cy="261610"/>
            </a:xfrm>
            <a:prstGeom prst="rect">
              <a:avLst/>
            </a:prstGeom>
            <a:noFill/>
          </p:spPr>
          <p:txBody>
            <a:bodyPr wrap="square">
              <a:spAutoFit/>
            </a:bodyPr>
            <a:lstStyle/>
            <a:p>
              <a:pPr algn="ctr"/>
              <a:r>
                <a:rPr lang="en-US" sz="1100" b="1" dirty="0">
                  <a:solidFill>
                    <a:schemeClr val="tx1"/>
                  </a:solidFill>
                </a:rPr>
                <a:t>PHY</a:t>
              </a:r>
            </a:p>
          </p:txBody>
        </p:sp>
      </p:grpSp>
      <p:sp>
        <p:nvSpPr>
          <p:cNvPr id="26" name="Footer Placeholder 25">
            <a:extLst>
              <a:ext uri="{FF2B5EF4-FFF2-40B4-BE49-F238E27FC236}">
                <a16:creationId xmlns:a16="http://schemas.microsoft.com/office/drawing/2014/main" id="{25B96020-A728-3709-A677-42CF9653C8D6}"/>
              </a:ext>
            </a:extLst>
          </p:cNvPr>
          <p:cNvSpPr>
            <a:spLocks noGrp="1"/>
          </p:cNvSpPr>
          <p:nvPr>
            <p:ph type="ftr" idx="14"/>
          </p:nvPr>
        </p:nvSpPr>
        <p:spPr/>
        <p:txBody>
          <a:bodyPr/>
          <a:lstStyle/>
          <a:p>
            <a:r>
              <a:rPr lang="en-GB"/>
              <a:t>Alfred Asterjadhi, Qualcomm</a:t>
            </a:r>
            <a:endParaRPr lang="en-GB" dirty="0"/>
          </a:p>
        </p:txBody>
      </p:sp>
      <p:sp>
        <p:nvSpPr>
          <p:cNvPr id="27" name="Slide Number Placeholder 26">
            <a:extLst>
              <a:ext uri="{FF2B5EF4-FFF2-40B4-BE49-F238E27FC236}">
                <a16:creationId xmlns:a16="http://schemas.microsoft.com/office/drawing/2014/main" id="{05FD7B41-A5B7-6C70-21AA-B06646347004}"/>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28" name="Date Placeholder 27">
            <a:extLst>
              <a:ext uri="{FF2B5EF4-FFF2-40B4-BE49-F238E27FC236}">
                <a16:creationId xmlns:a16="http://schemas.microsoft.com/office/drawing/2014/main" id="{0EBB028C-2D6B-BFC3-73C9-F84248AA075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747091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D8BCEFC5-5883-C26D-62C2-5A60F364132F}"/>
              </a:ext>
            </a:extLst>
          </p:cNvPr>
          <p:cNvSpPr>
            <a:spLocks noGrp="1"/>
          </p:cNvSpPr>
          <p:nvPr>
            <p:ph idx="1"/>
          </p:nvPr>
        </p:nvSpPr>
        <p:spPr>
          <a:xfrm>
            <a:off x="914401" y="1981201"/>
            <a:ext cx="10361084" cy="4113213"/>
          </a:xfrm>
        </p:spPr>
        <p:txBody>
          <a:bodyPr/>
          <a:lstStyle/>
          <a:p>
            <a:pPr marL="342900" marR="0" lvl="0" indent="-342900">
              <a:spcBef>
                <a:spcPts val="0"/>
              </a:spcBef>
              <a:spcAft>
                <a:spcPts val="1200"/>
              </a:spcAft>
              <a:buFont typeface="Times New Roman" panose="02020603050405020304" pitchFamily="18" charset="0"/>
              <a:buChar char="-"/>
            </a:pPr>
            <a:r>
              <a:rPr lang="en-US" sz="2000" dirty="0">
                <a:solidFill>
                  <a:schemeClr val="tx1"/>
                </a:solidFill>
                <a:latin typeface="Times New Roman" panose="02020603050405020304" pitchFamily="18" charset="0"/>
                <a:ea typeface="Times New Roman" panose="02020603050405020304" pitchFamily="18" charset="0"/>
              </a:rPr>
              <a:t>March</a:t>
            </a:r>
            <a:r>
              <a:rPr lang="en-US" sz="2000" b="1" dirty="0">
                <a:solidFill>
                  <a:schemeClr val="tx1"/>
                </a:solidFill>
                <a:effectLst/>
                <a:latin typeface="Times New Roman" panose="02020603050405020304" pitchFamily="18" charset="0"/>
                <a:ea typeface="Times New Roman" panose="02020603050405020304" pitchFamily="18" charset="0"/>
              </a:rPr>
              <a:t> 27	(Wednesday) 		– MAC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April 03		(Wednesday) 		– Joint*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April 10		(Wednesday) 		 – MAC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 April 17		(Wednesday) 		 – Joint*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April 24		(Wednesday) 		 – MAC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2000" dirty="0">
                <a:solidFill>
                  <a:srgbClr val="FF0000"/>
                </a:solidFill>
                <a:highlight>
                  <a:srgbClr val="00FFFF"/>
                </a:highlight>
                <a:latin typeface="Times New Roman" panose="02020603050405020304" pitchFamily="18" charset="0"/>
                <a:ea typeface="Times New Roman" panose="02020603050405020304" pitchFamily="18" charset="0"/>
              </a:rPr>
              <a:t>May 02</a:t>
            </a:r>
            <a:r>
              <a:rPr lang="en-US" sz="2000" b="1" dirty="0">
                <a:solidFill>
                  <a:srgbClr val="FF0000"/>
                </a:solidFill>
                <a:effectLst/>
                <a:highlight>
                  <a:srgbClr val="00FFFF"/>
                </a:highlight>
                <a:latin typeface="Times New Roman" panose="02020603050405020304" pitchFamily="18" charset="0"/>
                <a:ea typeface="Times New Roman" panose="02020603050405020304" pitchFamily="18" charset="0"/>
              </a:rPr>
              <a:t>		(Wednesday) 						  Holiday</a:t>
            </a:r>
          </a:p>
          <a:p>
            <a:pPr>
              <a:spcBef>
                <a:spcPts val="0"/>
              </a:spcBef>
              <a:spcAft>
                <a:spcPts val="1200"/>
              </a:spcAft>
              <a:buFont typeface="Times New Roman" panose="02020603050405020304" pitchFamily="18" charset="0"/>
              <a:buChar char="-"/>
            </a:pPr>
            <a:r>
              <a:rPr lang="en-US" sz="2000" dirty="0">
                <a:solidFill>
                  <a:schemeClr val="tx1"/>
                </a:solidFill>
                <a:latin typeface="Times New Roman" panose="02020603050405020304" pitchFamily="18" charset="0"/>
                <a:ea typeface="Times New Roman" panose="02020603050405020304" pitchFamily="18" charset="0"/>
              </a:rPr>
              <a:t>May 08</a:t>
            </a:r>
            <a:r>
              <a:rPr lang="en-US" sz="2000" b="1" dirty="0">
                <a:solidFill>
                  <a:schemeClr val="tx1"/>
                </a:solidFill>
                <a:effectLst/>
                <a:latin typeface="Times New Roman" panose="02020603050405020304" pitchFamily="18" charset="0"/>
                <a:ea typeface="Times New Roman" panose="02020603050405020304" pitchFamily="18" charset="0"/>
              </a:rPr>
              <a:t>		(Wednesday) 		 – MAC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endParaRPr lang="en-US" sz="2000" b="1" dirty="0">
              <a:solidFill>
                <a:schemeClr val="tx1"/>
              </a:solidFill>
              <a:effectLst/>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2000" b="1" dirty="0">
                <a:solidFill>
                  <a:schemeClr val="tx1"/>
                </a:solidFill>
                <a:effectLst/>
                <a:latin typeface="Times New Roman" panose="02020603050405020304" pitchFamily="18" charset="0"/>
                <a:ea typeface="Times New Roman" panose="02020603050405020304" pitchFamily="18" charset="0"/>
              </a:rPr>
              <a:t>PHY ad-hoc calls, on demand, with 10-day advanced notice (in parallel with MAC)</a:t>
            </a:r>
          </a:p>
        </p:txBody>
      </p:sp>
      <p:sp>
        <p:nvSpPr>
          <p:cNvPr id="3" name="Footer Placeholder 2">
            <a:extLst>
              <a:ext uri="{FF2B5EF4-FFF2-40B4-BE49-F238E27FC236}">
                <a16:creationId xmlns:a16="http://schemas.microsoft.com/office/drawing/2014/main" id="{764FCF51-20E5-81EE-2736-AC198F718643}"/>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BAC3432B-91DA-6D3E-DC0D-BE4B7394CE09}"/>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8" name="Date Placeholder 7">
            <a:extLst>
              <a:ext uri="{FF2B5EF4-FFF2-40B4-BE49-F238E27FC236}">
                <a16:creationId xmlns:a16="http://schemas.microsoft.com/office/drawing/2014/main" id="{552C91D7-CA35-674C-5E05-4066B3705ECE}"/>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6537610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altLang="en-US" sz="2000" dirty="0">
                <a:solidFill>
                  <a:schemeClr val="tx1"/>
                </a:solidFill>
                <a:highlight>
                  <a:srgbClr val="00FF00"/>
                </a:highlight>
              </a:rPr>
              <a:t>PAR approved											Mar 2019</a:t>
            </a:r>
          </a:p>
          <a:p>
            <a:pPr>
              <a:buFont typeface="Arial" panose="020B0604020202020204" pitchFamily="34" charset="0"/>
              <a:buChar char="•"/>
            </a:pPr>
            <a:r>
              <a:rPr lang="en-US" altLang="en-US" sz="2000" dirty="0">
                <a:solidFill>
                  <a:schemeClr val="tx1"/>
                </a:solidFill>
                <a:highlight>
                  <a:srgbClr val="00FF00"/>
                </a:highlight>
              </a:rPr>
              <a:t>First TG meeting											May 2019</a:t>
            </a:r>
          </a:p>
          <a:p>
            <a:pPr>
              <a:buFont typeface="Arial" panose="020B0604020202020204" pitchFamily="34" charset="0"/>
              <a:buChar char="•"/>
            </a:pPr>
            <a:r>
              <a:rPr lang="en-US" altLang="en-US" sz="2000" dirty="0">
                <a:solidFill>
                  <a:schemeClr val="tx1"/>
                </a:solidFill>
                <a:highlight>
                  <a:srgbClr val="00FF00"/>
                </a:highlight>
              </a:rPr>
              <a:t>D0.1 													Sept 2020</a:t>
            </a:r>
          </a:p>
          <a:p>
            <a:pPr>
              <a:buFont typeface="Arial" panose="020B0604020202020204" pitchFamily="34" charset="0"/>
              <a:buChar char="•"/>
            </a:pPr>
            <a:r>
              <a:rPr lang="en-US" altLang="en-US" sz="2000" dirty="0">
                <a:highlight>
                  <a:srgbClr val="00FF00"/>
                </a:highlight>
              </a:rPr>
              <a:t>D1.0 WG Comment Collection							May 2021</a:t>
            </a:r>
          </a:p>
          <a:p>
            <a:pPr>
              <a:buFont typeface="Arial" panose="020B0604020202020204" pitchFamily="34" charset="0"/>
              <a:buChar char="•"/>
            </a:pPr>
            <a:r>
              <a:rPr lang="en-US" altLang="en-US" sz="2000" dirty="0">
                <a:highlight>
                  <a:srgbClr val="00FF00"/>
                </a:highlight>
              </a:rPr>
              <a:t>D2.0 WG </a:t>
            </a:r>
            <a:r>
              <a:rPr lang="en-US" altLang="en-US" sz="2000" dirty="0">
                <a:solidFill>
                  <a:schemeClr val="tx1"/>
                </a:solidFill>
                <a:highlight>
                  <a:srgbClr val="00FF00"/>
                </a:highlight>
              </a:rPr>
              <a:t>Letter Ballot</a:t>
            </a:r>
            <a:r>
              <a:rPr lang="en-US" altLang="en-US" sz="2000" dirty="0">
                <a:highlight>
                  <a:srgbClr val="00FF00"/>
                </a:highlight>
              </a:rPr>
              <a:t>									</a:t>
            </a:r>
            <a:r>
              <a:rPr lang="en-US" altLang="en-US" sz="2000" dirty="0">
                <a:solidFill>
                  <a:schemeClr val="tx1"/>
                </a:solidFill>
                <a:highlight>
                  <a:srgbClr val="00FF00"/>
                </a:highlight>
              </a:rPr>
              <a:t>May 2022</a:t>
            </a:r>
          </a:p>
          <a:p>
            <a:pPr>
              <a:buFont typeface="Arial" panose="020B0604020202020204" pitchFamily="34" charset="0"/>
              <a:buChar char="•"/>
            </a:pPr>
            <a:r>
              <a:rPr lang="en-US" altLang="en-US" sz="2000" dirty="0">
                <a:highlight>
                  <a:srgbClr val="00FF00"/>
                </a:highlight>
              </a:rPr>
              <a:t>D3.0 LB 													</a:t>
            </a:r>
            <a:r>
              <a:rPr lang="en-US" altLang="en-US" sz="2000" dirty="0">
                <a:solidFill>
                  <a:schemeClr val="tx1"/>
                </a:solidFill>
                <a:highlight>
                  <a:srgbClr val="00FF00"/>
                </a:highlight>
              </a:rPr>
              <a:t>Jan 2023</a:t>
            </a:r>
          </a:p>
          <a:p>
            <a:pPr>
              <a:buFont typeface="Arial" panose="020B0604020202020204" pitchFamily="34" charset="0"/>
              <a:buChar char="•"/>
            </a:pPr>
            <a:r>
              <a:rPr lang="en-US" altLang="en-US" sz="2000" dirty="0">
                <a:highlight>
                  <a:srgbClr val="00FF00"/>
                </a:highlight>
              </a:rPr>
              <a:t>D4.0 LB 													</a:t>
            </a:r>
            <a:r>
              <a:rPr lang="en-US" altLang="en-US" sz="2000" dirty="0">
                <a:solidFill>
                  <a:schemeClr val="tx1"/>
                </a:solidFill>
                <a:highlight>
                  <a:srgbClr val="00FF00"/>
                </a:highlight>
              </a:rPr>
              <a:t>July 2023</a:t>
            </a:r>
          </a:p>
          <a:p>
            <a:pPr>
              <a:buFont typeface="Arial" panose="020B0604020202020204" pitchFamily="34" charset="0"/>
              <a:buChar char="•"/>
            </a:pPr>
            <a:r>
              <a:rPr lang="en-US" altLang="en-US" sz="2000" dirty="0">
                <a:highlight>
                  <a:srgbClr val="00FF00"/>
                </a:highlight>
              </a:rPr>
              <a:t>D5.0 Recirculation LB 									</a:t>
            </a:r>
            <a:r>
              <a:rPr lang="en-US" altLang="en-US" sz="2000" dirty="0">
                <a:solidFill>
                  <a:schemeClr val="tx1"/>
                </a:solidFill>
                <a:highlight>
                  <a:srgbClr val="00FF00"/>
                </a:highlight>
              </a:rPr>
              <a:t>Nov 2023</a:t>
            </a:r>
          </a:p>
          <a:p>
            <a:pPr>
              <a:buFont typeface="Arial" panose="020B0604020202020204" pitchFamily="34" charset="0"/>
              <a:buChar char="•"/>
            </a:pPr>
            <a:r>
              <a:rPr lang="en-US" altLang="en-US" sz="2000" dirty="0">
                <a:highlight>
                  <a:srgbClr val="00FF00"/>
                </a:highlight>
              </a:rPr>
              <a:t>Initial </a:t>
            </a:r>
            <a:r>
              <a:rPr lang="en-US" altLang="en-US" sz="2000" dirty="0">
                <a:solidFill>
                  <a:schemeClr val="tx1"/>
                </a:solidFill>
                <a:highlight>
                  <a:srgbClr val="00FF00"/>
                </a:highlight>
              </a:rPr>
              <a:t>SA </a:t>
            </a:r>
            <a:r>
              <a:rPr lang="en-US" altLang="en-US" sz="2000" dirty="0">
                <a:highlight>
                  <a:srgbClr val="00FF00"/>
                </a:highlight>
              </a:rPr>
              <a:t>Ballot 											</a:t>
            </a:r>
            <a:r>
              <a:rPr lang="en-US" altLang="en-US" sz="2000" dirty="0">
                <a:solidFill>
                  <a:schemeClr val="tx1"/>
                </a:solidFill>
                <a:highlight>
                  <a:srgbClr val="00FF00"/>
                </a:highlight>
              </a:rPr>
              <a:t>Jan 2024</a:t>
            </a:r>
            <a:endParaRPr lang="en-US" altLang="en-US" sz="2000" strike="sngStrike" dirty="0">
              <a:solidFill>
                <a:schemeClr val="tx1"/>
              </a:solidFill>
              <a:highlight>
                <a:srgbClr val="00FF00"/>
              </a:highlight>
            </a:endParaRPr>
          </a:p>
          <a:p>
            <a:pPr>
              <a:buFont typeface="Arial" panose="020B0604020202020204" pitchFamily="34" charset="0"/>
              <a:buChar char="•"/>
            </a:pPr>
            <a:r>
              <a:rPr lang="en-US" altLang="en-US" sz="2000" dirty="0">
                <a:solidFill>
                  <a:schemeClr val="tx1"/>
                </a:solidFill>
                <a:highlight>
                  <a:srgbClr val="FFFF00"/>
                </a:highlight>
              </a:rPr>
              <a:t>Final 802.11 WG approval								Sept 2024</a:t>
            </a:r>
          </a:p>
          <a:p>
            <a:pPr>
              <a:buFont typeface="Arial" panose="020B0604020202020204" pitchFamily="34" charset="0"/>
              <a:buChar char="•"/>
            </a:pPr>
            <a:r>
              <a:rPr lang="en-US" altLang="en-US" sz="2000" dirty="0">
                <a:solidFill>
                  <a:schemeClr val="tx1"/>
                </a:solidFill>
              </a:rPr>
              <a:t>802 EC approval											Sept 2024</a:t>
            </a:r>
          </a:p>
          <a:p>
            <a:pPr>
              <a:buFont typeface="Arial" panose="020B0604020202020204" pitchFamily="34" charset="0"/>
              <a:buChar char="•"/>
            </a:pPr>
            <a:r>
              <a:rPr lang="en-US" altLang="en-US" sz="2000" dirty="0">
                <a:solidFill>
                  <a:schemeClr val="tx1"/>
                </a:solidFill>
              </a:rPr>
              <a:t>RevCom and SASB approval								Dec 2</a:t>
            </a:r>
            <a:r>
              <a:rPr lang="en-US" altLang="en-US" sz="2000" dirty="0"/>
              <a:t>024</a:t>
            </a:r>
          </a:p>
        </p:txBody>
      </p:sp>
      <p:sp>
        <p:nvSpPr>
          <p:cNvPr id="7" name="Footer Placeholder 6">
            <a:extLst>
              <a:ext uri="{FF2B5EF4-FFF2-40B4-BE49-F238E27FC236}">
                <a16:creationId xmlns:a16="http://schemas.microsoft.com/office/drawing/2014/main" id="{AECC4E7F-018E-D39E-F7DC-65FAA803F14C}"/>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C010CE82-F2DF-15D3-5893-7BFDF6D8DFE4}"/>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331BF6B5-67D7-FCF1-9DAA-B23247B3DAB3}"/>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7834697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March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2024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2024-03-14</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A5F43A58-D3A3-5AB0-A755-FF43BD6D0CC4}"/>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2AE8C65D-A693-A983-B16B-F03B395EC083}"/>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34C4F375-D764-0076-4627-71FD6173851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2600207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March </a:t>
            </a:r>
            <a:r>
              <a:rPr lang="en-US" altLang="zh-CN" sz="2400" b="1" kern="0" dirty="0">
                <a:solidFill>
                  <a:srgbClr val="0000FF"/>
                </a:solidFill>
                <a:latin typeface="Times New Roman"/>
                <a:ea typeface="MS PGothic" pitchFamily="34" charset="-128"/>
              </a:rPr>
              <a:t>2024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C7B049B9-50CC-82D2-D057-D1A3EDBA94EE}"/>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3EE24203-D47E-FBE9-2424-8ED398E927B2}"/>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E7136E68-25A7-F3DD-B1AA-A523D585BB64}"/>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4102078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March </a:t>
            </a:r>
            <a:r>
              <a:rPr lang="en-US" dirty="0"/>
              <a:t>2024</a:t>
            </a:r>
            <a:endParaRPr lang="en-GB" dirty="0"/>
          </a:p>
        </p:txBody>
      </p:sp>
      <p:sp>
        <p:nvSpPr>
          <p:cNvPr id="9218" name="Rectangle 2"/>
          <p:cNvSpPr>
            <a:spLocks noGrp="1" noChangeArrowheads="1"/>
          </p:cNvSpPr>
          <p:nvPr>
            <p:ph idx="1"/>
          </p:nvPr>
        </p:nvSpPr>
        <p:spPr>
          <a:xfrm>
            <a:off x="533401" y="1447800"/>
            <a:ext cx="7086599" cy="4724400"/>
          </a:xfrm>
          <a:ln/>
        </p:spPr>
        <p:txBody>
          <a:bodyPr/>
          <a:lstStyle/>
          <a:p>
            <a:pPr algn="just">
              <a:spcBef>
                <a:spcPts val="0"/>
              </a:spcBef>
              <a:spcAft>
                <a:spcPts val="600"/>
              </a:spcAft>
              <a:buFont typeface="Arial" panose="020B0604020202020204" pitchFamily="34" charset="0"/>
              <a:buChar char="•"/>
            </a:pPr>
            <a:r>
              <a:rPr lang="en-US" altLang="zh-CN" sz="1800" dirty="0"/>
              <a:t>Progress during </a:t>
            </a:r>
            <a:r>
              <a:rPr lang="en-US" altLang="zh-CN" sz="1800" dirty="0">
                <a:solidFill>
                  <a:srgbClr val="0000FF"/>
                </a:solidFill>
              </a:rPr>
              <a:t>March </a:t>
            </a:r>
            <a:r>
              <a:rPr lang="en-US" altLang="zh-CN" sz="1800" dirty="0"/>
              <a:t>2024 session</a:t>
            </a:r>
          </a:p>
          <a:p>
            <a:pPr marL="720725" lvl="1" indent="-342900" algn="just">
              <a:spcBef>
                <a:spcPts val="0"/>
              </a:spcBef>
              <a:spcAft>
                <a:spcPts val="600"/>
              </a:spcAft>
              <a:buFont typeface="Times New Roman" panose="02020603050405020304" pitchFamily="18" charset="0"/>
              <a:buChar char="−"/>
            </a:pPr>
            <a:r>
              <a:rPr lang="en-US" altLang="zh-CN" sz="1600" b="1" dirty="0">
                <a:solidFill>
                  <a:srgbClr val="0000FF"/>
                </a:solidFill>
                <a:cs typeface="+mn-cs"/>
              </a:rPr>
              <a:t>6</a:t>
            </a:r>
            <a:r>
              <a:rPr lang="en-US" altLang="zh-CN" sz="1600" b="1" dirty="0">
                <a:cs typeface="+mn-cs"/>
              </a:rPr>
              <a:t> </a:t>
            </a:r>
            <a:r>
              <a:rPr lang="en-US" altLang="zh-CN" sz="1600" dirty="0">
                <a:cs typeface="+mn-cs"/>
              </a:rPr>
              <a:t>slots</a:t>
            </a:r>
            <a:r>
              <a:rPr lang="en-US" altLang="zh-CN" sz="1600" b="1" dirty="0">
                <a:cs typeface="+mn-cs"/>
              </a:rPr>
              <a:t> </a:t>
            </a:r>
            <a:r>
              <a:rPr lang="en-US" altLang="zh-CN" sz="1600" dirty="0"/>
              <a:t>scheduled for </a:t>
            </a:r>
            <a:r>
              <a:rPr lang="en-US" altLang="zh-CN" sz="1600" dirty="0" err="1"/>
              <a:t>TGbf</a:t>
            </a:r>
            <a:endParaRPr lang="en-US" altLang="zh-CN" sz="1600" dirty="0"/>
          </a:p>
          <a:p>
            <a:pPr marL="720725" lvl="1" indent="-342900" algn="just">
              <a:spcBef>
                <a:spcPts val="0"/>
              </a:spcBef>
              <a:spcAft>
                <a:spcPts val="300"/>
              </a:spcAft>
              <a:buFont typeface="Times New Roman" panose="02020603050405020304" pitchFamily="18" charset="0"/>
              <a:buChar char="−"/>
            </a:pPr>
            <a:r>
              <a:rPr lang="en-US" altLang="zh-CN" sz="1800" dirty="0">
                <a:solidFill>
                  <a:srgbClr val="0000FF"/>
                </a:solidFill>
              </a:rPr>
              <a:t>Comment resolution </a:t>
            </a:r>
            <a:r>
              <a:rPr lang="en-US" altLang="zh-CN" sz="1800" dirty="0"/>
              <a:t>for D3.0 (LB281)</a:t>
            </a:r>
          </a:p>
          <a:p>
            <a:pPr marL="1120775" lvl="2" indent="-342900" algn="just">
              <a:spcBef>
                <a:spcPts val="0"/>
              </a:spcBef>
              <a:spcAft>
                <a:spcPts val="300"/>
              </a:spcAft>
              <a:buSzPct val="50000"/>
              <a:buFont typeface="Wingdings" panose="05000000000000000000" pitchFamily="2" charset="2"/>
              <a:buChar char="n"/>
            </a:pPr>
            <a:r>
              <a:rPr lang="en-US" altLang="zh-CN" sz="1600" b="1" dirty="0">
                <a:solidFill>
                  <a:srgbClr val="FF0000"/>
                </a:solidFill>
              </a:rPr>
              <a:t>100</a:t>
            </a:r>
            <a:r>
              <a:rPr lang="en-US" altLang="zh-CN" sz="1600" dirty="0">
                <a:solidFill>
                  <a:schemeClr val="tx1"/>
                </a:solidFill>
              </a:rPr>
              <a:t>% of all </a:t>
            </a:r>
            <a:r>
              <a:rPr lang="en-US" altLang="zh-CN" sz="1600" dirty="0"/>
              <a:t>LB281 </a:t>
            </a:r>
            <a:r>
              <a:rPr lang="en-US" altLang="zh-CN" sz="1600" dirty="0">
                <a:solidFill>
                  <a:schemeClr val="tx1"/>
                </a:solidFill>
              </a:rPr>
              <a:t>comments are now resolved or marked as “ready for motion” </a:t>
            </a:r>
          </a:p>
          <a:p>
            <a:pPr marL="1120775" lvl="2" indent="-342900" algn="just">
              <a:spcBef>
                <a:spcPts val="0"/>
              </a:spcBef>
              <a:spcAft>
                <a:spcPts val="300"/>
              </a:spcAft>
              <a:buSzPct val="50000"/>
              <a:buFont typeface="Wingdings" panose="05000000000000000000" pitchFamily="2" charset="2"/>
              <a:buChar char="n"/>
            </a:pPr>
            <a:r>
              <a:rPr lang="en-US" altLang="zh-CN" sz="1600" dirty="0">
                <a:solidFill>
                  <a:schemeClr val="tx1"/>
                </a:solidFill>
              </a:rPr>
              <a:t>(</a:t>
            </a:r>
            <a:r>
              <a:rPr lang="en-US" altLang="zh-CN" sz="1600" dirty="0">
                <a:solidFill>
                  <a:srgbClr val="FF0000"/>
                </a:solidFill>
              </a:rPr>
              <a:t>308 </a:t>
            </a:r>
            <a:r>
              <a:rPr lang="en-US" altLang="zh-CN" sz="1600" dirty="0">
                <a:solidFill>
                  <a:schemeClr val="tx1"/>
                </a:solidFill>
              </a:rPr>
              <a:t>/308, Please refer to the figure)</a:t>
            </a:r>
          </a:p>
          <a:p>
            <a:pPr marL="720725" lvl="1" indent="-342900" algn="just">
              <a:spcBef>
                <a:spcPts val="0"/>
              </a:spcBef>
              <a:spcAft>
                <a:spcPts val="300"/>
              </a:spcAft>
              <a:buFont typeface="Times New Roman" panose="02020603050405020304" pitchFamily="18" charset="0"/>
              <a:buChar char="−"/>
            </a:pPr>
            <a:r>
              <a:rPr lang="en-US" altLang="zh-CN" sz="1600" dirty="0"/>
              <a:t>Approved some </a:t>
            </a:r>
            <a:r>
              <a:rPr lang="en-US" altLang="zh-CN" sz="1600" dirty="0" err="1"/>
              <a:t>TGbf</a:t>
            </a:r>
            <a:r>
              <a:rPr lang="en-US" altLang="zh-CN" sz="1600" dirty="0"/>
              <a:t> motions:</a:t>
            </a:r>
          </a:p>
          <a:p>
            <a:pPr marL="1120775" lvl="2" indent="-342900" algn="just">
              <a:spcBef>
                <a:spcPts val="0"/>
              </a:spcBef>
              <a:spcAft>
                <a:spcPts val="300"/>
              </a:spcAft>
              <a:buSzPct val="50000"/>
              <a:buFont typeface="Wingdings" panose="05000000000000000000" pitchFamily="2" charset="2"/>
              <a:buChar char="n"/>
            </a:pPr>
            <a:r>
              <a:rPr lang="en-US" altLang="zh-CN" sz="1600" dirty="0">
                <a:solidFill>
                  <a:schemeClr val="tx1"/>
                </a:solidFill>
              </a:rPr>
              <a:t>Approved IEEE802.11bf MDR report</a:t>
            </a:r>
          </a:p>
          <a:p>
            <a:pPr marL="1120775" lvl="2" indent="-342900" algn="just">
              <a:spcBef>
                <a:spcPts val="0"/>
              </a:spcBef>
              <a:spcAft>
                <a:spcPts val="300"/>
              </a:spcAft>
              <a:buSzPct val="50000"/>
              <a:buFont typeface="Wingdings" panose="05000000000000000000" pitchFamily="2" charset="2"/>
              <a:buChar char="n"/>
            </a:pPr>
            <a:r>
              <a:rPr lang="en-US" altLang="zh-CN" sz="1600" dirty="0">
                <a:solidFill>
                  <a:schemeClr val="tx1"/>
                </a:solidFill>
              </a:rPr>
              <a:t>Approved report to EC on conditional approval for SA ballot</a:t>
            </a:r>
          </a:p>
          <a:p>
            <a:pPr marL="1120775" lvl="2" indent="-342900" algn="just">
              <a:spcBef>
                <a:spcPts val="0"/>
              </a:spcBef>
              <a:spcAft>
                <a:spcPts val="300"/>
              </a:spcAft>
              <a:buSzPct val="50000"/>
              <a:buFont typeface="Wingdings" panose="05000000000000000000" pitchFamily="2" charset="2"/>
              <a:buChar char="n"/>
            </a:pPr>
            <a:r>
              <a:rPr lang="en-GB" altLang="zh-CN" sz="1600" dirty="0">
                <a:solidFill>
                  <a:schemeClr val="tx1"/>
                </a:solidFill>
              </a:rPr>
              <a:t>PAR</a:t>
            </a:r>
            <a:r>
              <a:rPr lang="en-US" altLang="zh-CN" sz="1600" dirty="0">
                <a:solidFill>
                  <a:schemeClr val="tx1"/>
                </a:solidFill>
              </a:rPr>
              <a:t>/CSD/CAD</a:t>
            </a:r>
            <a:r>
              <a:rPr lang="en-GB" altLang="zh-CN" sz="1600" dirty="0">
                <a:solidFill>
                  <a:schemeClr val="tx1"/>
                </a:solidFill>
              </a:rPr>
              <a:t> Re-affirmation</a:t>
            </a:r>
            <a:endParaRPr lang="en-US" altLang="zh-CN" sz="1600" dirty="0">
              <a:solidFill>
                <a:schemeClr val="tx1"/>
              </a:solidFill>
            </a:endParaRPr>
          </a:p>
          <a:p>
            <a:pPr marL="1120775" lvl="2" indent="-342900" algn="just">
              <a:spcBef>
                <a:spcPts val="0"/>
              </a:spcBef>
              <a:spcAft>
                <a:spcPts val="300"/>
              </a:spcAft>
              <a:buSzPct val="50000"/>
              <a:buFont typeface="Wingdings" panose="05000000000000000000" pitchFamily="2" charset="2"/>
              <a:buChar char="n"/>
            </a:pPr>
            <a:r>
              <a:rPr lang="en-US" altLang="zh-CN" sz="1600" dirty="0">
                <a:solidFill>
                  <a:schemeClr val="tx1"/>
                </a:solidFill>
              </a:rPr>
              <a:t>Request conditional approval to go to IEEE SA ballot</a:t>
            </a:r>
          </a:p>
          <a:p>
            <a:pPr marL="1120775" lvl="2" indent="-342900" algn="just">
              <a:spcBef>
                <a:spcPts val="0"/>
              </a:spcBef>
              <a:spcAft>
                <a:spcPts val="300"/>
              </a:spcAft>
              <a:buSzPct val="50000"/>
              <a:buFont typeface="Wingdings" panose="05000000000000000000" pitchFamily="2" charset="2"/>
              <a:buChar char="n"/>
            </a:pPr>
            <a:r>
              <a:rPr lang="en-US" altLang="zh-CN" sz="1600" dirty="0" err="1">
                <a:solidFill>
                  <a:schemeClr val="tx1"/>
                </a:solidFill>
              </a:rPr>
              <a:t>TGbf</a:t>
            </a:r>
            <a:r>
              <a:rPr lang="en-US" altLang="zh-CN" sz="1600" dirty="0">
                <a:solidFill>
                  <a:schemeClr val="tx1"/>
                </a:solidFill>
              </a:rPr>
              <a:t> Recirculation LB (D4.0)</a:t>
            </a:r>
          </a:p>
          <a:p>
            <a:pPr marL="1657350" lvl="3" indent="-342900" algn="just">
              <a:spcBef>
                <a:spcPts val="0"/>
              </a:spcBef>
              <a:spcAft>
                <a:spcPts val="600"/>
              </a:spcAft>
              <a:buFont typeface="Arial" panose="020B0604020202020204" pitchFamily="34" charset="0"/>
              <a:buChar char="•"/>
            </a:pPr>
            <a:endParaRPr lang="en-US" sz="1050" dirty="0"/>
          </a:p>
          <a:p>
            <a:pPr algn="just">
              <a:spcBef>
                <a:spcPts val="0"/>
              </a:spcBef>
              <a:spcAft>
                <a:spcPts val="600"/>
              </a:spcAft>
              <a:buFont typeface="Arial" panose="020B0604020202020204" pitchFamily="34" charset="0"/>
              <a:buChar char="•"/>
            </a:pPr>
            <a:r>
              <a:rPr lang="en-US" altLang="zh-CN" sz="18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600" dirty="0"/>
              <a:t>Release the </a:t>
            </a:r>
            <a:r>
              <a:rPr lang="en-US" altLang="zh-CN" sz="1600" dirty="0">
                <a:solidFill>
                  <a:srgbClr val="0000FF"/>
                </a:solidFill>
              </a:rPr>
              <a:t>Draft 4.0</a:t>
            </a:r>
            <a:r>
              <a:rPr lang="en-US" altLang="zh-CN" sz="1600" dirty="0"/>
              <a:t> </a:t>
            </a:r>
          </a:p>
          <a:p>
            <a:pPr marL="720725" lvl="1" indent="-342900" algn="just">
              <a:spcBef>
                <a:spcPts val="0"/>
              </a:spcBef>
              <a:spcAft>
                <a:spcPts val="300"/>
              </a:spcAft>
              <a:buFont typeface="Times New Roman" panose="02020603050405020304" pitchFamily="18" charset="0"/>
              <a:buChar char="−"/>
            </a:pPr>
            <a:r>
              <a:rPr lang="en-US" altLang="zh-CN" sz="1600" dirty="0" err="1"/>
              <a:t>TGbf</a:t>
            </a:r>
            <a:r>
              <a:rPr lang="en-US" altLang="zh-CN" sz="1600" dirty="0"/>
              <a:t> Recirculation LB (D4.0)</a:t>
            </a:r>
          </a:p>
          <a:p>
            <a:pPr marL="720725" lvl="1" indent="-342900" algn="just">
              <a:spcBef>
                <a:spcPts val="0"/>
              </a:spcBef>
              <a:spcAft>
                <a:spcPts val="300"/>
              </a:spcAft>
              <a:buFont typeface="Times New Roman" panose="02020603050405020304" pitchFamily="18" charset="0"/>
              <a:buChar char="−"/>
            </a:pPr>
            <a:r>
              <a:rPr lang="en-US" altLang="zh-CN" sz="1600" dirty="0"/>
              <a:t>Requested </a:t>
            </a:r>
            <a:r>
              <a:rPr lang="en-US" altLang="zh-CN" sz="1600" dirty="0">
                <a:solidFill>
                  <a:srgbClr val="0000FF"/>
                </a:solidFill>
              </a:rPr>
              <a:t>3</a:t>
            </a:r>
            <a:r>
              <a:rPr lang="en-US" altLang="zh-CN" sz="1600" dirty="0"/>
              <a:t> calls</a:t>
            </a:r>
          </a:p>
        </p:txBody>
      </p:sp>
      <p:graphicFrame>
        <p:nvGraphicFramePr>
          <p:cNvPr id="7"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670843581"/>
              </p:ext>
            </p:extLst>
          </p:nvPr>
        </p:nvGraphicFramePr>
        <p:xfrm>
          <a:off x="7696200" y="2286000"/>
          <a:ext cx="396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EF399BB2-C016-F3FF-2E87-875CD4E7079E}"/>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11C6E176-2729-CE52-8144-0369A8811BC2}"/>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8" name="Date Placeholder 7">
            <a:extLst>
              <a:ext uri="{FF2B5EF4-FFF2-40B4-BE49-F238E27FC236}">
                <a16:creationId xmlns:a16="http://schemas.microsoft.com/office/drawing/2014/main" id="{E103AD4A-B933-A419-5E91-C5502E397F4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7979033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862AC4C-4F61-4C2B-A75C-8BCD9FF7D00F}"/>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8" name="Rectangle 3"/>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285750" lvl="1"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a:t>
            </a:r>
            <a:r>
              <a:rPr lang="en-US" altLang="zh-CN" sz="1400" i="1" dirty="0">
                <a:solidFill>
                  <a:srgbClr val="00B0F0"/>
                </a:solidFill>
                <a:ea typeface="宋体" panose="02010600030101010101" pitchFamily="2" charset="-122"/>
              </a:rPr>
              <a:t>Apr 2024</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SA  Ballot pool formation      		Apr 2024</a:t>
            </a:r>
          </a:p>
          <a:p>
            <a:pPr marL="161925" lvl="1" indent="-233363" algn="just" defTabSz="685800" eaLnBrk="1" fontAlgn="auto" hangingPunct="1">
              <a:spcBef>
                <a:spcPts val="200"/>
              </a:spcBef>
              <a:spcAft>
                <a:spcPts val="600"/>
              </a:spcAft>
              <a:defRPr/>
            </a:pPr>
            <a:r>
              <a:rPr lang="en-US" altLang="zh-CN" sz="1400" kern="0" dirty="0"/>
              <a:t>Initial SA Ballot (D4.0)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May 2024</a:t>
            </a:r>
            <a:endParaRPr lang="en-US" altLang="zh-CN" sz="1400" kern="0" dirty="0"/>
          </a:p>
          <a:p>
            <a:pPr marL="161925" lvl="1" indent="-233363" algn="just" defTabSz="685800" eaLnBrk="1" fontAlgn="auto" hangingPunct="1">
              <a:spcBef>
                <a:spcPts val="200"/>
              </a:spcBef>
              <a:spcAft>
                <a:spcPts val="600"/>
              </a:spcAft>
              <a:defRPr/>
            </a:pPr>
            <a:r>
              <a:rPr lang="en-US" altLang="zh-CN" sz="1400" kern="0" dirty="0"/>
              <a:t>1st SA Ballot Recirculation (D5.0)		Sep 2024</a:t>
            </a:r>
          </a:p>
          <a:p>
            <a:pPr marL="161925" lvl="1" indent="-233363" algn="just" defTabSz="685800" eaLnBrk="1" fontAlgn="auto" hangingPunct="1">
              <a:spcBef>
                <a:spcPts val="200"/>
              </a:spcBef>
              <a:spcAft>
                <a:spcPts val="600"/>
              </a:spcAft>
              <a:defRPr/>
            </a:pPr>
            <a:r>
              <a:rPr lang="en-US" altLang="zh-CN" sz="1400" kern="0" dirty="0"/>
              <a:t>2nd SA Ballot Recirculation (D6.0)	Jan  2025</a:t>
            </a:r>
          </a:p>
          <a:p>
            <a:pPr marL="161925" lvl="1" indent="-233363" algn="just" defTabSz="685800" eaLnBrk="1" fontAlgn="auto" hangingPunct="1">
              <a:spcBef>
                <a:spcPts val="200"/>
              </a:spcBef>
              <a:spcAft>
                <a:spcPts val="600"/>
              </a:spcAft>
              <a:defRPr/>
            </a:pPr>
            <a:r>
              <a:rPr lang="en-US" altLang="zh-CN" sz="1400" kern="0" dirty="0"/>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7" name="Content Placeholder 4">
            <a:extLst>
              <a:ext uri="{FF2B5EF4-FFF2-40B4-BE49-F238E27FC236}">
                <a16:creationId xmlns:a16="http://schemas.microsoft.com/office/drawing/2014/main" id="{B7680B5C-39D7-41CF-92D5-EF3D1C6C176E}"/>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1" name="左大括号 10">
            <a:extLst>
              <a:ext uri="{FF2B5EF4-FFF2-40B4-BE49-F238E27FC236}">
                <a16:creationId xmlns:a16="http://schemas.microsoft.com/office/drawing/2014/main" id="{A10E825F-8B8D-4663-83AF-13B2DA7A6B3C}"/>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4" name="Footer Placeholder 3">
            <a:extLst>
              <a:ext uri="{FF2B5EF4-FFF2-40B4-BE49-F238E27FC236}">
                <a16:creationId xmlns:a16="http://schemas.microsoft.com/office/drawing/2014/main" id="{A8EE0021-9F1E-9661-89EB-B41291274070}"/>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7C721287-705F-782D-A0DB-0A4110819314}"/>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6" name="Date Placeholder 5">
            <a:extLst>
              <a:ext uri="{FF2B5EF4-FFF2-40B4-BE49-F238E27FC236}">
                <a16:creationId xmlns:a16="http://schemas.microsoft.com/office/drawing/2014/main" id="{F91895CE-8C32-F9EA-FEDF-D0AA637B792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1896044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a:t>
            </a:r>
            <a:r>
              <a:rPr lang="en-US" altLang="zh-CN" b="0" dirty="0">
                <a:solidFill>
                  <a:srgbClr val="0000FF"/>
                </a:solidFill>
              </a:rPr>
              <a:t>March Plenary</a:t>
            </a:r>
            <a:r>
              <a:rPr lang="en-US" altLang="zh-CN" b="0" dirty="0"/>
              <a:t>)</a:t>
            </a:r>
            <a:endParaRPr lang="en-US" altLang="en-US" b="0" dirty="0">
              <a:solidFill>
                <a:schemeClr val="tx2"/>
              </a:solidFill>
            </a:endParaRPr>
          </a:p>
        </p:txBody>
      </p:sp>
      <p:sp>
        <p:nvSpPr>
          <p:cNvPr id="6" name="Rectangle 3"/>
          <p:cNvSpPr txBox="1">
            <a:spLocks noChangeArrowheads="1"/>
          </p:cNvSpPr>
          <p:nvPr/>
        </p:nvSpPr>
        <p:spPr bwMode="auto">
          <a:xfrm>
            <a:off x="157348" y="1371600"/>
            <a:ext cx="7005452" cy="503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685800" lvl="2" indent="-285750" algn="just">
              <a:spcBef>
                <a:spcPct val="0"/>
              </a:spcBef>
              <a:spcAft>
                <a:spcPts val="300"/>
              </a:spcAft>
              <a:buFont typeface="Times New Roman" panose="02020603050405020304" pitchFamily="18" charset="0"/>
              <a:buChar char="―"/>
              <a:defRPr/>
            </a:pPr>
            <a:r>
              <a:rPr lang="en-US" altLang="zh-CN" sz="1800" b="1" dirty="0">
                <a:cs typeface="Times New Roman" panose="02020603050405020304" pitchFamily="18" charset="0"/>
              </a:rPr>
              <a:t>April 	  17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April 	  25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Font typeface="Times New Roman" panose="02020603050405020304" pitchFamily="18" charset="0"/>
              <a:buChar char="―"/>
              <a:defRPr/>
            </a:pPr>
            <a:r>
              <a:rPr lang="en-US" altLang="zh-CN" sz="1800" b="1" dirty="0">
                <a:cs typeface="Times New Roman" panose="02020603050405020304" pitchFamily="18" charset="0"/>
              </a:rPr>
              <a:t>May 	  7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p:txBody>
      </p:sp>
      <p:sp>
        <p:nvSpPr>
          <p:cNvPr id="10" name="矩形 9">
            <a:extLst>
              <a:ext uri="{FF2B5EF4-FFF2-40B4-BE49-F238E27FC236}">
                <a16:creationId xmlns:a16="http://schemas.microsoft.com/office/drawing/2014/main" id="{B3E5154D-77E5-43B4-914D-22E74CC824AD}"/>
              </a:ext>
            </a:extLst>
          </p:cNvPr>
          <p:cNvSpPr/>
          <p:nvPr/>
        </p:nvSpPr>
        <p:spPr>
          <a:xfrm>
            <a:off x="7155690" y="5029200"/>
            <a:ext cx="4121910" cy="1338828"/>
          </a:xfrm>
          <a:prstGeom prst="rect">
            <a:avLst/>
          </a:prstGeom>
        </p:spPr>
        <p:txBody>
          <a:bodyPr wrap="square">
            <a:spAutoFit/>
          </a:bodyPr>
          <a:lstStyle/>
          <a:p>
            <a:pPr marL="0" lvl="1" indent="0" algn="just" defTabSz="914400">
              <a:spcAft>
                <a:spcPts val="300"/>
              </a:spcAft>
              <a:buSzTx/>
              <a:buFontTx/>
              <a:buNone/>
              <a:defRPr/>
            </a:pPr>
            <a:r>
              <a:rPr lang="en-US" altLang="zh-CN" sz="10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Note: </a:t>
            </a:r>
          </a:p>
          <a:p>
            <a:pPr marL="228600" lvl="1" indent="-228600" algn="just" defTabSz="914400">
              <a:spcAft>
                <a:spcPts val="300"/>
              </a:spcAft>
              <a:buSzTx/>
              <a:buFont typeface="+mj-lt"/>
              <a:buAutoNum type="arabicPeriod"/>
              <a:defRPr/>
            </a:pPr>
            <a:r>
              <a:rPr lang="en-US" altLang="zh-CN" sz="10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When conflict with CAC, the call may be changed. </a:t>
            </a:r>
          </a:p>
          <a:p>
            <a:pPr marL="0" lvl="1" indent="0" algn="just" defTabSz="914400">
              <a:spcAft>
                <a:spcPts val="300"/>
              </a:spcAft>
              <a:buSzTx/>
              <a:buFontTx/>
              <a:buNone/>
              <a:defRPr/>
            </a:pPr>
            <a:r>
              <a:rPr lang="en-US" altLang="zh-CN" sz="10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a:t>
            </a:r>
          </a:p>
          <a:p>
            <a:pPr marL="228600" lvl="1" indent="-228600" algn="just" defTabSz="914400">
              <a:spcAft>
                <a:spcPts val="300"/>
              </a:spcAft>
              <a:buSzTx/>
              <a:buFont typeface="+mj-lt"/>
              <a:buAutoNum type="arabicPeriod" startAt="2"/>
              <a:defRPr/>
            </a:pPr>
            <a:r>
              <a:rPr lang="en-US" altLang="zh-CN" sz="1050" strike="sngStrike" dirty="0">
                <a:solidFill>
                  <a:srgbClr val="000000"/>
                </a:solidFill>
                <a:latin typeface="Times New Roman" panose="02020603050405020304" pitchFamily="18" charset="0"/>
                <a:ea typeface="MS PGothic" panose="020B0600070205080204" pitchFamily="34" charset="-128"/>
                <a:cs typeface="MS PGothic" charset="0"/>
              </a:rPr>
              <a:t>Thursday </a:t>
            </a:r>
            <a:r>
              <a:rPr lang="en-US" altLang="zh-CN" sz="1050" strike="sngStrike" dirty="0">
                <a:solidFill>
                  <a:srgbClr val="00B0F0"/>
                </a:solidFill>
                <a:latin typeface="Times New Roman" panose="02020603050405020304" pitchFamily="18" charset="0"/>
                <a:ea typeface="MS PGothic" panose="020B0600070205080204" pitchFamily="34" charset="-128"/>
                <a:cs typeface="Times New Roman" panose="02020603050405020304" pitchFamily="18" charset="0"/>
              </a:rPr>
              <a:t>23:00 - 01:00am ET </a:t>
            </a:r>
            <a:r>
              <a:rPr lang="en-US" altLang="zh-CN" sz="1050" strike="sngStrike" dirty="0">
                <a:solidFill>
                  <a:srgbClr val="000000"/>
                </a:solidFill>
                <a:latin typeface="Times New Roman" panose="02020603050405020304" pitchFamily="18" charset="0"/>
                <a:ea typeface="MS PGothic" panose="020B0600070205080204" pitchFamily="34" charset="-128"/>
                <a:cs typeface="MS PGothic" charset="0"/>
              </a:rPr>
              <a:t>(Thursday 20</a:t>
            </a:r>
            <a:r>
              <a:rPr lang="zh-CN" altLang="en-US" sz="1050" strike="sngStrike" dirty="0">
                <a:solidFill>
                  <a:srgbClr val="000000"/>
                </a:solidFill>
                <a:latin typeface="Times New Roman" panose="02020603050405020304" pitchFamily="18" charset="0"/>
                <a:ea typeface="MS PGothic" panose="020B0600070205080204" pitchFamily="34" charset="-128"/>
                <a:cs typeface="MS PGothic" charset="0"/>
              </a:rPr>
              <a:t>：</a:t>
            </a:r>
            <a:r>
              <a:rPr lang="en-US" altLang="zh-CN" sz="1050" strike="sngStrike" dirty="0">
                <a:solidFill>
                  <a:srgbClr val="000000"/>
                </a:solidFill>
                <a:latin typeface="Times New Roman" panose="02020603050405020304" pitchFamily="18" charset="0"/>
                <a:ea typeface="MS PGothic" panose="020B0600070205080204" pitchFamily="34" charset="-128"/>
                <a:cs typeface="MS PGothic" charset="0"/>
              </a:rPr>
              <a:t>00  – 22:00 PT, Friday 11am-13:00 in China, Friday 6am-8am in Israel, Friday 5am – 7am in Central Europe), and </a:t>
            </a:r>
            <a:r>
              <a:rPr lang="en-US" altLang="zh-CN" sz="1050" strike="sngStrike" dirty="0">
                <a:solidFill>
                  <a:srgbClr val="0000FF"/>
                </a:solidFill>
                <a:latin typeface="Times New Roman" panose="02020603050405020304" pitchFamily="18" charset="0"/>
                <a:ea typeface="MS PGothic" panose="020B0600070205080204" pitchFamily="34" charset="-128"/>
                <a:cs typeface="MS PGothic" charset="0"/>
              </a:rPr>
              <a:t>Sang Kim </a:t>
            </a:r>
            <a:r>
              <a:rPr lang="en-US" altLang="zh-CN" sz="1050" strike="sngStrike" dirty="0">
                <a:solidFill>
                  <a:srgbClr val="000000"/>
                </a:solidFill>
                <a:latin typeface="Times New Roman" panose="02020603050405020304" pitchFamily="18" charset="0"/>
                <a:ea typeface="MS PGothic" panose="020B0600070205080204" pitchFamily="34" charset="-128"/>
                <a:cs typeface="MS PGothic" charset="0"/>
              </a:rPr>
              <a:t>will help to take the minutes for these slots.</a:t>
            </a:r>
            <a:endParaRPr lang="zh-CN" altLang="en-US" sz="1050" strike="sngStrike" dirty="0">
              <a:solidFill>
                <a:srgbClr val="000000"/>
              </a:solidFill>
              <a:latin typeface="Times New Roman" panose="02020603050405020304" pitchFamily="18" charset="0"/>
              <a:ea typeface="MS PGothic" panose="020B0600070205080204" pitchFamily="34" charset="-128"/>
            </a:endParaRPr>
          </a:p>
        </p:txBody>
      </p:sp>
      <p:sp>
        <p:nvSpPr>
          <p:cNvPr id="2" name="Footer Placeholder 1">
            <a:extLst>
              <a:ext uri="{FF2B5EF4-FFF2-40B4-BE49-F238E27FC236}">
                <a16:creationId xmlns:a16="http://schemas.microsoft.com/office/drawing/2014/main" id="{CAE14E20-A418-FB02-442F-96552667E0A1}"/>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99AF1E23-6014-37DE-E3AD-383BC13508DE}"/>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4" name="Date Placeholder 3">
            <a:extLst>
              <a:ext uri="{FF2B5EF4-FFF2-40B4-BE49-F238E27FC236}">
                <a16:creationId xmlns:a16="http://schemas.microsoft.com/office/drawing/2014/main" id="{4CCFD06F-0F7E-2592-E4D6-5D35A462C3A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994826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2024-03-14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1DBEFA4F-1359-65DA-E38D-FD660DD4FF3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D12DCA5-3DB2-1AF4-5CBB-0FC508A95EDA}"/>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4" name="Date Placeholder 3">
            <a:extLst>
              <a:ext uri="{FF2B5EF4-FFF2-40B4-BE49-F238E27FC236}">
                <a16:creationId xmlns:a16="http://schemas.microsoft.com/office/drawing/2014/main" id="{CC593C7D-1F37-672B-5DCD-EAC29C2EE9A3}"/>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2918198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March 2024 Session (mixed-mode)</a:t>
            </a:r>
          </a:p>
        </p:txBody>
      </p:sp>
      <p:sp>
        <p:nvSpPr>
          <p:cNvPr id="2" name="Footer Placeholder 1">
            <a:extLst>
              <a:ext uri="{FF2B5EF4-FFF2-40B4-BE49-F238E27FC236}">
                <a16:creationId xmlns:a16="http://schemas.microsoft.com/office/drawing/2014/main" id="{309476FC-47B0-BC37-AC40-C74A395ACF5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87C639B-FD6F-0112-BDA6-1FB1F8016C1B}"/>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4" name="Date Placeholder 3">
            <a:extLst>
              <a:ext uri="{FF2B5EF4-FFF2-40B4-BE49-F238E27FC236}">
                <a16:creationId xmlns:a16="http://schemas.microsoft.com/office/drawing/2014/main" id="{20200C29-A28F-9AF8-7354-035284944C01}"/>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14960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January to March)</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2024</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8" name="Content Placeholder 7">
            <a:extLst>
              <a:ext uri="{FF2B5EF4-FFF2-40B4-BE49-F238E27FC236}">
                <a16:creationId xmlns:a16="http://schemas.microsoft.com/office/drawing/2014/main" id="{4FE43719-C842-C46C-190C-05E91F2D155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88450"/>
            <a:ext cx="8763000" cy="4788550"/>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4953000"/>
          </a:xfrm>
        </p:spPr>
        <p:txBody>
          <a:bodyPr/>
          <a:lstStyle/>
          <a:p>
            <a:pPr>
              <a:spcBef>
                <a:spcPts val="0"/>
              </a:spcBef>
            </a:pPr>
            <a:r>
              <a:rPr lang="en-US" dirty="0"/>
              <a:t>Agenda is here: </a:t>
            </a:r>
            <a:r>
              <a:rPr lang="en-US" dirty="0">
                <a:hlinkClick r:id="rId3"/>
              </a:rPr>
              <a:t>11-24/0262r7</a:t>
            </a:r>
            <a:r>
              <a:rPr lang="en-US" dirty="0"/>
              <a:t> </a:t>
            </a:r>
          </a:p>
          <a:p>
            <a:pPr>
              <a:spcBef>
                <a:spcPts val="0"/>
              </a:spcBef>
            </a:pPr>
            <a:r>
              <a:rPr lang="en-US" dirty="0"/>
              <a:t>Motions: </a:t>
            </a:r>
            <a:r>
              <a:rPr lang="en-US" dirty="0">
                <a:hlinkClick r:id="rId4"/>
              </a:rPr>
              <a:t>11-22/0651r39</a:t>
            </a:r>
            <a:r>
              <a:rPr lang="en-US" dirty="0"/>
              <a:t> </a:t>
            </a:r>
          </a:p>
          <a:p>
            <a:pPr>
              <a:spcBef>
                <a:spcPts val="0"/>
              </a:spcBef>
            </a:pPr>
            <a:endParaRPr lang="en-US" dirty="0"/>
          </a:p>
          <a:p>
            <a:pPr>
              <a:spcBef>
                <a:spcPts val="0"/>
              </a:spcBef>
            </a:pPr>
            <a:r>
              <a:rPr lang="en-US" dirty="0"/>
              <a:t>Completed resolution of all comments on D3.0 LB283</a:t>
            </a:r>
          </a:p>
          <a:p>
            <a:pPr>
              <a:spcBef>
                <a:spcPts val="0"/>
              </a:spcBef>
            </a:pPr>
            <a:r>
              <a:rPr lang="en-US" dirty="0"/>
              <a:t>Comment resolution on D3.0 spreadsheet: </a:t>
            </a:r>
            <a:r>
              <a:rPr lang="en-US" dirty="0">
                <a:hlinkClick r:id="rId5"/>
              </a:rPr>
              <a:t>11-24/0380r2</a:t>
            </a:r>
            <a:r>
              <a:rPr lang="en-US" dirty="0"/>
              <a:t> </a:t>
            </a:r>
          </a:p>
          <a:p>
            <a:pPr>
              <a:spcBef>
                <a:spcPts val="0"/>
              </a:spcBef>
            </a:pPr>
            <a:r>
              <a:rPr lang="en-US" dirty="0"/>
              <a:t>Added ANA assignments, modified a bit assignment that conflicted with 802.11be, completed MDR/MEC and approved changes to draft</a:t>
            </a:r>
          </a:p>
          <a:p>
            <a:pPr>
              <a:spcBef>
                <a:spcPts val="0"/>
              </a:spcBef>
            </a:pPr>
            <a:r>
              <a:rPr lang="en-US" dirty="0"/>
              <a:t>Will produce D4.0, with the above</a:t>
            </a:r>
          </a:p>
          <a:p>
            <a:pPr marL="0" indent="0">
              <a:spcBef>
                <a:spcPts val="0"/>
              </a:spcBef>
            </a:pPr>
            <a:endParaRPr lang="en-US" b="0" dirty="0"/>
          </a:p>
          <a:p>
            <a:pPr>
              <a:spcBef>
                <a:spcPts val="0"/>
              </a:spcBef>
            </a:pPr>
            <a:r>
              <a:rPr lang="en-US" dirty="0"/>
              <a:t>Will bring motions later in today’s agenda for recirc LB on D4.0, and conditional approval for Initial SA ballot</a:t>
            </a:r>
          </a:p>
          <a:p>
            <a:pPr>
              <a:spcBef>
                <a:spcPts val="0"/>
              </a:spcBef>
            </a:pPr>
            <a:endParaRPr lang="en-US" altLang="en-US" sz="1400" dirty="0"/>
          </a:p>
        </p:txBody>
      </p:sp>
      <p:sp>
        <p:nvSpPr>
          <p:cNvPr id="2" name="Footer Placeholder 1">
            <a:extLst>
              <a:ext uri="{FF2B5EF4-FFF2-40B4-BE49-F238E27FC236}">
                <a16:creationId xmlns:a16="http://schemas.microsoft.com/office/drawing/2014/main" id="{75BC3C69-0DC3-AFB3-FFA6-02B371869A9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BE59DD1-A309-3535-7D89-A06AF9A4446E}"/>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4" name="Date Placeholder 3">
            <a:extLst>
              <a:ext uri="{FF2B5EF4-FFF2-40B4-BE49-F238E27FC236}">
                <a16:creationId xmlns:a16="http://schemas.microsoft.com/office/drawing/2014/main" id="{32A8DA3B-35A2-558F-82AA-D110C2A849C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8162163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algn="just">
              <a:spcBef>
                <a:spcPts val="0"/>
              </a:spcBef>
              <a:defRPr/>
            </a:pPr>
            <a:r>
              <a:rPr lang="en-US" altLang="zh-CN" dirty="0">
                <a:latin typeface="Times New Roman"/>
                <a:ea typeface="MS Gothic"/>
              </a:rPr>
              <a:t>PAR approved						</a:t>
            </a:r>
            <a:r>
              <a:rPr lang="en-US" altLang="zh-CN" dirty="0">
                <a:highlight>
                  <a:srgbClr val="00FF00"/>
                </a:highlight>
                <a:latin typeface="Times New Roman"/>
                <a:ea typeface="MS Gothic"/>
              </a:rPr>
              <a:t>Feb 2021</a:t>
            </a:r>
          </a:p>
          <a:p>
            <a:pPr algn="just">
              <a:spcBef>
                <a:spcPts val="0"/>
              </a:spcBef>
              <a:defRPr/>
            </a:pPr>
            <a:r>
              <a:rPr lang="en-US" altLang="zh-CN" dirty="0">
                <a:latin typeface="Times New Roman"/>
                <a:ea typeface="MS Gothic"/>
              </a:rPr>
              <a:t>First TG meeting					</a:t>
            </a:r>
            <a:r>
              <a:rPr lang="en-US" altLang="zh-CN" dirty="0">
                <a:highlight>
                  <a:srgbClr val="00FF00"/>
                </a:highlight>
                <a:latin typeface="Times New Roman"/>
                <a:ea typeface="MS Gothic"/>
              </a:rPr>
              <a:t>Mar 2021</a:t>
            </a:r>
          </a:p>
          <a:p>
            <a:pPr algn="just">
              <a:spcBef>
                <a:spcPts val="0"/>
              </a:spcBef>
              <a:defRPr/>
            </a:pPr>
            <a:r>
              <a:rPr lang="en-US" altLang="zh-CN" dirty="0">
                <a:latin typeface="Times New Roman"/>
                <a:ea typeface="MS Gothic"/>
              </a:rPr>
              <a:t>D0.2 CC								</a:t>
            </a:r>
            <a:r>
              <a:rPr lang="en-US" altLang="zh-CN" dirty="0">
                <a:highlight>
                  <a:srgbClr val="00FF00"/>
                </a:highlight>
                <a:latin typeface="Times New Roman"/>
                <a:ea typeface="MS Gothic"/>
                <a:sym typeface="Wingdings" panose="05000000000000000000" pitchFamily="2" charset="2"/>
              </a:rPr>
              <a:t>May 2022</a:t>
            </a:r>
            <a:endParaRPr lang="en-US" altLang="zh-CN" dirty="0">
              <a:latin typeface="Times New Roman"/>
              <a:ea typeface="MS Gothic"/>
            </a:endParaRPr>
          </a:p>
          <a:p>
            <a:pPr algn="just">
              <a:spcBef>
                <a:spcPts val="0"/>
              </a:spcBef>
              <a:defRPr/>
            </a:pPr>
            <a:r>
              <a:rPr lang="en-US" altLang="zh-CN" dirty="0">
                <a:latin typeface="Times New Roman"/>
                <a:ea typeface="MS Gothic"/>
              </a:rPr>
              <a:t>Initial WG Letter Ballot (D1.0)		</a:t>
            </a:r>
            <a:r>
              <a:rPr lang="en-US" altLang="zh-CN" dirty="0">
                <a:highlight>
                  <a:srgbClr val="00FF00"/>
                </a:highlight>
                <a:latin typeface="Times New Roman"/>
                <a:ea typeface="MS Gothic"/>
              </a:rPr>
              <a:t>May 2023</a:t>
            </a:r>
          </a:p>
          <a:p>
            <a:pPr algn="just">
              <a:spcBef>
                <a:spcPts val="0"/>
              </a:spcBef>
              <a:defRPr/>
            </a:pPr>
            <a:r>
              <a:rPr lang="en-US" altLang="zh-CN" dirty="0">
                <a:latin typeface="Times New Roman"/>
                <a:ea typeface="MS Gothic"/>
              </a:rPr>
              <a:t>Recirculation LB (D2.0)				</a:t>
            </a:r>
            <a:r>
              <a:rPr lang="en-US" altLang="zh-CN" dirty="0">
                <a:highlight>
                  <a:srgbClr val="00FF00"/>
                </a:highlight>
                <a:latin typeface="Times New Roman"/>
                <a:ea typeface="MS Gothic"/>
              </a:rPr>
              <a:t>Nov 2023</a:t>
            </a:r>
          </a:p>
          <a:p>
            <a:pPr algn="just">
              <a:spcBef>
                <a:spcPts val="0"/>
              </a:spcBef>
              <a:defRPr/>
            </a:pPr>
            <a:r>
              <a:rPr lang="en-US" altLang="zh-CN" dirty="0">
                <a:latin typeface="Times New Roman"/>
                <a:ea typeface="MS Gothic"/>
              </a:rPr>
              <a:t>SA ballot pool open					</a:t>
            </a:r>
            <a:r>
              <a:rPr lang="en-US" altLang="zh-CN" dirty="0">
                <a:highlight>
                  <a:srgbClr val="00FF00"/>
                </a:highlight>
                <a:latin typeface="Times New Roman"/>
                <a:ea typeface="MS Gothic"/>
              </a:rPr>
              <a:t>Jan 2024 </a:t>
            </a:r>
            <a:endParaRPr lang="en-US" altLang="zh-CN" dirty="0">
              <a:highlight>
                <a:srgbClr val="FFFF00"/>
              </a:highlight>
              <a:latin typeface="Times New Roman"/>
              <a:ea typeface="MS Gothic"/>
            </a:endParaRPr>
          </a:p>
          <a:p>
            <a:pPr algn="just">
              <a:spcBef>
                <a:spcPts val="0"/>
              </a:spcBef>
              <a:defRPr/>
            </a:pPr>
            <a:r>
              <a:rPr lang="en-US" altLang="zh-CN" dirty="0">
                <a:latin typeface="Times New Roman"/>
                <a:ea typeface="MS Gothic"/>
              </a:rPr>
              <a:t>Recirculation LB (D3.0)				</a:t>
            </a:r>
            <a:r>
              <a:rPr lang="en-US" altLang="zh-CN" dirty="0">
                <a:highlight>
                  <a:srgbClr val="00FF00"/>
                </a:highlight>
                <a:latin typeface="Times New Roman"/>
                <a:ea typeface="MS Gothic"/>
              </a:rPr>
              <a:t>Jan 2024</a:t>
            </a:r>
          </a:p>
          <a:p>
            <a:pPr algn="just">
              <a:spcBef>
                <a:spcPts val="0"/>
              </a:spcBef>
              <a:defRPr/>
            </a:pPr>
            <a:r>
              <a:rPr lang="en-US" altLang="zh-CN" dirty="0">
                <a:latin typeface="Times New Roman"/>
                <a:ea typeface="MS Gothic"/>
              </a:rPr>
              <a:t>Recirculation LB (D4.0)				</a:t>
            </a:r>
            <a:r>
              <a:rPr lang="en-US" altLang="zh-CN" dirty="0">
                <a:highlight>
                  <a:srgbClr val="00FF00"/>
                </a:highlight>
                <a:latin typeface="Times New Roman"/>
                <a:ea typeface="MS Gothic"/>
              </a:rPr>
              <a:t>Mar 2024</a:t>
            </a:r>
          </a:p>
          <a:p>
            <a:pPr algn="just">
              <a:spcBef>
                <a:spcPts val="0"/>
              </a:spcBef>
              <a:defRPr/>
            </a:pPr>
            <a:r>
              <a:rPr lang="en-US" altLang="zh-CN" dirty="0">
                <a:latin typeface="Times New Roman"/>
                <a:ea typeface="MS Gothic"/>
              </a:rPr>
              <a:t>Initial SA Ballot (D4.0)				</a:t>
            </a:r>
            <a:r>
              <a:rPr lang="en-US" altLang="zh-CN" dirty="0">
                <a:highlight>
                  <a:srgbClr val="FFFF00"/>
                </a:highlight>
                <a:latin typeface="Times New Roman"/>
                <a:ea typeface="MS Gothic"/>
              </a:rPr>
              <a:t>Apr 2024</a:t>
            </a:r>
          </a:p>
          <a:p>
            <a:pPr algn="just">
              <a:spcBef>
                <a:spcPts val="0"/>
              </a:spcBef>
              <a:defRPr/>
            </a:pPr>
            <a:r>
              <a:rPr lang="en-US" altLang="zh-CN" dirty="0">
                <a:latin typeface="Times New Roman"/>
                <a:ea typeface="MS Gothic"/>
              </a:rPr>
              <a:t>Final 802.11 WG approval			Jul 2024</a:t>
            </a:r>
          </a:p>
          <a:p>
            <a:pPr algn="just">
              <a:spcBef>
                <a:spcPts val="0"/>
              </a:spcBef>
              <a:defRPr/>
            </a:pPr>
            <a:r>
              <a:rPr lang="en-US" altLang="zh-CN" dirty="0">
                <a:latin typeface="Times New Roman"/>
                <a:ea typeface="MS Gothic"/>
              </a:rPr>
              <a:t>802 EC approval						Jul 2024</a:t>
            </a:r>
          </a:p>
          <a:p>
            <a:pPr>
              <a:spcBef>
                <a:spcPts val="0"/>
              </a:spcBef>
              <a:defRPr/>
            </a:pPr>
            <a:r>
              <a:rPr lang="en-US" altLang="zh-CN" dirty="0">
                <a:latin typeface="Times New Roman"/>
                <a:ea typeface="MS Gothic"/>
              </a:rPr>
              <a:t>RevCom and SASB approval		Sep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DAE45759-2377-7DC2-C50C-EA139CF25C7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AB19572-FE72-DCD0-1169-155DB00FDCCA}"/>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4" name="Date Placeholder 3">
            <a:extLst>
              <a:ext uri="{FF2B5EF4-FFF2-40B4-BE49-F238E27FC236}">
                <a16:creationId xmlns:a16="http://schemas.microsoft.com/office/drawing/2014/main" id="{599824DF-7FC7-8336-27CC-132C6EC4FBAC}"/>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3648025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 (as CRC)</a:t>
            </a:r>
          </a:p>
        </p:txBody>
      </p:sp>
      <p:sp>
        <p:nvSpPr>
          <p:cNvPr id="17414" name="Rectangle 3"/>
          <p:cNvSpPr>
            <a:spLocks noGrp="1" noChangeArrowheads="1"/>
          </p:cNvSpPr>
          <p:nvPr>
            <p:ph type="body" idx="1"/>
          </p:nvPr>
        </p:nvSpPr>
        <p:spPr>
          <a:xfrm>
            <a:off x="2209800" y="1676400"/>
            <a:ext cx="7772400" cy="1981201"/>
          </a:xfrm>
          <a:ln>
            <a:solidFill>
              <a:schemeClr val="bg1"/>
            </a:solidFill>
          </a:ln>
        </p:spPr>
        <p:txBody>
          <a:bodyPr/>
          <a:lstStyle/>
          <a:p>
            <a:pPr>
              <a:spcBef>
                <a:spcPts val="0"/>
              </a:spcBef>
              <a:spcAft>
                <a:spcPts val="0"/>
              </a:spcAft>
              <a:buFont typeface="Calibri" panose="020F0502020204030204" pitchFamily="34" charset="0"/>
              <a:buChar char="-"/>
            </a:pPr>
            <a:r>
              <a:rPr lang="en-US" sz="2800" dirty="0"/>
              <a:t>Tuesday, April 9, 9:30am ET, 2 hours</a:t>
            </a:r>
          </a:p>
          <a:p>
            <a:pPr>
              <a:spcBef>
                <a:spcPts val="0"/>
              </a:spcBef>
              <a:spcAft>
                <a:spcPts val="0"/>
              </a:spcAft>
              <a:buFont typeface="Calibri" panose="020F0502020204030204" pitchFamily="34" charset="0"/>
              <a:buChar char="-"/>
            </a:pPr>
            <a:r>
              <a:rPr lang="en-US" sz="2800" dirty="0"/>
              <a:t>Complete WG LB process on D4.0</a:t>
            </a:r>
          </a:p>
          <a:p>
            <a:pPr>
              <a:spcBef>
                <a:spcPts val="0"/>
              </a:spcBef>
              <a:spcAft>
                <a:spcPts val="0"/>
              </a:spcAft>
              <a:buFont typeface="Calibri" panose="020F0502020204030204" pitchFamily="34" charset="0"/>
              <a:buChar char="-"/>
            </a:pPr>
            <a:r>
              <a:rPr lang="en-US" sz="2800" dirty="0"/>
              <a:t>Request SA ballot on D4.0</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3505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t>May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4267201"/>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800" dirty="0"/>
              <a:t>5 slots</a:t>
            </a:r>
          </a:p>
          <a:p>
            <a:pPr>
              <a:spcBef>
                <a:spcPts val="0"/>
              </a:spcBef>
              <a:spcAft>
                <a:spcPts val="0"/>
              </a:spcAft>
              <a:buFont typeface="Calibri" panose="020F0502020204030204" pitchFamily="34" charset="0"/>
              <a:buChar char="-"/>
            </a:pPr>
            <a:r>
              <a:rPr lang="en-US" sz="2800" dirty="0"/>
              <a:t>Comment resolution on Initial SA ballot</a:t>
            </a:r>
          </a:p>
          <a:p>
            <a:pPr>
              <a:spcBef>
                <a:spcPts val="0"/>
              </a:spcBef>
              <a:spcAft>
                <a:spcPts val="0"/>
              </a:spcAft>
              <a:buFont typeface="Calibri" panose="020F0502020204030204" pitchFamily="34" charset="0"/>
              <a:buChar char="-"/>
            </a:pPr>
            <a:r>
              <a:rPr lang="en-US" sz="2800" dirty="0"/>
              <a:t>SA first recirc D5.0</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4E845545-397D-3554-EF9B-5D9F2F6478D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6FA50DB-8573-3ACE-BE4E-BA5918DE08D6}"/>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6" name="Date Placeholder 5">
            <a:extLst>
              <a:ext uri="{FF2B5EF4-FFF2-40B4-BE49-F238E27FC236}">
                <a16:creationId xmlns:a16="http://schemas.microsoft.com/office/drawing/2014/main" id="{E80B534C-E5AA-6C68-4B29-63BD8F5F4466}"/>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2581978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2024-03-14</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DA241A78-4BFA-52E9-C360-F34EBA9E16C5}"/>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E76AA767-6D22-849F-7FBA-CEC43BC3D5DF}"/>
              </a:ext>
            </a:extLst>
          </p:cNvPr>
          <p:cNvSpPr>
            <a:spLocks noGrp="1"/>
          </p:cNvSpPr>
          <p:nvPr>
            <p:ph type="sldNum" idx="12"/>
          </p:nvPr>
        </p:nvSpPr>
        <p:spPr/>
        <p:txBody>
          <a:bodyPr/>
          <a:lstStyle/>
          <a:p>
            <a:r>
              <a:rPr lang="en-GB"/>
              <a:t>Slide </a:t>
            </a:r>
            <a:fld id="{DE40C9FC-4879-4F20-9ECA-A574A90476B7}" type="slidenum">
              <a:rPr lang="en-GB" smtClean="0"/>
              <a:pPr/>
              <a:t>63</a:t>
            </a:fld>
            <a:endParaRPr lang="en-GB"/>
          </a:p>
        </p:txBody>
      </p:sp>
      <p:sp>
        <p:nvSpPr>
          <p:cNvPr id="5" name="Date Placeholder 4">
            <a:extLst>
              <a:ext uri="{FF2B5EF4-FFF2-40B4-BE49-F238E27FC236}">
                <a16:creationId xmlns:a16="http://schemas.microsoft.com/office/drawing/2014/main" id="{0EF121BE-2837-9A13-A79F-50C74D1A8212}"/>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354175085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dirty="0" err="1"/>
              <a:t>TGbi</a:t>
            </a:r>
            <a:r>
              <a:rPr lang="en-US" dirty="0"/>
              <a:t> met 5 times during this plenary session.</a:t>
            </a:r>
          </a:p>
          <a:p>
            <a:pPr marL="0" indent="0">
              <a:buClr>
                <a:srgbClr val="000000"/>
              </a:buClr>
              <a:buSzPct val="100000"/>
            </a:pPr>
            <a:endParaRPr lang="en-US" dirty="0"/>
          </a:p>
          <a:p>
            <a:pPr>
              <a:buClr>
                <a:srgbClr val="000000"/>
              </a:buClr>
              <a:buSzPct val="100000"/>
              <a:buFont typeface="Arial"/>
              <a:buChar char="•"/>
            </a:pPr>
            <a:r>
              <a:rPr lang="en-US" dirty="0"/>
              <a:t>We reviewed text submissions, and worked to harmonize several submissions. We did not get agreement on enough topics to start a Comment Collection yet.</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submissions of text that address requirements.</a:t>
            </a:r>
          </a:p>
          <a:p>
            <a:pPr marL="0" indent="0">
              <a:buClr>
                <a:srgbClr val="000000"/>
              </a:buClr>
              <a:buSzPct val="100000"/>
            </a:pPr>
            <a:endParaRPr lang="en-US" dirty="0"/>
          </a:p>
          <a:p>
            <a:pPr>
              <a:buClr>
                <a:srgbClr val="000000"/>
              </a:buClr>
              <a:buSzPct val="100000"/>
              <a:buFont typeface="Arial"/>
              <a:buChar char="•"/>
            </a:pPr>
            <a:r>
              <a:rPr lang="en-US" dirty="0"/>
              <a:t>We now plan an initial draft for comment collection in May.  If we have sufficient content in a draft earlier, we may send out a draft for comment collection earlier.</a:t>
            </a:r>
          </a:p>
          <a:p>
            <a:pPr marL="0" indent="0">
              <a:buClr>
                <a:srgbClr val="000000"/>
              </a:buClr>
              <a:buSzPct val="100000"/>
            </a:pPr>
            <a:endParaRPr lang="en-US" dirty="0"/>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AC575CF4-C5B8-A2B9-33C6-245F55B67E85}"/>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4F6731C9-7C4A-A0F7-F489-433901DC64EC}"/>
              </a:ext>
            </a:extLst>
          </p:cNvPr>
          <p:cNvSpPr>
            <a:spLocks noGrp="1"/>
          </p:cNvSpPr>
          <p:nvPr>
            <p:ph type="sldNum" idx="12"/>
          </p:nvPr>
        </p:nvSpPr>
        <p:spPr/>
        <p:txBody>
          <a:bodyPr/>
          <a:lstStyle/>
          <a:p>
            <a:r>
              <a:rPr lang="en-GB"/>
              <a:t>Slide </a:t>
            </a:r>
            <a:fld id="{F5D8E26B-7BCF-4D25-9C89-0168A6618F18}" type="slidenum">
              <a:rPr lang="en-GB" smtClean="0"/>
              <a:pPr/>
              <a:t>64</a:t>
            </a:fld>
            <a:endParaRPr lang="en-GB"/>
          </a:p>
        </p:txBody>
      </p:sp>
      <p:sp>
        <p:nvSpPr>
          <p:cNvPr id="4" name="Date Placeholder 3">
            <a:extLst>
              <a:ext uri="{FF2B5EF4-FFF2-40B4-BE49-F238E27FC236}">
                <a16:creationId xmlns:a16="http://schemas.microsoft.com/office/drawing/2014/main" id="{C66466AE-CCA5-DD25-9AE2-138F6D5FDD7C}"/>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1986654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799" y="1751762"/>
            <a:ext cx="8311055"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strike="sngStrike" dirty="0"/>
              <a:t>January 2024</a:t>
            </a:r>
            <a:r>
              <a:rPr lang="en-US" dirty="0">
                <a:solidFill>
                  <a:srgbClr val="FF0000"/>
                </a:solidFill>
              </a:rPr>
              <a:t> </a:t>
            </a:r>
            <a:r>
              <a:rPr lang="en-US" strike="sngStrike" dirty="0">
                <a:solidFill>
                  <a:srgbClr val="FF0000"/>
                </a:solidFill>
              </a:rPr>
              <a:t>March 2024</a:t>
            </a:r>
            <a:r>
              <a:rPr lang="en-US" dirty="0">
                <a:solidFill>
                  <a:srgbClr val="FF0000"/>
                </a:solidFill>
              </a:rPr>
              <a:t> May 2024</a:t>
            </a:r>
            <a:endParaRPr lang="en-US" strike="sngStrike" dirty="0">
              <a:solidFill>
                <a:srgbClr val="FF0000"/>
              </a:solidFill>
            </a:endParaRPr>
          </a:p>
          <a:p>
            <a:r>
              <a:rPr lang="en-US" dirty="0"/>
              <a:t>LB initial:   						</a:t>
            </a:r>
            <a:r>
              <a:rPr lang="en-US" strike="sngStrike" dirty="0"/>
              <a:t>May 2024</a:t>
            </a:r>
            <a:r>
              <a:rPr lang="en-US" dirty="0"/>
              <a:t>  </a:t>
            </a:r>
            <a:r>
              <a:rPr lang="en-US" strike="sngStrike" dirty="0">
                <a:solidFill>
                  <a:srgbClr val="FF0000"/>
                </a:solidFill>
              </a:rPr>
              <a:t>July 2024</a:t>
            </a:r>
            <a:r>
              <a:rPr lang="en-US" dirty="0">
                <a:solidFill>
                  <a:srgbClr val="FF0000"/>
                </a:solidFill>
              </a:rPr>
              <a:t> September 2024</a:t>
            </a:r>
            <a:endParaRPr lang="en-US" strike="sngStrike" dirty="0">
              <a:solidFill>
                <a:srgbClr val="FF0000"/>
              </a:solidFill>
            </a:endParaRPr>
          </a:p>
          <a:p>
            <a:r>
              <a:rPr lang="en-US" dirty="0"/>
              <a:t>LB re-circ:  						December 2024 </a:t>
            </a:r>
          </a:p>
          <a:p>
            <a:r>
              <a:rPr lang="en-US" dirty="0"/>
              <a:t>Ballot Pool: 						January 2025</a:t>
            </a:r>
          </a:p>
          <a:p>
            <a:r>
              <a:rPr lang="en-US" dirty="0"/>
              <a:t>MDR: 							January 2025</a:t>
            </a:r>
          </a:p>
          <a:p>
            <a:r>
              <a:rPr lang="en-US" dirty="0"/>
              <a:t>SA ballot: 						May 2025</a:t>
            </a:r>
          </a:p>
          <a:p>
            <a:r>
              <a:rPr lang="en-US" dirty="0"/>
              <a:t>SA re-circ: 						July 2025 </a:t>
            </a:r>
          </a:p>
          <a:p>
            <a:r>
              <a:rPr lang="en-US" dirty="0"/>
              <a:t>802.11/EC approval: 			January 2026</a:t>
            </a:r>
          </a:p>
          <a:p>
            <a:r>
              <a:rPr lang="en-US" dirty="0" err="1"/>
              <a:t>RevCom</a:t>
            </a:r>
            <a:r>
              <a:rPr lang="en-US" dirty="0"/>
              <a:t>/SASB approval: 		March 2026</a:t>
            </a:r>
          </a:p>
          <a:p>
            <a:endParaRPr lang="en-US" dirty="0"/>
          </a:p>
        </p:txBody>
      </p:sp>
      <p:sp>
        <p:nvSpPr>
          <p:cNvPr id="2" name="Footer Placeholder 1">
            <a:extLst>
              <a:ext uri="{FF2B5EF4-FFF2-40B4-BE49-F238E27FC236}">
                <a16:creationId xmlns:a16="http://schemas.microsoft.com/office/drawing/2014/main" id="{056D65D2-BCC0-FDC1-6731-D1D31907888D}"/>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16D8244F-5388-E99D-9A5B-B0B95AD24DAE}"/>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6" name="Date Placeholder 5">
            <a:extLst>
              <a:ext uri="{FF2B5EF4-FFF2-40B4-BE49-F238E27FC236}">
                <a16:creationId xmlns:a16="http://schemas.microsoft.com/office/drawing/2014/main" id="{FB7C1A72-3292-D563-6F67-DEF6B29F85F9}"/>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417108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10am ET, later calls may shift to Wednesdays to avoid </a:t>
            </a:r>
            <a:r>
              <a:rPr lang="en-US" dirty="0" err="1"/>
              <a:t>TGbn</a:t>
            </a:r>
            <a:r>
              <a:rPr lang="en-US" dirty="0"/>
              <a:t> if needed.</a:t>
            </a:r>
          </a:p>
          <a:p>
            <a:pPr>
              <a:buClr>
                <a:srgbClr val="000000"/>
              </a:buClr>
              <a:buSzPct val="100000"/>
              <a:buFont typeface="Arial"/>
              <a:buChar char="•"/>
            </a:pPr>
            <a:endParaRPr lang="en-US" dirty="0"/>
          </a:p>
          <a:p>
            <a:pPr lvl="1">
              <a:buClr>
                <a:srgbClr val="000000"/>
              </a:buClr>
              <a:buSzPct val="100000"/>
              <a:buFont typeface="Arial"/>
              <a:buChar char="•"/>
            </a:pPr>
            <a:r>
              <a:rPr lang="en-US" sz="2400" spc="-1" dirty="0">
                <a:solidFill>
                  <a:schemeClr val="tx1"/>
                </a:solidFill>
                <a:latin typeface="Times New Roman"/>
                <a:cs typeface="Times New Roman"/>
              </a:rPr>
              <a:t>Mar </a:t>
            </a:r>
            <a:r>
              <a:rPr lang="en-US" sz="2400" spc="-1" dirty="0">
                <a:solidFill>
                  <a:schemeClr val="tx1"/>
                </a:solidFill>
                <a:latin typeface="Times New Roman" panose="02020603050405020304" pitchFamily="18" charset="0"/>
                <a:cs typeface="Times New Roman" panose="02020603050405020304" pitchFamily="18" charset="0"/>
                <a:sym typeface="Times New Roman"/>
              </a:rPr>
              <a:t>28</a:t>
            </a:r>
          </a:p>
          <a:p>
            <a:pPr lvl="1">
              <a:buClr>
                <a:srgbClr val="000000"/>
              </a:buClr>
              <a:buSzPct val="100000"/>
              <a:buFont typeface="Arial"/>
              <a:buChar char="•"/>
            </a:pPr>
            <a:r>
              <a:rPr lang="en-US" sz="2400" spc="-1" dirty="0">
                <a:solidFill>
                  <a:schemeClr val="tx1"/>
                </a:solidFill>
                <a:latin typeface="Times New Roman" panose="02020603050405020304" pitchFamily="18" charset="0"/>
                <a:cs typeface="Times New Roman" panose="02020603050405020304" pitchFamily="18" charset="0"/>
                <a:sym typeface="Times New Roman"/>
              </a:rPr>
              <a:t>Apr 4, 11, 18, 25</a:t>
            </a:r>
          </a:p>
          <a:p>
            <a:pPr lvl="1">
              <a:buClr>
                <a:srgbClr val="000000"/>
              </a:buClr>
              <a:buSzPct val="100000"/>
              <a:buFont typeface="Arial"/>
              <a:buChar char="•"/>
            </a:pPr>
            <a:r>
              <a:rPr lang="en-US" sz="2400" spc="-1" dirty="0">
                <a:solidFill>
                  <a:schemeClr val="tx1"/>
                </a:solidFill>
                <a:latin typeface="Times New Roman" panose="02020603050405020304" pitchFamily="18" charset="0"/>
                <a:cs typeface="Times New Roman" panose="02020603050405020304" pitchFamily="18" charset="0"/>
                <a:sym typeface="Times New Roman"/>
              </a:rPr>
              <a:t>May 2, 9</a:t>
            </a:r>
          </a:p>
          <a:p>
            <a:pPr lvl="1">
              <a:buClr>
                <a:srgbClr val="000000"/>
              </a:buClr>
              <a:buSzPct val="100000"/>
              <a:buFont typeface="Arial"/>
              <a:buChar char="•"/>
            </a:pPr>
            <a:endParaRPr lang="en-US" spc="-1" dirty="0">
              <a:solidFill>
                <a:schemeClr val="tx1"/>
              </a:solidFill>
              <a:latin typeface="Times New Roman"/>
              <a:cs typeface="Times New Roman"/>
              <a:sym typeface="Times New Roman"/>
            </a:endParaRP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4DFFFD54-097B-FD83-9769-1E540137415C}"/>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C64D8C76-D996-A984-041E-E33A414AE9AC}"/>
              </a:ext>
            </a:extLst>
          </p:cNvPr>
          <p:cNvSpPr>
            <a:spLocks noGrp="1"/>
          </p:cNvSpPr>
          <p:nvPr>
            <p:ph type="sldNum" idx="12"/>
          </p:nvPr>
        </p:nvSpPr>
        <p:spPr/>
        <p:txBody>
          <a:bodyPr/>
          <a:lstStyle/>
          <a:p>
            <a:r>
              <a:rPr lang="en-GB"/>
              <a:t>Slide </a:t>
            </a:r>
            <a:fld id="{F5D8E26B-7BCF-4D25-9C89-0168A6618F18}" type="slidenum">
              <a:rPr lang="en-GB" smtClean="0"/>
              <a:pPr/>
              <a:t>66</a:t>
            </a:fld>
            <a:endParaRPr lang="en-GB"/>
          </a:p>
        </p:txBody>
      </p:sp>
      <p:sp>
        <p:nvSpPr>
          <p:cNvPr id="4" name="Date Placeholder 3">
            <a:extLst>
              <a:ext uri="{FF2B5EF4-FFF2-40B4-BE49-F238E27FC236}">
                <a16:creationId xmlns:a16="http://schemas.microsoft.com/office/drawing/2014/main" id="{236B55AC-03D6-52FD-BA11-B239FAE7DBCB}"/>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16578985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March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2024-03-14</a:t>
            </a:r>
          </a:p>
        </p:txBody>
      </p:sp>
      <p:sp>
        <p:nvSpPr>
          <p:cNvPr id="6" name="Date Placeholder 3"/>
          <p:cNvSpPr>
            <a:spLocks noGrp="1"/>
          </p:cNvSpPr>
          <p:nvPr>
            <p:ph type="dt" idx="10"/>
          </p:nvPr>
        </p:nvSpPr>
        <p:spPr/>
        <p:txBody>
          <a:bodyPr/>
          <a:lstStyle/>
          <a:p>
            <a:r>
              <a:rPr lang="en-US"/>
              <a:t>March 2024</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67</a:t>
            </a:fld>
            <a:endParaRPr lang="en-GB" dirty="0"/>
          </a:p>
        </p:txBody>
      </p:sp>
      <p:graphicFrame>
        <p:nvGraphicFramePr>
          <p:cNvPr id="3075" name="Object 3"/>
          <p:cNvGraphicFramePr>
            <a:graphicFrameLocks noChangeAspect="1"/>
          </p:cNvGraphicFramePr>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name="Document" r:id="rId3" imgW="10773432" imgH="2553940" progId="Word.Document.8">
                  <p:embed/>
                </p:oleObj>
              </mc:Choice>
              <mc:Fallback>
                <p:oleObj name="Document" r:id="rId3" imgW="10773432" imgH="2553940" progId="Word.Document.8">
                  <p:embed/>
                  <p:pic>
                    <p:nvPicPr>
                      <p:cNvPr id="3075" name="Object 3"/>
                      <p:cNvPicPr>
                        <a:picLocks noChangeAspect="1" noChangeArrowheads="1"/>
                      </p:cNvPicPr>
                      <p:nvPr/>
                    </p:nvPicPr>
                    <p:blipFill>
                      <a:blip r:embed="rId4"/>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March 2024 plenary meeting.</a:t>
            </a:r>
          </a:p>
          <a:p>
            <a:pPr indent="12700" algn="just">
              <a:spcBef>
                <a:spcPct val="20000"/>
              </a:spcBef>
            </a:pPr>
            <a:endParaRPr lang="en-US" dirty="0"/>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68</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March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March Meeting Progress and Targets Towards the May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7776864" cy="2469919"/>
          </a:xfrm>
        </p:spPr>
        <p:txBody>
          <a:bodyPr/>
          <a:lstStyle/>
          <a:p>
            <a:pPr>
              <a:buFont typeface="Arial" panose="020B0604020202020204" pitchFamily="34" charset="0"/>
              <a:buChar char="•"/>
            </a:pPr>
            <a:r>
              <a:rPr lang="en-US" altLang="en-US" b="0" kern="0" dirty="0"/>
              <a:t>Work completed during this meeting:</a:t>
            </a:r>
          </a:p>
          <a:p>
            <a:pPr lvl="1">
              <a:buFont typeface="Arial" panose="020B0604020202020204" pitchFamily="34" charset="0"/>
              <a:buChar char="•"/>
            </a:pPr>
            <a:r>
              <a:rPr lang="en-US" altLang="en-US" b="0" kern="0" dirty="0"/>
              <a:t>Reviewed, and approved resolution to 70 Technical and General CIDs.</a:t>
            </a:r>
          </a:p>
          <a:p>
            <a:pPr lvl="1">
              <a:buFont typeface="Arial" panose="020B0604020202020204" pitchFamily="34" charset="0"/>
              <a:buChar char="•"/>
            </a:pPr>
            <a:r>
              <a:rPr lang="en-US" altLang="en-US" dirty="0"/>
              <a:t>Reviewed 16 CR submissions and approved 22 motions. </a:t>
            </a:r>
          </a:p>
          <a:p>
            <a:pPr lvl="1">
              <a:buFont typeface="Arial" panose="020B0604020202020204" pitchFamily="34" charset="0"/>
              <a:buChar char="•"/>
            </a:pPr>
            <a:r>
              <a:rPr lang="en-US" altLang="en-US" dirty="0"/>
              <a:t>TG approved 1</a:t>
            </a:r>
            <a:r>
              <a:rPr lang="en-US" altLang="en-US" baseline="30000" dirty="0"/>
              <a:t>st</a:t>
            </a:r>
            <a:r>
              <a:rPr lang="en-US" altLang="en-US" dirty="0"/>
              <a:t> recirculation ballot (WG motion expected later in this session).</a:t>
            </a:r>
          </a:p>
          <a:p>
            <a:pPr lvl="1">
              <a:buFont typeface="Arial" panose="020B0604020202020204" pitchFamily="34" charset="0"/>
              <a:buChar char="•"/>
            </a:pPr>
            <a:r>
              <a:rPr lang="en-US" altLang="en-US" dirty="0"/>
              <a:t>Reviewed and considered progress – no change to timelines. </a:t>
            </a:r>
          </a:p>
          <a:p>
            <a:pPr>
              <a:buFont typeface="Arial" panose="020B0604020202020204" pitchFamily="34" charset="0"/>
              <a:buChar char="•"/>
            </a:pPr>
            <a:endParaRPr lang="en-US" b="0" dirty="0"/>
          </a:p>
          <a:p>
            <a:pPr>
              <a:buFont typeface="Arial" panose="020B0604020202020204" pitchFamily="34" charset="0"/>
              <a:buChar char="•"/>
            </a:pPr>
            <a:r>
              <a:rPr lang="en-US" b="0" dirty="0"/>
              <a:t>Work expected towards March meeting:</a:t>
            </a:r>
          </a:p>
          <a:p>
            <a:pPr lvl="1">
              <a:buFont typeface="Arial" panose="020B0604020202020204" pitchFamily="34" charset="0"/>
              <a:buChar char="•"/>
            </a:pPr>
            <a:r>
              <a:rPr lang="en-US" dirty="0"/>
              <a:t>Generated P802.11bk D2.0.</a:t>
            </a:r>
          </a:p>
          <a:p>
            <a:pPr lvl="1">
              <a:buFont typeface="Arial" panose="020B0604020202020204" pitchFamily="34" charset="0"/>
              <a:buChar char="•"/>
            </a:pPr>
            <a:r>
              <a:rPr lang="en-US" dirty="0"/>
              <a:t>Run 15 day WG recirculation ballot.</a:t>
            </a:r>
          </a:p>
          <a:p>
            <a:pPr lvl="1">
              <a:buFont typeface="Arial" panose="020B0604020202020204" pitchFamily="34" charset="0"/>
              <a:buChar char="•"/>
            </a:pPr>
            <a:r>
              <a:rPr lang="en-US" dirty="0"/>
              <a:t>Consider ballot result and initiate MDR process.</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March 2024</a:t>
            </a:r>
            <a:endParaRPr lang="en-GB" dirty="0"/>
          </a:p>
        </p:txBody>
      </p:sp>
      <p:sp>
        <p:nvSpPr>
          <p:cNvPr id="9" name="Footer Placeholder 4">
            <a:extLst>
              <a:ext uri="{FF2B5EF4-FFF2-40B4-BE49-F238E27FC236}">
                <a16:creationId xmlns:a16="http://schemas.microsoft.com/office/drawing/2014/main" id="{C65A89BF-8A40-48A4-8634-3AB695572AB5}"/>
              </a:ext>
            </a:extLst>
          </p:cNvPr>
          <p:cNvSpPr txBox="1">
            <a:spLocks/>
          </p:cNvSpP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Jonathan Segev, Intel corporation</a:t>
            </a:r>
            <a:endParaRPr lang="en-GB" dirty="0"/>
          </a:p>
        </p:txBody>
      </p:sp>
      <p:graphicFrame>
        <p:nvGraphicFramePr>
          <p:cNvPr id="7" name="Chart 6">
            <a:extLst>
              <a:ext uri="{FF2B5EF4-FFF2-40B4-BE49-F238E27FC236}">
                <a16:creationId xmlns:a16="http://schemas.microsoft.com/office/drawing/2014/main" id="{82219693-1739-3D1E-090F-A65064440900}"/>
              </a:ext>
            </a:extLst>
          </p:cNvPr>
          <p:cNvGraphicFramePr/>
          <p:nvPr/>
        </p:nvGraphicFramePr>
        <p:xfrm>
          <a:off x="8063058" y="2924944"/>
          <a:ext cx="3960440" cy="3448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706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(January to March)</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2024</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F44BF1F3-E82E-91C9-E1C3-BA754CB7EA5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6964" y="1524001"/>
            <a:ext cx="9061036" cy="4951412"/>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(previous)</a:t>
            </a:r>
          </a:p>
        </p:txBody>
      </p:sp>
      <p:sp>
        <p:nvSpPr>
          <p:cNvPr id="4" name="Slide Number Placeholder 3">
            <a:extLst>
              <a:ext uri="{FF2B5EF4-FFF2-40B4-BE49-F238E27FC236}">
                <a16:creationId xmlns:a16="http://schemas.microsoft.com/office/drawing/2014/main" id="{8DAA37FE-39E6-40C2-9771-486289537624}"/>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E0992612-7DBB-47B1-B68C-ED1BCC06507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E25B61A1-8673-4A65-B4BE-D1B85DA04E5B}"/>
              </a:ext>
            </a:extLst>
          </p:cNvPr>
          <p:cNvSpPr>
            <a:spLocks noGrp="1"/>
          </p:cNvSpPr>
          <p:nvPr>
            <p:ph type="dt" idx="15"/>
          </p:nvPr>
        </p:nvSpPr>
        <p:spPr/>
        <p:txBody>
          <a:bodyPr/>
          <a:lstStyle/>
          <a:p>
            <a:r>
              <a:rPr lang="en-US"/>
              <a:t>March 2024</a:t>
            </a:r>
            <a:endParaRPr lang="en-GB" dirty="0"/>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0">
            <a:extLst>
              <a:ext uri="{FF2B5EF4-FFF2-40B4-BE49-F238E27FC236}">
                <a16:creationId xmlns:a16="http://schemas.microsoft.com/office/drawing/2014/main" id="{F89E2DDE-8ACD-3FED-CF0F-6DB75B96C650}"/>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Text Box 26">
            <a:extLst>
              <a:ext uri="{FF2B5EF4-FFF2-40B4-BE49-F238E27FC236}">
                <a16:creationId xmlns:a16="http://schemas.microsoft.com/office/drawing/2014/main" id="{F26C83E6-9B8E-0A9C-7F87-FF8F3BA9EFCD}"/>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44" name="Isosceles Triangle 43">
            <a:extLst>
              <a:ext uri="{FF2B5EF4-FFF2-40B4-BE49-F238E27FC236}">
                <a16:creationId xmlns:a16="http://schemas.microsoft.com/office/drawing/2014/main" id="{000650BE-08FB-CB96-BC5D-989DEC23D1D4}"/>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7" name="Rectangle 66">
            <a:extLst>
              <a:ext uri="{FF2B5EF4-FFF2-40B4-BE49-F238E27FC236}">
                <a16:creationId xmlns:a16="http://schemas.microsoft.com/office/drawing/2014/main" id="{52E743BA-E8AE-C177-7159-C87179743B5F}"/>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8" name="Isosceles Triangle 67">
            <a:extLst>
              <a:ext uri="{FF2B5EF4-FFF2-40B4-BE49-F238E27FC236}">
                <a16:creationId xmlns:a16="http://schemas.microsoft.com/office/drawing/2014/main" id="{35CE6954-FDCC-5374-FCDA-B4104816996E}"/>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9" name="Text Box 26">
            <a:extLst>
              <a:ext uri="{FF2B5EF4-FFF2-40B4-BE49-F238E27FC236}">
                <a16:creationId xmlns:a16="http://schemas.microsoft.com/office/drawing/2014/main" id="{BEDE620C-94EC-4F5F-964C-C55943428387}"/>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0" name="Rectangle 69">
            <a:extLst>
              <a:ext uri="{FF2B5EF4-FFF2-40B4-BE49-F238E27FC236}">
                <a16:creationId xmlns:a16="http://schemas.microsoft.com/office/drawing/2014/main" id="{013418C8-0519-12D6-514D-5108F7D6D136}"/>
              </a:ext>
            </a:extLst>
          </p:cNvPr>
          <p:cNvSpPr/>
          <p:nvPr/>
        </p:nvSpPr>
        <p:spPr>
          <a:xfrm>
            <a:off x="2133167" y="3298940"/>
            <a:ext cx="896112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5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1" name="Straight Connector 70">
            <a:extLst>
              <a:ext uri="{FF2B5EF4-FFF2-40B4-BE49-F238E27FC236}">
                <a16:creationId xmlns:a16="http://schemas.microsoft.com/office/drawing/2014/main" id="{AC1612A4-07EB-1F0A-D76D-C9BD05850E7F}"/>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grpSp>
        <p:nvGrpSpPr>
          <p:cNvPr id="19" name="Group 18">
            <a:extLst>
              <a:ext uri="{FF2B5EF4-FFF2-40B4-BE49-F238E27FC236}">
                <a16:creationId xmlns:a16="http://schemas.microsoft.com/office/drawing/2014/main" id="{E7BA46E3-5383-EB29-BEA4-05B6B9822161}"/>
              </a:ext>
            </a:extLst>
          </p:cNvPr>
          <p:cNvGrpSpPr/>
          <p:nvPr/>
        </p:nvGrpSpPr>
        <p:grpSpPr>
          <a:xfrm>
            <a:off x="6456040" y="2196364"/>
            <a:ext cx="846911" cy="583719"/>
            <a:chOff x="7321734" y="2168072"/>
            <a:chExt cx="846911" cy="583719"/>
          </a:xfrm>
        </p:grpSpPr>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7321734"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Recirc 03/24</a:t>
              </a:r>
            </a:p>
          </p:txBody>
        </p:sp>
      </p:gr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3602578"/>
            <a:ext cx="39319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Isosceles Triangle 78">
            <a:extLst>
              <a:ext uri="{FF2B5EF4-FFF2-40B4-BE49-F238E27FC236}">
                <a16:creationId xmlns:a16="http://schemas.microsoft.com/office/drawing/2014/main" id="{8DA98FE8-5D6A-B524-B5CE-D9E378910FF6}"/>
              </a:ext>
            </a:extLst>
          </p:cNvPr>
          <p:cNvSpPr>
            <a:spLocks noChangeArrowheads="1"/>
          </p:cNvSpPr>
          <p:nvPr/>
        </p:nvSpPr>
        <p:spPr bwMode="auto">
          <a:xfrm flipH="1">
            <a:off x="10467485"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80" name="Text Box 26">
            <a:extLst>
              <a:ext uri="{FF2B5EF4-FFF2-40B4-BE49-F238E27FC236}">
                <a16:creationId xmlns:a16="http://schemas.microsoft.com/office/drawing/2014/main" id="{D686F88D-8CFD-F2F8-8FF0-30AC7A7B6D76}"/>
              </a:ext>
            </a:extLst>
          </p:cNvPr>
          <p:cNvSpPr txBox="1">
            <a:spLocks noChangeArrowheads="1"/>
          </p:cNvSpPr>
          <p:nvPr/>
        </p:nvSpPr>
        <p:spPr bwMode="auto">
          <a:xfrm flipH="1">
            <a:off x="10214229"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p:txBody>
      </p:sp>
      <p:sp>
        <p:nvSpPr>
          <p:cNvPr id="7" name="Rectangle 6">
            <a:extLst>
              <a:ext uri="{FF2B5EF4-FFF2-40B4-BE49-F238E27FC236}">
                <a16:creationId xmlns:a16="http://schemas.microsoft.com/office/drawing/2014/main" id="{ED43BC3B-76A3-7EC9-8880-D99BCC601081}"/>
              </a:ext>
            </a:extLst>
          </p:cNvPr>
          <p:cNvSpPr/>
          <p:nvPr/>
        </p:nvSpPr>
        <p:spPr>
          <a:xfrm>
            <a:off x="6055001" y="3810213"/>
            <a:ext cx="822960" cy="266859"/>
          </a:xfrm>
          <a:prstGeom prst="rect">
            <a:avLst/>
          </a:prstGeom>
          <a:gradFill flip="none" rotWithShape="1">
            <a:gsLst>
              <a:gs pos="0">
                <a:schemeClr val="accent1">
                  <a:lumMod val="5000"/>
                  <a:lumOff val="95000"/>
                </a:schemeClr>
              </a:gs>
              <a:gs pos="0">
                <a:schemeClr val="accent1"/>
              </a:gs>
              <a:gs pos="100000">
                <a:srgbClr val="FFFF00"/>
              </a:gs>
              <a:gs pos="2000">
                <a:schemeClr val="accent1"/>
              </a:gs>
              <a:gs pos="24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grpSp>
        <p:nvGrpSpPr>
          <p:cNvPr id="33" name="Group 32">
            <a:extLst>
              <a:ext uri="{FF2B5EF4-FFF2-40B4-BE49-F238E27FC236}">
                <a16:creationId xmlns:a16="http://schemas.microsoft.com/office/drawing/2014/main" id="{5F7A5DDD-FDCA-651B-4F6E-2B38E380AE54}"/>
              </a:ext>
            </a:extLst>
          </p:cNvPr>
          <p:cNvGrpSpPr/>
          <p:nvPr/>
        </p:nvGrpSpPr>
        <p:grpSpPr>
          <a:xfrm>
            <a:off x="7846162" y="2131684"/>
            <a:ext cx="1050648" cy="1087354"/>
            <a:chOff x="8705473" y="2168072"/>
            <a:chExt cx="1050648" cy="1087354"/>
          </a:xfrm>
        </p:grpSpPr>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9227118"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8909210"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07/24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8958729" y="2671707"/>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8705473" y="2864796"/>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7/24</a:t>
              </a:r>
            </a:p>
          </p:txBody>
        </p:sp>
      </p:grpSp>
      <p:sp>
        <p:nvSpPr>
          <p:cNvPr id="17" name="Rectangle 16">
            <a:extLst>
              <a:ext uri="{FF2B5EF4-FFF2-40B4-BE49-F238E27FC236}">
                <a16:creationId xmlns:a16="http://schemas.microsoft.com/office/drawing/2014/main" id="{8DF4CEFA-24DB-B718-6CB4-42572EC91263}"/>
              </a:ext>
            </a:extLst>
          </p:cNvPr>
          <p:cNvSpPr/>
          <p:nvPr/>
        </p:nvSpPr>
        <p:spPr>
          <a:xfrm>
            <a:off x="6888088" y="4501170"/>
            <a:ext cx="1304375" cy="266858"/>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6885205" y="4159943"/>
            <a:ext cx="677543" cy="241730"/>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grpSp>
        <p:nvGrpSpPr>
          <p:cNvPr id="20" name="Group 19">
            <a:extLst>
              <a:ext uri="{FF2B5EF4-FFF2-40B4-BE49-F238E27FC236}">
                <a16:creationId xmlns:a16="http://schemas.microsoft.com/office/drawing/2014/main" id="{029EADD2-CC4F-C24E-8232-55230CB6EA9B}"/>
              </a:ext>
            </a:extLst>
          </p:cNvPr>
          <p:cNvGrpSpPr/>
          <p:nvPr/>
        </p:nvGrpSpPr>
        <p:grpSpPr>
          <a:xfrm>
            <a:off x="6470224" y="2735131"/>
            <a:ext cx="846911" cy="429831"/>
            <a:chOff x="7321734" y="2168072"/>
            <a:chExt cx="846911" cy="429831"/>
          </a:xfrm>
        </p:grpSpPr>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grpSp>
      <p:grpSp>
        <p:nvGrpSpPr>
          <p:cNvPr id="23" name="Group 22">
            <a:extLst>
              <a:ext uri="{FF2B5EF4-FFF2-40B4-BE49-F238E27FC236}">
                <a16:creationId xmlns:a16="http://schemas.microsoft.com/office/drawing/2014/main" id="{EC02E0EA-8455-6517-69C1-C28F8C82F1C6}"/>
              </a:ext>
            </a:extLst>
          </p:cNvPr>
          <p:cNvGrpSpPr/>
          <p:nvPr/>
        </p:nvGrpSpPr>
        <p:grpSpPr>
          <a:xfrm>
            <a:off x="7118015" y="2739043"/>
            <a:ext cx="846911" cy="429831"/>
            <a:chOff x="7321734" y="2168072"/>
            <a:chExt cx="846911" cy="429831"/>
          </a:xfrm>
        </p:grpSpPr>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grpSp>
      <p:sp>
        <p:nvSpPr>
          <p:cNvPr id="34" name="Rectangle 33">
            <a:extLst>
              <a:ext uri="{FF2B5EF4-FFF2-40B4-BE49-F238E27FC236}">
                <a16:creationId xmlns:a16="http://schemas.microsoft.com/office/drawing/2014/main" id="{816A9EB5-357B-C1F0-C6F4-C069F8E97C1D}"/>
              </a:ext>
            </a:extLst>
          </p:cNvPr>
          <p:cNvSpPr/>
          <p:nvPr/>
        </p:nvSpPr>
        <p:spPr>
          <a:xfrm>
            <a:off x="8475807" y="4501170"/>
            <a:ext cx="548640" cy="266858"/>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9022777" y="449427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9137521" y="2135494"/>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07/23</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8797528" y="2639129"/>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8544272" y="2832218"/>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10/24</a:t>
            </a:r>
          </a:p>
        </p:txBody>
      </p:sp>
    </p:spTree>
    <p:extLst>
      <p:ext uri="{BB962C8B-B14F-4D97-AF65-F5344CB8AC3E}">
        <p14:creationId xmlns:p14="http://schemas.microsoft.com/office/powerpoint/2010/main" val="36044614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(updated)</a:t>
            </a:r>
          </a:p>
        </p:txBody>
      </p:sp>
      <p:sp>
        <p:nvSpPr>
          <p:cNvPr id="4" name="Slide Number Placeholder 3">
            <a:extLst>
              <a:ext uri="{FF2B5EF4-FFF2-40B4-BE49-F238E27FC236}">
                <a16:creationId xmlns:a16="http://schemas.microsoft.com/office/drawing/2014/main" id="{8DAA37FE-39E6-40C2-9771-486289537624}"/>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E0992612-7DBB-47B1-B68C-ED1BCC06507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E25B61A1-8673-4A65-B4BE-D1B85DA04E5B}"/>
              </a:ext>
            </a:extLst>
          </p:cNvPr>
          <p:cNvSpPr>
            <a:spLocks noGrp="1"/>
          </p:cNvSpPr>
          <p:nvPr>
            <p:ph type="dt" idx="15"/>
          </p:nvPr>
        </p:nvSpPr>
        <p:spPr/>
        <p:txBody>
          <a:bodyPr/>
          <a:lstStyle/>
          <a:p>
            <a:r>
              <a:rPr lang="en-US"/>
              <a:t>March 2024</a:t>
            </a:r>
            <a:endParaRPr lang="en-GB" dirty="0"/>
          </a:p>
        </p:txBody>
      </p:sp>
      <p:sp>
        <p:nvSpPr>
          <p:cNvPr id="36" name="Rectangle 35">
            <a:extLst>
              <a:ext uri="{FF2B5EF4-FFF2-40B4-BE49-F238E27FC236}">
                <a16:creationId xmlns:a16="http://schemas.microsoft.com/office/drawing/2014/main" id="{0CCFBF54-ED82-D6CF-51C9-498343774AFC}"/>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5" name="Rectangle 44">
            <a:extLst>
              <a:ext uri="{FF2B5EF4-FFF2-40B4-BE49-F238E27FC236}">
                <a16:creationId xmlns:a16="http://schemas.microsoft.com/office/drawing/2014/main" id="{8702E2AF-3110-1EC0-7410-610E1F858029}"/>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46" name="Rectangle 45">
            <a:extLst>
              <a:ext uri="{FF2B5EF4-FFF2-40B4-BE49-F238E27FC236}">
                <a16:creationId xmlns:a16="http://schemas.microsoft.com/office/drawing/2014/main" id="{4010CDF7-CD2F-66F0-41A2-3BB8B63CB780}"/>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47" name="Rectangle 46">
            <a:extLst>
              <a:ext uri="{FF2B5EF4-FFF2-40B4-BE49-F238E27FC236}">
                <a16:creationId xmlns:a16="http://schemas.microsoft.com/office/drawing/2014/main" id="{519857A7-4814-3FDC-0CE2-ABAAC43F031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48" name="Rectangle 47">
            <a:extLst>
              <a:ext uri="{FF2B5EF4-FFF2-40B4-BE49-F238E27FC236}">
                <a16:creationId xmlns:a16="http://schemas.microsoft.com/office/drawing/2014/main" id="{14946FDB-67CC-D7F9-0062-BBDEE3B0BB3B}"/>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49" name="Rectangle 48">
            <a:extLst>
              <a:ext uri="{FF2B5EF4-FFF2-40B4-BE49-F238E27FC236}">
                <a16:creationId xmlns:a16="http://schemas.microsoft.com/office/drawing/2014/main" id="{9FA36038-E4F5-7FCA-EC2F-F2CBB6C8D708}"/>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50" name="Rectangle 49">
            <a:extLst>
              <a:ext uri="{FF2B5EF4-FFF2-40B4-BE49-F238E27FC236}">
                <a16:creationId xmlns:a16="http://schemas.microsoft.com/office/drawing/2014/main" id="{800172A9-19A8-695B-FD18-377E9B120A18}"/>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51" name="Rectangle 50">
            <a:extLst>
              <a:ext uri="{FF2B5EF4-FFF2-40B4-BE49-F238E27FC236}">
                <a16:creationId xmlns:a16="http://schemas.microsoft.com/office/drawing/2014/main" id="{C9522408-6642-ACFA-C9C6-DB6274E0C11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52" name="Line 15">
            <a:extLst>
              <a:ext uri="{FF2B5EF4-FFF2-40B4-BE49-F238E27FC236}">
                <a16:creationId xmlns:a16="http://schemas.microsoft.com/office/drawing/2014/main" id="{DFB51350-3586-86F5-440F-79FF8155E12A}"/>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3" name="Line 14">
            <a:extLst>
              <a:ext uri="{FF2B5EF4-FFF2-40B4-BE49-F238E27FC236}">
                <a16:creationId xmlns:a16="http://schemas.microsoft.com/office/drawing/2014/main" id="{FE30A437-3520-DB45-B571-614E40E923C2}"/>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4" name="Line 10">
            <a:extLst>
              <a:ext uri="{FF2B5EF4-FFF2-40B4-BE49-F238E27FC236}">
                <a16:creationId xmlns:a16="http://schemas.microsoft.com/office/drawing/2014/main" id="{B13FB647-10FF-A1F9-443D-46C82A6206AC}"/>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5" name="Line 11">
            <a:extLst>
              <a:ext uri="{FF2B5EF4-FFF2-40B4-BE49-F238E27FC236}">
                <a16:creationId xmlns:a16="http://schemas.microsoft.com/office/drawing/2014/main" id="{03DC5456-48F3-FAB9-5336-1B4CFFC8994D}"/>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6" name="Line 15">
            <a:extLst>
              <a:ext uri="{FF2B5EF4-FFF2-40B4-BE49-F238E27FC236}">
                <a16:creationId xmlns:a16="http://schemas.microsoft.com/office/drawing/2014/main" id="{05C2B800-AC67-0B13-64F2-CB0F0E91A873}"/>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7" name="Line 15">
            <a:extLst>
              <a:ext uri="{FF2B5EF4-FFF2-40B4-BE49-F238E27FC236}">
                <a16:creationId xmlns:a16="http://schemas.microsoft.com/office/drawing/2014/main" id="{06EE8231-C8EB-A4C5-987B-2CA132FB0651}"/>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8" name="Rectangle 57">
            <a:extLst>
              <a:ext uri="{FF2B5EF4-FFF2-40B4-BE49-F238E27FC236}">
                <a16:creationId xmlns:a16="http://schemas.microsoft.com/office/drawing/2014/main" id="{EE2A7889-7C69-D38C-0F3A-52C609921FCE}"/>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59" name="Line 15">
            <a:extLst>
              <a:ext uri="{FF2B5EF4-FFF2-40B4-BE49-F238E27FC236}">
                <a16:creationId xmlns:a16="http://schemas.microsoft.com/office/drawing/2014/main" id="{578C0246-E0AB-064E-3B39-2E338DC819B9}"/>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0" name="Text Box 26">
            <a:extLst>
              <a:ext uri="{FF2B5EF4-FFF2-40B4-BE49-F238E27FC236}">
                <a16:creationId xmlns:a16="http://schemas.microsoft.com/office/drawing/2014/main" id="{F610F0FE-C18C-2A87-713F-5E76A7070DA6}"/>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61" name="Isosceles Triangle 60">
            <a:extLst>
              <a:ext uri="{FF2B5EF4-FFF2-40B4-BE49-F238E27FC236}">
                <a16:creationId xmlns:a16="http://schemas.microsoft.com/office/drawing/2014/main" id="{133893A8-4330-614C-59EB-F1C1652A1A9D}"/>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2" name="Rectangle 61">
            <a:extLst>
              <a:ext uri="{FF2B5EF4-FFF2-40B4-BE49-F238E27FC236}">
                <a16:creationId xmlns:a16="http://schemas.microsoft.com/office/drawing/2014/main" id="{C4787C6D-1239-2D96-2994-BF0F12B98442}"/>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3" name="Isosceles Triangle 62">
            <a:extLst>
              <a:ext uri="{FF2B5EF4-FFF2-40B4-BE49-F238E27FC236}">
                <a16:creationId xmlns:a16="http://schemas.microsoft.com/office/drawing/2014/main" id="{56E36AC5-3C1D-3B4E-6C81-85087D4E9D37}"/>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4" name="Text Box 26">
            <a:extLst>
              <a:ext uri="{FF2B5EF4-FFF2-40B4-BE49-F238E27FC236}">
                <a16:creationId xmlns:a16="http://schemas.microsoft.com/office/drawing/2014/main" id="{0B790B8C-68C3-E34E-1247-71E169D105E4}"/>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65" name="Rectangle 64">
            <a:extLst>
              <a:ext uri="{FF2B5EF4-FFF2-40B4-BE49-F238E27FC236}">
                <a16:creationId xmlns:a16="http://schemas.microsoft.com/office/drawing/2014/main" id="{48D64FC3-6C7D-6DA8-0728-48366A76D9B1}"/>
              </a:ext>
            </a:extLst>
          </p:cNvPr>
          <p:cNvSpPr/>
          <p:nvPr/>
        </p:nvSpPr>
        <p:spPr>
          <a:xfrm>
            <a:off x="2133167" y="3298940"/>
            <a:ext cx="896112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5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66" name="Straight Connector 65">
            <a:extLst>
              <a:ext uri="{FF2B5EF4-FFF2-40B4-BE49-F238E27FC236}">
                <a16:creationId xmlns:a16="http://schemas.microsoft.com/office/drawing/2014/main" id="{94E93505-86E4-4D8D-BD65-4976CB042789}"/>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Isosceles Triangle 80">
            <a:extLst>
              <a:ext uri="{FF2B5EF4-FFF2-40B4-BE49-F238E27FC236}">
                <a16:creationId xmlns:a16="http://schemas.microsoft.com/office/drawing/2014/main" id="{69586B46-F044-6B3E-ECE7-D9CB7ED6BE44}"/>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82" name="Text Box 26">
            <a:extLst>
              <a:ext uri="{FF2B5EF4-FFF2-40B4-BE49-F238E27FC236}">
                <a16:creationId xmlns:a16="http://schemas.microsoft.com/office/drawing/2014/main" id="{97CCAA35-14E5-6D9F-E03C-4022B8DAB08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grpSp>
        <p:nvGrpSpPr>
          <p:cNvPr id="83" name="Group 82">
            <a:extLst>
              <a:ext uri="{FF2B5EF4-FFF2-40B4-BE49-F238E27FC236}">
                <a16:creationId xmlns:a16="http://schemas.microsoft.com/office/drawing/2014/main" id="{81F5C88C-7E21-9D16-8D45-98E9160F450B}"/>
              </a:ext>
            </a:extLst>
          </p:cNvPr>
          <p:cNvGrpSpPr/>
          <p:nvPr/>
        </p:nvGrpSpPr>
        <p:grpSpPr>
          <a:xfrm>
            <a:off x="6491434" y="2187710"/>
            <a:ext cx="846911" cy="583719"/>
            <a:chOff x="7321734" y="2168072"/>
            <a:chExt cx="846911" cy="583719"/>
          </a:xfrm>
        </p:grpSpPr>
        <p:sp>
          <p:nvSpPr>
            <p:cNvPr id="84" name="Isosceles Triangle 83">
              <a:extLst>
                <a:ext uri="{FF2B5EF4-FFF2-40B4-BE49-F238E27FC236}">
                  <a16:creationId xmlns:a16="http://schemas.microsoft.com/office/drawing/2014/main" id="{47114FA7-D374-9D31-0715-9C375ABE7365}"/>
                </a:ext>
              </a:extLst>
            </p:cNvPr>
            <p:cNvSpPr>
              <a:spLocks noChangeArrowheads="1"/>
            </p:cNvSpPr>
            <p:nvPr/>
          </p:nvSpPr>
          <p:spPr bwMode="auto">
            <a:xfrm flipH="1">
              <a:off x="7635960" y="2168072"/>
              <a:ext cx="216000" cy="180000"/>
            </a:xfrm>
            <a:prstGeom prst="triangle">
              <a:avLst>
                <a:gd name="adj" fmla="val 50000"/>
              </a:avLst>
            </a:prstGeom>
            <a:solidFill>
              <a:srgbClr val="00B05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85" name="Text Box 26">
              <a:extLst>
                <a:ext uri="{FF2B5EF4-FFF2-40B4-BE49-F238E27FC236}">
                  <a16:creationId xmlns:a16="http://schemas.microsoft.com/office/drawing/2014/main" id="{C8D0CD29-54DB-C83F-A305-C1F677EB7D59}"/>
                </a:ext>
              </a:extLst>
            </p:cNvPr>
            <p:cNvSpPr txBox="1">
              <a:spLocks noChangeArrowheads="1"/>
            </p:cNvSpPr>
            <p:nvPr/>
          </p:nvSpPr>
          <p:spPr bwMode="auto">
            <a:xfrm flipH="1">
              <a:off x="7321734"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Recirc 03/24</a:t>
              </a:r>
            </a:p>
          </p:txBody>
        </p:sp>
      </p:grpSp>
      <p:cxnSp>
        <p:nvCxnSpPr>
          <p:cNvPr id="86" name="Straight Connector 85">
            <a:extLst>
              <a:ext uri="{FF2B5EF4-FFF2-40B4-BE49-F238E27FC236}">
                <a16:creationId xmlns:a16="http://schemas.microsoft.com/office/drawing/2014/main" id="{2AA9D4D4-BF76-2D90-E201-D8A0EAD51D56}"/>
              </a:ext>
            </a:extLst>
          </p:cNvPr>
          <p:cNvCxnSpPr>
            <a:cxnSpLocks/>
          </p:cNvCxnSpPr>
          <p:nvPr/>
        </p:nvCxnSpPr>
        <p:spPr bwMode="auto">
          <a:xfrm flipV="1">
            <a:off x="2141712" y="3602578"/>
            <a:ext cx="39319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Rectangle 86">
            <a:extLst>
              <a:ext uri="{FF2B5EF4-FFF2-40B4-BE49-F238E27FC236}">
                <a16:creationId xmlns:a16="http://schemas.microsoft.com/office/drawing/2014/main" id="{47A567E2-4B16-09B1-A1BA-3AAFFCB93B03}"/>
              </a:ext>
            </a:extLst>
          </p:cNvPr>
          <p:cNvSpPr/>
          <p:nvPr/>
        </p:nvSpPr>
        <p:spPr>
          <a:xfrm>
            <a:off x="6055001" y="3810213"/>
            <a:ext cx="82296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grpSp>
        <p:nvGrpSpPr>
          <p:cNvPr id="88" name="Group 87">
            <a:extLst>
              <a:ext uri="{FF2B5EF4-FFF2-40B4-BE49-F238E27FC236}">
                <a16:creationId xmlns:a16="http://schemas.microsoft.com/office/drawing/2014/main" id="{F6E4AAD1-E803-6C03-B5A5-4D2B796EA7A6}"/>
              </a:ext>
            </a:extLst>
          </p:cNvPr>
          <p:cNvGrpSpPr/>
          <p:nvPr/>
        </p:nvGrpSpPr>
        <p:grpSpPr>
          <a:xfrm>
            <a:off x="7846162" y="2131684"/>
            <a:ext cx="1050648" cy="1087354"/>
            <a:chOff x="8705473" y="2168072"/>
            <a:chExt cx="1050648" cy="1087354"/>
          </a:xfrm>
        </p:grpSpPr>
        <p:sp>
          <p:nvSpPr>
            <p:cNvPr id="89" name="Isosceles Triangle 88">
              <a:extLst>
                <a:ext uri="{FF2B5EF4-FFF2-40B4-BE49-F238E27FC236}">
                  <a16:creationId xmlns:a16="http://schemas.microsoft.com/office/drawing/2014/main" id="{4F7885AC-DC9F-DDB0-F4FC-90367FB362AE}"/>
                </a:ext>
              </a:extLst>
            </p:cNvPr>
            <p:cNvSpPr>
              <a:spLocks noChangeArrowheads="1"/>
            </p:cNvSpPr>
            <p:nvPr/>
          </p:nvSpPr>
          <p:spPr bwMode="auto">
            <a:xfrm flipH="1">
              <a:off x="9227118"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90" name="Text Box 26">
              <a:extLst>
                <a:ext uri="{FF2B5EF4-FFF2-40B4-BE49-F238E27FC236}">
                  <a16:creationId xmlns:a16="http://schemas.microsoft.com/office/drawing/2014/main" id="{6D2F9707-4CAB-95BD-145E-5AD508A0BF1F}"/>
                </a:ext>
              </a:extLst>
            </p:cNvPr>
            <p:cNvSpPr txBox="1">
              <a:spLocks noChangeArrowheads="1"/>
            </p:cNvSpPr>
            <p:nvPr/>
          </p:nvSpPr>
          <p:spPr bwMode="auto">
            <a:xfrm flipH="1">
              <a:off x="8909210"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07/24</a:t>
              </a:r>
            </a:p>
          </p:txBody>
        </p:sp>
        <p:sp>
          <p:nvSpPr>
            <p:cNvPr id="91" name="Isosceles Triangle 90">
              <a:extLst>
                <a:ext uri="{FF2B5EF4-FFF2-40B4-BE49-F238E27FC236}">
                  <a16:creationId xmlns:a16="http://schemas.microsoft.com/office/drawing/2014/main" id="{51883DFB-3CB6-F18C-C105-15736F508194}"/>
                </a:ext>
              </a:extLst>
            </p:cNvPr>
            <p:cNvSpPr>
              <a:spLocks noChangeArrowheads="1"/>
            </p:cNvSpPr>
            <p:nvPr/>
          </p:nvSpPr>
          <p:spPr bwMode="auto">
            <a:xfrm flipH="1">
              <a:off x="8958729" y="2671707"/>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92" name="Text Box 26">
              <a:extLst>
                <a:ext uri="{FF2B5EF4-FFF2-40B4-BE49-F238E27FC236}">
                  <a16:creationId xmlns:a16="http://schemas.microsoft.com/office/drawing/2014/main" id="{24748F1B-8C18-E50C-3AD8-65AC7C94B6EC}"/>
                </a:ext>
              </a:extLst>
            </p:cNvPr>
            <p:cNvSpPr txBox="1">
              <a:spLocks noChangeArrowheads="1"/>
            </p:cNvSpPr>
            <p:nvPr/>
          </p:nvSpPr>
          <p:spPr bwMode="auto">
            <a:xfrm flipH="1">
              <a:off x="8705473" y="2864796"/>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7/24</a:t>
              </a:r>
            </a:p>
          </p:txBody>
        </p:sp>
      </p:grpSp>
      <p:sp>
        <p:nvSpPr>
          <p:cNvPr id="93" name="Rectangle 92">
            <a:extLst>
              <a:ext uri="{FF2B5EF4-FFF2-40B4-BE49-F238E27FC236}">
                <a16:creationId xmlns:a16="http://schemas.microsoft.com/office/drawing/2014/main" id="{FB20CB9A-3DCF-72C1-8C32-F225BBE4FFF3}"/>
              </a:ext>
            </a:extLst>
          </p:cNvPr>
          <p:cNvSpPr/>
          <p:nvPr/>
        </p:nvSpPr>
        <p:spPr>
          <a:xfrm>
            <a:off x="6888088" y="4501170"/>
            <a:ext cx="1304375" cy="266858"/>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94" name="Rectangle 93">
            <a:extLst>
              <a:ext uri="{FF2B5EF4-FFF2-40B4-BE49-F238E27FC236}">
                <a16:creationId xmlns:a16="http://schemas.microsoft.com/office/drawing/2014/main" id="{6A85F652-F50D-2CB1-800E-47BB9DF81A26}"/>
              </a:ext>
            </a:extLst>
          </p:cNvPr>
          <p:cNvSpPr/>
          <p:nvPr/>
        </p:nvSpPr>
        <p:spPr>
          <a:xfrm>
            <a:off x="6885205" y="4159943"/>
            <a:ext cx="677543" cy="241730"/>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grpSp>
        <p:nvGrpSpPr>
          <p:cNvPr id="95" name="Group 94">
            <a:extLst>
              <a:ext uri="{FF2B5EF4-FFF2-40B4-BE49-F238E27FC236}">
                <a16:creationId xmlns:a16="http://schemas.microsoft.com/office/drawing/2014/main" id="{CB03A559-16D0-44A3-65FA-745EAE2DA5B3}"/>
              </a:ext>
            </a:extLst>
          </p:cNvPr>
          <p:cNvGrpSpPr/>
          <p:nvPr/>
        </p:nvGrpSpPr>
        <p:grpSpPr>
          <a:xfrm>
            <a:off x="6617241" y="2735131"/>
            <a:ext cx="846911" cy="583719"/>
            <a:chOff x="7321734" y="2168072"/>
            <a:chExt cx="846911" cy="583719"/>
          </a:xfrm>
        </p:grpSpPr>
        <p:sp>
          <p:nvSpPr>
            <p:cNvPr id="96" name="Isosceles Triangle 95">
              <a:extLst>
                <a:ext uri="{FF2B5EF4-FFF2-40B4-BE49-F238E27FC236}">
                  <a16:creationId xmlns:a16="http://schemas.microsoft.com/office/drawing/2014/main" id="{A88BB1A4-6922-FA71-4904-DBDCEDE3470F}"/>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97" name="Text Box 26">
              <a:extLst>
                <a:ext uri="{FF2B5EF4-FFF2-40B4-BE49-F238E27FC236}">
                  <a16:creationId xmlns:a16="http://schemas.microsoft.com/office/drawing/2014/main" id="{E23862C8-3A91-B666-2DBF-711D4EE81F80}"/>
                </a:ext>
              </a:extLst>
            </p:cNvPr>
            <p:cNvSpPr txBox="1">
              <a:spLocks noChangeArrowheads="1"/>
            </p:cNvSpPr>
            <p:nvPr/>
          </p:nvSpPr>
          <p:spPr bwMode="auto">
            <a:xfrm flipH="1">
              <a:off x="7321734"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p>
            <a:p>
              <a:pPr algn="ctr"/>
              <a:r>
                <a:rPr lang="en-US" altLang="en-US" sz="1000" dirty="0">
                  <a:latin typeface="Arial" panose="020B0604020202020204" pitchFamily="34" charset="0"/>
                  <a:cs typeface="Arial" panose="020B0604020202020204" pitchFamily="34" charset="0"/>
                </a:rPr>
                <a:t>start</a:t>
              </a:r>
            </a:p>
          </p:txBody>
        </p:sp>
      </p:grpSp>
      <p:grpSp>
        <p:nvGrpSpPr>
          <p:cNvPr id="98" name="Group 97">
            <a:extLst>
              <a:ext uri="{FF2B5EF4-FFF2-40B4-BE49-F238E27FC236}">
                <a16:creationId xmlns:a16="http://schemas.microsoft.com/office/drawing/2014/main" id="{9785862D-CF34-0902-233E-D1FA619921AF}"/>
              </a:ext>
            </a:extLst>
          </p:cNvPr>
          <p:cNvGrpSpPr/>
          <p:nvPr/>
        </p:nvGrpSpPr>
        <p:grpSpPr>
          <a:xfrm>
            <a:off x="7118015" y="2739043"/>
            <a:ext cx="846911" cy="429831"/>
            <a:chOff x="7321734" y="2168072"/>
            <a:chExt cx="846911" cy="429831"/>
          </a:xfrm>
        </p:grpSpPr>
        <p:sp>
          <p:nvSpPr>
            <p:cNvPr id="99" name="Isosceles Triangle 98">
              <a:extLst>
                <a:ext uri="{FF2B5EF4-FFF2-40B4-BE49-F238E27FC236}">
                  <a16:creationId xmlns:a16="http://schemas.microsoft.com/office/drawing/2014/main" id="{27456142-8507-3DC9-5687-297CA807755C}"/>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0" name="Text Box 26">
              <a:extLst>
                <a:ext uri="{FF2B5EF4-FFF2-40B4-BE49-F238E27FC236}">
                  <a16:creationId xmlns:a16="http://schemas.microsoft.com/office/drawing/2014/main" id="{ADFAD3A5-42E7-0539-6A0C-679B9488530C}"/>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grpSp>
      <p:sp>
        <p:nvSpPr>
          <p:cNvPr id="101" name="Rectangle 100">
            <a:extLst>
              <a:ext uri="{FF2B5EF4-FFF2-40B4-BE49-F238E27FC236}">
                <a16:creationId xmlns:a16="http://schemas.microsoft.com/office/drawing/2014/main" id="{1D78139A-A88F-82DC-B4C8-9E514FE0FDFD}"/>
              </a:ext>
            </a:extLst>
          </p:cNvPr>
          <p:cNvSpPr/>
          <p:nvPr/>
        </p:nvSpPr>
        <p:spPr>
          <a:xfrm>
            <a:off x="8475807" y="4501170"/>
            <a:ext cx="548640" cy="266858"/>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102" name="Rectangle 101">
            <a:extLst>
              <a:ext uri="{FF2B5EF4-FFF2-40B4-BE49-F238E27FC236}">
                <a16:creationId xmlns:a16="http://schemas.microsoft.com/office/drawing/2014/main" id="{E1BDF35F-5761-0E70-7B05-DF8B1DF16CD7}"/>
              </a:ext>
            </a:extLst>
          </p:cNvPr>
          <p:cNvSpPr/>
          <p:nvPr/>
        </p:nvSpPr>
        <p:spPr>
          <a:xfrm>
            <a:off x="9022777" y="449427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103" name="Group 102">
            <a:extLst>
              <a:ext uri="{FF2B5EF4-FFF2-40B4-BE49-F238E27FC236}">
                <a16:creationId xmlns:a16="http://schemas.microsoft.com/office/drawing/2014/main" id="{457F642A-5FE8-2EF3-EBF6-5756EE7D9C78}"/>
              </a:ext>
            </a:extLst>
          </p:cNvPr>
          <p:cNvGrpSpPr/>
          <p:nvPr/>
        </p:nvGrpSpPr>
        <p:grpSpPr>
          <a:xfrm>
            <a:off x="10167180" y="2170682"/>
            <a:ext cx="846911" cy="583719"/>
            <a:chOff x="8748009" y="2135494"/>
            <a:chExt cx="846911" cy="583719"/>
          </a:xfrm>
        </p:grpSpPr>
        <p:sp>
          <p:nvSpPr>
            <p:cNvPr id="104" name="Isosceles Triangle 103">
              <a:extLst>
                <a:ext uri="{FF2B5EF4-FFF2-40B4-BE49-F238E27FC236}">
                  <a16:creationId xmlns:a16="http://schemas.microsoft.com/office/drawing/2014/main" id="{F36D80C9-3241-49DA-81FF-0728D7F6F807}"/>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5" name="Text Box 26">
              <a:extLst>
                <a:ext uri="{FF2B5EF4-FFF2-40B4-BE49-F238E27FC236}">
                  <a16:creationId xmlns:a16="http://schemas.microsoft.com/office/drawing/2014/main" id="{269F9B5C-DB60-E25E-7388-5BF2155026F2}"/>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11/24</a:t>
              </a:r>
            </a:p>
          </p:txBody>
        </p:sp>
      </p:grpSp>
      <p:sp>
        <p:nvSpPr>
          <p:cNvPr id="106" name="Isosceles Triangle 105">
            <a:extLst>
              <a:ext uri="{FF2B5EF4-FFF2-40B4-BE49-F238E27FC236}">
                <a16:creationId xmlns:a16="http://schemas.microsoft.com/office/drawing/2014/main" id="{5F8DD1A3-EFBF-0680-D764-599E7F442493}"/>
              </a:ext>
            </a:extLst>
          </p:cNvPr>
          <p:cNvSpPr>
            <a:spLocks noChangeArrowheads="1"/>
          </p:cNvSpPr>
          <p:nvPr/>
        </p:nvSpPr>
        <p:spPr bwMode="auto">
          <a:xfrm flipH="1">
            <a:off x="8797528" y="2639129"/>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7" name="Text Box 26">
            <a:extLst>
              <a:ext uri="{FF2B5EF4-FFF2-40B4-BE49-F238E27FC236}">
                <a16:creationId xmlns:a16="http://schemas.microsoft.com/office/drawing/2014/main" id="{DED5B645-DC80-045B-6CFB-15B564035F5C}"/>
              </a:ext>
            </a:extLst>
          </p:cNvPr>
          <p:cNvSpPr txBox="1">
            <a:spLocks noChangeArrowheads="1"/>
          </p:cNvSpPr>
          <p:nvPr/>
        </p:nvSpPr>
        <p:spPr bwMode="auto">
          <a:xfrm flipH="1">
            <a:off x="8544272" y="2832218"/>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10/24</a:t>
            </a:r>
          </a:p>
        </p:txBody>
      </p:sp>
    </p:spTree>
    <p:extLst>
      <p:ext uri="{BB962C8B-B14F-4D97-AF65-F5344CB8AC3E}">
        <p14:creationId xmlns:p14="http://schemas.microsoft.com/office/powerpoint/2010/main" val="37070785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4" name="Slide Number Placeholder 3">
            <a:extLst>
              <a:ext uri="{FF2B5EF4-FFF2-40B4-BE49-F238E27FC236}">
                <a16:creationId xmlns:a16="http://schemas.microsoft.com/office/drawing/2014/main" id="{EFD4E48F-9300-438A-8C3B-A714C94868D8}"/>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485B51AB-6A1D-4BA6-8817-ECA2366E18E5}"/>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45D1BC66-0A21-4D49-9A97-9FE36CAC67F1}"/>
              </a:ext>
            </a:extLst>
          </p:cNvPr>
          <p:cNvSpPr>
            <a:spLocks noGrp="1"/>
          </p:cNvSpPr>
          <p:nvPr>
            <p:ph type="dt" idx="15"/>
          </p:nvPr>
        </p:nvSpPr>
        <p:spPr/>
        <p:txBody>
          <a:bodyPr/>
          <a:lstStyle/>
          <a:p>
            <a:r>
              <a:rPr lang="en-US"/>
              <a:t>March 2024</a:t>
            </a:r>
            <a:endParaRPr lang="en-GB" dirty="0"/>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Thu. Apr. 25</a:t>
            </a:r>
            <a:r>
              <a:rPr lang="en-US" altLang="en-US" kern="0" baseline="30000" dirty="0"/>
              <a:t>th</a:t>
            </a:r>
            <a:r>
              <a:rPr lang="en-US" altLang="en-US" kern="0" dirty="0"/>
              <a:t> 		11:00am PT / 13:00 ET (1:30)</a:t>
            </a:r>
          </a:p>
          <a:p>
            <a:pPr lvl="1">
              <a:buFont typeface="Arial" panose="020B0604020202020204" pitchFamily="34" charset="0"/>
              <a:buChar char="•"/>
            </a:pPr>
            <a:r>
              <a:rPr lang="en-US" altLang="en-US" kern="0" dirty="0"/>
              <a:t>Tue. Apr. 30</a:t>
            </a:r>
            <a:r>
              <a:rPr lang="en-US" altLang="en-US" kern="0" baseline="30000" dirty="0"/>
              <a:t>th</a:t>
            </a:r>
            <a:r>
              <a:rPr lang="en-US" altLang="en-US" kern="0" dirty="0"/>
              <a:t> 			10:00am PT / 13:00 ET</a:t>
            </a:r>
            <a:r>
              <a:rPr lang="en-US" altLang="en-US" kern="0" baseline="30000" dirty="0">
                <a:solidFill>
                  <a:schemeClr val="tx1"/>
                </a:solidFill>
              </a:rPr>
              <a:t>  </a:t>
            </a:r>
            <a:r>
              <a:rPr lang="en-US" altLang="en-US" kern="0" dirty="0"/>
              <a:t>(2:00)</a:t>
            </a:r>
            <a:endParaRPr lang="he-IL" altLang="en-US" kern="0" dirty="0"/>
          </a:p>
          <a:p>
            <a:pPr lvl="1">
              <a:buFont typeface="Arial" panose="020B0604020202020204" pitchFamily="34" charset="0"/>
              <a:buChar char="•"/>
            </a:pPr>
            <a:r>
              <a:rPr lang="en-US" altLang="en-US" kern="0" dirty="0"/>
              <a:t>Tue. May 7</a:t>
            </a:r>
            <a:r>
              <a:rPr lang="en-US" altLang="en-US" kern="0" baseline="30000" dirty="0"/>
              <a:t>th</a:t>
            </a:r>
            <a:r>
              <a:rPr lang="en-US" altLang="en-US" kern="0" dirty="0"/>
              <a:t> 			10:00am PT / 13:00 ET  (2:00)</a:t>
            </a:r>
            <a:endParaRPr lang="he-IL" altLang="en-US" kern="0" dirty="0"/>
          </a:p>
          <a:p>
            <a:pPr marL="457200" lvl="1" indent="0"/>
            <a:endParaRPr lang="en-US" altLang="en-US" kern="0" baseline="30000" dirty="0"/>
          </a:p>
          <a:p>
            <a:pPr marL="0" indent="0"/>
            <a:endParaRPr lang="en-US" altLang="en-US" sz="2000" b="0" kern="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584775"/>
          </a:xfrm>
          <a:prstGeom prst="rect">
            <a:avLst/>
          </a:prstGeom>
          <a:noFill/>
        </p:spPr>
        <p:txBody>
          <a:bodyPr wrap="square" rtlCol="0">
            <a:spAutoFit/>
          </a:bodyPr>
          <a:lstStyle/>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Tree>
    <p:extLst>
      <p:ext uri="{BB962C8B-B14F-4D97-AF65-F5344CB8AC3E}">
        <p14:creationId xmlns:p14="http://schemas.microsoft.com/office/powerpoint/2010/main" val="3548319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March</a:t>
            </a:r>
            <a:r>
              <a:rPr lang="en-US" dirty="0"/>
              <a:t>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2024-03-14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833BA89C-F83D-907A-8794-79DFFB6F90B5}"/>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B0637C32-315A-4D45-7664-CE3F27F8BA73}"/>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8" name="Date Placeholder 7">
            <a:extLst>
              <a:ext uri="{FF2B5EF4-FFF2-40B4-BE49-F238E27FC236}">
                <a16:creationId xmlns:a16="http://schemas.microsoft.com/office/drawing/2014/main" id="{0876E504-3ED0-3729-94B3-7C49A698AE48}"/>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4659861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t>TGbn had scheduled 7 sessions during the March plenary</a:t>
            </a:r>
          </a:p>
          <a:p>
            <a:pPr marL="800100" lvl="1" indent="-342900">
              <a:buFont typeface="Arial" panose="020B0604020202020204" pitchFamily="34" charset="0"/>
              <a:buChar char="•"/>
            </a:pPr>
            <a:r>
              <a:rPr lang="en-US" dirty="0"/>
              <a:t>Discussed more than 45 technical submissions</a:t>
            </a:r>
          </a:p>
          <a:p>
            <a:pPr marL="1200150" lvl="2" indent="-342900">
              <a:buFont typeface="Arial" panose="020B0604020202020204" pitchFamily="34" charset="0"/>
              <a:buChar char="•"/>
            </a:pPr>
            <a:r>
              <a:rPr lang="en-US" dirty="0"/>
              <a:t>Covering a variety of topics:</a:t>
            </a:r>
          </a:p>
          <a:p>
            <a:pPr marL="1657350" lvl="3" indent="-342900">
              <a:buFont typeface="Arial" panose="020B0604020202020204" pitchFamily="34" charset="0"/>
              <a:buChar char="•"/>
            </a:pPr>
            <a:r>
              <a:rPr lang="en-US" dirty="0"/>
              <a:t>Multi AP coordination, relay operation, pilots, LDPC, sounding, A-PPDU, coexistence, distributed RU, non primary channel access, dynamic secondary operation, channel access, power save, roaming, feedback reports, preamble, modulation, coordinated beamforming, etc.</a:t>
            </a:r>
          </a:p>
          <a:p>
            <a:pPr marL="1200150" lvl="2" indent="-342900">
              <a:buFont typeface="Arial" panose="020B0604020202020204" pitchFamily="34" charset="0"/>
              <a:buChar char="•"/>
            </a:pPr>
            <a:r>
              <a:rPr lang="en-US" dirty="0"/>
              <a:t>Consensus reached on power save mechanisms and additional design details on distributed RUs</a:t>
            </a:r>
          </a:p>
          <a:p>
            <a:pPr marL="1200150" lvl="2" indent="-342900">
              <a:buFont typeface="Arial" panose="020B0604020202020204" pitchFamily="34" charset="0"/>
              <a:buChar char="•"/>
            </a:pPr>
            <a:endParaRPr lang="en-US" dirty="0"/>
          </a:p>
          <a:p>
            <a:pPr>
              <a:buFont typeface="Arial" panose="020B0604020202020204" pitchFamily="34" charset="0"/>
              <a:buChar char="•"/>
            </a:pPr>
            <a:r>
              <a:rPr lang="en-US" dirty="0"/>
              <a:t>Agenda is available in </a:t>
            </a:r>
            <a:r>
              <a:rPr lang="en-US" dirty="0">
                <a:hlinkClick r:id="rId3"/>
              </a:rPr>
              <a:t>11-24/0235r14</a:t>
            </a:r>
            <a:endParaRPr lang="en-US" dirty="0"/>
          </a:p>
          <a:p>
            <a:pPr>
              <a:buFont typeface="Arial" panose="020B0604020202020204" pitchFamily="34" charset="0"/>
              <a:buChar char="•"/>
            </a:pPr>
            <a:r>
              <a:rPr lang="en-US" dirty="0"/>
              <a:t>Motions are available in </a:t>
            </a:r>
            <a:r>
              <a:rPr lang="en-US" dirty="0">
                <a:hlinkClick r:id="rId4"/>
              </a:rPr>
              <a:t>11-24/171r5</a:t>
            </a:r>
            <a:endParaRPr lang="en-US" dirty="0"/>
          </a:p>
          <a:p>
            <a:pPr>
              <a:buFont typeface="Arial" panose="020B0604020202020204" pitchFamily="34" charset="0"/>
              <a:buChar char="•"/>
            </a:pPr>
            <a:r>
              <a:rPr lang="en-US" dirty="0"/>
              <a:t>Goals for May 2024: </a:t>
            </a:r>
          </a:p>
          <a:p>
            <a:pPr marL="800100" lvl="1" indent="-342900">
              <a:buFont typeface="Arial" panose="020B0604020202020204" pitchFamily="34" charset="0"/>
              <a:buChar char="•"/>
            </a:pPr>
            <a:r>
              <a:rPr lang="en-US" dirty="0"/>
              <a:t>Discuss technical submissions</a:t>
            </a:r>
          </a:p>
        </p:txBody>
      </p:sp>
      <p:sp>
        <p:nvSpPr>
          <p:cNvPr id="7" name="Footer Placeholder 6">
            <a:extLst>
              <a:ext uri="{FF2B5EF4-FFF2-40B4-BE49-F238E27FC236}">
                <a16:creationId xmlns:a16="http://schemas.microsoft.com/office/drawing/2014/main" id="{0F24A424-E956-AAAD-7D0A-EF08D9760921}"/>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9F6F6DD7-D3D3-50E1-20BD-3B814E6D1BDB}"/>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9" name="Date Placeholder 8">
            <a:extLst>
              <a:ext uri="{FF2B5EF4-FFF2-40B4-BE49-F238E27FC236}">
                <a16:creationId xmlns:a16="http://schemas.microsoft.com/office/drawing/2014/main" id="{52B62AB9-F156-DB5A-6118-0C7CE368BE69}"/>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948041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981201"/>
            <a:ext cx="10361084" cy="4494213"/>
          </a:xfrm>
        </p:spPr>
        <p:txBody>
          <a:bodyPr/>
          <a:lstStyle/>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Mar 25 			(Monday)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Mar 28			(Thursday) 		– MAC/PHY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Apr 01-04			(Monday, Thursday)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Apr 08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Apr 11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MAC/PHY</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Apr 15 			(Monday)			– Joint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Apr 18				(Thursday) 		– Joint</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Apr 22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Apr 25				(Thursday) 		– MAC/PHY</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Apr 29 			(Monday)			– Joint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May 02			(Thursday) 		 				Holiday</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May 06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58F0D15E-2104-6E74-ABA9-CD39162A6D65}"/>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49FFB8CC-1E4C-6531-608F-49F0347CFF1E}"/>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8" name="Date Placeholder 7">
            <a:extLst>
              <a:ext uri="{FF2B5EF4-FFF2-40B4-BE49-F238E27FC236}">
                <a16:creationId xmlns:a16="http://schemas.microsoft.com/office/drawing/2014/main" id="{CB5EF7B8-750E-0EE0-031A-4186FE10A239}"/>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5452175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t>TGbn Timeline </a:t>
            </a:r>
            <a:r>
              <a:rPr lang="en-US"/>
              <a:t>And Status</a:t>
            </a:r>
            <a:endParaRPr lang="en-US" dirty="0"/>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FFFF00"/>
                </a:highlight>
              </a:rPr>
              <a:t>D0.1 								Jan 2025</a:t>
            </a:r>
          </a:p>
          <a:p>
            <a:pPr marL="800100" lvl="1" indent="-342900">
              <a:buFont typeface="Arial" panose="020B0604020202020204" pitchFamily="34" charset="0"/>
              <a:buChar char="•"/>
            </a:pPr>
            <a:r>
              <a:rPr lang="en-US" altLang="en-US" b="1" dirty="0"/>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05F7B491-F3E4-C960-F257-4C6FC3179D67}"/>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7C11236F-7091-0FAA-2BF4-23E033B892CC}"/>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9" name="Date Placeholder 8">
            <a:extLst>
              <a:ext uri="{FF2B5EF4-FFF2-40B4-BE49-F238E27FC236}">
                <a16:creationId xmlns:a16="http://schemas.microsoft.com/office/drawing/2014/main" id="{8C4EA336-BB95-011E-49AA-DCC93EED2758}"/>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535745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Mar 2024 Plenary</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SG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Vice Chair: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err="1">
                <a:latin typeface="Arial" panose="020B0604020202020204" pitchFamily="34" charset="0"/>
              </a:rPr>
              <a:t>Hao</a:t>
            </a:r>
            <a:r>
              <a:rPr lang="en-US" altLang="zh-CN" sz="2000" kern="0" dirty="0">
                <a:latin typeface="Arial" panose="020B0604020202020204" pitchFamily="34" charset="0"/>
              </a:rPr>
              <a:t> Wang (</a:t>
            </a:r>
            <a:r>
              <a:rPr lang="en-US" altLang="zh-CN" sz="2000" kern="0" dirty="0" err="1">
                <a:latin typeface="Arial" panose="020B0604020202020204" pitchFamily="34" charset="0"/>
              </a:rPr>
              <a:t>Tencent</a:t>
            </a:r>
            <a:r>
              <a:rPr lang="en-US" altLang="zh-CN"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C7B96C67-2AD7-2B0D-5CEE-D4046F4AFE66}"/>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0238A396-1280-2ABE-30BD-08C91D039D58}"/>
              </a:ext>
            </a:extLst>
          </p:cNvPr>
          <p:cNvSpPr>
            <a:spLocks noGrp="1"/>
          </p:cNvSpPr>
          <p:nvPr>
            <p:ph type="sldNum" idx="12"/>
          </p:nvPr>
        </p:nvSpPr>
        <p:spPr/>
        <p:txBody>
          <a:bodyPr/>
          <a:lstStyle/>
          <a:p>
            <a:r>
              <a:rPr lang="en-GB"/>
              <a:t>Slide </a:t>
            </a:r>
            <a:fld id="{06B781AF-4CCF-49B0-A572-DE54FBE5D942}" type="slidenum">
              <a:rPr lang="en-GB" smtClean="0"/>
              <a:pPr/>
              <a:t>77</a:t>
            </a:fld>
            <a:endParaRPr lang="en-GB"/>
          </a:p>
        </p:txBody>
      </p:sp>
      <p:sp>
        <p:nvSpPr>
          <p:cNvPr id="4" name="Date Placeholder 3">
            <a:extLst>
              <a:ext uri="{FF2B5EF4-FFF2-40B4-BE49-F238E27FC236}">
                <a16:creationId xmlns:a16="http://schemas.microsoft.com/office/drawing/2014/main" id="{84797F71-2EE2-EB6F-69F6-BFB1276BF90F}"/>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2165197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0000" lnSpcReduction="10000"/>
          </a:bodyPr>
          <a:lstStyle/>
          <a:p>
            <a:pPr>
              <a:buFont typeface="Arial" panose="020B0604020202020204" pitchFamily="34" charset="0"/>
              <a:buChar char="•"/>
            </a:pPr>
            <a:r>
              <a:rPr lang="en-GB" altLang="en-US" dirty="0"/>
              <a:t>5 AMP SG meetings were planned and held during Mar plenary session.</a:t>
            </a:r>
          </a:p>
          <a:p>
            <a:pPr lvl="0">
              <a:buFont typeface="Arial" panose="020B0604020202020204" pitchFamily="34" charset="0"/>
              <a:buChar char="•"/>
            </a:pPr>
            <a:r>
              <a:rPr lang="en-GB" altLang="en-US" dirty="0"/>
              <a:t>26 AMP PAR comments and 19 AMP CSD comments were received and proceeded during the week.</a:t>
            </a:r>
          </a:p>
          <a:p>
            <a:pPr lvl="0">
              <a:buFont typeface="Arial" panose="020B0604020202020204" pitchFamily="34" charset="0"/>
              <a:buChar char="•"/>
            </a:pPr>
            <a:r>
              <a:rPr lang="en-GB" altLang="en-US" dirty="0"/>
              <a:t>The AMP PAR and CSD were updated based on approved comment resolutions and were approved during WG interim-week plenary to submit to EC for approval.</a:t>
            </a:r>
          </a:p>
          <a:p>
            <a:pPr lvl="0">
              <a:buFont typeface="Arial" panose="020B0604020202020204" pitchFamily="34" charset="0"/>
              <a:buChar char="•"/>
            </a:pPr>
            <a:r>
              <a:rPr lang="en-GB" altLang="en-US" dirty="0"/>
              <a:t>6 technical submissions were presented and discussed.</a:t>
            </a:r>
          </a:p>
          <a:p>
            <a:pPr>
              <a:buFont typeface="Arial" panose="020B0604020202020204" pitchFamily="34" charset="0"/>
              <a:buChar char="•"/>
            </a:pPr>
            <a:r>
              <a:rPr lang="en-GB" altLang="en-US" dirty="0"/>
              <a:t>AMP SG agenda for the week is as below:</a:t>
            </a:r>
          </a:p>
          <a:p>
            <a:pPr lvl="1">
              <a:buFont typeface="Arial" panose="020B0604020202020204" pitchFamily="34" charset="0"/>
              <a:buChar char="•"/>
            </a:pPr>
            <a:r>
              <a:rPr lang="en-GB" altLang="en-US" dirty="0">
                <a:hlinkClick r:id="rId2"/>
              </a:rPr>
              <a:t>https://mentor.ieee.org/802.11/dcn/24/11-24-0242-06-0amp-amp-sg-meeting-agenda-for-mar-plenary-2024.pptx</a:t>
            </a:r>
            <a:endParaRPr lang="en-GB" altLang="en-US" dirty="0"/>
          </a:p>
          <a:p>
            <a:pPr lvl="1">
              <a:buFont typeface="Arial" panose="020B0604020202020204" pitchFamily="34" charset="0"/>
              <a:buChar char="•"/>
            </a:pPr>
            <a:endParaRPr lang="en-US" altLang="en-GB" dirty="0"/>
          </a:p>
          <a:p>
            <a:pPr marL="57150" indent="0"/>
            <a:r>
              <a:rPr lang="en-US" altLang="en-GB" dirty="0"/>
              <a:t>Goal of future AMP SG work: </a:t>
            </a:r>
          </a:p>
          <a:p>
            <a:pPr marL="514350" lvl="1" indent="0"/>
            <a:r>
              <a:rPr lang="en-US" altLang="en-GB" dirty="0"/>
              <a:t>PAR/CSD development and technical discussion.</a:t>
            </a:r>
          </a:p>
        </p:txBody>
      </p:sp>
      <p:sp>
        <p:nvSpPr>
          <p:cNvPr id="7" name="标题 6"/>
          <p:cNvSpPr>
            <a:spLocks noGrp="1"/>
          </p:cNvSpPr>
          <p:nvPr>
            <p:ph type="title"/>
          </p:nvPr>
        </p:nvSpPr>
        <p:spPr/>
        <p:txBody>
          <a:bodyPr/>
          <a:lstStyle/>
          <a:p>
            <a:r>
              <a:rPr lang="en-US" altLang="zh-CN" dirty="0"/>
              <a:t>AMP SG’s Progress during this week</a:t>
            </a:r>
            <a:endParaRPr lang="zh-CN" altLang="en-US" dirty="0"/>
          </a:p>
        </p:txBody>
      </p:sp>
      <p:sp>
        <p:nvSpPr>
          <p:cNvPr id="2" name="Footer Placeholder 1">
            <a:extLst>
              <a:ext uri="{FF2B5EF4-FFF2-40B4-BE49-F238E27FC236}">
                <a16:creationId xmlns:a16="http://schemas.microsoft.com/office/drawing/2014/main" id="{0B735092-8243-EFE8-D8C5-229E84B01F54}"/>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433A9A46-0CA4-B876-8C5F-2869032BD7D4}"/>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9" name="Date Placeholder 8">
            <a:extLst>
              <a:ext uri="{FF2B5EF4-FFF2-40B4-BE49-F238E27FC236}">
                <a16:creationId xmlns:a16="http://schemas.microsoft.com/office/drawing/2014/main" id="{A324936A-B507-7C67-2C35-699A12F1A907}"/>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0750085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SG Timeline Update and Teleconference Plan</a:t>
            </a:r>
            <a:endParaRPr lang="zh-CN" altLang="en-US" dirty="0"/>
          </a:p>
        </p:txBody>
      </p:sp>
      <p:sp>
        <p:nvSpPr>
          <p:cNvPr id="9" name="内容占位符 2"/>
          <p:cNvSpPr txBox="1">
            <a:spLocks/>
          </p:cNvSpPr>
          <p:nvPr/>
        </p:nvSpPr>
        <p:spPr>
          <a:xfrm>
            <a:off x="1134616" y="4577390"/>
            <a:ext cx="8136467" cy="837935"/>
          </a:xfrm>
          <a:prstGeom prst="rect">
            <a:avLst/>
          </a:prstGeom>
        </p:spPr>
        <p:txBody>
          <a:bodyPr>
            <a:normAutofit fontScale="925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50000"/>
              </a:lnSpc>
              <a:spcBef>
                <a:spcPts val="600"/>
              </a:spcBef>
              <a:spcAft>
                <a:spcPts val="600"/>
              </a:spcAft>
            </a:pPr>
            <a:r>
              <a:rPr lang="en-US" u="sng" dirty="0"/>
              <a:t>No AMP SG teleconference planned before May 802W interim</a:t>
            </a:r>
          </a:p>
        </p:txBody>
      </p:sp>
      <p:grpSp>
        <p:nvGrpSpPr>
          <p:cNvPr id="57" name="组合 56"/>
          <p:cNvGrpSpPr/>
          <p:nvPr/>
        </p:nvGrpSpPr>
        <p:grpSpPr>
          <a:xfrm>
            <a:off x="928688" y="2325469"/>
            <a:ext cx="10259981" cy="1408331"/>
            <a:chOff x="914536" y="5116994"/>
            <a:chExt cx="10259981" cy="1408331"/>
          </a:xfrm>
        </p:grpSpPr>
        <p:cxnSp>
          <p:nvCxnSpPr>
            <p:cNvPr id="58" name="直接箭头连接符 57"/>
            <p:cNvCxnSpPr/>
            <p:nvPr/>
          </p:nvCxnSpPr>
          <p:spPr bwMode="auto">
            <a:xfrm>
              <a:off x="990734" y="5893885"/>
              <a:ext cx="10058136" cy="0"/>
            </a:xfrm>
            <a:prstGeom prst="straightConnector1">
              <a:avLst/>
            </a:prstGeom>
            <a:solidFill>
              <a:srgbClr val="00B8FF"/>
            </a:solidFill>
            <a:ln w="38100" cap="flat" cmpd="sng" algn="ctr">
              <a:solidFill>
                <a:schemeClr val="bg1">
                  <a:lumMod val="50000"/>
                </a:schemeClr>
              </a:solidFill>
              <a:prstDash val="solid"/>
              <a:round/>
              <a:headEnd type="none" w="med" len="med"/>
              <a:tailEnd type="triangle"/>
            </a:ln>
          </p:spPr>
        </p:cxnSp>
        <p:sp>
          <p:nvSpPr>
            <p:cNvPr id="59" name="文本框 58"/>
            <p:cNvSpPr txBox="1"/>
            <p:nvPr/>
          </p:nvSpPr>
          <p:spPr>
            <a:xfrm>
              <a:off x="1027715" y="6043056"/>
              <a:ext cx="990574" cy="276999"/>
            </a:xfrm>
            <a:prstGeom prst="rect">
              <a:avLst/>
            </a:prstGeom>
            <a:noFill/>
          </p:spPr>
          <p:txBody>
            <a:bodyPr wrap="square" rtlCol="0">
              <a:spAutoFit/>
            </a:bodyPr>
            <a:lstStyle/>
            <a:p>
              <a:r>
                <a:rPr lang="en-US" sz="1200" dirty="0">
                  <a:solidFill>
                    <a:schemeClr val="tx1"/>
                  </a:solidFill>
                </a:rPr>
                <a:t>May 2023</a:t>
              </a:r>
            </a:p>
          </p:txBody>
        </p:sp>
        <p:sp>
          <p:nvSpPr>
            <p:cNvPr id="60" name="文本框 59"/>
            <p:cNvSpPr txBox="1"/>
            <p:nvPr/>
          </p:nvSpPr>
          <p:spPr>
            <a:xfrm>
              <a:off x="2550529" y="6043056"/>
              <a:ext cx="990574" cy="276999"/>
            </a:xfrm>
            <a:prstGeom prst="rect">
              <a:avLst/>
            </a:prstGeom>
            <a:noFill/>
          </p:spPr>
          <p:txBody>
            <a:bodyPr wrap="square" rtlCol="0">
              <a:spAutoFit/>
            </a:bodyPr>
            <a:lstStyle/>
            <a:p>
              <a:r>
                <a:rPr lang="en-US" sz="1200" dirty="0">
                  <a:solidFill>
                    <a:schemeClr val="tx1"/>
                  </a:solidFill>
                </a:rPr>
                <a:t>Jul 2023</a:t>
              </a:r>
            </a:p>
          </p:txBody>
        </p:sp>
        <p:sp>
          <p:nvSpPr>
            <p:cNvPr id="61" name="文本框 60"/>
            <p:cNvSpPr txBox="1"/>
            <p:nvPr/>
          </p:nvSpPr>
          <p:spPr>
            <a:xfrm>
              <a:off x="4073343" y="6043056"/>
              <a:ext cx="990574" cy="276999"/>
            </a:xfrm>
            <a:prstGeom prst="rect">
              <a:avLst/>
            </a:prstGeom>
            <a:noFill/>
          </p:spPr>
          <p:txBody>
            <a:bodyPr wrap="square" rtlCol="0">
              <a:spAutoFit/>
            </a:bodyPr>
            <a:lstStyle/>
            <a:p>
              <a:r>
                <a:rPr lang="en-US" sz="1200" dirty="0">
                  <a:solidFill>
                    <a:schemeClr val="tx1"/>
                  </a:solidFill>
                </a:rPr>
                <a:t>Sep 2023</a:t>
              </a:r>
            </a:p>
          </p:txBody>
        </p:sp>
        <p:sp>
          <p:nvSpPr>
            <p:cNvPr id="62" name="文本框 61"/>
            <p:cNvSpPr txBox="1"/>
            <p:nvPr/>
          </p:nvSpPr>
          <p:spPr>
            <a:xfrm>
              <a:off x="5596157" y="6043055"/>
              <a:ext cx="990574" cy="276999"/>
            </a:xfrm>
            <a:prstGeom prst="rect">
              <a:avLst/>
            </a:prstGeom>
            <a:noFill/>
          </p:spPr>
          <p:txBody>
            <a:bodyPr wrap="square" rtlCol="0">
              <a:spAutoFit/>
            </a:bodyPr>
            <a:lstStyle/>
            <a:p>
              <a:r>
                <a:rPr lang="en-US" sz="1200" b="1" dirty="0">
                  <a:solidFill>
                    <a:schemeClr val="tx1"/>
                  </a:solidFill>
                </a:rPr>
                <a:t>Nov 2023</a:t>
              </a:r>
            </a:p>
          </p:txBody>
        </p:sp>
        <p:sp>
          <p:nvSpPr>
            <p:cNvPr id="63" name="文本框 62"/>
            <p:cNvSpPr txBox="1"/>
            <p:nvPr/>
          </p:nvSpPr>
          <p:spPr>
            <a:xfrm>
              <a:off x="7118971" y="6047525"/>
              <a:ext cx="990574" cy="276999"/>
            </a:xfrm>
            <a:prstGeom prst="rect">
              <a:avLst/>
            </a:prstGeom>
            <a:noFill/>
          </p:spPr>
          <p:txBody>
            <a:bodyPr wrap="square" rtlCol="0">
              <a:spAutoFit/>
            </a:bodyPr>
            <a:lstStyle/>
            <a:p>
              <a:r>
                <a:rPr lang="en-US" sz="1200" dirty="0">
                  <a:solidFill>
                    <a:schemeClr val="tx1"/>
                  </a:solidFill>
                </a:rPr>
                <a:t>Jan 2024</a:t>
              </a:r>
            </a:p>
          </p:txBody>
        </p:sp>
        <p:sp>
          <p:nvSpPr>
            <p:cNvPr id="64" name="椭圆 63"/>
            <p:cNvSpPr/>
            <p:nvPr/>
          </p:nvSpPr>
          <p:spPr bwMode="auto">
            <a:xfrm>
              <a:off x="141991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5" name="椭圆 64"/>
            <p:cNvSpPr/>
            <p:nvPr/>
          </p:nvSpPr>
          <p:spPr bwMode="auto">
            <a:xfrm>
              <a:off x="2941145"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6" name="椭圆 65"/>
            <p:cNvSpPr/>
            <p:nvPr/>
          </p:nvSpPr>
          <p:spPr bwMode="auto">
            <a:xfrm>
              <a:off x="4462379"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7" name="椭圆 66"/>
            <p:cNvSpPr/>
            <p:nvPr/>
          </p:nvSpPr>
          <p:spPr bwMode="auto">
            <a:xfrm>
              <a:off x="5983613"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8" name="椭圆 67"/>
            <p:cNvSpPr/>
            <p:nvPr/>
          </p:nvSpPr>
          <p:spPr bwMode="auto">
            <a:xfrm>
              <a:off x="750484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69" name="文本框 68"/>
            <p:cNvSpPr txBox="1"/>
            <p:nvPr/>
          </p:nvSpPr>
          <p:spPr>
            <a:xfrm>
              <a:off x="914536" y="5317815"/>
              <a:ext cx="1312346" cy="461665"/>
            </a:xfrm>
            <a:prstGeom prst="rect">
              <a:avLst/>
            </a:prstGeom>
            <a:noFill/>
          </p:spPr>
          <p:txBody>
            <a:bodyPr wrap="square" rtlCol="0">
              <a:spAutoFit/>
            </a:bodyPr>
            <a:lstStyle/>
            <a:p>
              <a:r>
                <a:rPr lang="en-US" sz="1200" dirty="0">
                  <a:solidFill>
                    <a:schemeClr val="tx1"/>
                  </a:solidFill>
                </a:rPr>
                <a:t>SG Kick-off</a:t>
              </a:r>
            </a:p>
            <a:p>
              <a:r>
                <a:rPr lang="en-US" sz="1200" dirty="0">
                  <a:solidFill>
                    <a:schemeClr val="tx1"/>
                  </a:solidFill>
                </a:rPr>
                <a:t>PAR/CSD draft</a:t>
              </a:r>
            </a:p>
          </p:txBody>
        </p:sp>
        <p:sp>
          <p:nvSpPr>
            <p:cNvPr id="70" name="文本框 69"/>
            <p:cNvSpPr txBox="1"/>
            <p:nvPr/>
          </p:nvSpPr>
          <p:spPr>
            <a:xfrm>
              <a:off x="3940001" y="5317815"/>
              <a:ext cx="1089227" cy="461665"/>
            </a:xfrm>
            <a:prstGeom prst="rect">
              <a:avLst/>
            </a:prstGeom>
            <a:noFill/>
          </p:spPr>
          <p:txBody>
            <a:bodyPr wrap="square" rtlCol="0">
              <a:spAutoFit/>
            </a:bodyPr>
            <a:lstStyle/>
            <a:p>
              <a:r>
                <a:rPr lang="en-US" altLang="zh-CN" sz="1200" dirty="0">
                  <a:solidFill>
                    <a:schemeClr val="tx1"/>
                  </a:solidFill>
                </a:rPr>
                <a:t>PAR/CSD development</a:t>
              </a:r>
            </a:p>
          </p:txBody>
        </p:sp>
        <p:sp>
          <p:nvSpPr>
            <p:cNvPr id="71" name="文本框 70"/>
            <p:cNvSpPr txBox="1"/>
            <p:nvPr/>
          </p:nvSpPr>
          <p:spPr>
            <a:xfrm>
              <a:off x="2438496" y="5317815"/>
              <a:ext cx="990574" cy="461665"/>
            </a:xfrm>
            <a:prstGeom prst="rect">
              <a:avLst/>
            </a:prstGeom>
            <a:noFill/>
          </p:spPr>
          <p:txBody>
            <a:bodyPr wrap="square" rtlCol="0">
              <a:spAutoFit/>
            </a:bodyPr>
            <a:lstStyle/>
            <a:p>
              <a:r>
                <a:rPr lang="en-US" sz="1200" dirty="0">
                  <a:solidFill>
                    <a:schemeClr val="tx1"/>
                  </a:solidFill>
                </a:rPr>
                <a:t>PAR/CSD development</a:t>
              </a:r>
            </a:p>
          </p:txBody>
        </p:sp>
        <p:sp>
          <p:nvSpPr>
            <p:cNvPr id="72" name="文本框 71"/>
            <p:cNvSpPr txBox="1"/>
            <p:nvPr/>
          </p:nvSpPr>
          <p:spPr>
            <a:xfrm>
              <a:off x="10164597" y="6043055"/>
              <a:ext cx="990574" cy="276999"/>
            </a:xfrm>
            <a:prstGeom prst="rect">
              <a:avLst/>
            </a:prstGeom>
            <a:noFill/>
          </p:spPr>
          <p:txBody>
            <a:bodyPr wrap="square" rtlCol="0">
              <a:spAutoFit/>
            </a:bodyPr>
            <a:lstStyle/>
            <a:p>
              <a:r>
                <a:rPr lang="en-US" sz="1200" dirty="0">
                  <a:solidFill>
                    <a:schemeClr val="tx1"/>
                  </a:solidFill>
                </a:rPr>
                <a:t>May 2024</a:t>
              </a:r>
            </a:p>
          </p:txBody>
        </p:sp>
        <p:sp>
          <p:nvSpPr>
            <p:cNvPr id="73" name="椭圆 72"/>
            <p:cNvSpPr/>
            <p:nvPr/>
          </p:nvSpPr>
          <p:spPr bwMode="auto">
            <a:xfrm>
              <a:off x="1054731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74" name="文本框 73"/>
            <p:cNvSpPr txBox="1"/>
            <p:nvPr/>
          </p:nvSpPr>
          <p:spPr>
            <a:xfrm>
              <a:off x="10183943" y="5502481"/>
              <a:ext cx="990574" cy="276999"/>
            </a:xfrm>
            <a:prstGeom prst="rect">
              <a:avLst/>
            </a:prstGeom>
            <a:noFill/>
          </p:spPr>
          <p:txBody>
            <a:bodyPr wrap="square" rtlCol="0">
              <a:spAutoFit/>
            </a:bodyPr>
            <a:lstStyle/>
            <a:p>
              <a:r>
                <a:rPr lang="en-US" sz="1200" dirty="0">
                  <a:solidFill>
                    <a:schemeClr val="tx1"/>
                  </a:solidFill>
                </a:rPr>
                <a:t>TG kickoff</a:t>
              </a:r>
            </a:p>
          </p:txBody>
        </p:sp>
        <p:sp>
          <p:nvSpPr>
            <p:cNvPr id="75" name="文本框 74"/>
            <p:cNvSpPr txBox="1"/>
            <p:nvPr/>
          </p:nvSpPr>
          <p:spPr>
            <a:xfrm>
              <a:off x="8641785" y="6043055"/>
              <a:ext cx="990574" cy="276999"/>
            </a:xfrm>
            <a:prstGeom prst="rect">
              <a:avLst/>
            </a:prstGeom>
            <a:noFill/>
          </p:spPr>
          <p:txBody>
            <a:bodyPr wrap="square" rtlCol="0">
              <a:spAutoFit/>
            </a:bodyPr>
            <a:lstStyle/>
            <a:p>
              <a:r>
                <a:rPr lang="en-US" sz="1200" dirty="0">
                  <a:solidFill>
                    <a:schemeClr val="tx1"/>
                  </a:solidFill>
                </a:rPr>
                <a:t>Mar 2024</a:t>
              </a:r>
            </a:p>
          </p:txBody>
        </p:sp>
        <p:sp>
          <p:nvSpPr>
            <p:cNvPr id="76" name="椭圆 75"/>
            <p:cNvSpPr/>
            <p:nvPr/>
          </p:nvSpPr>
          <p:spPr bwMode="auto">
            <a:xfrm>
              <a:off x="902608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77" name="文本框 76"/>
            <p:cNvSpPr txBox="1"/>
            <p:nvPr/>
          </p:nvSpPr>
          <p:spPr>
            <a:xfrm>
              <a:off x="8825048" y="5116994"/>
              <a:ext cx="1250063" cy="646331"/>
            </a:xfrm>
            <a:prstGeom prst="rect">
              <a:avLst/>
            </a:prstGeom>
            <a:noFill/>
          </p:spPr>
          <p:txBody>
            <a:bodyPr wrap="square" rtlCol="0">
              <a:spAutoFit/>
            </a:bodyPr>
            <a:lstStyle/>
            <a:p>
              <a:r>
                <a:rPr lang="en-US" sz="1200" dirty="0">
                  <a:solidFill>
                    <a:schemeClr val="tx1"/>
                  </a:solidFill>
                </a:rPr>
                <a:t>Comments reply and potential update</a:t>
              </a:r>
            </a:p>
          </p:txBody>
        </p:sp>
        <p:sp>
          <p:nvSpPr>
            <p:cNvPr id="78" name="文本框 77"/>
            <p:cNvSpPr txBox="1"/>
            <p:nvPr/>
          </p:nvSpPr>
          <p:spPr>
            <a:xfrm>
              <a:off x="5212215" y="5322393"/>
              <a:ext cx="1888866" cy="461665"/>
            </a:xfrm>
            <a:prstGeom prst="rect">
              <a:avLst/>
            </a:prstGeom>
            <a:noFill/>
          </p:spPr>
          <p:txBody>
            <a:bodyPr wrap="square" rtlCol="0">
              <a:spAutoFit/>
            </a:bodyPr>
            <a:lstStyle/>
            <a:p>
              <a:r>
                <a:rPr lang="en-US" sz="1200" dirty="0">
                  <a:solidFill>
                    <a:schemeClr val="tx1"/>
                  </a:solidFill>
                </a:rPr>
                <a:t>WG approve PAR/CSD submitted to EC for review </a:t>
              </a:r>
            </a:p>
          </p:txBody>
        </p:sp>
        <p:sp>
          <p:nvSpPr>
            <p:cNvPr id="79" name="文本框 78"/>
            <p:cNvSpPr txBox="1"/>
            <p:nvPr/>
          </p:nvSpPr>
          <p:spPr>
            <a:xfrm>
              <a:off x="7980846" y="5133149"/>
              <a:ext cx="731610" cy="646331"/>
            </a:xfrm>
            <a:prstGeom prst="rect">
              <a:avLst/>
            </a:prstGeom>
            <a:noFill/>
          </p:spPr>
          <p:txBody>
            <a:bodyPr wrap="square" rtlCol="0">
              <a:spAutoFit/>
            </a:bodyPr>
            <a:lstStyle/>
            <a:p>
              <a:r>
                <a:rPr lang="en-US" sz="1200" dirty="0">
                  <a:solidFill>
                    <a:schemeClr val="tx1"/>
                  </a:solidFill>
                </a:rPr>
                <a:t>EC Review in Feb</a:t>
              </a:r>
            </a:p>
          </p:txBody>
        </p:sp>
        <p:sp>
          <p:nvSpPr>
            <p:cNvPr id="80" name="文本框 79"/>
            <p:cNvSpPr txBox="1"/>
            <p:nvPr/>
          </p:nvSpPr>
          <p:spPr>
            <a:xfrm>
              <a:off x="5943604" y="6248326"/>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81" name="直接连接符 80"/>
            <p:cNvCxnSpPr/>
            <p:nvPr/>
          </p:nvCxnSpPr>
          <p:spPr bwMode="auto">
            <a:xfrm>
              <a:off x="6373436" y="5867336"/>
              <a:ext cx="0" cy="380990"/>
            </a:xfrm>
            <a:prstGeom prst="line">
              <a:avLst/>
            </a:prstGeom>
            <a:solidFill>
              <a:srgbClr val="00B8FF"/>
            </a:solidFill>
            <a:ln w="28575" cap="flat" cmpd="sng" algn="ctr">
              <a:solidFill>
                <a:schemeClr val="tx1"/>
              </a:solidFill>
              <a:prstDash val="solid"/>
              <a:round/>
              <a:headEnd type="none" w="med" len="med"/>
              <a:tailEnd type="none" w="med" len="med"/>
            </a:ln>
          </p:spPr>
        </p:cxnSp>
        <p:sp>
          <p:nvSpPr>
            <p:cNvPr id="82" name="文本框 81"/>
            <p:cNvSpPr txBox="1"/>
            <p:nvPr/>
          </p:nvSpPr>
          <p:spPr>
            <a:xfrm>
              <a:off x="8999915" y="6236512"/>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83" name="直接连接符 82"/>
            <p:cNvCxnSpPr/>
            <p:nvPr/>
          </p:nvCxnSpPr>
          <p:spPr bwMode="auto">
            <a:xfrm>
              <a:off x="9429747" y="5867336"/>
              <a:ext cx="0" cy="452718"/>
            </a:xfrm>
            <a:prstGeom prst="line">
              <a:avLst/>
            </a:prstGeom>
            <a:solidFill>
              <a:srgbClr val="00B8FF"/>
            </a:solidFill>
            <a:ln w="28575" cap="flat" cmpd="sng" algn="ctr">
              <a:solidFill>
                <a:schemeClr val="tx1"/>
              </a:solidFill>
              <a:prstDash val="solid"/>
              <a:round/>
              <a:headEnd type="none" w="med" len="med"/>
              <a:tailEnd type="none" w="med" len="med"/>
            </a:ln>
          </p:spPr>
        </p:cxnSp>
      </p:grpSp>
      <p:sp>
        <p:nvSpPr>
          <p:cNvPr id="2" name="Footer Placeholder 1">
            <a:extLst>
              <a:ext uri="{FF2B5EF4-FFF2-40B4-BE49-F238E27FC236}">
                <a16:creationId xmlns:a16="http://schemas.microsoft.com/office/drawing/2014/main" id="{297F34F2-968A-EC00-432A-67527D74E298}"/>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03C9598F-199A-9ADE-06C3-E612271CCC1E}"/>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6" name="Date Placeholder 5">
            <a:extLst>
              <a:ext uri="{FF2B5EF4-FFF2-40B4-BE49-F238E27FC236}">
                <a16:creationId xmlns:a16="http://schemas.microsoft.com/office/drawing/2014/main" id="{A98786B2-EDCE-709F-EE5C-237CC85C2C18}"/>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712115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D2AD-D444-3326-1FFD-C3F7BC51A810}"/>
              </a:ext>
            </a:extLst>
          </p:cNvPr>
          <p:cNvSpPr>
            <a:spLocks noGrp="1"/>
          </p:cNvSpPr>
          <p:nvPr>
            <p:ph type="title"/>
          </p:nvPr>
        </p:nvSpPr>
        <p:spPr/>
        <p:txBody>
          <a:bodyPr/>
          <a:lstStyle/>
          <a:p>
            <a:r>
              <a:rPr lang="en-US" dirty="0"/>
              <a:t>Attendance by affiliation (March plenary session)</a:t>
            </a:r>
          </a:p>
        </p:txBody>
      </p:sp>
      <p:sp>
        <p:nvSpPr>
          <p:cNvPr id="4" name="Slide Number Placeholder 3">
            <a:extLst>
              <a:ext uri="{FF2B5EF4-FFF2-40B4-BE49-F238E27FC236}">
                <a16:creationId xmlns:a16="http://schemas.microsoft.com/office/drawing/2014/main" id="{6887D87B-DFC6-2F0B-4DA2-8A7290EECE6D}"/>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48F1B553-886A-2400-EF65-545688894E2B}"/>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B60BED9E-BEE9-EB3B-BDE0-EAC2D5855BF8}"/>
              </a:ext>
            </a:extLst>
          </p:cNvPr>
          <p:cNvSpPr>
            <a:spLocks noGrp="1"/>
          </p:cNvSpPr>
          <p:nvPr>
            <p:ph type="dt" idx="15"/>
          </p:nvPr>
        </p:nvSpPr>
        <p:spPr/>
        <p:txBody>
          <a:bodyPr/>
          <a:lstStyle/>
          <a:p>
            <a:r>
              <a:rPr lang="en-US"/>
              <a:t>March 2024</a:t>
            </a:r>
            <a:endParaRPr lang="en-GB" dirty="0"/>
          </a:p>
        </p:txBody>
      </p:sp>
      <p:pic>
        <p:nvPicPr>
          <p:cNvPr id="10" name="Content Placeholder 9">
            <a:extLst>
              <a:ext uri="{FF2B5EF4-FFF2-40B4-BE49-F238E27FC236}">
                <a16:creationId xmlns:a16="http://schemas.microsoft.com/office/drawing/2014/main" id="{0A5F5BB9-574B-55EE-D90D-7D111E5D99F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0762" y="1524000"/>
            <a:ext cx="9061038" cy="4951414"/>
          </a:xfrm>
        </p:spPr>
      </p:pic>
    </p:spTree>
    <p:extLst>
      <p:ext uri="{BB962C8B-B14F-4D97-AF65-F5344CB8AC3E}">
        <p14:creationId xmlns:p14="http://schemas.microsoft.com/office/powerpoint/2010/main" val="9417594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March 2024 IMMW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2024-03-14</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8C2BABD6-E2E0-E2BB-7610-EF53101AD886}"/>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E2A05FA4-9F48-84E8-633B-311337EEC776}"/>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5" name="Date Placeholder 4">
            <a:extLst>
              <a:ext uri="{FF2B5EF4-FFF2-40B4-BE49-F238E27FC236}">
                <a16:creationId xmlns:a16="http://schemas.microsoft.com/office/drawing/2014/main" id="{C5B99ECD-6946-91AD-9067-2BEFB74DF160}"/>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7714566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sz="3200" dirty="0"/>
              <a:t>Completed work</a:t>
            </a:r>
          </a:p>
          <a:p>
            <a:pPr lvl="1">
              <a:lnSpc>
                <a:spcPct val="90000"/>
              </a:lnSpc>
            </a:pPr>
            <a:r>
              <a:rPr lang="en-US" sz="2400" dirty="0"/>
              <a:t>7 contributions focused on the scope of the project</a:t>
            </a:r>
          </a:p>
          <a:p>
            <a:pPr lvl="1">
              <a:lnSpc>
                <a:spcPct val="90000"/>
              </a:lnSpc>
            </a:pPr>
            <a:r>
              <a:rPr lang="en-US" sz="2400" dirty="0"/>
              <a:t>Good progress on convergence on PAR document. </a:t>
            </a:r>
          </a:p>
          <a:p>
            <a:pPr lvl="2">
              <a:lnSpc>
                <a:spcPct val="90000"/>
              </a:lnSpc>
            </a:pPr>
            <a:r>
              <a:rPr lang="en-US" sz="2000" dirty="0"/>
              <a:t>Straw poll on PAR document 24/116r2: 67Y, 16N, 25A</a:t>
            </a:r>
          </a:p>
          <a:p>
            <a:pPr lvl="2">
              <a:lnSpc>
                <a:spcPct val="90000"/>
              </a:lnSpc>
            </a:pPr>
            <a:endParaRPr lang="en-US" sz="2800" dirty="0"/>
          </a:p>
          <a:p>
            <a:pPr lvl="1">
              <a:lnSpc>
                <a:spcPct val="90000"/>
              </a:lnSpc>
            </a:pPr>
            <a:endParaRPr lang="en-US" sz="2800" dirty="0"/>
          </a:p>
          <a:p>
            <a:pPr lvl="1">
              <a:lnSpc>
                <a:spcPct val="90000"/>
              </a:lnSpc>
            </a:pPr>
            <a:r>
              <a:rPr lang="en-US" sz="2800" dirty="0"/>
              <a:t>Minutes:</a:t>
            </a:r>
          </a:p>
          <a:p>
            <a:pPr lvl="2">
              <a:lnSpc>
                <a:spcPct val="90000"/>
              </a:lnSpc>
            </a:pPr>
            <a:r>
              <a:rPr lang="en-US" sz="2400" dirty="0"/>
              <a:t>Document 24/585r0: will be uploaded soon </a:t>
            </a:r>
          </a:p>
          <a:p>
            <a:pPr marL="857250" lvl="2" indent="0">
              <a:lnSpc>
                <a:spcPct val="90000"/>
              </a:lnSpc>
              <a:buNone/>
            </a:pPr>
            <a:endParaRPr lang="en-US" sz="2400" dirty="0"/>
          </a:p>
          <a:p>
            <a:pPr lvl="2">
              <a:lnSpc>
                <a:spcPct val="90000"/>
              </a:lnSpc>
            </a:pPr>
            <a:endParaRPr lang="en-US" sz="2400" dirty="0"/>
          </a:p>
          <a:p>
            <a:pPr marL="857250" lvl="2" indent="0">
              <a:lnSpc>
                <a:spcPct val="90000"/>
              </a:lnSpc>
              <a:buNone/>
            </a:pPr>
            <a:endParaRPr lang="en-US" sz="2400" dirty="0"/>
          </a:p>
          <a:p>
            <a:pPr lvl="2">
              <a:lnSpc>
                <a:spcPct val="90000"/>
              </a:lnSpc>
            </a:pPr>
            <a:endParaRPr lang="en-US" sz="2400" dirty="0"/>
          </a:p>
          <a:p>
            <a:pPr lvl="2">
              <a:lnSpc>
                <a:spcPct val="90000"/>
              </a:lnSpc>
            </a:pPr>
            <a:endParaRPr lang="en-US" sz="2400" dirty="0">
              <a:hlinkClick r:id="rId3">
                <a:extLst>
                  <a:ext uri="{A12FA001-AC4F-418D-AE19-62706E023703}">
                    <ahyp:hlinkClr xmlns:ahyp="http://schemas.microsoft.com/office/drawing/2018/hyperlinkcolor" val="tx"/>
                  </a:ext>
                </a:extLst>
              </a:hlinkClick>
            </a:endParaRPr>
          </a:p>
          <a:p>
            <a:pPr lvl="2">
              <a:lnSpc>
                <a:spcPct val="90000"/>
              </a:lnSpc>
            </a:pPr>
            <a:endParaRPr lang="en-US" sz="2400" dirty="0"/>
          </a:p>
          <a:p>
            <a:pPr lvl="2">
              <a:lnSpc>
                <a:spcPct val="90000"/>
              </a:lnSpc>
            </a:pPr>
            <a:endParaRPr lang="en-US" sz="2000" dirty="0"/>
          </a:p>
          <a:p>
            <a:pPr>
              <a:lnSpc>
                <a:spcPct val="90000"/>
              </a:lnSpc>
            </a:pPr>
            <a:endParaRPr lang="en-US" sz="2000" i="0" u="none" strike="noStrike" dirty="0">
              <a:solidFill>
                <a:srgbClr val="000000"/>
              </a:solidFill>
              <a:effectLst/>
              <a:latin typeface="Calibri" panose="020F0502020204030204" pitchFamily="34" charset="0"/>
            </a:endParaRPr>
          </a:p>
          <a:p>
            <a:pPr lvl="1">
              <a:lnSpc>
                <a:spcPct val="90000"/>
              </a:lnSpc>
            </a:pPr>
            <a:endParaRPr lang="en-US" sz="2800" dirty="0"/>
          </a:p>
          <a:p>
            <a:pPr marL="457200" lvl="1" indent="0">
              <a:lnSpc>
                <a:spcPct val="90000"/>
              </a:lnSpc>
              <a:buNone/>
            </a:pPr>
            <a:endParaRPr lang="en-US" sz="2800" dirty="0"/>
          </a:p>
          <a:p>
            <a:pPr>
              <a:lnSpc>
                <a:spcPct val="90000"/>
              </a:lnSpc>
            </a:pPr>
            <a:endParaRPr lang="en-US" sz="3200" dirty="0"/>
          </a:p>
          <a:p>
            <a:pPr lvl="1">
              <a:lnSpc>
                <a:spcPct val="90000"/>
              </a:lnSpc>
            </a:pPr>
            <a:endParaRPr lang="en-US" dirty="0"/>
          </a:p>
          <a:p>
            <a:pPr lvl="1">
              <a:lnSpc>
                <a:spcPct val="90000"/>
              </a:lnSpc>
            </a:pPr>
            <a:endParaRPr lang="en-US" dirty="0"/>
          </a:p>
          <a:p>
            <a:pPr marL="57150" indent="0">
              <a:lnSpc>
                <a:spcPct val="90000"/>
              </a:lnSpc>
              <a:buNone/>
            </a:pPr>
            <a:endParaRPr lang="en-US" sz="2800" dirty="0"/>
          </a:p>
          <a:p>
            <a:pPr>
              <a:lnSpc>
                <a:spcPct val="90000"/>
              </a:lnSpc>
            </a:pPr>
            <a:endParaRPr lang="en-US" altLang="en-US"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1F53C083-5E42-DC86-BA4B-470BF42BDFEE}"/>
              </a:ext>
            </a:extLst>
          </p:cNvPr>
          <p:cNvSpPr>
            <a:spLocks noGrp="1"/>
          </p:cNvSpPr>
          <p:nvPr>
            <p:ph type="ftr" sz="quarter" idx="11"/>
          </p:nvPr>
        </p:nvSpPr>
        <p:spPr/>
        <p:txBody>
          <a:bodyPr/>
          <a:lstStyle/>
          <a:p>
            <a:pPr>
              <a:defRPr/>
            </a:pPr>
            <a:r>
              <a:rPr lang="en-US"/>
              <a:t>Laurent Cariou, Intel</a:t>
            </a:r>
          </a:p>
        </p:txBody>
      </p:sp>
      <p:sp>
        <p:nvSpPr>
          <p:cNvPr id="4" name="Slide Number Placeholder 3">
            <a:extLst>
              <a:ext uri="{FF2B5EF4-FFF2-40B4-BE49-F238E27FC236}">
                <a16:creationId xmlns:a16="http://schemas.microsoft.com/office/drawing/2014/main" id="{D4486480-7E81-67F8-4268-B83F4CCD7341}"/>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81</a:t>
            </a:fld>
            <a:endParaRPr lang="en-US"/>
          </a:p>
        </p:txBody>
      </p:sp>
      <p:sp>
        <p:nvSpPr>
          <p:cNvPr id="5" name="Date Placeholder 4">
            <a:extLst>
              <a:ext uri="{FF2B5EF4-FFF2-40B4-BE49-F238E27FC236}">
                <a16:creationId xmlns:a16="http://schemas.microsoft.com/office/drawing/2014/main" id="{AFEED37B-01C0-2D55-28B2-52CC602B413A}"/>
              </a:ext>
            </a:extLst>
          </p:cNvPr>
          <p:cNvSpPr>
            <a:spLocks noGrp="1"/>
          </p:cNvSpPr>
          <p:nvPr>
            <p:ph type="dt" sz="half" idx="10"/>
          </p:nvPr>
        </p:nvSpPr>
        <p:spPr>
          <a:xfrm>
            <a:off x="929216" y="332601"/>
            <a:ext cx="1356783" cy="276999"/>
          </a:xfrm>
        </p:spPr>
        <p:txBody>
          <a:bodyPr/>
          <a:lstStyle/>
          <a:p>
            <a:pPr>
              <a:defRPr/>
            </a:pPr>
            <a:r>
              <a:rPr lang="en-US" dirty="0"/>
              <a:t>March 2024</a:t>
            </a:r>
          </a:p>
        </p:txBody>
      </p:sp>
    </p:spTree>
    <p:extLst>
      <p:ext uri="{BB962C8B-B14F-4D97-AF65-F5344CB8AC3E}">
        <p14:creationId xmlns:p14="http://schemas.microsoft.com/office/powerpoint/2010/main" val="6244249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a:buFont typeface="Arial" panose="020B0604020202020204" pitchFamily="34" charset="0"/>
              <a:buChar char="•"/>
            </a:pPr>
            <a:r>
              <a:rPr lang="en-US" sz="1600" b="0" dirty="0"/>
              <a:t>No conf calls</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May:</a:t>
            </a:r>
          </a:p>
          <a:p>
            <a:pPr lvl="1">
              <a:buFont typeface="Arial" panose="020B0604020202020204" pitchFamily="34" charset="0"/>
              <a:buChar char="•"/>
            </a:pPr>
            <a:r>
              <a:rPr lang="en-US" sz="1800" dirty="0"/>
              <a:t>Approve PAR and CSD documents</a:t>
            </a:r>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May</a:t>
            </a:r>
          </a:p>
        </p:txBody>
      </p:sp>
      <p:sp>
        <p:nvSpPr>
          <p:cNvPr id="3" name="Footer Placeholder 2">
            <a:extLst>
              <a:ext uri="{FF2B5EF4-FFF2-40B4-BE49-F238E27FC236}">
                <a16:creationId xmlns:a16="http://schemas.microsoft.com/office/drawing/2014/main" id="{B08A66CC-65DE-E104-8A5E-EC8BE8F42D3F}"/>
              </a:ext>
            </a:extLst>
          </p:cNvPr>
          <p:cNvSpPr>
            <a:spLocks noGrp="1"/>
          </p:cNvSpPr>
          <p:nvPr>
            <p:ph type="ftr" sz="quarter" idx="11"/>
          </p:nvPr>
        </p:nvSpPr>
        <p:spPr/>
        <p:txBody>
          <a:bodyPr/>
          <a:lstStyle/>
          <a:p>
            <a:pPr>
              <a:defRPr/>
            </a:pPr>
            <a:r>
              <a:rPr lang="en-US"/>
              <a:t>Laurent Cariou, Intel</a:t>
            </a:r>
          </a:p>
        </p:txBody>
      </p:sp>
      <p:sp>
        <p:nvSpPr>
          <p:cNvPr id="5" name="Slide Number Placeholder 4">
            <a:extLst>
              <a:ext uri="{FF2B5EF4-FFF2-40B4-BE49-F238E27FC236}">
                <a16:creationId xmlns:a16="http://schemas.microsoft.com/office/drawing/2014/main" id="{ACF8CA2F-3370-6EEB-BDA2-F0913F6BC02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82</a:t>
            </a:fld>
            <a:endParaRPr lang="en-US"/>
          </a:p>
        </p:txBody>
      </p:sp>
      <p:sp>
        <p:nvSpPr>
          <p:cNvPr id="7" name="Date Placeholder 6">
            <a:extLst>
              <a:ext uri="{FF2B5EF4-FFF2-40B4-BE49-F238E27FC236}">
                <a16:creationId xmlns:a16="http://schemas.microsoft.com/office/drawing/2014/main" id="{DBDA236C-0AC1-CBA1-3693-4013B7BB27D9}"/>
              </a:ext>
            </a:extLst>
          </p:cNvPr>
          <p:cNvSpPr>
            <a:spLocks noGrp="1"/>
          </p:cNvSpPr>
          <p:nvPr>
            <p:ph type="dt" sz="half" idx="10"/>
          </p:nvPr>
        </p:nvSpPr>
        <p:spPr>
          <a:xfrm>
            <a:off x="929216" y="332601"/>
            <a:ext cx="1509183" cy="276999"/>
          </a:xfrm>
        </p:spPr>
        <p:txBody>
          <a:bodyPr/>
          <a:lstStyle/>
          <a:p>
            <a:pPr>
              <a:defRPr/>
            </a:pPr>
            <a:r>
              <a:rPr lang="en-US" dirty="0"/>
              <a:t>March 2024</a:t>
            </a:r>
          </a:p>
        </p:txBody>
      </p:sp>
    </p:spTree>
    <p:extLst>
      <p:ext uri="{BB962C8B-B14F-4D97-AF65-F5344CB8AC3E}">
        <p14:creationId xmlns:p14="http://schemas.microsoft.com/office/powerpoint/2010/main" val="20363419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March 2024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2024-03-14</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name="Document" r:id="rId3" imgW="8550720" imgH="1531112" progId="Word.Document.8">
                  <p:embed/>
                </p:oleObj>
              </mc:Choice>
              <mc:Fallback>
                <p:oleObj name="Document" r:id="rId3" imgW="8550720" imgH="1531112"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05825" cy="1516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17A5B347-D151-2260-E002-9C29096B4778}"/>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41726806-E6D0-ED23-A3F0-87858B5051AF}"/>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5" name="Date Placeholder 4">
            <a:extLst>
              <a:ext uri="{FF2B5EF4-FFF2-40B4-BE49-F238E27FC236}">
                <a16:creationId xmlns:a16="http://schemas.microsoft.com/office/drawing/2014/main" id="{0EEEFA7F-B3E9-BE70-AF1F-8F7B0ECF3FE7}"/>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5762672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Final closing report for the AIML TIG March 2024</a:t>
            </a:r>
          </a:p>
        </p:txBody>
      </p:sp>
      <p:sp>
        <p:nvSpPr>
          <p:cNvPr id="2" name="Footer Placeholder 1">
            <a:extLst>
              <a:ext uri="{FF2B5EF4-FFF2-40B4-BE49-F238E27FC236}">
                <a16:creationId xmlns:a16="http://schemas.microsoft.com/office/drawing/2014/main" id="{AB19ED32-0B11-4BA8-5E78-AF4275128ABC}"/>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77890824-0D3F-ADF5-DB84-F161FC265EB6}"/>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4" name="Date Placeholder 3">
            <a:extLst>
              <a:ext uri="{FF2B5EF4-FFF2-40B4-BE49-F238E27FC236}">
                <a16:creationId xmlns:a16="http://schemas.microsoft.com/office/drawing/2014/main" id="{1F6233E0-8543-90E2-4A04-7C547167950F}"/>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2866848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Monday PM1</a:t>
            </a:r>
          </a:p>
          <a:p>
            <a:pPr marL="685800" lvl="2" indent="-342900">
              <a:lnSpc>
                <a:spcPct val="90000"/>
              </a:lnSpc>
            </a:pPr>
            <a:r>
              <a:rPr lang="en-US" sz="2000" b="1" i="1" dirty="0"/>
              <a:t>Agenda:</a:t>
            </a:r>
            <a:r>
              <a:rPr lang="en-US" sz="2000" dirty="0"/>
              <a:t> 11-24/199r0</a:t>
            </a:r>
          </a:p>
          <a:p>
            <a:pPr marL="685800" lvl="2" indent="-342900">
              <a:lnSpc>
                <a:spcPct val="90000"/>
              </a:lnSpc>
            </a:pPr>
            <a:r>
              <a:rPr lang="en-US" sz="2000" b="1" i="1" dirty="0"/>
              <a:t>SP and Motion Booklet</a:t>
            </a:r>
            <a:r>
              <a:rPr lang="en-US" sz="2000" dirty="0"/>
              <a:t>: 11-22/984r10</a:t>
            </a:r>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Reached consensus on the scope and closing down criteria for an AIML Standing Committee</a:t>
            </a:r>
          </a:p>
          <a:p>
            <a:pPr marL="685800" lvl="2" indent="-342900">
              <a:lnSpc>
                <a:spcPct val="90000"/>
              </a:lnSpc>
            </a:pPr>
            <a:r>
              <a:rPr lang="en-US" sz="2000" dirty="0"/>
              <a:t>Passed motion to request the WG chair to form an AIML SC (Yes 80, No 6, Abs 9)</a:t>
            </a:r>
          </a:p>
          <a:p>
            <a:pPr marL="685800" lvl="2" indent="-342900">
              <a:lnSpc>
                <a:spcPct val="90000"/>
              </a:lnSpc>
            </a:pPr>
            <a:r>
              <a:rPr lang="en-US" sz="2000" dirty="0"/>
              <a:t>Approved the final AIML TIG Technical Report (11-22/987r5)</a:t>
            </a:r>
          </a:p>
          <a:p>
            <a:pPr marL="685800" lvl="2" indent="-342900">
              <a:lnSpc>
                <a:spcPct val="90000"/>
              </a:lnSpc>
            </a:pPr>
            <a:endParaRPr lang="en-US" sz="2000" dirty="0"/>
          </a:p>
          <a:p>
            <a:pPr marL="342900" lvl="1" indent="-342900">
              <a:lnSpc>
                <a:spcPct val="90000"/>
              </a:lnSpc>
              <a:buFont typeface="Arial" panose="020B0604020202020204" pitchFamily="34" charset="0"/>
              <a:buChar char="•"/>
            </a:pPr>
            <a:r>
              <a:rPr lang="en-US" sz="2400" b="1" dirty="0">
                <a:ea typeface="+mn-ea"/>
                <a:cs typeface="+mn-cs"/>
              </a:rPr>
              <a:t>Gratitude to the WG leadership and AIML TIG members</a:t>
            </a:r>
          </a:p>
          <a:p>
            <a:pPr marL="342900" lvl="1" indent="-342900">
              <a:lnSpc>
                <a:spcPct val="90000"/>
              </a:lnSpc>
              <a:buFont typeface="Arial" panose="020B0604020202020204" pitchFamily="34" charset="0"/>
              <a:buChar char="•"/>
            </a:pPr>
            <a:endParaRPr lang="en-US" sz="2400" b="1" dirty="0">
              <a:ea typeface="+mn-ea"/>
              <a:cs typeface="+mn-cs"/>
            </a:endParaRPr>
          </a:p>
          <a:p>
            <a:pPr marL="342900" lvl="1" indent="-342900">
              <a:lnSpc>
                <a:spcPct val="90000"/>
              </a:lnSpc>
              <a:buFont typeface="Arial" panose="020B0604020202020204" pitchFamily="34" charset="0"/>
              <a:buChar char="•"/>
            </a:pPr>
            <a:r>
              <a:rPr lang="en-US" sz="2400" b="1" dirty="0">
                <a:ea typeface="+mn-ea"/>
                <a:cs typeface="+mn-cs"/>
              </a:rPr>
              <a:t>Looking forward to working with you all on relevant AIML topics in the AIML SC</a:t>
            </a:r>
          </a:p>
          <a:p>
            <a:pPr marL="685800" lvl="2" indent="-342900">
              <a:lnSpc>
                <a:spcPct val="90000"/>
              </a:lnSpc>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98683DC1-CB13-6E3E-1208-5336C5C41AAC}"/>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65942FBB-053D-BD1F-E2F5-1EA4C47AC901}"/>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85</a:t>
            </a:fld>
            <a:endParaRPr lang="en-US"/>
          </a:p>
        </p:txBody>
      </p:sp>
      <p:sp>
        <p:nvSpPr>
          <p:cNvPr id="5" name="Date Placeholder 4">
            <a:extLst>
              <a:ext uri="{FF2B5EF4-FFF2-40B4-BE49-F238E27FC236}">
                <a16:creationId xmlns:a16="http://schemas.microsoft.com/office/drawing/2014/main" id="{49006F2F-9B46-86EC-0903-65037856ED64}"/>
              </a:ext>
            </a:extLst>
          </p:cNvPr>
          <p:cNvSpPr>
            <a:spLocks noGrp="1"/>
          </p:cNvSpPr>
          <p:nvPr>
            <p:ph type="dt" sz="half" idx="10"/>
          </p:nvPr>
        </p:nvSpPr>
        <p:spPr>
          <a:xfrm>
            <a:off x="929216" y="332601"/>
            <a:ext cx="1432983" cy="276999"/>
          </a:xfrm>
        </p:spPr>
        <p:txBody>
          <a:bodyPr/>
          <a:lstStyle/>
          <a:p>
            <a:pPr>
              <a:defRPr/>
            </a:pPr>
            <a:r>
              <a:rPr lang="en-US" dirty="0"/>
              <a:t>March 2024</a:t>
            </a:r>
          </a:p>
        </p:txBody>
      </p:sp>
    </p:spTree>
    <p:extLst>
      <p:ext uri="{BB962C8B-B14F-4D97-AF65-F5344CB8AC3E}">
        <p14:creationId xmlns:p14="http://schemas.microsoft.com/office/powerpoint/2010/main" val="14333914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March 2024</a:t>
            </a:r>
            <a:r>
              <a:rPr lang="en-US" dirty="0"/>
              <a:t>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2024-03-14</a:t>
            </a:r>
          </a:p>
        </p:txBody>
      </p:sp>
      <p:sp>
        <p:nvSpPr>
          <p:cNvPr id="13320" name="Rectangle 6"/>
          <p:cNvSpPr>
            <a:spLocks noChangeArrowheads="1"/>
          </p:cNvSpPr>
          <p:nvPr/>
        </p:nvSpPr>
        <p:spPr bwMode="auto">
          <a:xfrm>
            <a:off x="911424" y="2200548"/>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10" name="Object 3">
            <a:extLst>
              <a:ext uri="{FF2B5EF4-FFF2-40B4-BE49-F238E27FC236}">
                <a16:creationId xmlns:a16="http://schemas.microsoft.com/office/drawing/2014/main" id="{6879C326-1D95-4E8B-8E79-546079A50284}"/>
              </a:ext>
            </a:extLst>
          </p:cNvPr>
          <p:cNvGraphicFramePr>
            <a:graphicFrameLocks noChangeAspect="1"/>
          </p:cNvGraphicFramePr>
          <p:nvPr>
            <p:extLst>
              <p:ext uri="{D42A27DB-BD31-4B8C-83A1-F6EECF244321}">
                <p14:modId xmlns:p14="http://schemas.microsoft.com/office/powerpoint/2010/main" val="3824828124"/>
              </p:ext>
            </p:extLst>
          </p:nvPr>
        </p:nvGraphicFramePr>
        <p:xfrm>
          <a:off x="868679" y="2785248"/>
          <a:ext cx="10744200" cy="3740150"/>
        </p:xfrm>
        <a:graphic>
          <a:graphicData uri="http://schemas.openxmlformats.org/presentationml/2006/ole">
            <mc:AlternateContent xmlns:mc="http://schemas.openxmlformats.org/markup-compatibility/2006">
              <mc:Choice xmlns:v="urn:schemas-microsoft-com:vml" Requires="v">
                <p:oleObj name="Document" r:id="rId3" imgW="8245941" imgH="2875837" progId="Word.Document.8">
                  <p:embed/>
                </p:oleObj>
              </mc:Choice>
              <mc:Fallback>
                <p:oleObj name="Document" r:id="rId3" imgW="8245941" imgH="2875837" progId="Word.Document.8">
                  <p:embed/>
                  <p:pic>
                    <p:nvPicPr>
                      <p:cNvPr id="10" name="Object 3">
                        <a:extLst>
                          <a:ext uri="{FF2B5EF4-FFF2-40B4-BE49-F238E27FC236}">
                            <a16:creationId xmlns:a16="http://schemas.microsoft.com/office/drawing/2014/main" id="{6879C326-1D95-4E8B-8E79-546079A50284}"/>
                          </a:ext>
                        </a:extLst>
                      </p:cNvPr>
                      <p:cNvPicPr>
                        <a:picLocks noChangeAspect="1" noChangeArrowheads="1"/>
                      </p:cNvPicPr>
                      <p:nvPr/>
                    </p:nvPicPr>
                    <p:blipFill>
                      <a:blip r:embed="rId4"/>
                      <a:srcRect/>
                      <a:stretch>
                        <a:fillRect/>
                      </a:stretch>
                    </p:blipFill>
                    <p:spPr bwMode="auto">
                      <a:xfrm>
                        <a:off x="868679" y="2785248"/>
                        <a:ext cx="10744200" cy="3740150"/>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3666EAF8-65F8-AFF0-61B1-C82455BADE45}"/>
              </a:ext>
            </a:extLst>
          </p:cNvPr>
          <p:cNvSpPr>
            <a:spLocks noGrp="1"/>
          </p:cNvSpPr>
          <p:nvPr>
            <p:ph type="ftr" idx="14"/>
          </p:nvPr>
        </p:nvSpPr>
        <p:spPr/>
        <p:txBody>
          <a:bodyPr/>
          <a:lstStyle/>
          <a:p>
            <a:r>
              <a:rPr lang="en-GB"/>
              <a:t>Hassan Yaghoobi, Intel</a:t>
            </a:r>
            <a:endParaRPr lang="en-GB" dirty="0"/>
          </a:p>
        </p:txBody>
      </p:sp>
      <p:sp>
        <p:nvSpPr>
          <p:cNvPr id="3" name="Slide Number Placeholder 2">
            <a:extLst>
              <a:ext uri="{FF2B5EF4-FFF2-40B4-BE49-F238E27FC236}">
                <a16:creationId xmlns:a16="http://schemas.microsoft.com/office/drawing/2014/main" id="{785C1FBB-CDA1-C392-4374-CEE1E7C5F9AF}"/>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4" name="Date Placeholder 3">
            <a:extLst>
              <a:ext uri="{FF2B5EF4-FFF2-40B4-BE49-F238E27FC236}">
                <a16:creationId xmlns:a16="http://schemas.microsoft.com/office/drawing/2014/main" id="{5684DC24-E353-BD35-F722-1E47653CA847}"/>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8976127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931576" y="775737"/>
            <a:ext cx="10639389" cy="5184576"/>
          </a:xfrm>
        </p:spPr>
        <p:txBody>
          <a:bodyPr/>
          <a:lstStyle/>
          <a:p>
            <a:pPr marL="342900" lvl="2" indent="-342900">
              <a:spcBef>
                <a:spcPts val="300"/>
              </a:spcBef>
              <a:spcAft>
                <a:spcPts val="0"/>
              </a:spcAft>
              <a:defRPr/>
            </a:pPr>
            <a:r>
              <a:rPr lang="en-US" altLang="en-US" sz="2000" dirty="0"/>
              <a:t>Had one Session: Thu 03/14/2024 16:00 MT</a:t>
            </a:r>
          </a:p>
          <a:p>
            <a:pPr>
              <a:spcBef>
                <a:spcPts val="200"/>
              </a:spcBef>
              <a:defRPr/>
            </a:pPr>
            <a:r>
              <a:rPr lang="en-US" sz="2000" b="0" dirty="0"/>
              <a:t>Contributions</a:t>
            </a:r>
          </a:p>
          <a:p>
            <a:pPr marL="800100" lvl="3" indent="-342900">
              <a:spcBef>
                <a:spcPts val="300"/>
              </a:spcBef>
              <a:spcAft>
                <a:spcPts val="0"/>
              </a:spcAft>
              <a:buFont typeface="+mj-lt"/>
              <a:buAutoNum type="alphaLcPeriod"/>
              <a:defRPr/>
            </a:pPr>
            <a:r>
              <a:rPr lang="en-US" sz="1800" dirty="0">
                <a:solidFill>
                  <a:srgbClr val="0000CC"/>
                </a:solidFill>
                <a:hlinkClick r:id="rId2">
                  <a:extLst>
                    <a:ext uri="{A12FA001-AC4F-418D-AE19-62706E023703}">
                      <ahyp:hlinkClr xmlns:ahyp="http://schemas.microsoft.com/office/drawing/2018/hyperlinkcolor" val="tx"/>
                    </a:ext>
                  </a:extLst>
                </a:hlinkClick>
              </a:rPr>
              <a:t>11-24-0481</a:t>
            </a:r>
            <a:r>
              <a:rPr lang="en-US" sz="1800" dirty="0">
                <a:solidFill>
                  <a:srgbClr val="0000CC"/>
                </a:solidFill>
              </a:rPr>
              <a:t> r1</a:t>
            </a:r>
            <a:r>
              <a:rPr lang="en-US" sz="1800" dirty="0"/>
              <a:t>: Proposed modifications to ITU-R M.1450-5 for May 2024 WP5A Meeting </a:t>
            </a:r>
            <a:r>
              <a:rPr lang="en-US" sz="1800" b="1" dirty="0"/>
              <a:t>(endorsed r1)</a:t>
            </a:r>
          </a:p>
          <a:p>
            <a:pPr marL="800100" lvl="3" indent="-342900">
              <a:spcBef>
                <a:spcPts val="300"/>
              </a:spcBef>
              <a:spcAft>
                <a:spcPts val="0"/>
              </a:spcAft>
              <a:buFont typeface="+mj-lt"/>
              <a:buAutoNum type="alphaLcPeriod"/>
              <a:defRPr/>
            </a:pPr>
            <a:r>
              <a:rPr lang="en-US" sz="1800" dirty="0">
                <a:solidFill>
                  <a:srgbClr val="0000CC"/>
                </a:solidFill>
                <a:hlinkClick r:id="rId3">
                  <a:extLst>
                    <a:ext uri="{A12FA001-AC4F-418D-AE19-62706E023703}">
                      <ahyp:hlinkClr xmlns:ahyp="http://schemas.microsoft.com/office/drawing/2018/hyperlinkcolor" val="tx"/>
                    </a:ext>
                  </a:extLst>
                </a:hlinkClick>
              </a:rPr>
              <a:t>11-24-0605</a:t>
            </a:r>
            <a:r>
              <a:rPr lang="en-US" sz="1800" dirty="0">
                <a:solidFill>
                  <a:srgbClr val="0000CC"/>
                </a:solidFill>
              </a:rPr>
              <a:t> r1</a:t>
            </a:r>
            <a:r>
              <a:rPr lang="en-US" sz="1800" dirty="0"/>
              <a:t>: Proposed Response to SG15-LS76 on New Version of the HNT Standards Overview and Work Plan </a:t>
            </a:r>
            <a:r>
              <a:rPr lang="en-US" sz="1800" b="1" dirty="0"/>
              <a:t>(endorsed r1; motion is planned by Dorothy)</a:t>
            </a:r>
          </a:p>
          <a:p>
            <a:pPr>
              <a:spcBef>
                <a:spcPts val="200"/>
              </a:spcBef>
              <a:defRPr/>
            </a:pPr>
            <a:r>
              <a:rPr lang="en-US" sz="2000" b="0" dirty="0"/>
              <a:t>Discussion Items</a:t>
            </a:r>
          </a:p>
          <a:p>
            <a:pPr marL="800100" lvl="3" indent="-342900">
              <a:spcBef>
                <a:spcPts val="300"/>
              </a:spcBef>
              <a:spcAft>
                <a:spcPts val="0"/>
              </a:spcAft>
              <a:buFont typeface="Arial" panose="020B0604020202020204" pitchFamily="34" charset="0"/>
              <a:buChar char="•"/>
              <a:defRPr/>
            </a:pPr>
            <a:r>
              <a:rPr lang="en-US" sz="1800" dirty="0">
                <a:solidFill>
                  <a:srgbClr val="0000CC"/>
                </a:solidFill>
                <a:hlinkClick r:id="rId4">
                  <a:extLst>
                    <a:ext uri="{A12FA001-AC4F-418D-AE19-62706E023703}">
                      <ahyp:hlinkClr xmlns:ahyp="http://schemas.microsoft.com/office/drawing/2018/hyperlinkcolor" val="tx"/>
                    </a:ext>
                  </a:extLst>
                </a:hlinkClick>
              </a:rPr>
              <a:t>Liaison Statements </a:t>
            </a:r>
            <a:r>
              <a:rPr lang="en-US" sz="1800" dirty="0">
                <a:solidFill>
                  <a:schemeClr val="tx1"/>
                </a:solidFill>
              </a:rPr>
              <a:t>from </a:t>
            </a:r>
            <a:r>
              <a:rPr lang="en-GB" dirty="0">
                <a:effectLst/>
                <a:ea typeface="Times New Roman" panose="02020603050405020304" pitchFamily="18" charset="0"/>
              </a:rPr>
              <a:t>ITU-T Study Group 15 (Item 5.b)</a:t>
            </a:r>
          </a:p>
          <a:p>
            <a:pPr marL="1257300" lvl="4" indent="-342900">
              <a:spcBef>
                <a:spcPts val="300"/>
              </a:spcBef>
              <a:spcAft>
                <a:spcPts val="0"/>
              </a:spcAft>
              <a:buFont typeface="Arial" panose="020B0604020202020204" pitchFamily="34" charset="0"/>
              <a:buChar char="•"/>
              <a:defRPr/>
            </a:pPr>
            <a:r>
              <a:rPr lang="en-GB" dirty="0">
                <a:effectLst/>
                <a:ea typeface="Times New Roman" panose="02020603050405020304" pitchFamily="18" charset="0"/>
              </a:rPr>
              <a:t>LS84, WLAN management control interface </a:t>
            </a:r>
            <a:r>
              <a:rPr lang="en-GB" dirty="0" err="1">
                <a:effectLst/>
                <a:ea typeface="Times New Roman" panose="02020603050405020304" pitchFamily="18" charset="0"/>
              </a:rPr>
              <a:t>G.wmci</a:t>
            </a:r>
            <a:r>
              <a:rPr lang="en-GB" dirty="0">
                <a:effectLst/>
                <a:ea typeface="Times New Roman" panose="02020603050405020304" pitchFamily="18" charset="0"/>
              </a:rPr>
              <a:t> for an in-premises network </a:t>
            </a:r>
            <a:r>
              <a:rPr lang="en-GB" b="1" dirty="0">
                <a:effectLst/>
                <a:ea typeface="Times New Roman" panose="02020603050405020304" pitchFamily="18" charset="0"/>
              </a:rPr>
              <a:t>(see AI next slide)</a:t>
            </a:r>
          </a:p>
          <a:p>
            <a:pPr marL="1257300" lvl="4" indent="-342900">
              <a:spcBef>
                <a:spcPts val="300"/>
              </a:spcBef>
              <a:spcAft>
                <a:spcPts val="0"/>
              </a:spcAft>
              <a:buFont typeface="Arial" panose="020B0604020202020204" pitchFamily="34" charset="0"/>
              <a:buChar char="•"/>
              <a:defRPr/>
            </a:pPr>
            <a:r>
              <a:rPr lang="en-GB" dirty="0">
                <a:effectLst/>
                <a:ea typeface="Times New Roman" panose="02020603050405020304" pitchFamily="18" charset="0"/>
              </a:rPr>
              <a:t>LS76, the Home Network Transport (HNT) Standards Overview and Work Plan</a:t>
            </a:r>
          </a:p>
          <a:p>
            <a:pPr marL="800100" lvl="3" indent="-342900">
              <a:spcBef>
                <a:spcPts val="300"/>
              </a:spcBef>
              <a:spcAft>
                <a:spcPts val="0"/>
              </a:spcAft>
              <a:buFont typeface="Arial" panose="020B0604020202020204" pitchFamily="34" charset="0"/>
              <a:buChar char="•"/>
              <a:defRPr/>
            </a:pPr>
            <a:r>
              <a:rPr lang="en-GB" sz="1800" dirty="0">
                <a:solidFill>
                  <a:srgbClr val="0000CC"/>
                </a:solidFill>
                <a:hlinkClick r:id="rId5">
                  <a:extLst>
                    <a:ext uri="{A12FA001-AC4F-418D-AE19-62706E023703}">
                      <ahyp:hlinkClr xmlns:ahyp="http://schemas.microsoft.com/office/drawing/2018/hyperlinkcolor" val="tx"/>
                    </a:ext>
                  </a:extLst>
                </a:hlinkClick>
              </a:rPr>
              <a:t>Liaison Document </a:t>
            </a:r>
            <a:r>
              <a:rPr lang="en-GB" sz="1800" dirty="0">
                <a:solidFill>
                  <a:schemeClr val="tx1"/>
                </a:solidFill>
              </a:rPr>
              <a:t>from ITU-T SG 15 on FTTH Workshop </a:t>
            </a:r>
            <a:r>
              <a:rPr lang="en-GB" sz="1800" b="1" dirty="0">
                <a:solidFill>
                  <a:schemeClr val="tx1"/>
                </a:solidFill>
              </a:rPr>
              <a:t>(see AI next slide)</a:t>
            </a:r>
          </a:p>
          <a:p>
            <a:pPr marL="800100" lvl="3" indent="-342900">
              <a:spcBef>
                <a:spcPts val="300"/>
              </a:spcBef>
              <a:spcAft>
                <a:spcPts val="0"/>
              </a:spcAft>
              <a:buFont typeface="Arial" panose="020B0604020202020204" pitchFamily="34" charset="0"/>
              <a:buChar char="•"/>
              <a:defRPr/>
            </a:pPr>
            <a:r>
              <a:rPr lang="en-US" sz="1800" dirty="0">
                <a:solidFill>
                  <a:srgbClr val="0000CC"/>
                </a:solidFill>
                <a:hlinkClick r:id="rId6">
                  <a:extLst>
                    <a:ext uri="{A12FA001-AC4F-418D-AE19-62706E023703}">
                      <ahyp:hlinkClr xmlns:ahyp="http://schemas.microsoft.com/office/drawing/2018/hyperlinkcolor" val="tx"/>
                    </a:ext>
                  </a:extLst>
                </a:hlinkClick>
              </a:rPr>
              <a:t>Liaison Statement</a:t>
            </a:r>
            <a:r>
              <a:rPr lang="en-US" sz="1800" dirty="0">
                <a:solidFill>
                  <a:schemeClr val="tx1"/>
                </a:solidFill>
              </a:rPr>
              <a:t> Documents Availability of Addendum 1 to Circular Letter 5/LCCE/109" received from ITU-R Working Party </a:t>
            </a:r>
            <a:r>
              <a:rPr lang="en-US" sz="1800">
                <a:solidFill>
                  <a:schemeClr val="tx1"/>
                </a:solidFill>
              </a:rPr>
              <a:t>5D </a:t>
            </a:r>
            <a:r>
              <a:rPr lang="en-US" sz="1800" b="1">
                <a:solidFill>
                  <a:schemeClr val="tx1"/>
                </a:solidFill>
              </a:rPr>
              <a:t>(noted</a:t>
            </a:r>
            <a:r>
              <a:rPr lang="en-US" sz="1800" b="1" dirty="0">
                <a:solidFill>
                  <a:schemeClr val="tx1"/>
                </a:solidFill>
              </a:rPr>
              <a:t>)</a:t>
            </a:r>
          </a:p>
          <a:p>
            <a:pPr marL="342900" lvl="2" indent="-342900">
              <a:spcBef>
                <a:spcPts val="300"/>
              </a:spcBef>
              <a:spcAft>
                <a:spcPts val="0"/>
              </a:spcAft>
              <a:buFont typeface="Arial" panose="020B0604020202020204" pitchFamily="34" charset="0"/>
              <a:buChar char="•"/>
              <a:defRPr/>
            </a:pPr>
            <a:r>
              <a:rPr lang="en-US" sz="2000" dirty="0"/>
              <a:t>Next Steps:</a:t>
            </a:r>
            <a:endParaRPr lang="en-US" dirty="0">
              <a:effectLst/>
            </a:endParaRPr>
          </a:p>
          <a:p>
            <a:pPr lvl="1">
              <a:spcBef>
                <a:spcPts val="0"/>
              </a:spcBef>
              <a:spcAft>
                <a:spcPts val="300"/>
              </a:spcAft>
              <a:tabLst>
                <a:tab pos="914400" algn="l"/>
              </a:tabLst>
            </a:pPr>
            <a:r>
              <a:rPr lang="en-US" sz="1800" dirty="0">
                <a:ea typeface="SimSun" panose="02010600030101010101" pitchFamily="2" charset="-122"/>
              </a:rPr>
              <a:t>Reporting of ITU AHG endorsed contribution for WP5A to 802.11 &amp; 801.18 for further processing, EC approval and submission to WP5A (by May 2</a:t>
            </a:r>
            <a:r>
              <a:rPr lang="en-US" sz="1800" baseline="30000" dirty="0">
                <a:ea typeface="SimSun" panose="02010600030101010101" pitchFamily="2" charset="-122"/>
              </a:rPr>
              <a:t>nd</a:t>
            </a:r>
            <a:r>
              <a:rPr lang="en-US" sz="1800" dirty="0">
                <a:ea typeface="SimSun" panose="02010600030101010101" pitchFamily="2" charset="-122"/>
              </a:rPr>
              <a:t> deadline)</a:t>
            </a:r>
            <a:endParaRPr lang="en-US" sz="1800" dirty="0">
              <a:effectLst/>
              <a:ea typeface="SimSun" panose="02010600030101010101" pitchFamily="2" charset="-122"/>
            </a:endParaRPr>
          </a:p>
          <a:p>
            <a:pPr lvl="1">
              <a:spcBef>
                <a:spcPts val="0"/>
              </a:spcBef>
              <a:spcAft>
                <a:spcPts val="300"/>
              </a:spcAft>
              <a:tabLst>
                <a:tab pos="914400" algn="l"/>
              </a:tabLst>
            </a:pPr>
            <a:r>
              <a:rPr lang="en-US" sz="1800" dirty="0">
                <a:effectLst/>
                <a:ea typeface="SimSun" panose="02010600030101010101" pitchFamily="2" charset="-122"/>
              </a:rPr>
              <a:t>Working Party 5A Next Meeting Dates </a:t>
            </a:r>
            <a:r>
              <a:rPr lang="en-US" sz="1800" dirty="0">
                <a:solidFill>
                  <a:srgbClr val="0000CC"/>
                </a:solidFill>
                <a:hlinkClick r:id="rId7">
                  <a:extLst>
                    <a:ext uri="{A12FA001-AC4F-418D-AE19-62706E023703}">
                      <ahyp:hlinkClr xmlns:ahyp="http://schemas.microsoft.com/office/drawing/2018/hyperlinkcolor" val="tx"/>
                    </a:ext>
                  </a:extLst>
                </a:hlinkClick>
              </a:rPr>
              <a:t>Monday 2024-05-13 - Thursday 2024-05-23</a:t>
            </a:r>
            <a:r>
              <a:rPr lang="en-US" sz="1800" dirty="0">
                <a:solidFill>
                  <a:srgbClr val="0000CC"/>
                </a:solidFill>
                <a:hlinkClick r:id="rId8">
                  <a:extLst>
                    <a:ext uri="{A12FA001-AC4F-418D-AE19-62706E023703}">
                      <ahyp:hlinkClr xmlns:ahyp="http://schemas.microsoft.com/office/drawing/2018/hyperlinkcolor" val="tx"/>
                    </a:ext>
                  </a:extLst>
                </a:hlinkClick>
              </a:rPr>
              <a:t>  </a:t>
            </a:r>
            <a:endParaRPr lang="en-GB" sz="1800" u="sng" dirty="0">
              <a:solidFill>
                <a:srgbClr val="0000FF"/>
              </a:solidFill>
              <a:ea typeface="SimSun" panose="02010600030101010101" pitchFamily="2" charset="-122"/>
            </a:endParaRPr>
          </a:p>
          <a:p>
            <a:pPr lvl="1">
              <a:spcBef>
                <a:spcPts val="0"/>
              </a:spcBef>
              <a:spcAft>
                <a:spcPts val="300"/>
              </a:spcAft>
              <a:tabLst>
                <a:tab pos="914400" algn="l"/>
              </a:tabLst>
            </a:pPr>
            <a:r>
              <a:rPr lang="pt-BR" sz="1800" dirty="0">
                <a:effectLst/>
                <a:ea typeface="SimSun" panose="02010600030101010101" pitchFamily="2" charset="-122"/>
              </a:rPr>
              <a:t>Next AHG Meeting: </a:t>
            </a:r>
            <a:r>
              <a:rPr lang="en-US" sz="1800" dirty="0">
                <a:effectLst/>
                <a:ea typeface="SimSun" panose="02010600030101010101" pitchFamily="2" charset="-122"/>
              </a:rPr>
              <a:t>No meeting during the May 24 Interim (conflicting with WP5A session)</a:t>
            </a:r>
            <a:r>
              <a:rPr lang="en-US" sz="1800" dirty="0"/>
              <a:t> </a:t>
            </a:r>
          </a:p>
          <a:p>
            <a:r>
              <a:rPr lang="pt-BR" altLang="en-US" sz="2000" b="0" dirty="0"/>
              <a:t>Meeting Minutes: 11-24-0282</a:t>
            </a:r>
          </a:p>
        </p:txBody>
      </p:sp>
      <p:sp>
        <p:nvSpPr>
          <p:cNvPr id="6" name="Footer Placeholder 5">
            <a:extLst>
              <a:ext uri="{FF2B5EF4-FFF2-40B4-BE49-F238E27FC236}">
                <a16:creationId xmlns:a16="http://schemas.microsoft.com/office/drawing/2014/main" id="{56DB0B2A-D2B7-F2B1-7391-D4A6CFDD6BE0}"/>
              </a:ext>
            </a:extLst>
          </p:cNvPr>
          <p:cNvSpPr>
            <a:spLocks noGrp="1"/>
          </p:cNvSpPr>
          <p:nvPr>
            <p:ph type="ftr" idx="14"/>
          </p:nvPr>
        </p:nvSpPr>
        <p:spPr/>
        <p:txBody>
          <a:bodyPr/>
          <a:lstStyle/>
          <a:p>
            <a:r>
              <a:rPr lang="en-GB"/>
              <a:t>Hassan Yaghoobi, Intel</a:t>
            </a:r>
            <a:endParaRPr lang="en-GB" dirty="0"/>
          </a:p>
        </p:txBody>
      </p:sp>
      <p:sp>
        <p:nvSpPr>
          <p:cNvPr id="7" name="Slide Number Placeholder 6">
            <a:extLst>
              <a:ext uri="{FF2B5EF4-FFF2-40B4-BE49-F238E27FC236}">
                <a16:creationId xmlns:a16="http://schemas.microsoft.com/office/drawing/2014/main" id="{453F98E7-AD61-EF7B-864D-EE4788C6DF5D}"/>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8" name="Date Placeholder 7">
            <a:extLst>
              <a:ext uri="{FF2B5EF4-FFF2-40B4-BE49-F238E27FC236}">
                <a16:creationId xmlns:a16="http://schemas.microsoft.com/office/drawing/2014/main" id="{ECC82BB2-A8BD-5701-8275-26F50A0DDF69}"/>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8983969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0F10-0A1A-C80D-8084-5E205AD151E8}"/>
              </a:ext>
            </a:extLst>
          </p:cNvPr>
          <p:cNvSpPr>
            <a:spLocks noGrp="1"/>
          </p:cNvSpPr>
          <p:nvPr>
            <p:ph type="title"/>
          </p:nvPr>
        </p:nvSpPr>
        <p:spPr>
          <a:xfrm>
            <a:off x="914400" y="476672"/>
            <a:ext cx="10363200" cy="936104"/>
          </a:xfrm>
        </p:spPr>
        <p:txBody>
          <a:bodyPr/>
          <a:lstStyle/>
          <a:p>
            <a:r>
              <a:rPr lang="en-US" dirty="0"/>
              <a:t>Action Items </a:t>
            </a:r>
          </a:p>
        </p:txBody>
      </p:sp>
      <p:sp>
        <p:nvSpPr>
          <p:cNvPr id="3" name="Content Placeholder 2">
            <a:extLst>
              <a:ext uri="{FF2B5EF4-FFF2-40B4-BE49-F238E27FC236}">
                <a16:creationId xmlns:a16="http://schemas.microsoft.com/office/drawing/2014/main" id="{87EB2378-2D6D-DFDD-494E-83B6C7D24DD4}"/>
              </a:ext>
            </a:extLst>
          </p:cNvPr>
          <p:cNvSpPr>
            <a:spLocks noGrp="1"/>
          </p:cNvSpPr>
          <p:nvPr>
            <p:ph idx="1"/>
          </p:nvPr>
        </p:nvSpPr>
        <p:spPr>
          <a:xfrm>
            <a:off x="895313" y="1196752"/>
            <a:ext cx="10361084" cy="4113213"/>
          </a:xfrm>
        </p:spPr>
        <p:txBody>
          <a:bodyPr/>
          <a:lstStyle/>
          <a:p>
            <a:pPr>
              <a:buFont typeface="Arial" panose="020B0604020202020204" pitchFamily="34" charset="0"/>
              <a:buChar char="•"/>
            </a:pPr>
            <a:r>
              <a:rPr lang="en-US" sz="1800" dirty="0"/>
              <a:t>Regarding ITU-T SG15-LS84, </a:t>
            </a:r>
            <a:r>
              <a:rPr lang="en-US" sz="1800" dirty="0">
                <a:solidFill>
                  <a:srgbClr val="0000CC"/>
                </a:solidFill>
                <a:hlinkClick r:id="rId2">
                  <a:extLst>
                    <a:ext uri="{A12FA001-AC4F-418D-AE19-62706E023703}">
                      <ahyp:hlinkClr xmlns:ahyp="http://schemas.microsoft.com/office/drawing/2018/hyperlinkcolor" val="tx"/>
                    </a:ext>
                  </a:extLst>
                </a:hlinkClick>
              </a:rPr>
              <a:t>Liaison Statements </a:t>
            </a:r>
            <a:r>
              <a:rPr lang="en-US" sz="1800" dirty="0"/>
              <a:t>WLAN management control interface </a:t>
            </a:r>
            <a:r>
              <a:rPr lang="en-US" sz="1800" dirty="0" err="1"/>
              <a:t>G.wmci</a:t>
            </a:r>
            <a:r>
              <a:rPr lang="en-US" sz="1800" dirty="0"/>
              <a:t> for an in-premises network</a:t>
            </a:r>
          </a:p>
          <a:p>
            <a:pPr lvl="1">
              <a:buFont typeface="Arial" panose="020B0604020202020204" pitchFamily="34" charset="0"/>
              <a:buChar char="•"/>
            </a:pPr>
            <a:r>
              <a:rPr lang="en-GB" sz="18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Considering</a:t>
            </a:r>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WLAN and fibre co-existing in in-premises network, it is beneficial to provide a means to help coordinate the traffic over WLAN and fibre. </a:t>
            </a:r>
          </a:p>
          <a:p>
            <a:pPr lvl="1">
              <a:buFont typeface="Arial" panose="020B0604020202020204" pitchFamily="34" charset="0"/>
              <a:buChar char="•"/>
            </a:pPr>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ITU-T SG 15 Q3/15 has initiated a new project (</a:t>
            </a:r>
            <a:r>
              <a:rPr lang="en-GB" sz="18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G.wmci</a:t>
            </a:r>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to develop a </a:t>
            </a:r>
            <a:r>
              <a:rPr lang="en-GB" sz="1800" u="sng"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data model </a:t>
            </a:r>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 </a:t>
            </a:r>
            <a:r>
              <a:rPr lang="en-GB" sz="1800" u="sng"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associated interface design [very low latency management communication channel] </a:t>
            </a:r>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convey wireless coordination[/management] information.</a:t>
            </a:r>
          </a:p>
          <a:p>
            <a:pPr lvl="1">
              <a:buFont typeface="Arial" panose="020B0604020202020204" pitchFamily="34" charset="0"/>
              <a:buChar char="•"/>
            </a:pPr>
            <a:r>
              <a:rPr lang="en-US" sz="1800" dirty="0"/>
              <a:t>ITU-T SG 15, Q3 started working on this Recommendation and expect inputs or guidelines from IEEE 802.11 groups (e.g. ARC)</a:t>
            </a:r>
          </a:p>
          <a:p>
            <a:pPr>
              <a:spcBef>
                <a:spcPts val="200"/>
              </a:spcBef>
              <a:defRPr/>
            </a:pPr>
            <a:r>
              <a:rPr lang="en-US" sz="1800" dirty="0"/>
              <a:t>Regrading ITU-T SG15-LS110, </a:t>
            </a:r>
            <a:r>
              <a:rPr lang="en-GB" sz="1800" dirty="0">
                <a:solidFill>
                  <a:srgbClr val="0000CC"/>
                </a:solidFill>
                <a:hlinkClick r:id="rId3">
                  <a:extLst>
                    <a:ext uri="{A12FA001-AC4F-418D-AE19-62706E023703}">
                      <ahyp:hlinkClr xmlns:ahyp="http://schemas.microsoft.com/office/drawing/2018/hyperlinkcolor" val="tx"/>
                    </a:ext>
                  </a:extLst>
                </a:hlinkClick>
              </a:rPr>
              <a:t>Liaison Document </a:t>
            </a:r>
            <a:r>
              <a:rPr lang="en-US" sz="1800" dirty="0"/>
              <a:t>on the 4th FTTR Joint Workshop</a:t>
            </a:r>
          </a:p>
          <a:p>
            <a:pPr marL="685800" lvl="1">
              <a:spcBef>
                <a:spcPts val="200"/>
              </a:spcBef>
              <a:buFont typeface="Arial" panose="020B0604020202020204" pitchFamily="34" charset="0"/>
              <a:buChar char="•"/>
              <a:defRPr/>
            </a:pPr>
            <a:r>
              <a:rPr lang="en-GB" sz="1800" kern="100" dirty="0">
                <a:latin typeface="Times New Roman" panose="02020603050405020304" pitchFamily="18" charset="0"/>
                <a:ea typeface="Calibri" panose="020F0502020204030204" pitchFamily="34" charset="0"/>
                <a:cs typeface="Times New Roman" panose="02020603050405020304" pitchFamily="18" charset="0"/>
              </a:rPr>
              <a:t>Joint effort between ITU-T, ETSI, CCSA and BBF, workshops on fibre-to-the-room (FTTR) </a:t>
            </a:r>
          </a:p>
          <a:p>
            <a:pPr marL="685800" lvl="1">
              <a:spcBef>
                <a:spcPts val="200"/>
              </a:spcBef>
              <a:buFont typeface="Arial" panose="020B0604020202020204" pitchFamily="34" charset="0"/>
              <a:buChar char="•"/>
              <a:defRPr/>
            </a:pPr>
            <a:r>
              <a:rPr lang="en-US" sz="1800" kern="100" dirty="0">
                <a:latin typeface="Times New Roman" panose="02020603050405020304" pitchFamily="18" charset="0"/>
                <a:ea typeface="Calibri" panose="020F0502020204030204" pitchFamily="34" charset="0"/>
                <a:cs typeface="Times New Roman" panose="02020603050405020304" pitchFamily="18" charset="0"/>
              </a:rPr>
              <a:t>Workshop to be divided into two parts, FTTR standards development by different SDOs, and general technical discussion on FTTR topics</a:t>
            </a:r>
          </a:p>
          <a:p>
            <a:pPr marL="685800" lvl="1">
              <a:spcBef>
                <a:spcPts val="200"/>
              </a:spcBef>
              <a:buFont typeface="Arial" panose="020B0604020202020204" pitchFamily="34" charset="0"/>
              <a:buChar char="•"/>
              <a:defRPr/>
            </a:pPr>
            <a:r>
              <a:rPr lang="en-US" sz="1800" kern="100" dirty="0">
                <a:latin typeface="Times New Roman" panose="02020603050405020304" pitchFamily="18" charset="0"/>
                <a:ea typeface="Calibri" panose="020F0502020204030204" pitchFamily="34" charset="0"/>
                <a:cs typeface="Times New Roman" panose="02020603050405020304" pitchFamily="18" charset="0"/>
              </a:rPr>
              <a:t>Target date is July 12 (expected to change to earlier in the week) prior to IEEE July 24 Plenary in Montreal </a:t>
            </a:r>
          </a:p>
          <a:p>
            <a:pPr marL="685800" lvl="1">
              <a:spcBef>
                <a:spcPts val="200"/>
              </a:spcBef>
              <a:buFont typeface="Arial" panose="020B0604020202020204" pitchFamily="34" charset="0"/>
              <a:buChar char="•"/>
              <a:defRPr/>
            </a:pPr>
            <a:r>
              <a:rPr lang="en-US" sz="1800" kern="100" dirty="0">
                <a:latin typeface="Times New Roman" panose="02020603050405020304" pitchFamily="18" charset="0"/>
                <a:ea typeface="Calibri" panose="020F0502020204030204" pitchFamily="34" charset="0"/>
                <a:cs typeface="Times New Roman" panose="02020603050405020304" pitchFamily="18" charset="0"/>
              </a:rPr>
              <a:t>IEEE is invited to participate and share views; e.g. providing an overview of any relevant FTTR activities </a:t>
            </a:r>
          </a:p>
          <a:p>
            <a:pPr marL="685800" lvl="1">
              <a:spcBef>
                <a:spcPts val="200"/>
              </a:spcBef>
              <a:buFont typeface="Arial" panose="020B0604020202020204" pitchFamily="34" charset="0"/>
              <a:buChar char="•"/>
              <a:defRPr/>
            </a:pPr>
            <a:r>
              <a:rPr lang="en-US" sz="1800" kern="100" dirty="0">
                <a:latin typeface="Times New Roman" panose="02020603050405020304" pitchFamily="18" charset="0"/>
                <a:ea typeface="Calibri" panose="020F0502020204030204" pitchFamily="34" charset="0"/>
                <a:cs typeface="Times New Roman" panose="02020603050405020304" pitchFamily="18" charset="0"/>
              </a:rPr>
              <a:t>Individual members are encouraged to consider participating in this open (free) workshop </a:t>
            </a:r>
            <a:endParaRPr lang="en-US" sz="2000" dirty="0"/>
          </a:p>
          <a:p>
            <a:pPr lvl="1">
              <a:buFont typeface="Arial" panose="020B0604020202020204" pitchFamily="34" charset="0"/>
              <a:buChar char="•"/>
            </a:pPr>
            <a:endParaRPr lang="en-US" sz="1800" dirty="0"/>
          </a:p>
          <a:p>
            <a:pPr lvl="1">
              <a:buFont typeface="Arial" panose="020B0604020202020204" pitchFamily="34" charset="0"/>
              <a:buChar char="•"/>
            </a:pPr>
            <a:endParaRPr lang="en-US" sz="1800" dirty="0"/>
          </a:p>
        </p:txBody>
      </p:sp>
      <p:sp>
        <p:nvSpPr>
          <p:cNvPr id="7" name="Footer Placeholder 6">
            <a:extLst>
              <a:ext uri="{FF2B5EF4-FFF2-40B4-BE49-F238E27FC236}">
                <a16:creationId xmlns:a16="http://schemas.microsoft.com/office/drawing/2014/main" id="{32BC071C-BE8F-E4A5-023B-2462C3733B19}"/>
              </a:ext>
            </a:extLst>
          </p:cNvPr>
          <p:cNvSpPr>
            <a:spLocks noGrp="1"/>
          </p:cNvSpPr>
          <p:nvPr>
            <p:ph type="ftr" idx="14"/>
          </p:nvPr>
        </p:nvSpPr>
        <p:spPr/>
        <p:txBody>
          <a:bodyPr/>
          <a:lstStyle/>
          <a:p>
            <a:r>
              <a:rPr lang="en-GB"/>
              <a:t>Hassan Yaghoobi, Intel</a:t>
            </a:r>
            <a:endParaRPr lang="en-GB" dirty="0"/>
          </a:p>
        </p:txBody>
      </p:sp>
      <p:sp>
        <p:nvSpPr>
          <p:cNvPr id="8" name="Slide Number Placeholder 7">
            <a:extLst>
              <a:ext uri="{FF2B5EF4-FFF2-40B4-BE49-F238E27FC236}">
                <a16:creationId xmlns:a16="http://schemas.microsoft.com/office/drawing/2014/main" id="{886BD94D-E51A-994A-C2C8-94F960D24F23}"/>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9" name="Date Placeholder 8">
            <a:extLst>
              <a:ext uri="{FF2B5EF4-FFF2-40B4-BE49-F238E27FC236}">
                <a16:creationId xmlns:a16="http://schemas.microsoft.com/office/drawing/2014/main" id="{F7EF5318-DB1B-9C9F-A0C6-FC20E8855D94}"/>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7179340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494951-D622-ADA7-754E-42D4B4421D3C}"/>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867AD940-70C8-566B-5DC3-47A61EFD4975}"/>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E48DF80-D673-7030-147C-21915BA89E5D}"/>
              </a:ext>
            </a:extLst>
          </p:cNvPr>
          <p:cNvSpPr>
            <a:spLocks noGrp="1"/>
          </p:cNvSpPr>
          <p:nvPr>
            <p:ph type="dt" idx="10"/>
          </p:nvPr>
        </p:nvSpPr>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58A83C34-B583-34A6-A008-B58E7EB62635}"/>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48D5B4E9-DB0E-786B-1273-85D3A2563D27}"/>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Tree>
    <p:extLst>
      <p:ext uri="{BB962C8B-B14F-4D97-AF65-F5344CB8AC3E}">
        <p14:creationId xmlns:p14="http://schemas.microsoft.com/office/powerpoint/2010/main" val="156452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626A-5208-3D10-A396-A19B7821065E}"/>
              </a:ext>
            </a:extLst>
          </p:cNvPr>
          <p:cNvSpPr>
            <a:spLocks noGrp="1"/>
          </p:cNvSpPr>
          <p:nvPr>
            <p:ph type="title"/>
          </p:nvPr>
        </p:nvSpPr>
        <p:spPr/>
        <p:txBody>
          <a:bodyPr/>
          <a:lstStyle/>
          <a:p>
            <a:r>
              <a:rPr lang="en-US" dirty="0"/>
              <a:t>Attendance by breakout (March plenary session)</a:t>
            </a:r>
          </a:p>
        </p:txBody>
      </p:sp>
      <p:sp>
        <p:nvSpPr>
          <p:cNvPr id="4" name="Slide Number Placeholder 3">
            <a:extLst>
              <a:ext uri="{FF2B5EF4-FFF2-40B4-BE49-F238E27FC236}">
                <a16:creationId xmlns:a16="http://schemas.microsoft.com/office/drawing/2014/main" id="{7DF4CC24-8380-8F6E-C12E-693D896952D5}"/>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83219E9D-C78F-BBA0-6CC6-BF17EDA70EAB}"/>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5EC1F7FA-358D-35FC-BCD4-0E383423CEDB}"/>
              </a:ext>
            </a:extLst>
          </p:cNvPr>
          <p:cNvSpPr>
            <a:spLocks noGrp="1"/>
          </p:cNvSpPr>
          <p:nvPr>
            <p:ph type="dt" idx="15"/>
          </p:nvPr>
        </p:nvSpPr>
        <p:spPr/>
        <p:txBody>
          <a:bodyPr/>
          <a:lstStyle/>
          <a:p>
            <a:r>
              <a:rPr lang="en-US"/>
              <a:t>March 2024</a:t>
            </a:r>
            <a:endParaRPr lang="en-GB" dirty="0"/>
          </a:p>
        </p:txBody>
      </p:sp>
      <p:pic>
        <p:nvPicPr>
          <p:cNvPr id="14" name="Content Placeholder 13">
            <a:extLst>
              <a:ext uri="{FF2B5EF4-FFF2-40B4-BE49-F238E27FC236}">
                <a16:creationId xmlns:a16="http://schemas.microsoft.com/office/drawing/2014/main" id="{170FD3A2-382A-CBBC-4924-63C1157B743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524000"/>
            <a:ext cx="9019047" cy="4928468"/>
          </a:xfrm>
        </p:spPr>
      </p:pic>
    </p:spTree>
    <p:extLst>
      <p:ext uri="{BB962C8B-B14F-4D97-AF65-F5344CB8AC3E}">
        <p14:creationId xmlns:p14="http://schemas.microsoft.com/office/powerpoint/2010/main" val="9922470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March 2024</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2024-03-12</a:t>
            </a:r>
          </a:p>
        </p:txBody>
      </p:sp>
      <p:graphicFrame>
        <p:nvGraphicFramePr>
          <p:cNvPr id="3075" name="Object 3"/>
          <p:cNvGraphicFramePr>
            <a:graphicFrameLocks noChangeAspect="1"/>
          </p:cNvGraphicFramePr>
          <p:nvPr>
            <p:extLst>
              <p:ext uri="{D42A27DB-BD31-4B8C-83A1-F6EECF244321}">
                <p14:modId xmlns:p14="http://schemas.microsoft.com/office/powerpoint/2010/main" val="761604382"/>
              </p:ext>
            </p:extLst>
          </p:nvPr>
        </p:nvGraphicFramePr>
        <p:xfrm>
          <a:off x="970325" y="2417928"/>
          <a:ext cx="10493375" cy="2482850"/>
        </p:xfrm>
        <a:graphic>
          <a:graphicData uri="http://schemas.openxmlformats.org/presentationml/2006/ole">
            <mc:AlternateContent xmlns:mc="http://schemas.openxmlformats.org/markup-compatibility/2006">
              <mc:Choice xmlns:v="urn:schemas-microsoft-com:vml" Requires="v">
                <p:oleObj name="Document" r:id="rId3" imgW="10773432" imgH="2552498" progId="Word.Document.8">
                  <p:embed/>
                </p:oleObj>
              </mc:Choice>
              <mc:Fallback>
                <p:oleObj name="Document" r:id="rId3" imgW="10773432" imgH="2552498" progId="Word.Document.8">
                  <p:embed/>
                  <p:pic>
                    <p:nvPicPr>
                      <p:cNvPr id="3075" name="Object 3"/>
                      <p:cNvPicPr>
                        <a:picLocks noChangeAspect="1" noChangeArrowheads="1"/>
                      </p:cNvPicPr>
                      <p:nvPr/>
                    </p:nvPicPr>
                    <p:blipFill>
                      <a:blip r:embed="rId4"/>
                      <a:srcRect/>
                      <a:stretch>
                        <a:fillRect/>
                      </a:stretch>
                    </p:blipFill>
                    <p:spPr bwMode="auto">
                      <a:xfrm>
                        <a:off x="970325" y="2417928"/>
                        <a:ext cx="10493375"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493CCF7C-5D81-57C7-88E6-02AC0D4B2628}"/>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08BEF35E-30F2-1192-E9AA-CA74F0BE0C71}"/>
              </a:ext>
            </a:extLst>
          </p:cNvPr>
          <p:cNvSpPr>
            <a:spLocks noGrp="1"/>
          </p:cNvSpPr>
          <p:nvPr>
            <p:ph type="sldNum" idx="12"/>
          </p:nvPr>
        </p:nvSpPr>
        <p:spPr/>
        <p:txBody>
          <a:bodyPr/>
          <a:lstStyle/>
          <a:p>
            <a:r>
              <a:rPr lang="en-GB"/>
              <a:t>Slide </a:t>
            </a:r>
            <a:fld id="{DE40C9FC-4879-4F20-9ECA-A574A90476B7}" type="slidenum">
              <a:rPr lang="en-GB" smtClean="0"/>
              <a:pPr/>
              <a:t>90</a:t>
            </a:fld>
            <a:endParaRPr lang="en-GB"/>
          </a:p>
        </p:txBody>
      </p:sp>
      <p:sp>
        <p:nvSpPr>
          <p:cNvPr id="4" name="Date Placeholder 3">
            <a:extLst>
              <a:ext uri="{FF2B5EF4-FFF2-40B4-BE49-F238E27FC236}">
                <a16:creationId xmlns:a16="http://schemas.microsoft.com/office/drawing/2014/main" id="{97709F76-3748-D300-49B9-5239876058F3}"/>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14453622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278C-C993-8F57-1E84-C5489A9AD942}"/>
              </a:ext>
            </a:extLst>
          </p:cNvPr>
          <p:cNvSpPr>
            <a:spLocks noGrp="1"/>
          </p:cNvSpPr>
          <p:nvPr>
            <p:ph type="title"/>
          </p:nvPr>
        </p:nvSpPr>
        <p:spPr>
          <a:xfrm>
            <a:off x="914401" y="685801"/>
            <a:ext cx="10361084" cy="582959"/>
          </a:xfrm>
        </p:spPr>
        <p:txBody>
          <a:bodyPr/>
          <a:lstStyle/>
          <a:p>
            <a:r>
              <a:rPr lang="en-US" sz="3200" b="1" kern="0" dirty="0"/>
              <a:t>802.15 WG Standards Pipeline (Jan. update)</a:t>
            </a:r>
            <a:endParaRPr lang="en-US" dirty="0"/>
          </a:p>
        </p:txBody>
      </p:sp>
      <p:pic>
        <p:nvPicPr>
          <p:cNvPr id="7" name="Picture 6">
            <a:extLst>
              <a:ext uri="{FF2B5EF4-FFF2-40B4-BE49-F238E27FC236}">
                <a16:creationId xmlns:a16="http://schemas.microsoft.com/office/drawing/2014/main" id="{9386F1F7-EFED-9D86-62AC-EFCBD225271A}"/>
              </a:ext>
            </a:extLst>
          </p:cNvPr>
          <p:cNvPicPr>
            <a:picLocks noChangeAspect="1"/>
          </p:cNvPicPr>
          <p:nvPr/>
        </p:nvPicPr>
        <p:blipFill>
          <a:blip r:embed="rId2"/>
          <a:stretch>
            <a:fillRect/>
          </a:stretch>
        </p:blipFill>
        <p:spPr>
          <a:xfrm>
            <a:off x="1559496" y="1518427"/>
            <a:ext cx="8846700" cy="4664076"/>
          </a:xfrm>
          <a:prstGeom prst="rect">
            <a:avLst/>
          </a:prstGeom>
        </p:spPr>
      </p:pic>
      <p:sp>
        <p:nvSpPr>
          <p:cNvPr id="13" name="Oval 12">
            <a:extLst>
              <a:ext uri="{FF2B5EF4-FFF2-40B4-BE49-F238E27FC236}">
                <a16:creationId xmlns:a16="http://schemas.microsoft.com/office/drawing/2014/main" id="{398A7F1D-DE03-B024-6F47-82F74D21A046}"/>
              </a:ext>
            </a:extLst>
          </p:cNvPr>
          <p:cNvSpPr/>
          <p:nvPr/>
        </p:nvSpPr>
        <p:spPr bwMode="auto">
          <a:xfrm>
            <a:off x="5482875" y="3512047"/>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Oval 13">
            <a:extLst>
              <a:ext uri="{FF2B5EF4-FFF2-40B4-BE49-F238E27FC236}">
                <a16:creationId xmlns:a16="http://schemas.microsoft.com/office/drawing/2014/main" id="{FDF74CE8-B15B-DB01-DAC2-A5E86A09AF3C}"/>
              </a:ext>
            </a:extLst>
          </p:cNvPr>
          <p:cNvSpPr/>
          <p:nvPr/>
        </p:nvSpPr>
        <p:spPr bwMode="auto">
          <a:xfrm>
            <a:off x="4569182" y="4957911"/>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 name="Oval 2">
            <a:extLst>
              <a:ext uri="{FF2B5EF4-FFF2-40B4-BE49-F238E27FC236}">
                <a16:creationId xmlns:a16="http://schemas.microsoft.com/office/drawing/2014/main" id="{26191D36-71A6-8F90-C307-6DC5B046833B}"/>
              </a:ext>
            </a:extLst>
          </p:cNvPr>
          <p:cNvSpPr/>
          <p:nvPr/>
        </p:nvSpPr>
        <p:spPr bwMode="auto">
          <a:xfrm>
            <a:off x="2639616" y="3538549"/>
            <a:ext cx="1224136" cy="72008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4804638D-5D7A-A3C2-C3BE-BDC2FF8C7F9B}"/>
              </a:ext>
            </a:extLst>
          </p:cNvPr>
          <p:cNvSpPr>
            <a:spLocks noGrp="1"/>
          </p:cNvSpPr>
          <p:nvPr>
            <p:ph type="ftr" idx="14"/>
          </p:nvPr>
        </p:nvSpPr>
        <p:spPr/>
        <p:txBody>
          <a:bodyPr/>
          <a:lstStyle/>
          <a:p>
            <a:r>
              <a:rPr lang="en-GB"/>
              <a:t>Jonathan Segev, Intel</a:t>
            </a:r>
            <a:endParaRPr lang="en-GB" dirty="0"/>
          </a:p>
        </p:txBody>
      </p:sp>
      <p:sp>
        <p:nvSpPr>
          <p:cNvPr id="9" name="Slide Number Placeholder 8">
            <a:extLst>
              <a:ext uri="{FF2B5EF4-FFF2-40B4-BE49-F238E27FC236}">
                <a16:creationId xmlns:a16="http://schemas.microsoft.com/office/drawing/2014/main" id="{9EF96DAC-7465-34F6-651B-8132564AC9F1}"/>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10" name="Date Placeholder 9">
            <a:extLst>
              <a:ext uri="{FF2B5EF4-FFF2-40B4-BE49-F238E27FC236}">
                <a16:creationId xmlns:a16="http://schemas.microsoft.com/office/drawing/2014/main" id="{F0D1C92B-4C58-E3BB-FDFC-EA17045BFAA3}"/>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13269876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278C-C993-8F57-1E84-C5489A9AD942}"/>
              </a:ext>
            </a:extLst>
          </p:cNvPr>
          <p:cNvSpPr>
            <a:spLocks noGrp="1"/>
          </p:cNvSpPr>
          <p:nvPr>
            <p:ph type="title"/>
          </p:nvPr>
        </p:nvSpPr>
        <p:spPr>
          <a:xfrm>
            <a:off x="914401" y="685801"/>
            <a:ext cx="10361084" cy="582959"/>
          </a:xfrm>
        </p:spPr>
        <p:txBody>
          <a:bodyPr/>
          <a:lstStyle/>
          <a:p>
            <a:r>
              <a:rPr lang="en-US" sz="3200" b="1" kern="0" dirty="0"/>
              <a:t>802.15 WG Standards Pipeline (updated)</a:t>
            </a:r>
            <a:endParaRPr lang="en-US" dirty="0"/>
          </a:p>
        </p:txBody>
      </p:sp>
      <p:pic>
        <p:nvPicPr>
          <p:cNvPr id="8" name="Picture 7">
            <a:extLst>
              <a:ext uri="{FF2B5EF4-FFF2-40B4-BE49-F238E27FC236}">
                <a16:creationId xmlns:a16="http://schemas.microsoft.com/office/drawing/2014/main" id="{91F21FB6-5C92-42F4-4A66-B632D72ED6DB}"/>
              </a:ext>
            </a:extLst>
          </p:cNvPr>
          <p:cNvPicPr>
            <a:picLocks noChangeAspect="1"/>
          </p:cNvPicPr>
          <p:nvPr/>
        </p:nvPicPr>
        <p:blipFill>
          <a:blip r:embed="rId2"/>
          <a:stretch>
            <a:fillRect/>
          </a:stretch>
        </p:blipFill>
        <p:spPr>
          <a:xfrm>
            <a:off x="1705578" y="1272364"/>
            <a:ext cx="8780845" cy="5113199"/>
          </a:xfrm>
          <a:prstGeom prst="rect">
            <a:avLst/>
          </a:prstGeom>
        </p:spPr>
      </p:pic>
      <p:sp>
        <p:nvSpPr>
          <p:cNvPr id="14" name="Oval 13">
            <a:extLst>
              <a:ext uri="{FF2B5EF4-FFF2-40B4-BE49-F238E27FC236}">
                <a16:creationId xmlns:a16="http://schemas.microsoft.com/office/drawing/2014/main" id="{FDF74CE8-B15B-DB01-DAC2-A5E86A09AF3C}"/>
              </a:ext>
            </a:extLst>
          </p:cNvPr>
          <p:cNvSpPr/>
          <p:nvPr/>
        </p:nvSpPr>
        <p:spPr bwMode="auto">
          <a:xfrm>
            <a:off x="9480376" y="5301208"/>
            <a:ext cx="1224136" cy="644468"/>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Oval 12">
            <a:extLst>
              <a:ext uri="{FF2B5EF4-FFF2-40B4-BE49-F238E27FC236}">
                <a16:creationId xmlns:a16="http://schemas.microsoft.com/office/drawing/2014/main" id="{398A7F1D-DE03-B024-6F47-82F74D21A046}"/>
              </a:ext>
            </a:extLst>
          </p:cNvPr>
          <p:cNvSpPr/>
          <p:nvPr/>
        </p:nvSpPr>
        <p:spPr bwMode="auto">
          <a:xfrm>
            <a:off x="9480376" y="1190172"/>
            <a:ext cx="1224136" cy="582960"/>
          </a:xfrm>
          <a:prstGeom prst="ellipse">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E9CAD933-623A-DA82-0942-32A8457BB18B}"/>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D09F0D03-BD76-BC74-9BF6-AE703ED3A76A}"/>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802C9E14-D8E4-BE61-4544-4EF93B0AE20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1866208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A9E1-5C21-05DA-8C01-6C242A3652BE}"/>
              </a:ext>
            </a:extLst>
          </p:cNvPr>
          <p:cNvSpPr>
            <a:spLocks noGrp="1"/>
          </p:cNvSpPr>
          <p:nvPr>
            <p:ph type="title"/>
          </p:nvPr>
        </p:nvSpPr>
        <p:spPr/>
        <p:txBody>
          <a:bodyPr/>
          <a:lstStyle/>
          <a:p>
            <a:r>
              <a:rPr lang="en-US" dirty="0"/>
              <a:t>SG Next Generation SUN PHYs</a:t>
            </a:r>
            <a:endParaRPr lang="en-US" b="0" dirty="0"/>
          </a:p>
        </p:txBody>
      </p:sp>
      <p:sp>
        <p:nvSpPr>
          <p:cNvPr id="3" name="Content Placeholder 2">
            <a:extLst>
              <a:ext uri="{FF2B5EF4-FFF2-40B4-BE49-F238E27FC236}">
                <a16:creationId xmlns:a16="http://schemas.microsoft.com/office/drawing/2014/main" id="{95C42675-6DC2-269A-4FD7-63F5E74C2F53}"/>
              </a:ext>
            </a:extLst>
          </p:cNvPr>
          <p:cNvSpPr>
            <a:spLocks noGrp="1"/>
          </p:cNvSpPr>
          <p:nvPr>
            <p:ph idx="1"/>
          </p:nvPr>
        </p:nvSpPr>
        <p:spPr>
          <a:xfrm>
            <a:off x="914401" y="1830391"/>
            <a:ext cx="10361084" cy="4264024"/>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dirty="0">
                <a:latin typeface="Times New Roman" panose="02020603050405020304" pitchFamily="18" charset="0"/>
              </a:rPr>
              <a:t>Next Gen (2</a:t>
            </a:r>
            <a:r>
              <a:rPr lang="en-US" baseline="30000" dirty="0">
                <a:latin typeface="Times New Roman" panose="02020603050405020304" pitchFamily="18" charset="0"/>
              </a:rPr>
              <a:t>nd</a:t>
            </a:r>
            <a:r>
              <a:rPr lang="en-US" dirty="0">
                <a:latin typeface="Times New Roman" panose="02020603050405020304" pitchFamily="18" charset="0"/>
              </a:rPr>
              <a:t> ) SUN/Smart Utility Network OFDM (802.15.4 amendment)</a:t>
            </a:r>
          </a:p>
          <a:p>
            <a:pPr lvl="1">
              <a:buFont typeface="Arial" panose="020B0604020202020204" pitchFamily="34" charset="0"/>
              <a:buChar char="•"/>
            </a:pPr>
            <a:r>
              <a:rPr lang="en-US" altLang="en-US" dirty="0">
                <a:latin typeface="Times New Roman" panose="02020603050405020304" pitchFamily="18" charset="0"/>
              </a:rPr>
              <a:t>Higher data rates and longer range PHY enhancements through improved link budget. </a:t>
            </a:r>
          </a:p>
          <a:p>
            <a:pPr lvl="1">
              <a:buFont typeface="Arial" panose="020B0604020202020204" pitchFamily="34" charset="0"/>
              <a:buChar char="•"/>
            </a:pPr>
            <a:r>
              <a:rPr lang="en-US" altLang="en-US" dirty="0">
                <a:latin typeface="Times New Roman" panose="02020603050405020304" pitchFamily="18" charset="0"/>
              </a:rPr>
              <a:t>Enablement of city wide simple star networks, dense networks with &gt;10K nodes, Power efficient for battery operated end node.</a:t>
            </a:r>
          </a:p>
          <a:p>
            <a:pPr lvl="1">
              <a:buFont typeface="Arial" panose="020B0604020202020204" pitchFamily="34" charset="0"/>
              <a:buChar char="•"/>
            </a:pPr>
            <a:r>
              <a:rPr lang="en-US" dirty="0"/>
              <a:t>Target PHY is </a:t>
            </a:r>
            <a:r>
              <a:rPr lang="en-US" altLang="en-US" sz="2000" dirty="0">
                <a:latin typeface="Times New Roman" panose="02020603050405020304" pitchFamily="18" charset="0"/>
              </a:rPr>
              <a:t>the existing SUN-OFDM PHY .</a:t>
            </a:r>
          </a:p>
          <a:p>
            <a:pPr marL="457200" lvl="1" indent="0"/>
            <a:endParaRPr lang="en-US" dirty="0">
              <a:latin typeface="Times New Roman" panose="02020603050405020304" pitchFamily="18" charset="0"/>
            </a:endParaRPr>
          </a:p>
          <a:p>
            <a:pPr>
              <a:buFont typeface="Arial" panose="020B0604020202020204" pitchFamily="34" charset="0"/>
              <a:buChar char="•"/>
            </a:pPr>
            <a:r>
              <a:rPr lang="en-US" dirty="0"/>
              <a:t>Status:</a:t>
            </a:r>
          </a:p>
          <a:p>
            <a:pPr lvl="1">
              <a:buFont typeface="Arial" panose="020B0604020202020204" pitchFamily="34" charset="0"/>
              <a:buChar char="•"/>
            </a:pPr>
            <a:r>
              <a:rPr lang="en-US" altLang="en-US" dirty="0">
                <a:latin typeface="Times New Roman" panose="02020603050405020304" pitchFamily="18" charset="0"/>
              </a:rPr>
              <a:t>Early stages of development; </a:t>
            </a:r>
          </a:p>
          <a:p>
            <a:pPr lvl="1">
              <a:buFont typeface="Arial" panose="020B0604020202020204" pitchFamily="34" charset="0"/>
              <a:buChar char="•"/>
            </a:pPr>
            <a:r>
              <a:rPr lang="en-US" altLang="en-US" dirty="0">
                <a:latin typeface="Times New Roman" panose="02020603050405020304" pitchFamily="18" charset="0"/>
              </a:rPr>
              <a:t>Review properties of target spectrum (channel masks, channel scheme, modulation)</a:t>
            </a:r>
          </a:p>
          <a:p>
            <a:pPr lvl="1">
              <a:buFont typeface="Arial" panose="020B0604020202020204" pitchFamily="34" charset="0"/>
              <a:buChar char="•"/>
            </a:pPr>
            <a:r>
              <a:rPr lang="en-US" altLang="en-US" dirty="0">
                <a:latin typeface="Times New Roman" panose="02020603050405020304" pitchFamily="18" charset="0"/>
              </a:rPr>
              <a:t>Continue use case development </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9B5D6951-8CCA-5BD2-5C03-4B98A5EC2FF8}"/>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65751936-BA07-D6AF-8804-967E68835E56}"/>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4CFDAA34-7AB9-95AF-452B-C8AC6D814EE3}"/>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6133546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and usefulness to additional usages beyond range measurement and improve IR signal limitations. </a:t>
            </a:r>
          </a:p>
          <a:p>
            <a:pPr lvl="1">
              <a:buFont typeface="Arial" panose="020B0604020202020204" pitchFamily="34" charset="0"/>
              <a:buChar char="•"/>
            </a:pPr>
            <a:r>
              <a:rPr lang="en-US" sz="2400" dirty="0"/>
              <a:t>Main areas of enhancements:</a:t>
            </a:r>
          </a:p>
          <a:p>
            <a:pPr lvl="2">
              <a:buFont typeface="Arial" panose="020B0604020202020204" pitchFamily="34" charset="0"/>
              <a:buChar char="•"/>
            </a:pPr>
            <a:r>
              <a:rPr lang="en-US" sz="2200" dirty="0"/>
              <a:t>Ranging resiliency and improved </a:t>
            </a:r>
          </a:p>
          <a:p>
            <a:pPr lvl="2">
              <a:buFont typeface="Arial" panose="020B0604020202020204" pitchFamily="34" charset="0"/>
              <a:buChar char="•"/>
            </a:pPr>
            <a:r>
              <a:rPr lang="en-US" sz="2200" dirty="0"/>
              <a:t>Waveforms optimization and support for sensing usages </a:t>
            </a:r>
          </a:p>
          <a:p>
            <a:pPr lvl="2">
              <a:buFont typeface="Arial" panose="020B0604020202020204" pitchFamily="34" charset="0"/>
              <a:buChar char="•"/>
            </a:pPr>
            <a:r>
              <a:rPr lang="en-US" sz="2200" dirty="0"/>
              <a:t>Improved data rates</a:t>
            </a:r>
          </a:p>
          <a:p>
            <a:pPr lvl="2">
              <a:buFont typeface="Arial" panose="020B0604020202020204" pitchFamily="34" charset="0"/>
              <a:buChar char="•"/>
            </a:pPr>
            <a:r>
              <a:rPr lang="en-US" sz="2200" dirty="0"/>
              <a:t>Support for additional spectrum</a:t>
            </a:r>
          </a:p>
          <a:p>
            <a:pPr lvl="2">
              <a:buFont typeface="Arial" panose="020B0604020202020204" pitchFamily="34" charset="0"/>
              <a:buChar char="•"/>
            </a:pPr>
            <a:r>
              <a:rPr lang="en-US" sz="2200" dirty="0"/>
              <a:t>Interference mitigation and co-existence with other wireless (802.11, BLE).</a:t>
            </a: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Continue comment resolution for pre-WG approved draft.</a:t>
            </a:r>
          </a:p>
          <a:p>
            <a:pPr marL="457200" lvl="1" indent="0"/>
            <a:endParaRPr lang="en-US" sz="2400" dirty="0"/>
          </a:p>
          <a:p>
            <a:pPr lvl="1">
              <a:buFont typeface="Arial" panose="020B0604020202020204" pitchFamily="34" charset="0"/>
              <a:buChar char="•"/>
            </a:pPr>
            <a:endParaRPr lang="en-US" sz="2400" dirty="0"/>
          </a:p>
          <a:p>
            <a:pPr marL="457200" lvl="1" indent="0"/>
            <a:endParaRPr lang="en-US" dirty="0"/>
          </a:p>
        </p:txBody>
      </p:sp>
      <p:sp>
        <p:nvSpPr>
          <p:cNvPr id="7" name="Footer Placeholder 6">
            <a:extLst>
              <a:ext uri="{FF2B5EF4-FFF2-40B4-BE49-F238E27FC236}">
                <a16:creationId xmlns:a16="http://schemas.microsoft.com/office/drawing/2014/main" id="{EF7271AC-5FE6-CCF2-50EC-4D02EA3AA714}"/>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74D8A009-590D-DF1B-3E93-6E1A547197BD}"/>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8FC90D13-FD18-05F5-2283-D5E839E6153B}"/>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0568066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sz="2800" dirty="0"/>
              <a:t>Major areas of discussion:</a:t>
            </a:r>
          </a:p>
          <a:p>
            <a:pPr lvl="1">
              <a:buFont typeface="Arial" panose="020B0604020202020204" pitchFamily="34" charset="0"/>
              <a:buChar char="•"/>
            </a:pPr>
            <a:r>
              <a:rPr lang="en-US" sz="2400" dirty="0"/>
              <a:t>Continue CR for pre-approved draft.</a:t>
            </a:r>
          </a:p>
          <a:p>
            <a:pPr lvl="1">
              <a:buFont typeface="Arial" panose="020B0604020202020204" pitchFamily="34" charset="0"/>
              <a:buChar char="•"/>
            </a:pPr>
            <a:r>
              <a:rPr lang="en-US" sz="2400" dirty="0"/>
              <a:t>Continued discussion of co-existence and LBT of NB operation.</a:t>
            </a:r>
          </a:p>
          <a:p>
            <a:pPr lvl="2">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63286DFD-6A1E-4C96-4DE7-DE235E3A1DFB}"/>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03C493C2-8BBC-C86A-FA73-7C07242E6CE0}"/>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9" name="Date Placeholder 8">
            <a:extLst>
              <a:ext uri="{FF2B5EF4-FFF2-40B4-BE49-F238E27FC236}">
                <a16:creationId xmlns:a16="http://schemas.microsoft.com/office/drawing/2014/main" id="{9EBC9DA3-1086-F0F1-B529-CCA32D3FD5D2}"/>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26893285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0D2A-7906-447C-A4DA-4B7457BBAD52}"/>
              </a:ext>
            </a:extLst>
          </p:cNvPr>
          <p:cNvSpPr>
            <a:spLocks noGrp="1"/>
          </p:cNvSpPr>
          <p:nvPr>
            <p:ph type="title"/>
          </p:nvPr>
        </p:nvSpPr>
        <p:spPr>
          <a:xfrm>
            <a:off x="914401" y="685801"/>
            <a:ext cx="10361084" cy="654967"/>
          </a:xfrm>
        </p:spPr>
        <p:txBody>
          <a:bodyPr/>
          <a:lstStyle/>
          <a:p>
            <a:r>
              <a:rPr lang="en-US" dirty="0"/>
              <a:t>802.15.4ac Privacy</a:t>
            </a:r>
          </a:p>
        </p:txBody>
      </p:sp>
      <p:sp>
        <p:nvSpPr>
          <p:cNvPr id="3" name="Content Placeholder 2">
            <a:extLst>
              <a:ext uri="{FF2B5EF4-FFF2-40B4-BE49-F238E27FC236}">
                <a16:creationId xmlns:a16="http://schemas.microsoft.com/office/drawing/2014/main" id="{B95AECD6-8620-4647-86D1-3CB1976093FB}"/>
              </a:ext>
            </a:extLst>
          </p:cNvPr>
          <p:cNvSpPr>
            <a:spLocks noGrp="1"/>
          </p:cNvSpPr>
          <p:nvPr>
            <p:ph idx="1"/>
          </p:nvPr>
        </p:nvSpPr>
        <p:spPr>
          <a:xfrm>
            <a:off x="623392" y="1556792"/>
            <a:ext cx="11161239" cy="4537623"/>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Modifications to the IEEE Std 802.15.4 medium access control (MAC address in frames, group address/PAN ID)</a:t>
            </a:r>
          </a:p>
          <a:p>
            <a:pPr lvl="1">
              <a:buFont typeface="Arial" panose="020B0604020202020204" pitchFamily="34" charset="0"/>
              <a:buChar char="•"/>
            </a:pPr>
            <a:r>
              <a:rPr lang="en-US" sz="2400" dirty="0"/>
              <a:t>Improved user privacy to protect from user tracking and profiling attack.</a:t>
            </a:r>
          </a:p>
          <a:p>
            <a:pPr lvl="1">
              <a:buFont typeface="Arial" panose="020B0604020202020204" pitchFamily="34" charset="0"/>
              <a:buChar char="•"/>
            </a:pPr>
            <a:r>
              <a:rPr lang="en-US" sz="2400" dirty="0"/>
              <a:t>Amongst the mechanisms MAC address randomization and rolling MAC address.</a:t>
            </a:r>
          </a:p>
          <a:p>
            <a:pPr>
              <a:buFont typeface="Arial" panose="020B0604020202020204" pitchFamily="34" charset="0"/>
              <a:buChar char="•"/>
            </a:pPr>
            <a:r>
              <a:rPr lang="en-US" dirty="0"/>
              <a:t>Status:</a:t>
            </a:r>
          </a:p>
          <a:p>
            <a:pPr lvl="1">
              <a:buFont typeface="Arial" panose="020B0604020202020204" pitchFamily="34" charset="0"/>
              <a:buChar char="•"/>
            </a:pPr>
            <a:r>
              <a:rPr lang="en-US" sz="2400" dirty="0"/>
              <a:t>In draft development; targeting initial draft out of May meeting.</a:t>
            </a:r>
            <a:endParaRPr lang="en-US" sz="2400" b="0" dirty="0"/>
          </a:p>
          <a:p>
            <a:pPr lvl="1">
              <a:buFont typeface="Arial" panose="020B0604020202020204" pitchFamily="34" charset="0"/>
              <a:buChar char="•"/>
            </a:pPr>
            <a:r>
              <a:rPr lang="en-US" sz="2400" b="0" dirty="0"/>
              <a:t>First draft of primitives' requirements.</a:t>
            </a:r>
          </a:p>
          <a:p>
            <a:pPr lvl="1">
              <a:buFont typeface="Arial" panose="020B0604020202020204" pitchFamily="34" charset="0"/>
              <a:buChar char="•"/>
            </a:pPr>
            <a:r>
              <a:rPr lang="en-US" sz="2400" b="0" dirty="0"/>
              <a:t>Progress on the identified issues of current standard:</a:t>
            </a:r>
            <a:r>
              <a:rPr lang="en-US" sz="2400" dirty="0"/>
              <a:t> static MAC address , MAC address set across multiple radios in a single physical device, MAC address refresh, security context refresh for group and unicast, network discover and more.</a:t>
            </a:r>
            <a:endParaRPr lang="en-US" sz="2400" b="0" dirty="0"/>
          </a:p>
        </p:txBody>
      </p:sp>
      <p:sp>
        <p:nvSpPr>
          <p:cNvPr id="7" name="Footer Placeholder 6">
            <a:extLst>
              <a:ext uri="{FF2B5EF4-FFF2-40B4-BE49-F238E27FC236}">
                <a16:creationId xmlns:a16="http://schemas.microsoft.com/office/drawing/2014/main" id="{2A3FBBEE-DFAA-2E9C-8E81-1AB56974800A}"/>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BE9D8AFF-9B0E-7516-184B-F004BC1B4CD6}"/>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9" name="Date Placeholder 8">
            <a:extLst>
              <a:ext uri="{FF2B5EF4-FFF2-40B4-BE49-F238E27FC236}">
                <a16:creationId xmlns:a16="http://schemas.microsoft.com/office/drawing/2014/main" id="{5E6CC194-334E-2DF6-8085-B73B8C81583A}"/>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0237357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sz="2400" dirty="0"/>
              <a:t>In advanced stage of WG letter ballot (D1.1).</a:t>
            </a:r>
          </a:p>
          <a:p>
            <a:pPr lvl="1">
              <a:buFont typeface="Arial" panose="020B0604020202020204" pitchFamily="34" charset="0"/>
              <a:buChar char="•"/>
            </a:pPr>
            <a:endParaRPr lang="en-US" sz="2400" dirty="0"/>
          </a:p>
          <a:p>
            <a:pPr marL="457200" lvl="1" indent="0"/>
            <a:endParaRPr lang="en-US" sz="2400" dirty="0"/>
          </a:p>
          <a:p>
            <a:pPr lvl="1">
              <a:buFont typeface="Arial" panose="020B0604020202020204" pitchFamily="34" charset="0"/>
              <a:buChar char="•"/>
            </a:pPr>
            <a:endParaRPr lang="en-US" sz="2400"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6A8CBAC3-8A7C-9BB2-BDC2-89D32323CF69}"/>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ADC4BB00-3084-73B1-6FB9-91B42A1AD0A3}"/>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9" name="Date Placeholder 8">
            <a:extLst>
              <a:ext uri="{FF2B5EF4-FFF2-40B4-BE49-F238E27FC236}">
                <a16:creationId xmlns:a16="http://schemas.microsoft.com/office/drawing/2014/main" id="{E934D411-A137-4C0F-B593-A8E0E2971AFD}"/>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36217637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dirty="0"/>
              <a:t>This revision focuses on international operation.</a:t>
            </a:r>
            <a:endParaRPr lang="en-US" b="0" dirty="0"/>
          </a:p>
          <a:p>
            <a:pPr>
              <a:buFont typeface="Arial" panose="020B0604020202020204" pitchFamily="34" charset="0"/>
              <a:buChar char="•"/>
            </a:pPr>
            <a:r>
              <a:rPr lang="en-US" dirty="0"/>
              <a:t>Status:</a:t>
            </a:r>
          </a:p>
          <a:p>
            <a:pPr lvl="1">
              <a:buFont typeface="Arial" panose="020B0604020202020204" pitchFamily="34" charset="0"/>
              <a:buChar char="•"/>
            </a:pPr>
            <a:r>
              <a:rPr lang="en-US" b="0" dirty="0"/>
              <a:t>In development of initial draft, most focus on PHY protocol aspect (</a:t>
            </a:r>
            <a:r>
              <a:rPr lang="en-US" dirty="0" err="1"/>
              <a:t>coex</a:t>
            </a:r>
            <a:r>
              <a:rPr lang="en-US" dirty="0"/>
              <a:t> 15.4ab)</a:t>
            </a:r>
          </a:p>
          <a:p>
            <a:pPr lvl="1">
              <a:buFont typeface="Arial" panose="020B0604020202020204" pitchFamily="34" charset="0"/>
              <a:buChar char="•"/>
            </a:pPr>
            <a:r>
              <a:rPr lang="en-US" b="0" dirty="0"/>
              <a:t>Evaluation of ranging functionality performance </a:t>
            </a:r>
          </a:p>
          <a:p>
            <a:pPr lvl="1">
              <a:buFont typeface="Arial" panose="020B0604020202020204" pitchFamily="34" charset="0"/>
              <a:buChar char="•"/>
            </a:pPr>
            <a:r>
              <a:rPr lang="en-US" dirty="0"/>
              <a:t>Preliminary MAC frame formats in support of PHY development </a:t>
            </a:r>
            <a:endParaRPr lang="en-US" b="0" dirty="0"/>
          </a:p>
          <a:p>
            <a:pPr lvl="1">
              <a:buFont typeface="Arial" panose="020B0604020202020204" pitchFamily="34" charset="0"/>
              <a:buChar char="•"/>
            </a:pPr>
            <a:endParaRPr lang="en-US" b="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2679A662-3FD6-5009-24A2-7AC0F94ADAF0}"/>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1E32DEB6-DEBE-B99D-528D-04D8293D66D8}"/>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9" name="Date Placeholder 8">
            <a:extLst>
              <a:ext uri="{FF2B5EF4-FFF2-40B4-BE49-F238E27FC236}">
                <a16:creationId xmlns:a16="http://schemas.microsoft.com/office/drawing/2014/main" id="{56154387-6A06-89DA-14A1-840C597E5CEB}"/>
              </a:ext>
            </a:extLst>
          </p:cNvPr>
          <p:cNvSpPr>
            <a:spLocks noGrp="1"/>
          </p:cNvSpPr>
          <p:nvPr>
            <p:ph type="dt" idx="15"/>
          </p:nvPr>
        </p:nvSpPr>
        <p:spPr/>
        <p:txBody>
          <a:bodyPr/>
          <a:lstStyle/>
          <a:p>
            <a:r>
              <a:rPr lang="en-US"/>
              <a:t>March 2024</a:t>
            </a:r>
            <a:endParaRPr lang="en-GB" dirty="0"/>
          </a:p>
        </p:txBody>
      </p:sp>
    </p:spTree>
    <p:extLst>
      <p:ext uri="{BB962C8B-B14F-4D97-AF65-F5344CB8AC3E}">
        <p14:creationId xmlns:p14="http://schemas.microsoft.com/office/powerpoint/2010/main" val="42411293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99D5-7313-D961-C2F6-8AAFB5774C28}"/>
              </a:ext>
            </a:extLst>
          </p:cNvPr>
          <p:cNvSpPr>
            <a:spLocks noGrp="1"/>
          </p:cNvSpPr>
          <p:nvPr>
            <p:ph type="title"/>
          </p:nvPr>
        </p:nvSpPr>
        <p:spPr>
          <a:xfrm>
            <a:off x="914401" y="685801"/>
            <a:ext cx="10361084" cy="1065213"/>
          </a:xfrm>
        </p:spPr>
        <p:txBody>
          <a:bodyPr wrap="square" anchor="ctr">
            <a:normAutofit/>
          </a:bodyPr>
          <a:lstStyle/>
          <a:p>
            <a:r>
              <a:rPr lang="en-US" dirty="0"/>
              <a:t>Next Generation Optical Camera Communication (OCC)</a:t>
            </a:r>
          </a:p>
        </p:txBody>
      </p:sp>
      <p:sp>
        <p:nvSpPr>
          <p:cNvPr id="3" name="Content Placeholder 2">
            <a:extLst>
              <a:ext uri="{FF2B5EF4-FFF2-40B4-BE49-F238E27FC236}">
                <a16:creationId xmlns:a16="http://schemas.microsoft.com/office/drawing/2014/main" id="{57C5A671-E3EE-3EE5-31BB-FCD4600A5011}"/>
              </a:ext>
            </a:extLst>
          </p:cNvPr>
          <p:cNvSpPr>
            <a:spLocks noGrp="1"/>
          </p:cNvSpPr>
          <p:nvPr>
            <p:ph sz="half" idx="1"/>
          </p:nvPr>
        </p:nvSpPr>
        <p:spPr>
          <a:xfrm>
            <a:off x="914401" y="1981201"/>
            <a:ext cx="7836740" cy="4113213"/>
          </a:xfrm>
        </p:spPr>
        <p:txBody>
          <a:bodyPr wrap="square" anchor="t">
            <a:normAutofit/>
          </a:bodyPr>
          <a:lstStyle/>
          <a:p>
            <a:pPr>
              <a:lnSpc>
                <a:spcPct val="90000"/>
              </a:lnSpc>
              <a:buFont typeface="Arial" panose="020B0604020202020204" pitchFamily="34" charset="0"/>
              <a:buChar char="•"/>
            </a:pPr>
            <a:r>
              <a:rPr lang="en-US" sz="2000" dirty="0"/>
              <a:t>What is it:</a:t>
            </a:r>
          </a:p>
          <a:p>
            <a:pPr lvl="1">
              <a:lnSpc>
                <a:spcPct val="90000"/>
              </a:lnSpc>
              <a:buFont typeface="Arial" panose="020B0604020202020204" pitchFamily="34" charset="0"/>
              <a:buChar char="•"/>
            </a:pPr>
            <a:r>
              <a:rPr lang="en-US" sz="2000" b="0" dirty="0"/>
              <a:t>Interest group to evaluate the value </a:t>
            </a:r>
            <a:r>
              <a:rPr lang="en-US" sz="2000" dirty="0"/>
              <a:t>of a new OCC standard with focus on 190-10K nm</a:t>
            </a:r>
          </a:p>
          <a:p>
            <a:pPr lvl="1">
              <a:lnSpc>
                <a:spcPct val="90000"/>
              </a:lnSpc>
              <a:buFont typeface="Arial" panose="020B0604020202020204" pitchFamily="34" charset="0"/>
              <a:buChar char="•"/>
            </a:pPr>
            <a:r>
              <a:rPr lang="en-US" sz="2000" dirty="0"/>
              <a:t>Future applications include indoor/outdoor and submerged applications with data rates of 100Mbps and mobility of up to 350Km/h and 200m range.</a:t>
            </a:r>
          </a:p>
          <a:p>
            <a:pPr>
              <a:lnSpc>
                <a:spcPct val="90000"/>
              </a:lnSpc>
              <a:buFont typeface="Arial" panose="020B0604020202020204" pitchFamily="34" charset="0"/>
              <a:buChar char="•"/>
            </a:pPr>
            <a:r>
              <a:rPr lang="en-US" sz="2000" dirty="0"/>
              <a:t>Technology and techniques considered:</a:t>
            </a:r>
          </a:p>
          <a:p>
            <a:pPr lvl="1">
              <a:lnSpc>
                <a:spcPct val="90000"/>
              </a:lnSpc>
              <a:buFont typeface="Arial" panose="020B0604020202020204" pitchFamily="34" charset="0"/>
              <a:buChar char="•"/>
            </a:pPr>
            <a:r>
              <a:rPr lang="en-US" sz="2000" dirty="0"/>
              <a:t>Introduction of MIMO OFDM, relaying and heterogenous operation (RF based networks).</a:t>
            </a:r>
          </a:p>
          <a:p>
            <a:pPr>
              <a:lnSpc>
                <a:spcPct val="90000"/>
              </a:lnSpc>
              <a:buFont typeface="Arial" panose="020B0604020202020204" pitchFamily="34" charset="0"/>
              <a:buChar char="•"/>
            </a:pPr>
            <a:r>
              <a:rPr lang="en-US" sz="2000" dirty="0"/>
              <a:t>Status:</a:t>
            </a:r>
          </a:p>
          <a:p>
            <a:pPr lvl="1">
              <a:lnSpc>
                <a:spcPct val="90000"/>
              </a:lnSpc>
              <a:buFont typeface="Arial" panose="020B0604020202020204" pitchFamily="34" charset="0"/>
              <a:buChar char="•"/>
            </a:pPr>
            <a:r>
              <a:rPr lang="en-US" sz="2000" dirty="0"/>
              <a:t>In initial stages, group reviewed submissions on benefit of GAN based AI and software defined vehicular network.</a:t>
            </a:r>
          </a:p>
          <a:p>
            <a:pPr>
              <a:lnSpc>
                <a:spcPct val="90000"/>
              </a:lnSpc>
            </a:pPr>
            <a:endParaRPr lang="en-US" sz="2000" dirty="0"/>
          </a:p>
        </p:txBody>
      </p:sp>
      <p:pic>
        <p:nvPicPr>
          <p:cNvPr id="8" name="Picture 7">
            <a:extLst>
              <a:ext uri="{FF2B5EF4-FFF2-40B4-BE49-F238E27FC236}">
                <a16:creationId xmlns:a16="http://schemas.microsoft.com/office/drawing/2014/main" id="{6ABBEC01-7487-8CC8-A03E-D21215F457A0}"/>
              </a:ext>
            </a:extLst>
          </p:cNvPr>
          <p:cNvPicPr>
            <a:picLocks noChangeAspect="1"/>
          </p:cNvPicPr>
          <p:nvPr/>
        </p:nvPicPr>
        <p:blipFill>
          <a:blip r:embed="rId2"/>
          <a:stretch>
            <a:fillRect/>
          </a:stretch>
        </p:blipFill>
        <p:spPr>
          <a:xfrm>
            <a:off x="8751140" y="2362201"/>
            <a:ext cx="3413966" cy="4113213"/>
          </a:xfrm>
          <a:prstGeom prst="rect">
            <a:avLst/>
          </a:prstGeom>
          <a:noFill/>
        </p:spPr>
      </p:pic>
      <p:sp>
        <p:nvSpPr>
          <p:cNvPr id="7" name="Footer Placeholder 6">
            <a:extLst>
              <a:ext uri="{FF2B5EF4-FFF2-40B4-BE49-F238E27FC236}">
                <a16:creationId xmlns:a16="http://schemas.microsoft.com/office/drawing/2014/main" id="{47D2DD92-EB77-1D5D-F6D3-BC67EDB117F4}"/>
              </a:ext>
            </a:extLst>
          </p:cNvPr>
          <p:cNvSpPr>
            <a:spLocks noGrp="1"/>
          </p:cNvSpPr>
          <p:nvPr>
            <p:ph type="ftr" idx="11"/>
          </p:nvPr>
        </p:nvSpPr>
        <p:spPr/>
        <p:txBody>
          <a:bodyPr/>
          <a:lstStyle/>
          <a:p>
            <a:r>
              <a:rPr lang="en-GB"/>
              <a:t>Jonathan Segev, Intel</a:t>
            </a:r>
          </a:p>
        </p:txBody>
      </p:sp>
      <p:sp>
        <p:nvSpPr>
          <p:cNvPr id="9" name="Slide Number Placeholder 8">
            <a:extLst>
              <a:ext uri="{FF2B5EF4-FFF2-40B4-BE49-F238E27FC236}">
                <a16:creationId xmlns:a16="http://schemas.microsoft.com/office/drawing/2014/main" id="{96293FCA-0838-B39B-43E9-F81212E6ED59}"/>
              </a:ext>
            </a:extLst>
          </p:cNvPr>
          <p:cNvSpPr>
            <a:spLocks noGrp="1"/>
          </p:cNvSpPr>
          <p:nvPr>
            <p:ph type="sldNum" idx="12"/>
          </p:nvPr>
        </p:nvSpPr>
        <p:spPr/>
        <p:txBody>
          <a:bodyPr/>
          <a:lstStyle/>
          <a:p>
            <a:r>
              <a:rPr lang="en-GB"/>
              <a:t>Slide </a:t>
            </a:r>
            <a:fld id="{1CD163DD-D5E7-41DA-95F2-71530C24F8C3}" type="slidenum">
              <a:rPr lang="en-GB" smtClean="0"/>
              <a:pPr/>
              <a:t>99</a:t>
            </a:fld>
            <a:endParaRPr lang="en-GB"/>
          </a:p>
        </p:txBody>
      </p:sp>
      <p:sp>
        <p:nvSpPr>
          <p:cNvPr id="10" name="Date Placeholder 9">
            <a:extLst>
              <a:ext uri="{FF2B5EF4-FFF2-40B4-BE49-F238E27FC236}">
                <a16:creationId xmlns:a16="http://schemas.microsoft.com/office/drawing/2014/main" id="{12C563C8-F373-47B6-F49F-1D33675CCB71}"/>
              </a:ext>
            </a:extLst>
          </p:cNvPr>
          <p:cNvSpPr>
            <a:spLocks noGrp="1"/>
          </p:cNvSpPr>
          <p:nvPr>
            <p:ph type="dt" idx="10"/>
          </p:nvPr>
        </p:nvSpPr>
        <p:spPr/>
        <p:txBody>
          <a:bodyPr/>
          <a:lstStyle/>
          <a:p>
            <a:r>
              <a:rPr lang="en-US"/>
              <a:t>March 2024</a:t>
            </a:r>
            <a:endParaRPr lang="en-GB"/>
          </a:p>
        </p:txBody>
      </p:sp>
    </p:spTree>
    <p:extLst>
      <p:ext uri="{BB962C8B-B14F-4D97-AF65-F5344CB8AC3E}">
        <p14:creationId xmlns:p14="http://schemas.microsoft.com/office/powerpoint/2010/main" val="3676455913"/>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3289</TotalTime>
  <Words>11651</Words>
  <Application>Microsoft Office PowerPoint</Application>
  <PresentationFormat>Widescreen</PresentationFormat>
  <Paragraphs>2007</Paragraphs>
  <Slides>139</Slides>
  <Notes>81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139</vt:i4>
      </vt:variant>
    </vt:vector>
  </HeadingPairs>
  <TitlesOfParts>
    <vt:vector size="155" baseType="lpstr">
      <vt:lpstr>Gulim</vt:lpstr>
      <vt:lpstr>ＭＳ Ｐゴシック</vt:lpstr>
      <vt:lpstr>ＭＳ Ｐゴシック</vt:lpstr>
      <vt:lpstr>SimSun</vt:lpstr>
      <vt:lpstr>SimSun</vt:lpstr>
      <vt:lpstr>Arial</vt:lpstr>
      <vt:lpstr>Arial Black</vt:lpstr>
      <vt:lpstr>Arial Unicode MS</vt:lpstr>
      <vt:lpstr>Calibri</vt:lpstr>
      <vt:lpstr>Helvetica</vt:lpstr>
      <vt:lpstr>Symbol</vt:lpstr>
      <vt:lpstr>Times</vt:lpstr>
      <vt:lpstr>Times New Roman</vt:lpstr>
      <vt:lpstr>Wingdings</vt:lpstr>
      <vt:lpstr>Office Theme</vt:lpstr>
      <vt:lpstr>Document</vt:lpstr>
      <vt:lpstr>802.11 WG March 2024 Session Report</vt:lpstr>
      <vt:lpstr>Abstract</vt:lpstr>
      <vt:lpstr>Attendance Data</vt:lpstr>
      <vt:lpstr>PowerPoint Presentation</vt:lpstr>
      <vt:lpstr>PowerPoint Presentation</vt:lpstr>
      <vt:lpstr>Attendees by affiliation (attended at least one meeting January to March)</vt:lpstr>
      <vt:lpstr>Attendance by subgroup (January to March)</vt:lpstr>
      <vt:lpstr>Attendance by affiliation (March plenary session)</vt:lpstr>
      <vt:lpstr>Attendance by breakout (March plenary session)</vt:lpstr>
      <vt:lpstr>Closing Reports</vt:lpstr>
      <vt:lpstr>802.11 WG Editor’s Closing Report (March 2024)</vt:lpstr>
      <vt:lpstr>Abstract</vt:lpstr>
      <vt:lpstr>Agenda and Report for 2024-03-12 meeting</vt:lpstr>
      <vt:lpstr>Volunteer Editor Contacts</vt:lpstr>
      <vt:lpstr>March meeting roundtable status report</vt:lpstr>
      <vt:lpstr>Editor Amendment Ordering</vt:lpstr>
      <vt:lpstr>11bf and 11bh MDR/MEC</vt:lpstr>
      <vt:lpstr>Draft Development Snapshot</vt:lpstr>
      <vt:lpstr>ARC Closing Report </vt:lpstr>
      <vt:lpstr>Abstract</vt:lpstr>
      <vt:lpstr>Work Completed - 1</vt:lpstr>
      <vt:lpstr>Work Completed - 2</vt:lpstr>
      <vt:lpstr>Monitoring/future activities</vt:lpstr>
      <vt:lpstr>Plans</vt:lpstr>
      <vt:lpstr>Coex SC Closing Report</vt:lpstr>
      <vt:lpstr>Abstract</vt:lpstr>
      <vt:lpstr>Coex SC’s week at a glance</vt:lpstr>
      <vt:lpstr>ETST BRAN Update to 802.11 (1/3)</vt:lpstr>
      <vt:lpstr>ETST BRAN Update to 802.11 (2/3)</vt:lpstr>
      <vt:lpstr>ETST BRAN Update to 802.11 (3/3)</vt:lpstr>
      <vt:lpstr>Update from Bluetooth SIG Work</vt:lpstr>
      <vt:lpstr>Technical Submissions &amp; Discussion Items (1/2)</vt:lpstr>
      <vt:lpstr>Technical Submissions &amp; Discussion Items (2/2)</vt:lpstr>
      <vt:lpstr>Plans for May</vt:lpstr>
      <vt:lpstr>Telcos</vt:lpstr>
      <vt:lpstr>References for this week</vt:lpstr>
      <vt:lpstr>Coex Submissions</vt:lpstr>
      <vt:lpstr>PAR Review SC Report to 802.11</vt:lpstr>
      <vt:lpstr>WNG SC Closing Report</vt:lpstr>
      <vt:lpstr>Abstract</vt:lpstr>
      <vt:lpstr>PowerPoint Presentation</vt:lpstr>
      <vt:lpstr>IEEE 802 JTC1 Standing Committee March 2024 (mixed-mode) closing report</vt:lpstr>
      <vt:lpstr>The IEEE 802 JTC1 SC reviewed the PSDO process status, including IPR issues holding up 802.11ax/ay/ba/az</vt:lpstr>
      <vt:lpstr>The IEEE 802 JTC1 SC will undertake its usual work at its mixed-mode meeting in Warsaw in May 2024</vt:lpstr>
      <vt:lpstr>REVme Closing Report – March 2024</vt:lpstr>
      <vt:lpstr>Work Completed</vt:lpstr>
      <vt:lpstr>Plans for May</vt:lpstr>
      <vt:lpstr>TGme Timeline (No changes)</vt:lpstr>
      <vt:lpstr>TGbe January Closing Report</vt:lpstr>
      <vt:lpstr>TGbe (Extremely High Throughput)</vt:lpstr>
      <vt:lpstr>Teleconference Plan</vt:lpstr>
      <vt:lpstr>TGbe Timeline And Status</vt:lpstr>
      <vt:lpstr>PowerPoint Presentation</vt:lpstr>
      <vt:lpstr>Abstract</vt:lpstr>
      <vt:lpstr>TGbf (WLAN Sensing)– March 2024</vt:lpstr>
      <vt:lpstr>TGbf Timeline</vt:lpstr>
      <vt:lpstr>PowerPoint Presentation</vt:lpstr>
      <vt:lpstr>TGbh Closing Report </vt:lpstr>
      <vt:lpstr>Abstract</vt:lpstr>
      <vt:lpstr>Work Completed</vt:lpstr>
      <vt:lpstr>Timeline</vt:lpstr>
      <vt:lpstr>Teleconference (as CRC)</vt:lpstr>
      <vt:lpstr>TGbi Closing Report</vt:lpstr>
      <vt:lpstr>IEEE 802.11 TGbi</vt:lpstr>
      <vt:lpstr>Timeline</vt:lpstr>
      <vt:lpstr>IEEE 802.11 TGbi</vt:lpstr>
      <vt:lpstr>TGbk 320MHz Positioning March Meeting Closing Report</vt:lpstr>
      <vt:lpstr>Abstract</vt:lpstr>
      <vt:lpstr>March Meeting Progress and Targets Towards the May Meeting</vt:lpstr>
      <vt:lpstr>TGbk Projected Timeline (previous)</vt:lpstr>
      <vt:lpstr>TGbk Projected Timeline (updated)</vt:lpstr>
      <vt:lpstr>Scheduled TGbk telecons</vt:lpstr>
      <vt:lpstr>TGbn March Closing Report</vt:lpstr>
      <vt:lpstr>TGbn (Ultra High Reliability)</vt:lpstr>
      <vt:lpstr>Teleconference Plan</vt:lpstr>
      <vt:lpstr>TGbn Timeline And Status</vt:lpstr>
      <vt:lpstr>IEEE 802.11 Mar 2024 Plenary AMP SG Closing Report</vt:lpstr>
      <vt:lpstr>AMP SG’s Progress during this week</vt:lpstr>
      <vt:lpstr>AMP SG Timeline Update and Teleconference Plan</vt:lpstr>
      <vt:lpstr>March 2024 IMMW SG Closing Report</vt:lpstr>
      <vt:lpstr>Work Completed</vt:lpstr>
      <vt:lpstr>Plans for May</vt:lpstr>
      <vt:lpstr>March 2024 AIML TIG Closing Report</vt:lpstr>
      <vt:lpstr>Abstract</vt:lpstr>
      <vt:lpstr>Work Completed</vt:lpstr>
      <vt:lpstr>ITU AHG Closing Report for March 2024 Plenary</vt:lpstr>
      <vt:lpstr>PowerPoint Presentation</vt:lpstr>
      <vt:lpstr>Action Items </vt:lpstr>
      <vt:lpstr>Internal Liaisons</vt:lpstr>
      <vt:lpstr>802.15 Liaison Report – March 2024</vt:lpstr>
      <vt:lpstr>802.15 WG Standards Pipeline (Jan. update)</vt:lpstr>
      <vt:lpstr>802.15 WG Standards Pipeline (updated)</vt:lpstr>
      <vt:lpstr>SG Next Generation SUN PHYs</vt:lpstr>
      <vt:lpstr>802.15.4ab Next Generation UWB</vt:lpstr>
      <vt:lpstr>802.15.4ab Next Generation UWB</vt:lpstr>
      <vt:lpstr>802.15.4ac Privacy</vt:lpstr>
      <vt:lpstr>802.15.16t Narrow Band Licensed Operation (NB-Lic)</vt:lpstr>
      <vt:lpstr>802.15.6ma - Enhanced Dependability Body Area Network (ED-BAN)</vt:lpstr>
      <vt:lpstr>Next Generation Optical Camera Communication (OCC)</vt:lpstr>
      <vt:lpstr>PowerPoint Presentation</vt:lpstr>
      <vt:lpstr>802.18 Liaison Report – March 2024</vt:lpstr>
      <vt:lpstr>RR-TAG at a glance</vt:lpstr>
      <vt:lpstr>Progress since the 2024 January interim</vt:lpstr>
      <vt:lpstr>Objectives this week (1)</vt:lpstr>
      <vt:lpstr>Objectives this week (2)</vt:lpstr>
      <vt:lpstr>Objectives this week (3)</vt:lpstr>
      <vt:lpstr>THANK YOU VERY MUCH for your support</vt:lpstr>
      <vt:lpstr>Goals for the next two-year term</vt:lpstr>
      <vt:lpstr>802.19 WG March 2024 Liaison Report</vt:lpstr>
      <vt:lpstr>IEEE 802.19 Overview</vt:lpstr>
      <vt:lpstr>Coexistence Assessment documents</vt:lpstr>
      <vt:lpstr>Agenda</vt:lpstr>
      <vt:lpstr>Discussion</vt:lpstr>
      <vt:lpstr>March 2024</vt:lpstr>
      <vt:lpstr>External Liaisons</vt:lpstr>
      <vt:lpstr>Wi-Fi Alliance (WFA) Liaison Update</vt:lpstr>
      <vt:lpstr>Major updates (1/2)</vt:lpstr>
      <vt:lpstr>Major updates (2/2)</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119 March 16-22, 2024</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162</cp:revision>
  <cp:lastPrinted>1601-01-01T00:00:00Z</cp:lastPrinted>
  <dcterms:created xsi:type="dcterms:W3CDTF">2018-05-10T15:59:06Z</dcterms:created>
  <dcterms:modified xsi:type="dcterms:W3CDTF">2024-03-15T02:26:20Z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