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9"/>
  </p:notesMasterIdLst>
  <p:handoutMasterIdLst>
    <p:handoutMasterId r:id="rId40"/>
  </p:handoutMasterIdLst>
  <p:sldIdLst>
    <p:sldId id="256" r:id="rId5"/>
    <p:sldId id="257" r:id="rId6"/>
    <p:sldId id="283" r:id="rId7"/>
    <p:sldId id="2350" r:id="rId8"/>
    <p:sldId id="258" r:id="rId9"/>
    <p:sldId id="259" r:id="rId10"/>
    <p:sldId id="262" r:id="rId11"/>
    <p:sldId id="263" r:id="rId12"/>
    <p:sldId id="287" r:id="rId13"/>
    <p:sldId id="274" r:id="rId14"/>
    <p:sldId id="2388" r:id="rId15"/>
    <p:sldId id="1722" r:id="rId16"/>
    <p:sldId id="2073" r:id="rId17"/>
    <p:sldId id="2389" r:id="rId18"/>
    <p:sldId id="2390" r:id="rId19"/>
    <p:sldId id="2391" r:id="rId20"/>
    <p:sldId id="288" r:id="rId21"/>
    <p:sldId id="1369" r:id="rId22"/>
    <p:sldId id="1323" r:id="rId23"/>
    <p:sldId id="1377" r:id="rId24"/>
    <p:sldId id="2392" r:id="rId25"/>
    <p:sldId id="2393" r:id="rId26"/>
    <p:sldId id="2394" r:id="rId27"/>
    <p:sldId id="260" r:id="rId28"/>
    <p:sldId id="2395" r:id="rId29"/>
    <p:sldId id="2396" r:id="rId30"/>
    <p:sldId id="2397" r:id="rId31"/>
    <p:sldId id="2398" r:id="rId32"/>
    <p:sldId id="1578" r:id="rId33"/>
    <p:sldId id="1581" r:id="rId34"/>
    <p:sldId id="2399" r:id="rId35"/>
    <p:sldId id="2383" r:id="rId36"/>
    <p:sldId id="2381" r:id="rId37"/>
    <p:sldId id="261"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92" d="100"/>
          <a:sy n="92" d="100"/>
        </p:scale>
        <p:origin x="106" y="14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992-4A4B-84E8-3D019E121034}"/>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c:ext xmlns:c16="http://schemas.microsoft.com/office/drawing/2014/chart" uri="{C3380CC4-5D6E-409C-BE32-E72D297353CC}">
              <c16:uniqueId val="{00000001-2992-4A4B-84E8-3D019E121034}"/>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11bk D1.0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explosion val="9"/>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1AB-44F7-A84A-B594F19F917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A35F-45E5-9AEC-715F5A66D6A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1AB-44F7-A84A-B594F19F917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1AB-44F7-A84A-B594F19F917A}"/>
              </c:ext>
            </c:extLst>
          </c:dPt>
          <c:dLbls>
            <c:dLbl>
              <c:idx val="1"/>
              <c:layout>
                <c:manualLayout>
                  <c:x val="-0.14128080691460482"/>
                  <c:y val="0.1087456755641603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35F-45E5-9AEC-715F5A66D6A6}"/>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Approve</c:v>
                </c:pt>
                <c:pt idx="1">
                  <c:v>Disapprove</c:v>
                </c:pt>
              </c:strCache>
            </c:strRef>
          </c:cat>
          <c:val>
            <c:numRef>
              <c:f>Sheet1!$B$2:$B$5</c:f>
              <c:numCache>
                <c:formatCode>General</c:formatCode>
                <c:ptCount val="4"/>
                <c:pt idx="0">
                  <c:v>94.8</c:v>
                </c:pt>
                <c:pt idx="1">
                  <c:v>5.2</c:v>
                </c:pt>
              </c:numCache>
            </c:numRef>
          </c:val>
          <c:extLst>
            <c:ext xmlns:c16="http://schemas.microsoft.com/office/drawing/2014/chart" uri="{C3380CC4-5D6E-409C-BE32-E72D297353CC}">
              <c16:uniqueId val="{00000000-A35F-45E5-9AEC-715F5A66D6A6}"/>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4-FBDF-436D-9D5F-B5D886F7D368}"/>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0-FBDF-436D-9D5F-B5D886F7D368}"/>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1-FBDF-436D-9D5F-B5D886F7D368}"/>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2-FBDF-436D-9D5F-B5D886F7D368}"/>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3-FBDF-436D-9D5F-B5D886F7D368}"/>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Progress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Progress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0A73-4F18-BE8E-493FA8510B3D}"/>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0A73-4F18-BE8E-493FA8510B3D}"/>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0A73-4F18-BE8E-493FA8510B3D}"/>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9971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7928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0200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6850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0327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23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2305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49612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39981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492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53714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32</a:t>
            </a:fld>
            <a:endParaRPr lang="en-US"/>
          </a:p>
        </p:txBody>
      </p:sp>
    </p:spTree>
    <p:extLst>
      <p:ext uri="{BB962C8B-B14F-4D97-AF65-F5344CB8AC3E}">
        <p14:creationId xmlns:p14="http://schemas.microsoft.com/office/powerpoint/2010/main" val="1126537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33</a:t>
            </a:fld>
            <a:endParaRPr lang="en-US"/>
          </a:p>
        </p:txBody>
      </p:sp>
    </p:spTree>
    <p:extLst>
      <p:ext uri="{BB962C8B-B14F-4D97-AF65-F5344CB8AC3E}">
        <p14:creationId xmlns:p14="http://schemas.microsoft.com/office/powerpoint/2010/main" val="920638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51572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991632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2370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84682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802.11-24/0266</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0050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802.11-24/0266</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8842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31475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162702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802.11-24/0249r0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2086-00-0wng-wng-meeting-minutes-2023-november-honolulu-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4/11-24-0237-02-00be-tgbe-mar-2024-meeting-agenda.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2-01-00bh-agenda-tgbh-2024-march-plenary.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ocuments?is_dcn=219&amp;is_year=202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235-02-00bn-tgbn-mar-2024-meeting-agenda.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143-00-immw-immw-sg-minutes-for-january-interim-meet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2194-00-0itu-itu-ahg-agenda-for-january-2024-interim.pptx" TargetMode="External"/><Relationship Id="rId7" Type="http://schemas.openxmlformats.org/officeDocument/2006/relationships/hyperlink" Target="https://www.itu.int/events/eventdetails.asp?eventid=21239"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mentor.ieee.org/802.11/dcn/24/11-24-0306-00-0000-liaison-from-itu-t-sg15-re-the-4th-fttr-joint-workshop.docx" TargetMode="External"/><Relationship Id="rId5" Type="http://schemas.openxmlformats.org/officeDocument/2006/relationships/hyperlink" Target="https://mentor.ieee.org/802.11/dcn/24/11-24-0022-00-0000-liaison-from-itu-t-sg15-ls76-and-ls84.docx" TargetMode="External"/><Relationship Id="rId4" Type="http://schemas.openxmlformats.org/officeDocument/2006/relationships/hyperlink" Target="https://mentor.ieee.org/802.11/dcn/23/11-23-2196-00-0itu-itu-ahg-minutes-for-january-2024-interim.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263-01-0arc-arc-sc-agenda-mar-2024.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March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2024-03-10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a:extLst>
              <a:ext uri="{FF2B5EF4-FFF2-40B4-BE49-F238E27FC236}">
                <a16:creationId xmlns:a16="http://schemas.microsoft.com/office/drawing/2014/main" id="{A3E1F083-FFB1-8BF6-F1B4-5D77E946FFAA}"/>
              </a:ext>
            </a:extLst>
          </p:cNvPr>
          <p:cNvSpPr>
            <a:spLocks noGrp="1"/>
          </p:cNvSpPr>
          <p:nvPr>
            <p:ph type="dt" idx="10"/>
          </p:nvPr>
        </p:nvSpPr>
        <p:spPr/>
        <p:txBody>
          <a:bodyPr/>
          <a:lstStyle/>
          <a:p>
            <a:r>
              <a:rPr lang="en-US"/>
              <a:t>March 2024</a:t>
            </a:r>
            <a:endParaRPr lang="en-GB"/>
          </a:p>
        </p:txBody>
      </p:sp>
      <p:sp>
        <p:nvSpPr>
          <p:cNvPr id="3" name="Footer Placeholder 2">
            <a:extLst>
              <a:ext uri="{FF2B5EF4-FFF2-40B4-BE49-F238E27FC236}">
                <a16:creationId xmlns:a16="http://schemas.microsoft.com/office/drawing/2014/main" id="{916F8E9C-1F74-6852-2AD3-349FACE9ED90}"/>
              </a:ext>
            </a:extLst>
          </p:cNvPr>
          <p:cNvSpPr>
            <a:spLocks noGrp="1"/>
          </p:cNvSpPr>
          <p:nvPr>
            <p:ph type="ftr" idx="11"/>
          </p:nvPr>
        </p:nvSpPr>
        <p:spPr/>
        <p:txBody>
          <a:bodyPr/>
          <a:lstStyle/>
          <a:p>
            <a:r>
              <a:rPr lang="en-GB"/>
              <a:t>Robert Stacey, Intel</a:t>
            </a:r>
          </a:p>
        </p:txBody>
      </p:sp>
      <p:sp>
        <p:nvSpPr>
          <p:cNvPr id="4" name="Slide Number Placeholder 3">
            <a:extLst>
              <a:ext uri="{FF2B5EF4-FFF2-40B4-BE49-F238E27FC236}">
                <a16:creationId xmlns:a16="http://schemas.microsoft.com/office/drawing/2014/main" id="{8FA89FEA-BC1B-8CBF-BD49-B3487AFFDE61}"/>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March 2024</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304800" y="1630363"/>
            <a:ext cx="11734800" cy="4160837"/>
          </a:xfrm>
        </p:spPr>
        <p:txBody>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sz="1800" dirty="0"/>
              <a:t>Minutes from November (no meeting in January):</a:t>
            </a:r>
          </a:p>
          <a:p>
            <a:pPr marL="1181100" lvl="2" indent="-381000">
              <a:spcBef>
                <a:spcPts val="0"/>
              </a:spcBef>
              <a:defRPr/>
            </a:pPr>
            <a:r>
              <a:rPr lang="en-GB" altLang="en-US" sz="1600" dirty="0">
                <a:hlinkClick r:id="rId3"/>
              </a:rPr>
              <a:t>https://mentor.ieee.org/802.11/dcn/23/11-23-2086-00-0wng-wng-meeting-minutes-2023-november-honolulu-meeting.docx</a:t>
            </a:r>
            <a:r>
              <a:rPr lang="en-GB" altLang="en-US" sz="1600" dirty="0"/>
              <a:t> </a:t>
            </a:r>
          </a:p>
          <a:p>
            <a:pPr marL="438150" indent="-381000">
              <a:spcBef>
                <a:spcPts val="0"/>
              </a:spcBef>
              <a:defRPr/>
            </a:pPr>
            <a:r>
              <a:rPr lang="en-GB" altLang="en-US" dirty="0"/>
              <a:t>Presentations</a:t>
            </a:r>
          </a:p>
          <a:p>
            <a:pPr marL="857250" lvl="1" indent="-457200">
              <a:spcBef>
                <a:spcPts val="0"/>
              </a:spcBef>
              <a:defRPr/>
            </a:pPr>
            <a:r>
              <a:rPr lang="en-US" sz="1800" dirty="0"/>
              <a:t>“Wi-Fi AFC Spectrum Sharing for Radio Astronomy,” Kevin Gifford, Stefan </a:t>
            </a:r>
            <a:r>
              <a:rPr lang="en-US" sz="1800" dirty="0" err="1"/>
              <a:t>Tschimben</a:t>
            </a:r>
            <a:r>
              <a:rPr lang="en-US" sz="1800" dirty="0"/>
              <a:t>, Mark </a:t>
            </a:r>
            <a:r>
              <a:rPr lang="en-US" sz="1800" dirty="0" err="1"/>
              <a:t>Lofquist</a:t>
            </a:r>
            <a:r>
              <a:rPr lang="en-US" sz="1800" dirty="0"/>
              <a:t> (University of Colorado – Boulder)</a:t>
            </a:r>
          </a:p>
          <a:p>
            <a:pPr marL="857250" lvl="1" indent="-457200">
              <a:spcBef>
                <a:spcPts val="0"/>
              </a:spcBef>
              <a:defRPr/>
            </a:pPr>
            <a:r>
              <a:rPr lang="en-US" sz="1800" dirty="0"/>
              <a:t>“Modeling and Generation of Realistic Network Activity,” Stefan </a:t>
            </a:r>
            <a:r>
              <a:rPr lang="en-US" sz="1800" dirty="0" err="1"/>
              <a:t>Tschimben</a:t>
            </a:r>
            <a:r>
              <a:rPr lang="en-US" sz="1800" dirty="0"/>
              <a:t>, Isabella Bates (University of Colorado – Boulder)</a:t>
            </a:r>
          </a:p>
          <a:p>
            <a:pPr marL="857250" lvl="1" indent="-457200">
              <a:spcBef>
                <a:spcPts val="0"/>
              </a:spcBef>
              <a:defRPr/>
            </a:pPr>
            <a:r>
              <a:rPr lang="en-US" sz="1800" dirty="0"/>
              <a:t>“WLAN for High-Mobility Users,” </a:t>
            </a:r>
            <a:r>
              <a:rPr lang="en-US" sz="1800" dirty="0" err="1"/>
              <a:t>Azin</a:t>
            </a:r>
            <a:r>
              <a:rPr lang="en-US" sz="1800" dirty="0"/>
              <a:t> </a:t>
            </a:r>
            <a:r>
              <a:rPr lang="en-US" sz="1800" dirty="0" err="1"/>
              <a:t>Neishaboori</a:t>
            </a:r>
            <a:r>
              <a:rPr lang="en-US" sz="1800" dirty="0"/>
              <a:t> (General Motors)</a:t>
            </a:r>
          </a:p>
          <a:p>
            <a:pPr marL="857250" lvl="1" indent="-457200">
              <a:spcBef>
                <a:spcPts val="0"/>
              </a:spcBef>
              <a:defRPr/>
            </a:pPr>
            <a:r>
              <a:rPr lang="en-US" sz="1800" dirty="0"/>
              <a:t>“Data offload using WLAN in connected vehicle case,“ Jing Ma (Toyota Motor Corporation)</a:t>
            </a:r>
          </a:p>
          <a:p>
            <a:pPr marL="457200" indent="-457200">
              <a:spcBef>
                <a:spcPts val="0"/>
              </a:spcBef>
              <a:defRPr/>
            </a:pPr>
            <a:r>
              <a:rPr lang="en-US" altLang="en-US" dirty="0"/>
              <a:t>Plans for May 2024</a:t>
            </a:r>
          </a:p>
          <a:p>
            <a:pPr marL="857250" lvl="1" indent="-457200" eaLnBrk="1" hangingPunct="1">
              <a:spcBef>
                <a:spcPts val="0"/>
              </a:spcBef>
              <a:defRPr/>
            </a:pPr>
            <a:r>
              <a:rPr lang="en-US" altLang="en-US" sz="1800" dirty="0">
                <a:solidFill>
                  <a:srgbClr val="000000"/>
                </a:solidFill>
              </a:rPr>
              <a:t>Chair will make a call for presentations in advance</a:t>
            </a:r>
          </a:p>
          <a:p>
            <a:pPr marL="457200" indent="-457200">
              <a:spcBef>
                <a:spcPts val="0"/>
              </a:spcBef>
              <a:defRPr/>
            </a:pPr>
            <a:r>
              <a:rPr lang="en-US" altLang="en-US" dirty="0"/>
              <a:t>Adjourn</a:t>
            </a:r>
          </a:p>
          <a:p>
            <a:pPr marL="0" indent="0" algn="ctr" eaLnBrk="1" hangingPunct="1">
              <a:spcBef>
                <a:spcPts val="0"/>
              </a:spcBef>
              <a:buNone/>
              <a:defRPr/>
            </a:pPr>
            <a:r>
              <a:rPr lang="en-US" altLang="en-US" dirty="0"/>
              <a:t>Current agenda is document 11-24/0234r0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12 March 2024, 0800-1000 Mountain Daylight Time</a:t>
            </a:r>
          </a:p>
        </p:txBody>
      </p:sp>
      <p:sp>
        <p:nvSpPr>
          <p:cNvPr id="2" name="Footer Placeholder 1">
            <a:extLst>
              <a:ext uri="{FF2B5EF4-FFF2-40B4-BE49-F238E27FC236}">
                <a16:creationId xmlns:a16="http://schemas.microsoft.com/office/drawing/2014/main" id="{70F78DC8-BE32-6018-7068-D38AFEDE12BB}"/>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ECF8EAE5-4C3D-607A-A8E4-04E4C15057A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9ABCE344-EA23-9913-AF54-F1E08F548B0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1801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12 March 2024 @ 4 pm MT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(11-24-0175)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Discussion of IPR issues</a:t>
            </a:r>
          </a:p>
          <a:p>
            <a:pPr lvl="1">
              <a:defRPr/>
            </a:pPr>
            <a:r>
              <a:rPr lang="en-AU" dirty="0"/>
              <a:t>Negative </a:t>
            </a:r>
            <a:r>
              <a:rPr lang="en-AU" dirty="0" err="1"/>
              <a:t>LoAs</a:t>
            </a:r>
            <a:r>
              <a:rPr lang="en-AU" dirty="0"/>
              <a:t> are blocking ratification of some IEEE 802 standards under the PSDO Agreement</a:t>
            </a:r>
          </a:p>
          <a:p>
            <a:pPr lvl="1">
              <a:defRPr/>
            </a:pPr>
            <a:r>
              <a:rPr lang="en-AU" dirty="0"/>
              <a:t>Some movement on the ISO side (but not for IEEE 802.11)</a:t>
            </a:r>
          </a:p>
          <a:p>
            <a:pPr lvl="1">
              <a:defRPr/>
            </a:pPr>
            <a:endParaRPr lang="en-AU" dirty="0"/>
          </a:p>
        </p:txBody>
      </p:sp>
      <p:sp>
        <p:nvSpPr>
          <p:cNvPr id="5" name="Footer Placeholder 4">
            <a:extLst>
              <a:ext uri="{FF2B5EF4-FFF2-40B4-BE49-F238E27FC236}">
                <a16:creationId xmlns:a16="http://schemas.microsoft.com/office/drawing/2014/main" id="{C2998805-0B8A-648E-1D1D-707EFB75ACD4}"/>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6F85D4A8-513C-F0A5-A1A4-2A33B28EE639}"/>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72824C7B-A01A-4400-2042-46C329E61605}"/>
              </a:ext>
            </a:extLst>
          </p:cNvPr>
          <p:cNvSpPr>
            <a:spLocks noGrp="1"/>
          </p:cNvSpPr>
          <p:nvPr>
            <p:ph type="dt" idx="10"/>
          </p:nvPr>
        </p:nvSpPr>
        <p:spPr/>
        <p:txBody>
          <a:bodyPr/>
          <a:lstStyle/>
          <a:p>
            <a:r>
              <a:rPr lang="en-US"/>
              <a:t>March 2024</a:t>
            </a:r>
            <a:endParaRPr lang="en-GB"/>
          </a:p>
        </p:txBody>
      </p:sp>
    </p:spTree>
    <p:extLst>
      <p:ext uri="{BB962C8B-B14F-4D97-AF65-F5344CB8AC3E}">
        <p14:creationId xmlns:p14="http://schemas.microsoft.com/office/powerpoint/2010/main" val="3521324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 </a:t>
            </a:r>
          </a:p>
          <a:p>
            <a:pPr lvl="2">
              <a:spcBef>
                <a:spcPts val="200"/>
              </a:spcBef>
              <a:defRPr/>
            </a:pPr>
            <a:r>
              <a:rPr lang="en-AU" dirty="0"/>
              <a:t>IEEE 802.3-2022</a:t>
            </a:r>
          </a:p>
          <a:p>
            <a:pPr marL="184150" lvl="2" indent="0">
              <a:spcBef>
                <a:spcPts val="200"/>
              </a:spcBef>
              <a:buNone/>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lvl="2">
              <a:spcBef>
                <a:spcPts val="200"/>
              </a:spcBef>
              <a:defRPr/>
            </a:pPr>
            <a:r>
              <a:rPr lang="en-AU" dirty="0"/>
              <a:t>IEEE 802.15.9</a:t>
            </a:r>
            <a:endParaRPr lang="en-AU" kern="0" dirty="0">
              <a:solidFill>
                <a:srgbClr val="FF0000"/>
              </a:solidFill>
            </a:endParaRPr>
          </a:p>
          <a:p>
            <a:pPr marL="184150" lvl="2" indent="0">
              <a:spcBef>
                <a:spcPts val="200"/>
              </a:spcBef>
              <a:buNone/>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marL="184150" lvl="2" indent="0">
              <a:spcBef>
                <a:spcPts val="200"/>
              </a:spcBef>
              <a:buNone/>
              <a:defRPr/>
            </a:pPr>
            <a:endParaRPr lang="en-AU" kern="0" dirty="0">
              <a:solidFill>
                <a:srgbClr val="FF0000"/>
              </a:solidFill>
            </a:endParaRPr>
          </a:p>
          <a:p>
            <a:pPr lvl="1">
              <a:defRPr/>
            </a:pPr>
            <a:r>
              <a:rPr lang="en-AU" sz="1800" kern="0" dirty="0"/>
              <a:t>Waiting for ballot</a:t>
            </a:r>
          </a:p>
          <a:p>
            <a:pPr lvl="2">
              <a:defRPr/>
            </a:pPr>
            <a:r>
              <a:rPr lang="en-AU" kern="0" dirty="0"/>
              <a:t>Many</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FDIS</a:t>
            </a:r>
          </a:p>
          <a:p>
            <a:pPr lvl="2">
              <a:spcBef>
                <a:spcPts val="200"/>
              </a:spcBef>
              <a:defRPr/>
            </a:pPr>
            <a:r>
              <a:rPr lang="en-AU" dirty="0"/>
              <a:t>IEEE 802.1Q</a:t>
            </a:r>
          </a:p>
          <a:p>
            <a:pPr lvl="2">
              <a:spcBef>
                <a:spcPts val="200"/>
              </a:spcBef>
              <a:defRPr/>
            </a:pPr>
            <a:r>
              <a:rPr lang="en-AU" dirty="0"/>
              <a:t>IEEE 802.1Qcz</a:t>
            </a:r>
          </a:p>
          <a:p>
            <a:pPr lvl="2">
              <a:spcBef>
                <a:spcPts val="200"/>
              </a:spcBef>
              <a:defRPr/>
            </a:pPr>
            <a:r>
              <a:rPr lang="en-AU" dirty="0"/>
              <a:t>IEEE 802.1AEdk</a:t>
            </a:r>
          </a:p>
          <a:p>
            <a:pPr lvl="2">
              <a:spcBef>
                <a:spcPts val="200"/>
              </a:spcBef>
              <a:defRPr/>
            </a:pPr>
            <a:r>
              <a:rPr lang="en-AU" dirty="0"/>
              <a:t>IEEE 802.15.4</a:t>
            </a:r>
          </a:p>
          <a:p>
            <a:pPr lvl="1">
              <a:defRPr/>
            </a:pPr>
            <a:r>
              <a:rPr lang="en-AU" sz="1800" kern="0" dirty="0"/>
              <a:t>In FDIS</a:t>
            </a:r>
          </a:p>
          <a:p>
            <a:pPr lvl="2">
              <a:spcBef>
                <a:spcPts val="200"/>
              </a:spcBef>
              <a:defRPr/>
            </a:pPr>
            <a:r>
              <a:rPr lang="en-AU" dirty="0"/>
              <a:t>Nothing</a:t>
            </a:r>
            <a:endParaRPr lang="en-AU" sz="1800" kern="0" dirty="0"/>
          </a:p>
          <a:p>
            <a:pPr lvl="1">
              <a:defRPr/>
            </a:pPr>
            <a:r>
              <a:rPr lang="en-AU" sz="1800" kern="0" dirty="0"/>
              <a:t>Passed FDIS ballot</a:t>
            </a:r>
            <a:br>
              <a:rPr lang="en-AU" sz="1800" kern="0" dirty="0"/>
            </a:br>
            <a:r>
              <a:rPr lang="en-AU" sz="1800" dirty="0"/>
              <a:t>(resolutions req)</a:t>
            </a:r>
          </a:p>
          <a:p>
            <a:pPr lvl="2">
              <a:defRPr/>
            </a:pPr>
            <a:r>
              <a:rPr lang="en-AU" sz="1800" kern="0" dirty="0"/>
              <a:t>Nothing</a:t>
            </a:r>
          </a:p>
          <a:p>
            <a:pPr lvl="1">
              <a:defRPr/>
            </a:pPr>
            <a:r>
              <a:rPr lang="en-AU" sz="1800" kern="0" dirty="0"/>
              <a:t>Waiting for publication</a:t>
            </a:r>
          </a:p>
          <a:p>
            <a:pPr lvl="2">
              <a:defRPr/>
            </a:pPr>
            <a:r>
              <a:rPr lang="en-AU" kern="0" dirty="0"/>
              <a:t>Nothing</a:t>
            </a:r>
          </a:p>
          <a:p>
            <a:pPr lvl="1">
              <a:defRPr/>
            </a:pPr>
            <a:r>
              <a:rPr lang="en-AU" sz="1800" kern="0" dirty="0"/>
              <a:t>Published</a:t>
            </a: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276613" y="208390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endParaRPr lang="en-AU" dirty="0"/>
          </a:p>
          <a:p>
            <a:pPr lvl="2">
              <a:spcBef>
                <a:spcPts val="200"/>
              </a:spcBef>
              <a:defRPr/>
            </a:pPr>
            <a:r>
              <a:rPr lang="en-AU" dirty="0"/>
              <a:t>802.15.4w</a:t>
            </a:r>
          </a:p>
          <a:p>
            <a:pPr lvl="2">
              <a:spcBef>
                <a:spcPts val="200"/>
              </a:spcBef>
              <a:defRPr/>
            </a:pPr>
            <a:r>
              <a:rPr lang="en-AU" dirty="0"/>
              <a:t>802.15.4z</a:t>
            </a:r>
          </a:p>
          <a:p>
            <a:pPr lvl="2">
              <a:spcBef>
                <a:spcPts val="200"/>
              </a:spcBef>
              <a:defRPr/>
            </a:pPr>
            <a:r>
              <a:rPr lang="en-AU" dirty="0"/>
              <a:t>802.15.4aa</a:t>
            </a:r>
          </a:p>
          <a:p>
            <a:pPr lvl="2">
              <a:spcBef>
                <a:spcPts val="200"/>
              </a:spcBef>
              <a:defRPr/>
            </a:pPr>
            <a:r>
              <a:rPr lang="en-AU" dirty="0"/>
              <a:t>802.15.3d</a:t>
            </a:r>
          </a:p>
          <a:p>
            <a:pPr lvl="2">
              <a:spcBef>
                <a:spcPts val="200"/>
              </a:spcBef>
              <a:defRPr/>
            </a:pPr>
            <a:r>
              <a:rPr lang="en-AU" dirty="0"/>
              <a:t>802.15.3e</a:t>
            </a:r>
          </a:p>
          <a:p>
            <a:pPr lvl="2">
              <a:spcBef>
                <a:spcPts val="200"/>
              </a:spcBef>
              <a:defRPr/>
            </a:pPr>
            <a:r>
              <a:rPr lang="en-AU" dirty="0"/>
              <a:t>802.15.3f</a:t>
            </a:r>
          </a:p>
          <a:p>
            <a:pPr lvl="2">
              <a:spcBef>
                <a:spcPts val="200"/>
              </a:spcBef>
              <a:defRPr/>
            </a:pPr>
            <a:r>
              <a:rPr lang="en-AU" dirty="0"/>
              <a:t>802.15.3-2023</a:t>
            </a:r>
          </a:p>
          <a:p>
            <a:pPr lvl="2">
              <a:spcBef>
                <a:spcPts val="200"/>
              </a:spcBef>
              <a:defRPr/>
            </a:pPr>
            <a:r>
              <a:rPr lang="en-AU" dirty="0"/>
              <a:t>802.15.4y-2021</a:t>
            </a:r>
          </a:p>
        </p:txBody>
      </p:sp>
      <p:sp>
        <p:nvSpPr>
          <p:cNvPr id="2" name="Footer Placeholder 1">
            <a:extLst>
              <a:ext uri="{FF2B5EF4-FFF2-40B4-BE49-F238E27FC236}">
                <a16:creationId xmlns:a16="http://schemas.microsoft.com/office/drawing/2014/main" id="{841BD00A-320B-0CB6-B5C8-AE4EE6589F5D}"/>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4DA3DC70-7E05-EB1C-281F-3D78088B642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B87B4689-60D8-2E8F-7364-91E20387D1C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14592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151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231475"/>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a:t>802.1</a:t>
                      </a:r>
                    </a:p>
                  </a:txBody>
                  <a:tcPr/>
                </a:tc>
                <a:tc>
                  <a:txBody>
                    <a:bodyPr/>
                    <a:lstStyle/>
                    <a:p>
                      <a:pPr algn="ctr"/>
                      <a:r>
                        <a:rPr lang="en-AU" dirty="0"/>
                        <a:t>50</a:t>
                      </a:r>
                    </a:p>
                  </a:txBody>
                  <a:tcPr/>
                </a:tc>
                <a:tc>
                  <a:txBody>
                    <a:bodyPr/>
                    <a:lstStyle/>
                    <a:p>
                      <a:pPr algn="ctr"/>
                      <a:r>
                        <a:rPr lang="en-US" dirty="0"/>
                        <a:t>13</a:t>
                      </a:r>
                      <a:endParaRPr lang="en-AU" dirty="0"/>
                    </a:p>
                  </a:txBody>
                  <a:tcPr/>
                </a:tc>
                <a:extLst>
                  <a:ext uri="{0D108BD9-81ED-4DB2-BD59-A6C34878D82A}">
                    <a16:rowId xmlns:a16="http://schemas.microsoft.com/office/drawing/2014/main" val="2541870238"/>
                  </a:ext>
                </a:extLst>
              </a:tr>
              <a:tr h="370840">
                <a:tc>
                  <a:txBody>
                    <a:bodyPr/>
                    <a:lstStyle/>
                    <a:p>
                      <a:pPr algn="ctr"/>
                      <a:r>
                        <a:rPr lang="en-AU" b="1"/>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102</a:t>
                      </a:r>
                    </a:p>
                  </a:txBody>
                  <a:tcPr>
                    <a:lnT w="12700" cap="flat" cmpd="sng" algn="ctr">
                      <a:solidFill>
                        <a:schemeClr val="tx1"/>
                      </a:solidFill>
                      <a:prstDash val="solid"/>
                      <a:round/>
                      <a:headEnd type="none" w="med" len="med"/>
                      <a:tailEnd type="none" w="med" len="med"/>
                    </a:lnT>
                  </a:tcPr>
                </a:tc>
                <a:tc>
                  <a:txBody>
                    <a:bodyPr/>
                    <a:lstStyle/>
                    <a:p>
                      <a:pPr algn="ctr"/>
                      <a:r>
                        <a:rPr lang="en-US" b="1" dirty="0"/>
                        <a:t>49</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0CE32249-452D-5E1E-B3A6-45AA9365310D}"/>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4DE6900B-31A0-15D2-9D00-F494993CD7A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7FAD34BE-CD60-7A51-72E0-3630D9BBF36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3363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839416" y="1412776"/>
            <a:ext cx="10361084" cy="4911824"/>
          </a:xfrm>
          <a:ln/>
        </p:spPr>
        <p:txBody>
          <a:bodyPr/>
          <a:lstStyle/>
          <a:p>
            <a:pPr>
              <a:buFontTx/>
              <a:buNone/>
              <a:defRPr/>
            </a:pPr>
            <a:r>
              <a:rPr lang="en-US" altLang="en-US" dirty="0">
                <a:ea typeface="ＭＳ Ｐゴシック" panose="020B0600070205080204" pitchFamily="34" charset="-128"/>
              </a:rPr>
              <a:t>Status:</a:t>
            </a:r>
          </a:p>
          <a:p>
            <a:pPr lvl="1">
              <a:buFont typeface="Arial" panose="020B0604020202020204" pitchFamily="34" charset="0"/>
              <a:buChar char="•"/>
              <a:defRPr/>
            </a:pPr>
            <a:r>
              <a:rPr lang="en-US" altLang="en-US" sz="1800" dirty="0">
                <a:ea typeface="ＭＳ Ｐゴシック" panose="020B0600070205080204" pitchFamily="34" charset="-128"/>
              </a:rPr>
              <a:t>SA Ballot Recirculation completed on March 5</a:t>
            </a:r>
          </a:p>
          <a:p>
            <a:pPr lvl="1">
              <a:buFont typeface="Arial" panose="020B0604020202020204" pitchFamily="34" charset="0"/>
              <a:buChar char="•"/>
              <a:defRPr/>
            </a:pPr>
            <a:r>
              <a:rPr lang="en-US" altLang="en-US" sz="1800" dirty="0">
                <a:ea typeface="ＭＳ Ｐゴシック" panose="020B0600070205080204" pitchFamily="34" charset="-128"/>
              </a:rPr>
              <a:t>Result: 95 – Approve; 18 – Disapprove; 3 – Abstain.</a:t>
            </a:r>
          </a:p>
          <a:p>
            <a:pPr lvl="1">
              <a:buFont typeface="Arial" panose="020B0604020202020204" pitchFamily="34" charset="0"/>
              <a:buChar char="•"/>
              <a:defRPr/>
            </a:pPr>
            <a:r>
              <a:rPr lang="en-US" altLang="en-US" sz="1800" dirty="0">
                <a:ea typeface="ＭＳ Ｐゴシック" panose="020B0600070205080204" pitchFamily="34" charset="-128"/>
              </a:rPr>
              <a:t>240 comments received. 174 – Technical; 60 – Editorial; 6 – General.</a:t>
            </a:r>
            <a:r>
              <a:rPr lang="en-US" altLang="en-US" sz="1600" dirty="0">
                <a:ea typeface="ＭＳ Ｐゴシック" panose="020B0600070205080204" pitchFamily="34" charset="-128"/>
              </a:rPr>
              <a:t> </a:t>
            </a:r>
            <a:endParaRPr lang="en-US" altLang="en-US" sz="1050" dirty="0">
              <a:ea typeface="ＭＳ Ｐゴシック" panose="020B0600070205080204" pitchFamily="34" charset="-128"/>
            </a:endParaRPr>
          </a:p>
          <a:p>
            <a:pPr marL="0" indent="0">
              <a:buFontTx/>
              <a:buNone/>
              <a:defRPr/>
            </a:pPr>
            <a:r>
              <a:rPr lang="en-US" altLang="en-US" dirty="0">
                <a:ea typeface="ＭＳ Ｐゴシック" panose="020B0600070205080204" pitchFamily="34" charset="-128"/>
              </a:rPr>
              <a:t>Objectives:</a:t>
            </a:r>
          </a:p>
          <a:p>
            <a:pPr lvl="1">
              <a:buFont typeface="Arial" panose="020B0604020202020204" pitchFamily="34" charset="0"/>
              <a:buChar char="•"/>
              <a:defRPr/>
            </a:pPr>
            <a:r>
              <a:rPr lang="en-US" altLang="en-US" sz="1800" dirty="0">
                <a:ea typeface="ＭＳ Ｐゴシック" panose="020B0600070205080204" pitchFamily="34" charset="-128"/>
              </a:rPr>
              <a:t>Begin comment resolution on the SA Ballot recirculation – Target SA Ballot recirculation for May</a:t>
            </a:r>
          </a:p>
          <a:p>
            <a:pPr marL="0" indent="0">
              <a:buFontTx/>
              <a:buNone/>
              <a:defRPr/>
            </a:pPr>
            <a:r>
              <a:rPr lang="en-US" altLang="en-US" dirty="0">
                <a:ea typeface="ＭＳ Ｐゴシック" panose="020B0600070205080204" pitchFamily="34" charset="-128"/>
              </a:rPr>
              <a:t>Meetings: </a:t>
            </a:r>
          </a:p>
          <a:p>
            <a:pPr lvl="1">
              <a:buFont typeface="Arial" panose="020B0604020202020204" pitchFamily="34" charset="0"/>
              <a:buChar char="•"/>
              <a:defRPr/>
            </a:pPr>
            <a:r>
              <a:rPr lang="en-US" altLang="en-US" sz="1800" dirty="0">
                <a:ea typeface="ＭＳ Ｐゴシック" panose="020B0600070205080204" pitchFamily="34" charset="-128"/>
              </a:rPr>
              <a:t>Monday March 11, 4-6pm ET</a:t>
            </a:r>
          </a:p>
          <a:p>
            <a:pPr lvl="1">
              <a:buFont typeface="Arial" panose="020B0604020202020204" pitchFamily="34" charset="0"/>
              <a:buChar char="•"/>
              <a:defRPr/>
            </a:pPr>
            <a:r>
              <a:rPr lang="en-US" altLang="en-US" sz="1800" dirty="0">
                <a:ea typeface="ＭＳ Ｐゴシック" panose="020B0600070205080204" pitchFamily="34" charset="-128"/>
              </a:rPr>
              <a:t>Tuesday March 12, 10:30am-12:30pm ET </a:t>
            </a:r>
          </a:p>
          <a:p>
            <a:pPr lvl="1">
              <a:buFont typeface="Arial" panose="020B0604020202020204" pitchFamily="34" charset="0"/>
              <a:buChar char="•"/>
              <a:defRPr/>
            </a:pPr>
            <a:r>
              <a:rPr lang="en-US" altLang="en-US" sz="1800" dirty="0">
                <a:ea typeface="ＭＳ Ｐゴシック" panose="020B0600070205080204" pitchFamily="34" charset="-128"/>
              </a:rPr>
              <a:t>Tuesday March 12, 4-6pm ET</a:t>
            </a:r>
          </a:p>
          <a:p>
            <a:pPr lvl="1">
              <a:buFont typeface="Arial" panose="020B0604020202020204" pitchFamily="34" charset="0"/>
              <a:buChar char="•"/>
              <a:defRPr/>
            </a:pPr>
            <a:r>
              <a:rPr lang="en-US" altLang="en-US" sz="1800" dirty="0">
                <a:ea typeface="ＭＳ Ｐゴシック" panose="020B0600070205080204" pitchFamily="34" charset="-128"/>
              </a:rPr>
              <a:t>Wednesday March 13, 8-10am ET</a:t>
            </a:r>
          </a:p>
          <a:p>
            <a:pPr lvl="1">
              <a:buFont typeface="Arial" panose="020B0604020202020204" pitchFamily="34" charset="0"/>
              <a:buChar char="•"/>
              <a:defRPr/>
            </a:pPr>
            <a:r>
              <a:rPr lang="en-US" altLang="en-US" sz="1800" dirty="0">
                <a:ea typeface="ＭＳ Ｐゴシック" panose="020B0600070205080204" pitchFamily="34" charset="-128"/>
              </a:rPr>
              <a:t>Wednesday March 13, 4-6pm ET</a:t>
            </a:r>
          </a:p>
          <a:p>
            <a:pPr lvl="1">
              <a:buFont typeface="Arial" panose="020B0604020202020204" pitchFamily="34" charset="0"/>
              <a:buChar char="•"/>
              <a:defRPr/>
            </a:pPr>
            <a:r>
              <a:rPr lang="en-US" altLang="en-US" sz="1800" dirty="0">
                <a:ea typeface="ＭＳ Ｐゴシック" panose="020B0600070205080204" pitchFamily="34" charset="-128"/>
              </a:rPr>
              <a:t>Thursday March 14, 4-6pm E</a:t>
            </a:r>
            <a:r>
              <a:rPr lang="en-CA" altLang="en-US" sz="1800" dirty="0">
                <a:ea typeface="ＭＳ Ｐゴシック" panose="020B0600070205080204" pitchFamily="34" charset="-128"/>
              </a:rPr>
              <a:t>T</a:t>
            </a:r>
          </a:p>
          <a:p>
            <a:pPr marL="457200" lvl="1" indent="0">
              <a:defRPr/>
            </a:pPr>
            <a:endParaRPr lang="en-US" altLang="en-US" sz="1800" dirty="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5BA9DE26-8B95-6057-E3FC-558842919559}"/>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5742B339-47C8-AA6C-D2A1-8C9A236193B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E70554B8-D50E-F41D-F378-163F6472943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27676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830387"/>
            <a:ext cx="10361613" cy="4645025"/>
          </a:xfrm>
        </p:spPr>
        <p:txBody>
          <a:bodyPr/>
          <a:lstStyle/>
          <a:p>
            <a:pPr>
              <a:buFont typeface="Arial" panose="020B0604020202020204" pitchFamily="34" charset="0"/>
              <a:buChar char="•"/>
            </a:pPr>
            <a:r>
              <a:rPr lang="en-US" sz="2000" dirty="0"/>
              <a:t>Since the January interim</a:t>
            </a:r>
          </a:p>
          <a:p>
            <a:pPr marL="800100" lvl="1" indent="-342900">
              <a:buFont typeface="Arial" panose="020B0604020202020204" pitchFamily="34" charset="0"/>
              <a:buChar char="•"/>
            </a:pPr>
            <a:r>
              <a:rPr lang="en-US" sz="1800" dirty="0"/>
              <a:t>Delivered IEEE802.11be D5.0, and a D5.01</a:t>
            </a:r>
          </a:p>
          <a:p>
            <a:pPr marL="1200150" lvl="2" indent="-285750">
              <a:buFont typeface="Arial" panose="020B0604020202020204" pitchFamily="34" charset="0"/>
              <a:buChar char="•"/>
            </a:pPr>
            <a:r>
              <a:rPr lang="en-US" sz="1600" dirty="0"/>
              <a:t>Latter one is aligned with </a:t>
            </a:r>
            <a:r>
              <a:rPr lang="en-US" sz="1600" dirty="0" err="1"/>
              <a:t>REVme</a:t>
            </a:r>
            <a:r>
              <a:rPr lang="en-US" sz="1600" dirty="0"/>
              <a:t> D5.0</a:t>
            </a:r>
          </a:p>
          <a:p>
            <a:pPr marL="1200150" lvl="2" indent="-285750">
              <a:buFont typeface="Arial" panose="020B0604020202020204" pitchFamily="34" charset="0"/>
              <a:buChar char="•"/>
            </a:pPr>
            <a:r>
              <a:rPr lang="en-US" sz="1600" dirty="0"/>
              <a:t>Both drafts are available in the members area</a:t>
            </a:r>
          </a:p>
          <a:p>
            <a:pPr marL="800100" lvl="1" indent="-342900">
              <a:buFont typeface="Arial" panose="020B0604020202020204" pitchFamily="34" charset="0"/>
              <a:buChar char="•"/>
            </a:pPr>
            <a:r>
              <a:rPr lang="en-US" sz="1800" dirty="0"/>
              <a:t>Completed the initial SA ballot on TGbe D5.0</a:t>
            </a:r>
          </a:p>
          <a:p>
            <a:pPr marL="1200150" lvl="2" indent="-285750">
              <a:buFont typeface="Arial" panose="020B0604020202020204" pitchFamily="34" charset="0"/>
              <a:buChar char="•"/>
            </a:pPr>
            <a:r>
              <a:rPr lang="en-US" sz="1600" dirty="0"/>
              <a:t>Approval rate of ~82% with a total of 415 comments</a:t>
            </a:r>
          </a:p>
          <a:p>
            <a:pPr marL="1657350" lvl="3" indent="-285750">
              <a:buFont typeface="Arial" panose="020B0604020202020204" pitchFamily="34" charset="0"/>
              <a:buChar char="•"/>
            </a:pPr>
            <a:r>
              <a:rPr lang="en-US" sz="1400" dirty="0"/>
              <a:t>Includes 4 comments from the SA Public Review process</a:t>
            </a:r>
          </a:p>
          <a:p>
            <a:pPr marL="800100" lvl="1" indent="-342900">
              <a:buFont typeface="Arial" panose="020B0604020202020204" pitchFamily="34" charset="0"/>
              <a:buChar char="•"/>
            </a:pPr>
            <a:r>
              <a:rPr lang="en-US" sz="1800" dirty="0"/>
              <a:t>Held 4 telcos between February and March (</a:t>
            </a:r>
            <a:r>
              <a:rPr lang="en-US" sz="1800" dirty="0">
                <a:hlinkClick r:id="rId2"/>
              </a:rPr>
              <a:t>11-24/0206r9</a:t>
            </a:r>
            <a:r>
              <a:rPr lang="en-US" sz="1800" dirty="0"/>
              <a:t>)</a:t>
            </a:r>
          </a:p>
          <a:p>
            <a:pPr marL="1200150" lvl="2" indent="-285750">
              <a:buFont typeface="Arial" panose="020B0604020202020204" pitchFamily="34" charset="0"/>
              <a:buChar char="•"/>
            </a:pPr>
            <a:r>
              <a:rPr lang="en-US" sz="1600" dirty="0"/>
              <a:t>Resolved ~30% of the SA comments (</a:t>
            </a:r>
            <a:r>
              <a:rPr lang="en-US" sz="1600" dirty="0">
                <a:hlinkClick r:id="rId3"/>
              </a:rPr>
              <a:t>11-24/0254r3</a:t>
            </a:r>
            <a:r>
              <a:rPr lang="en-US" sz="1600" dirty="0"/>
              <a:t>)</a:t>
            </a:r>
          </a:p>
          <a:p>
            <a:pPr>
              <a:buFont typeface="Arial" panose="020B0604020202020204" pitchFamily="34" charset="0"/>
              <a:buChar char="•"/>
            </a:pPr>
            <a:r>
              <a:rPr lang="en-US" sz="2000" dirty="0"/>
              <a:t>Targets for March plenary</a:t>
            </a:r>
          </a:p>
          <a:p>
            <a:pPr marL="800100" lvl="1" indent="-342900">
              <a:buFont typeface="Arial" panose="020B0604020202020204" pitchFamily="34" charset="0"/>
              <a:buChar char="•"/>
            </a:pPr>
            <a:r>
              <a:rPr lang="en-US" sz="1800" dirty="0"/>
              <a:t>Approve meeting minutes for January interim and telcos</a:t>
            </a:r>
          </a:p>
          <a:p>
            <a:pPr marL="800100" lvl="1" indent="-342900">
              <a:buFont typeface="Arial" panose="020B0604020202020204" pitchFamily="34" charset="0"/>
              <a:buChar char="•"/>
            </a:pPr>
            <a:r>
              <a:rPr lang="en-US" sz="1800" dirty="0"/>
              <a:t>Continue comment resolution and any other tech. submissions</a:t>
            </a:r>
          </a:p>
          <a:p>
            <a:pPr>
              <a:buFont typeface="Arial" panose="020B0604020202020204" pitchFamily="34" charset="0"/>
              <a:buChar char="•"/>
            </a:pPr>
            <a:r>
              <a:rPr lang="en-US" sz="2000" dirty="0"/>
              <a:t>Agenda is available in </a:t>
            </a:r>
            <a:r>
              <a:rPr lang="en-US" sz="2000" dirty="0">
                <a:hlinkClick r:id="rId4"/>
              </a:rPr>
              <a:t>11-24/0237r2</a:t>
            </a:r>
            <a:endParaRPr lang="en-US" sz="2000" dirty="0"/>
          </a:p>
          <a:p>
            <a:pPr marL="800100" lvl="1" indent="-342900">
              <a:buFont typeface="Arial" panose="020B0604020202020204" pitchFamily="34" charset="0"/>
              <a:buChar char="•"/>
            </a:pPr>
            <a:r>
              <a:rPr lang="en-US" sz="1800" dirty="0"/>
              <a:t>Schedule is provided in the next slide</a:t>
            </a:r>
          </a:p>
        </p:txBody>
      </p:sp>
      <p:grpSp>
        <p:nvGrpSpPr>
          <p:cNvPr id="32" name="Group 31">
            <a:extLst>
              <a:ext uri="{FF2B5EF4-FFF2-40B4-BE49-F238E27FC236}">
                <a16:creationId xmlns:a16="http://schemas.microsoft.com/office/drawing/2014/main" id="{53AAC573-215B-9414-995D-D2CB579163E4}"/>
              </a:ext>
            </a:extLst>
          </p:cNvPr>
          <p:cNvGrpSpPr/>
          <p:nvPr/>
        </p:nvGrpSpPr>
        <p:grpSpPr>
          <a:xfrm>
            <a:off x="6858000" y="1525409"/>
            <a:ext cx="5283200" cy="4930308"/>
            <a:chOff x="6858000" y="1525409"/>
            <a:chExt cx="5283200" cy="4930308"/>
          </a:xfrm>
        </p:grpSpPr>
        <p:pic>
          <p:nvPicPr>
            <p:cNvPr id="13" name="Picture 12">
              <a:extLst>
                <a:ext uri="{FF2B5EF4-FFF2-40B4-BE49-F238E27FC236}">
                  <a16:creationId xmlns:a16="http://schemas.microsoft.com/office/drawing/2014/main" id="{EB3014D6-E073-9AB4-A195-2F4723BCA881}"/>
                </a:ext>
              </a:extLst>
            </p:cNvPr>
            <p:cNvPicPr>
              <a:picLocks noChangeAspect="1"/>
            </p:cNvPicPr>
            <p:nvPr/>
          </p:nvPicPr>
          <p:blipFill>
            <a:blip r:embed="rId5"/>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392CF38F-2037-058D-5451-C14A09E2B3AC}"/>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14B9629F-AE20-57B0-AC18-681C3FD135CE}"/>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6721B3A8-025C-6D93-F4EB-86378AB3DDF5}"/>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5E333D8C-916E-69DF-FFFA-86D1CD49DA29}"/>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D24461DB-50E1-EDEF-BA23-34828D974295}"/>
                </a:ext>
              </a:extLst>
            </p:cNvPr>
            <p:cNvGrpSpPr/>
            <p:nvPr/>
          </p:nvGrpSpPr>
          <p:grpSpPr>
            <a:xfrm>
              <a:off x="8098450" y="5411859"/>
              <a:ext cx="3207755" cy="1043858"/>
              <a:chOff x="8552276" y="5181755"/>
              <a:chExt cx="3207755" cy="1043858"/>
            </a:xfrm>
          </p:grpSpPr>
          <p:grpSp>
            <p:nvGrpSpPr>
              <p:cNvPr id="19" name="Group 18">
                <a:extLst>
                  <a:ext uri="{FF2B5EF4-FFF2-40B4-BE49-F238E27FC236}">
                    <a16:creationId xmlns:a16="http://schemas.microsoft.com/office/drawing/2014/main" id="{C7AA9262-37C2-BB46-0576-BAB50A5DD44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64D84812-2F44-BBB5-5FB2-DB22426CDD6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C6A3C687-6857-D141-B7FC-2BD9515398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E451944B-07ED-9D1D-ACCF-42585602BC2A}"/>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C5B7BADF-60DE-4CFB-805C-AFD751E28BDF}"/>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653CAD14-93C4-6269-5262-707C91EA341A}"/>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CA6F0703-BDB7-EB9D-589B-85E2C1D187CF}"/>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5AD2B758-8549-89DE-6482-6C921BCD3F2E}"/>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DDBB3B26-5B78-A7BB-CE4F-893C9EDF8C27}"/>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E5D1864F-0504-0750-5DCF-959929880495}"/>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9A1FB34F-36A1-17F5-8862-D91C8C85F50C}"/>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
          <p:nvSpPr>
            <p:cNvPr id="31" name="TextBox 30">
              <a:extLst>
                <a:ext uri="{FF2B5EF4-FFF2-40B4-BE49-F238E27FC236}">
                  <a16:creationId xmlns:a16="http://schemas.microsoft.com/office/drawing/2014/main" id="{B35D33CB-CB5E-FD7D-D5E3-E50326675AB0}"/>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
        <p:nvSpPr>
          <p:cNvPr id="2" name="Footer Placeholder 1">
            <a:extLst>
              <a:ext uri="{FF2B5EF4-FFF2-40B4-BE49-F238E27FC236}">
                <a16:creationId xmlns:a16="http://schemas.microsoft.com/office/drawing/2014/main" id="{A84130F9-5DF3-5F5A-DEE5-D5E417470946}"/>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CC434064-6F3E-4FCF-9507-2BCC5F0CE7C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71376575-B450-DF59-19D0-4F8FED541B0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64512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t>TGbe March F2F Schedule</a:t>
            </a:r>
          </a:p>
        </p:txBody>
      </p:sp>
      <p:graphicFrame>
        <p:nvGraphicFramePr>
          <p:cNvPr id="12" name="Table 11">
            <a:extLst>
              <a:ext uri="{FF2B5EF4-FFF2-40B4-BE49-F238E27FC236}">
                <a16:creationId xmlns:a16="http://schemas.microsoft.com/office/drawing/2014/main" id="{2B021F6C-AEFE-70CF-9FCB-E082B0D6079E}"/>
              </a:ext>
            </a:extLst>
          </p:cNvPr>
          <p:cNvGraphicFramePr>
            <a:graphicFrameLocks noGrp="1"/>
          </p:cNvGraphicFramePr>
          <p:nvPr>
            <p:extLst>
              <p:ext uri="{D42A27DB-BD31-4B8C-83A1-F6EECF244321}">
                <p14:modId xmlns:p14="http://schemas.microsoft.com/office/powerpoint/2010/main" val="2223429088"/>
              </p:ext>
            </p:extLst>
          </p:nvPr>
        </p:nvGraphicFramePr>
        <p:xfrm>
          <a:off x="2636743" y="2089468"/>
          <a:ext cx="7016939" cy="24993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bg1">
                            <a:lumMod val="85000"/>
                          </a:schemeClr>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D3ADC94F-FC4B-CDAE-C9F9-33BEA056FAF9}"/>
              </a:ext>
            </a:extLst>
          </p:cNvPr>
          <p:cNvSpPr>
            <a:spLocks noGrp="1"/>
          </p:cNvSpPr>
          <p:nvPr>
            <p:ph type="ftr" idx="14"/>
          </p:nvPr>
        </p:nvSpPr>
        <p:spPr/>
        <p:txBody>
          <a:bodyPr/>
          <a:lstStyle/>
          <a:p>
            <a:r>
              <a:rPr lang="en-GB"/>
              <a:t>Alfred Asterjadhi, Qualcomm</a:t>
            </a:r>
            <a:endParaRPr lang="en-GB" dirty="0"/>
          </a:p>
        </p:txBody>
      </p:sp>
      <p:sp>
        <p:nvSpPr>
          <p:cNvPr id="7" name="Slide Number Placeholder 6">
            <a:extLst>
              <a:ext uri="{FF2B5EF4-FFF2-40B4-BE49-F238E27FC236}">
                <a16:creationId xmlns:a16="http://schemas.microsoft.com/office/drawing/2014/main" id="{4918224A-FA82-EB56-2792-292771853BE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Date Placeholder 7">
            <a:extLst>
              <a:ext uri="{FF2B5EF4-FFF2-40B4-BE49-F238E27FC236}">
                <a16:creationId xmlns:a16="http://schemas.microsoft.com/office/drawing/2014/main" id="{4B1FF5E2-ABD7-A61E-EF88-AE36CBD64FD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73961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March </a:t>
            </a:r>
            <a:r>
              <a:rPr lang="en-US" dirty="0"/>
              <a:t>2024</a:t>
            </a:r>
            <a:endParaRPr lang="en-GB" dirty="0"/>
          </a:p>
        </p:txBody>
      </p:sp>
      <p:sp>
        <p:nvSpPr>
          <p:cNvPr id="9218" name="Rectangle 2"/>
          <p:cNvSpPr>
            <a:spLocks noGrp="1" noChangeArrowheads="1"/>
          </p:cNvSpPr>
          <p:nvPr>
            <p:ph idx="1"/>
          </p:nvPr>
        </p:nvSpPr>
        <p:spPr>
          <a:xfrm>
            <a:off x="914402" y="1598614"/>
            <a:ext cx="6629398" cy="4573586"/>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January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4</a:t>
            </a:r>
            <a:r>
              <a:rPr lang="en-US" sz="1600" dirty="0"/>
              <a:t> teleconference calls were held</a:t>
            </a:r>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Comment resolution </a:t>
            </a:r>
            <a:r>
              <a:rPr lang="en-US" altLang="zh-CN" sz="1800" dirty="0"/>
              <a:t>for D3.0 (LB281)</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rgbClr val="FF0000"/>
                </a:solidFill>
              </a:rPr>
              <a:t>89.9351 </a:t>
            </a:r>
            <a:r>
              <a:rPr lang="en-US" altLang="zh-CN" sz="1600" dirty="0">
                <a:solidFill>
                  <a:schemeClr val="tx1"/>
                </a:solidFill>
              </a:rPr>
              <a:t>% of all LB281 comments are now resolved or marked as “ready for motion” </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a:t>
            </a:r>
            <a:r>
              <a:rPr lang="en-US" altLang="zh-CN" sz="1600" dirty="0">
                <a:solidFill>
                  <a:srgbClr val="FF0000"/>
                </a:solidFill>
              </a:rPr>
              <a:t>277 </a:t>
            </a:r>
            <a:r>
              <a:rPr lang="en-US" altLang="zh-CN" sz="1600" dirty="0">
                <a:solidFill>
                  <a:schemeClr val="tx1"/>
                </a:solidFill>
              </a:rPr>
              <a:t>/308, Please refer to the figure)</a:t>
            </a: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March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7</a:t>
            </a:r>
            <a:r>
              <a:rPr lang="en-US" sz="1600" dirty="0"/>
              <a:t> slots scheduled for </a:t>
            </a:r>
            <a:r>
              <a:rPr lang="en-US" sz="1600" dirty="0" err="1"/>
              <a:t>TGbf</a:t>
            </a:r>
            <a:endParaRPr lang="en-US" sz="1600" dirty="0"/>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a:p>
            <a:pPr marL="720725" lvl="1" indent="-342900" algn="just">
              <a:spcBef>
                <a:spcPts val="0"/>
              </a:spcBef>
              <a:spcAft>
                <a:spcPts val="600"/>
              </a:spcAft>
              <a:buFont typeface="Times New Roman" panose="02020603050405020304" pitchFamily="18" charset="0"/>
              <a:buChar char="−"/>
            </a:pPr>
            <a:r>
              <a:rPr lang="en-US" altLang="zh-CN" sz="1600" dirty="0">
                <a:solidFill>
                  <a:schemeClr val="tx1"/>
                </a:solidFill>
              </a:rPr>
              <a:t>Approve some </a:t>
            </a:r>
            <a:r>
              <a:rPr lang="en-US" altLang="zh-CN" sz="1600" dirty="0" err="1">
                <a:solidFill>
                  <a:schemeClr val="tx1"/>
                </a:solidFill>
              </a:rPr>
              <a:t>TGbf</a:t>
            </a:r>
            <a:r>
              <a:rPr lang="en-US" altLang="zh-CN" sz="1600" dirty="0">
                <a:solidFill>
                  <a:schemeClr val="tx1"/>
                </a:solidFill>
              </a:rPr>
              <a:t> motions:</a:t>
            </a:r>
          </a:p>
          <a:p>
            <a:pPr marL="1120775" lvl="2" indent="-342900" algn="just">
              <a:spcBef>
                <a:spcPts val="0"/>
              </a:spcBef>
              <a:spcAft>
                <a:spcPts val="0"/>
              </a:spcAft>
              <a:buSzPct val="50000"/>
              <a:buFont typeface="Wingdings" panose="05000000000000000000" pitchFamily="2" charset="2"/>
              <a:buChar char="n"/>
            </a:pPr>
            <a:r>
              <a:rPr lang="en-US" altLang="zh-CN" sz="1600" dirty="0">
                <a:solidFill>
                  <a:schemeClr val="tx1"/>
                </a:solidFill>
              </a:rPr>
              <a:t>Approve IEEE802.11bf MDR report</a:t>
            </a:r>
          </a:p>
          <a:p>
            <a:pPr marL="1120775" lvl="2" indent="-342900" algn="just">
              <a:spcBef>
                <a:spcPts val="0"/>
              </a:spcBef>
              <a:spcAft>
                <a:spcPts val="0"/>
              </a:spcAft>
              <a:buSzPct val="50000"/>
              <a:buFont typeface="Wingdings" panose="05000000000000000000" pitchFamily="2" charset="2"/>
              <a:buChar char="n"/>
            </a:pPr>
            <a:r>
              <a:rPr lang="en-US" altLang="zh-CN" sz="1600" dirty="0">
                <a:solidFill>
                  <a:schemeClr val="tx1"/>
                </a:solidFill>
              </a:rPr>
              <a:t>Approve report to EC on conditional approval for SA ballot</a:t>
            </a:r>
          </a:p>
          <a:p>
            <a:pPr marL="1120775" lvl="2" indent="-342900" algn="just">
              <a:spcBef>
                <a:spcPts val="0"/>
              </a:spcBef>
              <a:spcAft>
                <a:spcPts val="0"/>
              </a:spcAft>
              <a:buSzPct val="50000"/>
              <a:buFont typeface="Wingdings" panose="05000000000000000000" pitchFamily="2" charset="2"/>
              <a:buChar char="n"/>
            </a:pPr>
            <a:r>
              <a:rPr lang="en-GB" altLang="zh-CN" sz="1600" dirty="0">
                <a:solidFill>
                  <a:schemeClr val="tx1"/>
                </a:solidFill>
              </a:rPr>
              <a:t>PAR</a:t>
            </a:r>
            <a:r>
              <a:rPr lang="en-US" altLang="zh-CN" sz="1600" dirty="0">
                <a:solidFill>
                  <a:schemeClr val="tx1"/>
                </a:solidFill>
              </a:rPr>
              <a:t>/CSD/CAD</a:t>
            </a:r>
            <a:r>
              <a:rPr lang="en-GB" altLang="zh-CN" sz="1600" dirty="0">
                <a:solidFill>
                  <a:schemeClr val="tx1"/>
                </a:solidFill>
              </a:rPr>
              <a:t> Re-affirmation</a:t>
            </a:r>
            <a:endParaRPr lang="en-US" altLang="zh-CN" sz="1600" dirty="0">
              <a:solidFill>
                <a:schemeClr val="tx1"/>
              </a:solidFill>
            </a:endParaRPr>
          </a:p>
          <a:p>
            <a:pPr marL="1120775" lvl="2" indent="-342900" algn="just">
              <a:spcBef>
                <a:spcPts val="0"/>
              </a:spcBef>
              <a:spcAft>
                <a:spcPts val="0"/>
              </a:spcAft>
              <a:buSzPct val="50000"/>
              <a:buFont typeface="Wingdings" panose="05000000000000000000" pitchFamily="2" charset="2"/>
              <a:buChar char="n"/>
            </a:pPr>
            <a:r>
              <a:rPr lang="en-US" altLang="zh-CN" sz="1600" dirty="0">
                <a:solidFill>
                  <a:schemeClr val="tx1"/>
                </a:solidFill>
              </a:rPr>
              <a:t>Request conditional approval to go to IEEE SA ballot</a:t>
            </a:r>
          </a:p>
          <a:p>
            <a:pPr marL="1120775" lvl="2" indent="-342900" algn="just">
              <a:spcBef>
                <a:spcPts val="0"/>
              </a:spcBef>
              <a:spcAft>
                <a:spcPts val="0"/>
              </a:spcAft>
              <a:buSzPct val="50000"/>
              <a:buFont typeface="Wingdings" panose="05000000000000000000" pitchFamily="2" charset="2"/>
              <a:buChar char="n"/>
            </a:pPr>
            <a:r>
              <a:rPr lang="en-US" altLang="zh-CN" sz="1600" dirty="0" err="1">
                <a:solidFill>
                  <a:schemeClr val="tx1"/>
                </a:solidFill>
              </a:rPr>
              <a:t>TGbf</a:t>
            </a:r>
            <a:r>
              <a:rPr lang="en-US" altLang="zh-CN" sz="1600" dirty="0">
                <a:solidFill>
                  <a:schemeClr val="tx1"/>
                </a:solidFill>
              </a:rPr>
              <a:t> Recirculation LB (D4.0)</a:t>
            </a:r>
          </a:p>
          <a:p>
            <a:pPr marL="720725" lvl="1" indent="-342900" algn="just">
              <a:spcBef>
                <a:spcPts val="0"/>
              </a:spcBef>
              <a:spcAft>
                <a:spcPts val="600"/>
              </a:spcAft>
              <a:buFont typeface="Times New Roman" panose="02020603050405020304" pitchFamily="18" charset="0"/>
              <a:buChar char="−"/>
            </a:pPr>
            <a:endParaRPr lang="en-US" altLang="zh-CN" sz="1600" dirty="0"/>
          </a:p>
          <a:p>
            <a:pPr marL="720725" lvl="1" indent="-342900" algn="just">
              <a:spcBef>
                <a:spcPts val="0"/>
              </a:spcBef>
              <a:spcAft>
                <a:spcPts val="600"/>
              </a:spcAft>
              <a:buFont typeface="Times New Roman" panose="02020603050405020304" pitchFamily="18" charset="0"/>
              <a:buChar char="−"/>
            </a:pPr>
            <a:endParaRPr lang="en-US" altLang="zh-CN" sz="1600" dirty="0"/>
          </a:p>
          <a:p>
            <a:pPr marL="720725" lvl="1" indent="-342900" algn="just">
              <a:spcBef>
                <a:spcPts val="0"/>
              </a:spcBef>
              <a:spcAft>
                <a:spcPts val="600"/>
              </a:spcAft>
              <a:buFont typeface="Times New Roman" panose="02020603050405020304" pitchFamily="18" charset="0"/>
              <a:buChar char="−"/>
            </a:pPr>
            <a:endParaRPr lang="en-US" altLang="zh-CN" sz="1600" dirty="0"/>
          </a:p>
        </p:txBody>
      </p:sp>
      <p:graphicFrame>
        <p:nvGraphicFramePr>
          <p:cNvPr id="7" name="Chart 6">
            <a:extLst>
              <a:ext uri="{FF2B5EF4-FFF2-40B4-BE49-F238E27FC236}">
                <a16:creationId xmlns:a16="http://schemas.microsoft.com/office/drawing/2014/main" id="{0B2E76B3-D546-4074-AAA2-E459D319D130}"/>
              </a:ext>
            </a:extLst>
          </p:cNvPr>
          <p:cNvGraphicFramePr/>
          <p:nvPr>
            <p:extLst>
              <p:ext uri="{D42A27DB-BD31-4B8C-83A1-F6EECF244321}">
                <p14:modId xmlns:p14="http://schemas.microsoft.com/office/powerpoint/2010/main" val="64913393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03E063CF-1933-36ED-0C36-B5FFA1048B45}"/>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64AA5458-05AB-D054-75C1-4298BBD6C71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8" name="Date Placeholder 7">
            <a:extLst>
              <a:ext uri="{FF2B5EF4-FFF2-40B4-BE49-F238E27FC236}">
                <a16:creationId xmlns:a16="http://schemas.microsoft.com/office/drawing/2014/main" id="{A0C5F78E-8402-87D1-C2F4-681A77A8C86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09905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
        <p:nvSpPr>
          <p:cNvPr id="4" name="Footer Placeholder 3">
            <a:extLst>
              <a:ext uri="{FF2B5EF4-FFF2-40B4-BE49-F238E27FC236}">
                <a16:creationId xmlns:a16="http://schemas.microsoft.com/office/drawing/2014/main" id="{797687E6-03CC-C3CB-F4A7-6A06265D55ED}"/>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FA7CDFDC-1EC9-79AB-0BE1-A87A7AC1910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F1F0E73D-E48D-700B-88F5-55E965B4634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596738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13" name="Rectangle 3">
            <a:extLst>
              <a:ext uri="{FF2B5EF4-FFF2-40B4-BE49-F238E27FC236}">
                <a16:creationId xmlns:a16="http://schemas.microsoft.com/office/drawing/2014/main" id="{AFD51E4F-4434-49F1-9452-D3A257514C9D}"/>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marR="0" lvl="1" indent="-361950" algn="just" defTabSz="449263" eaLnBrk="1" fontAlgn="auto" latinLnBrk="0" hangingPunct="1">
              <a:lnSpc>
                <a:spcPct val="100000"/>
              </a:lnSpc>
              <a:spcBef>
                <a:spcPct val="0"/>
              </a:spcBef>
              <a:spcAft>
                <a:spcPts val="600"/>
              </a:spcAft>
              <a:buClrTx/>
              <a:buSzTx/>
              <a:buFont typeface="Arial" panose="020B0604020202020204" pitchFamily="34" charset="0"/>
              <a:buChar char="•"/>
              <a:tabLst/>
              <a:defRPr/>
            </a:pPr>
            <a:r>
              <a:rPr kumimoji="0" lang="en-US" altLang="zh-CN" sz="20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March Plenary 2024, </a:t>
            </a:r>
            <a:r>
              <a:rPr kumimoji="0" lang="en-US" altLang="zh-CN" sz="20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 </a:t>
            </a:r>
          </a:p>
        </p:txBody>
      </p:sp>
      <p:graphicFrame>
        <p:nvGraphicFramePr>
          <p:cNvPr id="14" name="表格 13">
            <a:extLst>
              <a:ext uri="{FF2B5EF4-FFF2-40B4-BE49-F238E27FC236}">
                <a16:creationId xmlns:a16="http://schemas.microsoft.com/office/drawing/2014/main" id="{B91429F5-CE91-4096-9421-F78F878FE561}"/>
              </a:ext>
            </a:extLst>
          </p:cNvPr>
          <p:cNvGraphicFramePr>
            <a:graphicFrameLocks noGrp="1"/>
          </p:cNvGraphicFramePr>
          <p:nvPr>
            <p:extLst>
              <p:ext uri="{D42A27DB-BD31-4B8C-83A1-F6EECF244321}">
                <p14:modId xmlns:p14="http://schemas.microsoft.com/office/powerpoint/2010/main" val="3585553738"/>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3465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3465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15" name="矩形 14">
            <a:extLst>
              <a:ext uri="{FF2B5EF4-FFF2-40B4-BE49-F238E27FC236}">
                <a16:creationId xmlns:a16="http://schemas.microsoft.com/office/drawing/2014/main" id="{BE5A3099-670A-43BF-B0B5-5201800761E3}"/>
              </a:ext>
            </a:extLst>
          </p:cNvPr>
          <p:cNvSpPr/>
          <p:nvPr/>
        </p:nvSpPr>
        <p:spPr>
          <a:xfrm>
            <a:off x="8070090" y="5638800"/>
            <a:ext cx="4121910" cy="600164"/>
          </a:xfrm>
          <a:prstGeom prst="rect">
            <a:avLst/>
          </a:prstGeom>
          <a:solidFill>
            <a:srgbClr val="FFFFFF"/>
          </a:solidFill>
        </p:spPr>
        <p:txBody>
          <a:bodyPr wrap="square">
            <a:spAutoFit/>
          </a:bodyPr>
          <a:lstStyle/>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CN" sz="11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10 Mar 2024 - </a:t>
            </a:r>
            <a:r>
              <a:rPr kumimoji="0" lang="en-US" altLang="zh-CN" sz="11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Daylight Saving Time Starts</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CN" sz="11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Sunday, 10 March 2024, 02:00:00 clocks are turned forward 1 hour to Sunday, 10 March 2024, 03:00:00 local daylight time instead.</a:t>
            </a:r>
          </a:p>
        </p:txBody>
      </p:sp>
      <p:graphicFrame>
        <p:nvGraphicFramePr>
          <p:cNvPr id="16" name="Table 6">
            <a:extLst>
              <a:ext uri="{FF2B5EF4-FFF2-40B4-BE49-F238E27FC236}">
                <a16:creationId xmlns:a16="http://schemas.microsoft.com/office/drawing/2014/main" id="{50F0B816-35E7-4B74-BF3B-ED5EE3C5181E}"/>
              </a:ext>
            </a:extLst>
          </p:cNvPr>
          <p:cNvGraphicFramePr>
            <a:graphicFrameLocks noGrp="1"/>
          </p:cNvGraphicFramePr>
          <p:nvPr>
            <p:extLst>
              <p:ext uri="{D42A27DB-BD31-4B8C-83A1-F6EECF244321}">
                <p14:modId xmlns:p14="http://schemas.microsoft.com/office/powerpoint/2010/main" val="2371966124"/>
              </p:ext>
            </p:extLst>
          </p:nvPr>
        </p:nvGraphicFramePr>
        <p:xfrm>
          <a:off x="907861" y="2069655"/>
          <a:ext cx="7016939" cy="2197545"/>
        </p:xfrm>
        <a:graphic>
          <a:graphicData uri="http://schemas.openxmlformats.org/drawingml/2006/table">
            <a:tbl>
              <a:tblPr firstRow="1" bandRow="1"/>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Monday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Tuesday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Wednesday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Thursday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312409">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AM 1</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AM 2</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7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PM 1</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sz="1800" b="0" dirty="0">
                          <a:solidFill>
                            <a:schemeClr val="bg1">
                              <a:lumMod val="50000"/>
                            </a:schemeClr>
                          </a:solidFill>
                        </a:rPr>
                        <a:t>Mid week</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PM</a:t>
                      </a:r>
                      <a:r>
                        <a:rPr lang="en-US" b="1" baseline="0" dirty="0"/>
                        <a:t> 2</a:t>
                      </a:r>
                      <a:endParaRPr 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EVE</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2" name="Footer Placeholder 1">
            <a:extLst>
              <a:ext uri="{FF2B5EF4-FFF2-40B4-BE49-F238E27FC236}">
                <a16:creationId xmlns:a16="http://schemas.microsoft.com/office/drawing/2014/main" id="{54A10324-438E-1DC9-F64A-EC3225E94D84}"/>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98847F36-C50E-5D75-A8D8-456FF0C74EE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FD2CDF60-8681-82CD-46B2-3772A11CA57C}"/>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9934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TGbn (Ultra High Reliability)
AMP SG (Ambient power IoT devices)
IMMW SG (Integrated mmWave)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March 2024 session:</a:t>
            </a:r>
            <a:endParaRPr lang="en-US" altLang="en-US" kern="0" dirty="0"/>
          </a:p>
        </p:txBody>
      </p:sp>
      <p:sp>
        <p:nvSpPr>
          <p:cNvPr id="2" name="Date Placeholder 1">
            <a:extLst>
              <a:ext uri="{FF2B5EF4-FFF2-40B4-BE49-F238E27FC236}">
                <a16:creationId xmlns:a16="http://schemas.microsoft.com/office/drawing/2014/main" id="{9B20575B-D981-4A20-C4AB-2E70302F3197}"/>
              </a:ext>
            </a:extLst>
          </p:cNvPr>
          <p:cNvSpPr>
            <a:spLocks noGrp="1"/>
          </p:cNvSpPr>
          <p:nvPr>
            <p:ph type="dt" idx="15"/>
          </p:nvPr>
        </p:nvSpPr>
        <p:spPr/>
        <p:txBody>
          <a:bodyPr/>
          <a:lstStyle/>
          <a:p>
            <a:r>
              <a:rPr lang="en-US"/>
              <a:t>March 2024</a:t>
            </a:r>
            <a:endParaRPr lang="en-GB" dirty="0"/>
          </a:p>
        </p:txBody>
      </p:sp>
      <p:sp>
        <p:nvSpPr>
          <p:cNvPr id="3" name="Footer Placeholder 2">
            <a:extLst>
              <a:ext uri="{FF2B5EF4-FFF2-40B4-BE49-F238E27FC236}">
                <a16:creationId xmlns:a16="http://schemas.microsoft.com/office/drawing/2014/main" id="{4B976CE2-75AA-4234-4FA6-B74E407FDFD1}"/>
              </a:ext>
            </a:extLst>
          </p:cNvPr>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CA1F29EE-6C7B-12BF-1F3D-450F2ECD960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a:solidFill>
                  <a:srgbClr val="FF0000"/>
                </a:solidFill>
                <a:cs typeface="Times New Roman" panose="02020603050405020304" pitchFamily="18" charset="0"/>
              </a:rPr>
              <a:t>To be 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Font typeface="Times New Roman" panose="02020603050405020304" pitchFamily="18" charset="0"/>
              <a:buChar char="―"/>
              <a:defRPr/>
            </a:pPr>
            <a:r>
              <a:rPr lang="en-US" altLang="zh-CN" sz="1800" b="1" dirty="0">
                <a:cs typeface="Times New Roman" panose="02020603050405020304" pitchFamily="18" charset="0"/>
              </a:rPr>
              <a:t>April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Footer Placeholder 1">
            <a:extLst>
              <a:ext uri="{FF2B5EF4-FFF2-40B4-BE49-F238E27FC236}">
                <a16:creationId xmlns:a16="http://schemas.microsoft.com/office/drawing/2014/main" id="{DB667FD5-6C39-C61E-C974-B573B67E2D62}"/>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A2CEE997-3E61-AFBB-2246-0EE05AD8C66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Date Placeholder 3">
            <a:extLst>
              <a:ext uri="{FF2B5EF4-FFF2-40B4-BE49-F238E27FC236}">
                <a16:creationId xmlns:a16="http://schemas.microsoft.com/office/drawing/2014/main" id="{618012A6-243A-E9EF-025A-0951031498C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88653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Mar 2024</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WG Recirc Letter Ballot held on D3.0</a:t>
            </a:r>
          </a:p>
          <a:p>
            <a:pPr marL="342900" lvl="2" indent="-342900">
              <a:spcBef>
                <a:spcPts val="0"/>
              </a:spcBef>
              <a:spcAft>
                <a:spcPts val="0"/>
              </a:spcAft>
              <a:buFont typeface="Arial" panose="020B0604020202020204" pitchFamily="34" charset="0"/>
              <a:buChar char="•"/>
              <a:defRPr/>
            </a:pPr>
            <a:r>
              <a:rPr lang="en-US" altLang="en-US" sz="2400" b="1" dirty="0"/>
              <a:t>WG LB 283 passed: 97.7% approval.  89 comments received</a:t>
            </a:r>
          </a:p>
          <a:p>
            <a:pPr marL="342900" lvl="2" indent="-342900">
              <a:spcBef>
                <a:spcPts val="1200"/>
              </a:spcBef>
              <a:spcAft>
                <a:spcPts val="0"/>
              </a:spcAft>
              <a:defRPr/>
            </a:pPr>
            <a:r>
              <a:rPr lang="en-US" altLang="en-US" sz="2400" b="1" dirty="0"/>
              <a:t>Will have two meetings this session: Tuesday, 13:30-15:30; Thursday 10:30-12:30</a:t>
            </a:r>
          </a:p>
          <a:p>
            <a:pPr marL="342900" lvl="2" indent="-342900">
              <a:spcBef>
                <a:spcPts val="1200"/>
              </a:spcBef>
              <a:spcAft>
                <a:spcPts val="0"/>
              </a:spcAft>
              <a:defRPr/>
            </a:pPr>
            <a:r>
              <a:rPr lang="en-US" altLang="en-US" sz="2400" b="1" dirty="0"/>
              <a:t>Agenda goals (agenda is in </a:t>
            </a:r>
            <a:r>
              <a:rPr lang="en-US" altLang="en-US" sz="2400" b="1" dirty="0">
                <a:hlinkClick r:id="rId3"/>
              </a:rPr>
              <a:t>11-24/0262r1</a:t>
            </a:r>
            <a:r>
              <a:rPr lang="en-US" altLang="en-US" sz="2400" b="1" dirty="0"/>
              <a:t>):</a:t>
            </a:r>
          </a:p>
          <a:p>
            <a:pPr marL="342900" lvl="2" indent="-342900">
              <a:spcBef>
                <a:spcPts val="0"/>
              </a:spcBef>
              <a:spcAft>
                <a:spcPts val="0"/>
              </a:spcAft>
              <a:buFontTx/>
              <a:buChar char="-"/>
              <a:defRPr/>
            </a:pPr>
            <a:r>
              <a:rPr lang="en-US" altLang="en-US" sz="2400" b="1" dirty="0"/>
              <a:t>Complete comment Resolution on D3.0 LB 283</a:t>
            </a:r>
          </a:p>
          <a:p>
            <a:pPr marL="342900" lvl="2" indent="-342900">
              <a:spcBef>
                <a:spcPts val="0"/>
              </a:spcBef>
              <a:spcAft>
                <a:spcPts val="0"/>
              </a:spcAft>
              <a:buFontTx/>
              <a:buChar char="-"/>
              <a:defRPr/>
            </a:pPr>
            <a:r>
              <a:rPr lang="en-US" altLang="en-US" sz="2400" b="1" dirty="0"/>
              <a:t>Approve recirculation on D4.0</a:t>
            </a:r>
          </a:p>
          <a:p>
            <a:pPr marL="342900" lvl="2" indent="-342900">
              <a:spcBef>
                <a:spcPts val="0"/>
              </a:spcBef>
              <a:spcAft>
                <a:spcPts val="0"/>
              </a:spcAft>
              <a:buFontTx/>
              <a:buChar char="-"/>
              <a:defRPr/>
            </a:pPr>
            <a:r>
              <a:rPr lang="en-US" altLang="en-US" sz="2400" b="1" dirty="0"/>
              <a:t>Conditional approval for Initial SA ballot starting in April</a:t>
            </a:r>
          </a:p>
        </p:txBody>
      </p:sp>
      <p:sp>
        <p:nvSpPr>
          <p:cNvPr id="2" name="Footer Placeholder 1">
            <a:extLst>
              <a:ext uri="{FF2B5EF4-FFF2-40B4-BE49-F238E27FC236}">
                <a16:creationId xmlns:a16="http://schemas.microsoft.com/office/drawing/2014/main" id="{EA10913F-8356-DD59-024F-447C289BF851}"/>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D42B3CCC-0205-F81C-B377-2E23B03ABD6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Date Placeholder 6">
            <a:extLst>
              <a:ext uri="{FF2B5EF4-FFF2-40B4-BE49-F238E27FC236}">
                <a16:creationId xmlns:a16="http://schemas.microsoft.com/office/drawing/2014/main" id="{E53E16D9-5BC3-1868-7C62-0D8D9098A39D}"/>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28892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March 2024</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still working to get a first draft together covering client-centric (CPE) features for comment collection.</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prioritize text submissions during this plenary and hope to have a D0.1 draft coming out of this session.</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has 5 sessions in the March Plenary.</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AM1</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4/270/r0.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31E4BCE0-CDBB-4FB6-1F01-8E313F3C7CC1}"/>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FF190BC5-219A-1A23-AFAD-D3780F971F0B}"/>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
        <p:nvSpPr>
          <p:cNvPr id="4" name="Date Placeholder 3">
            <a:extLst>
              <a:ext uri="{FF2B5EF4-FFF2-40B4-BE49-F238E27FC236}">
                <a16:creationId xmlns:a16="http://schemas.microsoft.com/office/drawing/2014/main" id="{9CF53447-C25E-108D-8F01-66A884480723}"/>
              </a:ext>
            </a:extLst>
          </p:cNvPr>
          <p:cNvSpPr>
            <a:spLocks noGrp="1"/>
          </p:cNvSpPr>
          <p:nvPr>
            <p:ph type="dt" idx="10"/>
          </p:nvPr>
        </p:nvSpPr>
        <p:spPr/>
        <p:txBody>
          <a:bodyPr/>
          <a:lstStyle/>
          <a:p>
            <a:r>
              <a:rPr lang="en-US"/>
              <a:t>March 2024</a:t>
            </a:r>
            <a:endParaRPr lang="en-GB"/>
          </a:p>
        </p:txBody>
      </p:sp>
    </p:spTree>
    <p:extLst>
      <p:ext uri="{BB962C8B-B14F-4D97-AF65-F5344CB8AC3E}">
        <p14:creationId xmlns:p14="http://schemas.microsoft.com/office/powerpoint/2010/main" val="2814604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Initial WG ballot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8" name="Chart 7">
            <a:extLst>
              <a:ext uri="{FF2B5EF4-FFF2-40B4-BE49-F238E27FC236}">
                <a16:creationId xmlns:a16="http://schemas.microsoft.com/office/drawing/2014/main" id="{A844ACF6-B044-0662-F840-9412D38F4664}"/>
              </a:ext>
            </a:extLst>
          </p:cNvPr>
          <p:cNvGraphicFramePr/>
          <p:nvPr>
            <p:extLst>
              <p:ext uri="{D42A27DB-BD31-4B8C-83A1-F6EECF244321}">
                <p14:modId xmlns:p14="http://schemas.microsoft.com/office/powerpoint/2010/main" val="981556134"/>
              </p:ext>
            </p:extLst>
          </p:nvPr>
        </p:nvGraphicFramePr>
        <p:xfrm>
          <a:off x="7104112" y="3551809"/>
          <a:ext cx="4246027" cy="28004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4F75C06E-F08A-13C7-E6B6-7E459632C2FE}"/>
              </a:ext>
            </a:extLst>
          </p:cNvPr>
          <p:cNvGraphicFramePr/>
          <p:nvPr>
            <p:extLst>
              <p:ext uri="{D42A27DB-BD31-4B8C-83A1-F6EECF244321}">
                <p14:modId xmlns:p14="http://schemas.microsoft.com/office/powerpoint/2010/main" val="2353687987"/>
              </p:ext>
            </p:extLst>
          </p:nvPr>
        </p:nvGraphicFramePr>
        <p:xfrm>
          <a:off x="2711624" y="3429000"/>
          <a:ext cx="4032448" cy="2800467"/>
        </p:xfrm>
        <a:graphic>
          <a:graphicData uri="http://schemas.openxmlformats.org/drawingml/2006/chart">
            <c:chart xmlns:c="http://schemas.openxmlformats.org/drawingml/2006/chart" xmlns:r="http://schemas.openxmlformats.org/officeDocument/2006/relationships" r:id="rId4"/>
          </a:graphicData>
        </a:graphic>
      </p:graphicFrame>
      <p:sp>
        <p:nvSpPr>
          <p:cNvPr id="2" name="Footer Placeholder 1">
            <a:extLst>
              <a:ext uri="{FF2B5EF4-FFF2-40B4-BE49-F238E27FC236}">
                <a16:creationId xmlns:a16="http://schemas.microsoft.com/office/drawing/2014/main" id="{57597754-1031-035D-B519-29946F2FDDEE}"/>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12A1A2F6-69E4-AD60-2ABA-AD5D644C4B5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CF14CD57-B4FB-5E01-DF74-F5CAAF9E66A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490445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9433048"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193422180"/>
              </p:ext>
            </p:extLst>
          </p:nvPr>
        </p:nvGraphicFramePr>
        <p:xfrm>
          <a:off x="6784528" y="2636912"/>
          <a:ext cx="5288136" cy="371744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56C731D9-1BFF-55E7-03BC-23AA31DEAF6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43D8F5A9-CE03-B554-2E7E-D58746B7D4F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116B4FA1-3513-61AD-9CD9-B49019E5C00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303162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9433048"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 – 50% likelihood of completion and recirculating out of March.</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3" name="Chart 2">
            <a:extLst>
              <a:ext uri="{FF2B5EF4-FFF2-40B4-BE49-F238E27FC236}">
                <a16:creationId xmlns:a16="http://schemas.microsoft.com/office/drawing/2014/main" id="{A75980CB-9461-3394-4B4B-FE0AEE704692}"/>
              </a:ext>
            </a:extLst>
          </p:cNvPr>
          <p:cNvGraphicFramePr/>
          <p:nvPr>
            <p:extLst>
              <p:ext uri="{D42A27DB-BD31-4B8C-83A1-F6EECF244321}">
                <p14:modId xmlns:p14="http://schemas.microsoft.com/office/powerpoint/2010/main" val="2128124919"/>
              </p:ext>
            </p:extLst>
          </p:nvPr>
        </p:nvGraphicFramePr>
        <p:xfrm>
          <a:off x="6784528" y="2636912"/>
          <a:ext cx="5288136" cy="371744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69563D94-B123-2501-D939-B89D28C1D55B}"/>
              </a:ext>
            </a:extLst>
          </p:cNvPr>
          <p:cNvSpPr>
            <a:spLocks noGrp="1"/>
          </p:cNvSpPr>
          <p:nvPr>
            <p:ph type="ftr" idx="14"/>
          </p:nvPr>
        </p:nvSpPr>
        <p:spPr/>
        <p:txBody>
          <a:bodyPr/>
          <a:lstStyle/>
          <a:p>
            <a:r>
              <a:rPr lang="en-GB"/>
              <a:t>Jonathan Segev, Intel</a:t>
            </a:r>
            <a:endParaRPr lang="en-GB" dirty="0"/>
          </a:p>
        </p:txBody>
      </p:sp>
      <p:sp>
        <p:nvSpPr>
          <p:cNvPr id="7" name="Slide Number Placeholder 6">
            <a:extLst>
              <a:ext uri="{FF2B5EF4-FFF2-40B4-BE49-F238E27FC236}">
                <a16:creationId xmlns:a16="http://schemas.microsoft.com/office/drawing/2014/main" id="{2168F7EB-AC73-C21A-B62D-4E6B38D479C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8" name="Date Placeholder 7">
            <a:extLst>
              <a:ext uri="{FF2B5EF4-FFF2-40B4-BE49-F238E27FC236}">
                <a16:creationId xmlns:a16="http://schemas.microsoft.com/office/drawing/2014/main" id="{68BB0911-4FB7-5411-295B-8DB57CF1D2D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713075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5 meeting slots during the IEEE meeting week:</a:t>
            </a:r>
          </a:p>
          <a:p>
            <a:pPr lvl="1">
              <a:buFont typeface="Arial" panose="020B0604020202020204" pitchFamily="34" charset="0"/>
              <a:buChar char="•"/>
            </a:pPr>
            <a:r>
              <a:rPr lang="en-US" altLang="en-US" dirty="0"/>
              <a:t>Mon. 	March 11th 	PM1</a:t>
            </a:r>
          </a:p>
          <a:p>
            <a:pPr lvl="1">
              <a:buFont typeface="Arial" panose="020B0604020202020204" pitchFamily="34" charset="0"/>
              <a:buChar char="•"/>
            </a:pPr>
            <a:r>
              <a:rPr lang="en-US" altLang="en-US" dirty="0"/>
              <a:t>Tue. 		March 12th 	PM1</a:t>
            </a:r>
          </a:p>
          <a:p>
            <a:pPr lvl="1">
              <a:buFont typeface="Arial" panose="020B0604020202020204" pitchFamily="34" charset="0"/>
              <a:buChar char="•"/>
            </a:pPr>
            <a:r>
              <a:rPr lang="en-US" altLang="en-US" dirty="0"/>
              <a:t>Wed. 	March 13th 	PM2</a:t>
            </a:r>
          </a:p>
          <a:p>
            <a:pPr lvl="1">
              <a:buFont typeface="Arial" panose="020B0604020202020204" pitchFamily="34" charset="0"/>
              <a:buChar char="•"/>
            </a:pPr>
            <a:r>
              <a:rPr lang="en-US" altLang="en-US" dirty="0"/>
              <a:t>Thu. 		March 14th 	PM1</a:t>
            </a:r>
          </a:p>
          <a:p>
            <a:pPr lvl="1">
              <a:buFont typeface="Arial" panose="020B0604020202020204" pitchFamily="34" charset="0"/>
              <a:buChar char="•"/>
            </a:pPr>
            <a:r>
              <a:rPr lang="en-US" altLang="en-US" dirty="0"/>
              <a:t>Thu. 		March 14th 	PM2 </a:t>
            </a:r>
          </a:p>
          <a:p>
            <a:pPr marL="457200" lvl="1" indent="0"/>
            <a:r>
              <a:rPr lang="en-US" b="0" dirty="0"/>
              <a:t>Agenda document is submission: 11-24/219, for latest revision use </a:t>
            </a:r>
            <a:r>
              <a:rPr lang="en-US" b="0" dirty="0">
                <a:hlinkClick r:id="rId3"/>
              </a:rPr>
              <a:t>link</a:t>
            </a:r>
            <a:r>
              <a:rPr lang="en-US" b="0" dirty="0"/>
              <a:t>.</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6ADF9320-0064-5EFC-B857-9E9106F4D3B9}"/>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DA830B09-869C-AC86-7FAC-40FB1D6519A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Date Placeholder 6">
            <a:extLst>
              <a:ext uri="{FF2B5EF4-FFF2-40B4-BE49-F238E27FC236}">
                <a16:creationId xmlns:a16="http://schemas.microsoft.com/office/drawing/2014/main" id="{FACC35DE-62DA-5276-CC6A-467C39B44F3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7638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sz="2800" dirty="0"/>
              <a:t>Since the January interim </a:t>
            </a:r>
          </a:p>
          <a:p>
            <a:pPr marL="800100" lvl="1" indent="-342900">
              <a:buFont typeface="Arial" panose="020B0604020202020204" pitchFamily="34" charset="0"/>
              <a:buChar char="•"/>
            </a:pPr>
            <a:r>
              <a:rPr lang="en-US" sz="2400" dirty="0"/>
              <a:t>Held eight teleconferences between January and March 2024</a:t>
            </a:r>
          </a:p>
          <a:p>
            <a:pPr marL="1200150" lvl="2" indent="-285750">
              <a:buFont typeface="Arial" panose="020B0604020202020204" pitchFamily="34" charset="0"/>
              <a:buChar char="•"/>
            </a:pPr>
            <a:r>
              <a:rPr lang="en-US" sz="2000" dirty="0"/>
              <a:t>During which the group discussed 35 technical submissions</a:t>
            </a:r>
          </a:p>
          <a:p>
            <a:pPr marL="1657350" lvl="3" indent="-285750">
              <a:buFont typeface="Arial" panose="020B0604020202020204" pitchFamily="34" charset="0"/>
              <a:buChar char="•"/>
            </a:pPr>
            <a:r>
              <a:rPr lang="en-US" sz="1800" dirty="0"/>
              <a:t>Preemption, distributed RUs (DRU), Interference Mitigation, Unequal Modulation (UEQM), </a:t>
            </a:r>
          </a:p>
          <a:p>
            <a:pPr marL="1657350" lvl="3" indent="-285750">
              <a:buFont typeface="Arial" panose="020B0604020202020204" pitchFamily="34" charset="0"/>
              <a:buChar char="•"/>
            </a:pPr>
            <a:r>
              <a:rPr lang="en-US" sz="1800" dirty="0"/>
              <a:t>Multi AP coordination (MAP), Non-Primary Channel Access (NPCA), Coexistence, </a:t>
            </a:r>
          </a:p>
          <a:p>
            <a:pPr marL="1657350" lvl="3" indent="-285750">
              <a:buFont typeface="Arial" panose="020B0604020202020204" pitchFamily="34" charset="0"/>
              <a:buChar char="•"/>
            </a:pPr>
            <a:r>
              <a:rPr lang="en-US" sz="1800" dirty="0"/>
              <a:t>Dynamic Subchannel Operation (DSO), Coordinated Spatial Reuse (CSR), </a:t>
            </a:r>
          </a:p>
          <a:p>
            <a:pPr marL="1657350" lvl="3" indent="-285750">
              <a:buFont typeface="Arial" panose="020B0604020202020204" pitchFamily="34" charset="0"/>
              <a:buChar char="•"/>
            </a:pPr>
            <a:r>
              <a:rPr lang="en-US" sz="1800"/>
              <a:t>Control frame protection</a:t>
            </a:r>
            <a:r>
              <a:rPr lang="en-US" sz="1800" dirty="0"/>
              <a:t>, etc.</a:t>
            </a:r>
          </a:p>
          <a:p>
            <a:pPr>
              <a:buFont typeface="Arial" panose="020B0604020202020204" pitchFamily="34" charset="0"/>
              <a:buChar char="•"/>
            </a:pPr>
            <a:r>
              <a:rPr lang="en-US" sz="2800" dirty="0"/>
              <a:t>Targets for the March plenary</a:t>
            </a:r>
          </a:p>
          <a:p>
            <a:pPr marL="800100" lvl="1" indent="-342900">
              <a:buFont typeface="Arial" panose="020B0604020202020204" pitchFamily="34" charset="0"/>
              <a:buChar char="•"/>
            </a:pPr>
            <a:r>
              <a:rPr lang="en-US" sz="2400" dirty="0"/>
              <a:t>Presentation of technical submissions </a:t>
            </a:r>
          </a:p>
          <a:p>
            <a:pPr marL="1200150" lvl="2" indent="-285750">
              <a:buFont typeface="Arial" panose="020B0604020202020204" pitchFamily="34" charset="0"/>
              <a:buChar char="•"/>
            </a:pPr>
            <a:r>
              <a:rPr lang="en-US" sz="2000" dirty="0"/>
              <a:t>~150 pending submissions</a:t>
            </a:r>
            <a:endParaRPr lang="en-US" sz="2000" dirty="0">
              <a:solidFill>
                <a:srgbClr val="FF0000"/>
              </a:solidFill>
            </a:endParaRPr>
          </a:p>
          <a:p>
            <a:pPr>
              <a:buFont typeface="Arial" panose="020B0604020202020204" pitchFamily="34" charset="0"/>
              <a:buChar char="•"/>
            </a:pPr>
            <a:r>
              <a:rPr lang="en-US" sz="2800" dirty="0"/>
              <a:t>Agenda is available in </a:t>
            </a:r>
            <a:r>
              <a:rPr lang="en-US" sz="2800" dirty="0">
                <a:hlinkClick r:id="rId2"/>
              </a:rPr>
              <a:t>11-24/0235r2</a:t>
            </a:r>
            <a:endParaRPr lang="en-US" sz="2800" dirty="0"/>
          </a:p>
        </p:txBody>
      </p:sp>
      <p:sp>
        <p:nvSpPr>
          <p:cNvPr id="2" name="Footer Placeholder 1">
            <a:extLst>
              <a:ext uri="{FF2B5EF4-FFF2-40B4-BE49-F238E27FC236}">
                <a16:creationId xmlns:a16="http://schemas.microsoft.com/office/drawing/2014/main" id="{82A5496F-C002-DF02-FAF1-E384E208C68C}"/>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F15F53DE-435C-2DD8-31F1-AAA888456FF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C76369CC-D570-D54D-B3A0-F87D0A6B110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108974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t>TGbn March F2F Schedule</a:t>
            </a:r>
          </a:p>
        </p:txBody>
      </p:sp>
      <p:graphicFrame>
        <p:nvGraphicFramePr>
          <p:cNvPr id="3" name="Table 2">
            <a:extLst>
              <a:ext uri="{FF2B5EF4-FFF2-40B4-BE49-F238E27FC236}">
                <a16:creationId xmlns:a16="http://schemas.microsoft.com/office/drawing/2014/main" id="{F5380127-5FD3-8E56-B913-FCF2B4FB097A}"/>
              </a:ext>
            </a:extLst>
          </p:cNvPr>
          <p:cNvGraphicFramePr>
            <a:graphicFrameLocks noGrp="1"/>
          </p:cNvGraphicFramePr>
          <p:nvPr>
            <p:extLst>
              <p:ext uri="{D42A27DB-BD31-4B8C-83A1-F6EECF244321}">
                <p14:modId xmlns:p14="http://schemas.microsoft.com/office/powerpoint/2010/main" val="1793872159"/>
              </p:ext>
            </p:extLst>
          </p:nvPr>
        </p:nvGraphicFramePr>
        <p:xfrm>
          <a:off x="2637272" y="2438400"/>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TGbn</a:t>
                      </a:r>
                      <a:r>
                        <a:rPr lang="en-US" sz="1800" b="1" dirty="0">
                          <a:solidFill>
                            <a:schemeClr val="tx1"/>
                          </a:solidFill>
                        </a:rPr>
                        <a:t>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TGbn</a:t>
                      </a:r>
                      <a:r>
                        <a:rPr lang="en-US" sz="1800" b="1" dirty="0">
                          <a:solidFill>
                            <a:schemeClr val="tx1"/>
                          </a:solidFill>
                        </a:rPr>
                        <a:t> [PHY/MAC]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tc>
                  <a:txBody>
                    <a:bodyPr/>
                    <a:lstStyle/>
                    <a:p>
                      <a:pPr algn="ctr"/>
                      <a:r>
                        <a:rPr lang="en-US" sz="1800" b="1" dirty="0">
                          <a:solidFill>
                            <a:schemeClr val="tx1"/>
                          </a:solidFill>
                        </a:rPr>
                        <a:t>TGbn [PHY/MAC]</a:t>
                      </a: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8C48C165-BB19-763B-646D-F792A2F955FF}"/>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E3A9A337-62A6-3E3F-63FD-06F87760FE6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9" name="Date Placeholder 8">
            <a:extLst>
              <a:ext uri="{FF2B5EF4-FFF2-40B4-BE49-F238E27FC236}">
                <a16:creationId xmlns:a16="http://schemas.microsoft.com/office/drawing/2014/main" id="{16D0FEAF-4045-543A-A11F-6302C681B5A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61883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SG for Mar 2024 IEEE 802 Plenary</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lnSpc>
                <a:spcPct val="120000"/>
              </a:lnSpc>
              <a:defRPr/>
            </a:pPr>
            <a:r>
              <a:rPr lang="en-US" altLang="zh-CN" sz="1800" dirty="0">
                <a:sym typeface="+mn-ea"/>
              </a:rPr>
              <a:t>AMP PAR/CSD was approved by 802.11 WG and submitted to EC for pre-view in Nov 2023 session.</a:t>
            </a:r>
          </a:p>
          <a:p>
            <a:pPr marL="0" indent="0">
              <a:lnSpc>
                <a:spcPct val="120000"/>
              </a:lnSpc>
              <a:defRPr/>
            </a:pPr>
            <a:r>
              <a:rPr lang="en-US" altLang="zh-CN" sz="1800" dirty="0">
                <a:sym typeface="+mn-ea"/>
              </a:rPr>
              <a:t>2 teleconferences were planned before Mar 2024 session but finally cancelled due to lack of submissions.</a:t>
            </a:r>
            <a:endParaRPr lang="en-GB" altLang="en-US" sz="1800" dirty="0"/>
          </a:p>
          <a:p>
            <a:pPr marL="0" indent="0"/>
            <a:r>
              <a:rPr lang="en-US" altLang="en-GB" sz="1800" dirty="0"/>
              <a:t>5 AMP SG meetings are planned during the IEEE 802 Mar planery session, focusing on proceeding AMP PAR/CSD comments and updating PAR/CSD, and open technical discussion, with meeting agenda included in the latest revision of 11-24/0242:</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Mar 12</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(Tuesday), 10:30 ~ 12:30, mixed mode</a:t>
            </a:r>
            <a:endParaRPr lang="en-US" altLang="zh-CN" sz="1400" dirty="0">
              <a:solidFill>
                <a:schemeClr val="tx1"/>
              </a:solidFill>
              <a:sym typeface="+mn-ea"/>
            </a:endParaRP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Mar 12</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(Tuesday), 19:30 ~ 21:30, mixed mode;</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Mar 13</a:t>
            </a:r>
            <a:r>
              <a:rPr lang="en-US" altLang="zh-CN" sz="1400" baseline="30000" dirty="0">
                <a:solidFill>
                  <a:schemeClr val="tx1"/>
                </a:solidFill>
                <a:cs typeface="+mn-ea"/>
                <a:sym typeface="+mn-ea"/>
              </a:rPr>
              <a:t>th</a:t>
            </a:r>
            <a:r>
              <a:rPr lang="en-US" altLang="zh-CN" sz="1400" dirty="0">
                <a:solidFill>
                  <a:schemeClr val="tx1"/>
                </a:solidFill>
                <a:cs typeface="+mn-ea"/>
                <a:sym typeface="+mn-ea"/>
              </a:rPr>
              <a:t> (Wednesday), 8:00 ~ 10:00, mixed mode; </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Mar 14</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(Thursday), 8:00 ~ 10:00, mixed mode</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Mar 14</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(Thursday), 13:30 ~ 15:30, mixed mode</a:t>
            </a:r>
          </a:p>
          <a:p>
            <a:pPr lvl="1" indent="-342900">
              <a:buFont typeface="Arial" panose="020B0604020202020204" pitchFamily="34" charset="0"/>
              <a:buChar char="•"/>
            </a:pPr>
            <a:endParaRPr lang="en-US" altLang="zh-CN" sz="1400" b="1" dirty="0">
              <a:sym typeface="+mn-ea"/>
            </a:endParaRPr>
          </a:p>
          <a:p>
            <a:pPr marL="0" indent="0"/>
            <a:r>
              <a:rPr lang="en-US" altLang="en-GB" sz="1800" dirty="0"/>
              <a:t>Goal for AMP SG meetings in this week: AMP PAR/CSD development and open discussion.</a:t>
            </a:r>
          </a:p>
        </p:txBody>
      </p:sp>
      <p:sp>
        <p:nvSpPr>
          <p:cNvPr id="7" name="Footer Placeholder 6">
            <a:extLst>
              <a:ext uri="{FF2B5EF4-FFF2-40B4-BE49-F238E27FC236}">
                <a16:creationId xmlns:a16="http://schemas.microsoft.com/office/drawing/2014/main" id="{5BB5C8B3-6649-E82C-2347-67D7AC833314}"/>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07B5B054-EF55-0DE1-F604-EB7A42F2E4B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9" name="Date Placeholder 8">
            <a:extLst>
              <a:ext uri="{FF2B5EF4-FFF2-40B4-BE49-F238E27FC236}">
                <a16:creationId xmlns:a16="http://schemas.microsoft.com/office/drawing/2014/main" id="{147277B3-CEDF-A778-5121-F20731F3C58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74662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lvl="1">
              <a:buFont typeface="Arial" panose="020B0604020202020204" pitchFamily="34" charset="0"/>
              <a:buChar char="•"/>
            </a:pPr>
            <a:r>
              <a:rPr lang="en-US" sz="1600" dirty="0"/>
              <a:t>	11bc publication and 11be, 11bf, 11bh, 11bk ordering</a:t>
            </a:r>
          </a:p>
          <a:p>
            <a:pPr>
              <a:buFont typeface="Arial" panose="020B0604020202020204" pitchFamily="34" charset="0"/>
              <a:buChar char="•"/>
            </a:pPr>
            <a:r>
              <a:rPr lang="en-US" sz="2000" dirty="0"/>
              <a:t>11bf and 11bh MDR/MEC</a:t>
            </a:r>
          </a:p>
          <a:p>
            <a:pPr>
              <a:buFont typeface="Arial" panose="020B0604020202020204" pitchFamily="34" charset="0"/>
              <a:buChar char="•"/>
            </a:pPr>
            <a:r>
              <a:rPr lang="en-US" sz="2000" dirty="0"/>
              <a:t>ANA number spaces</a:t>
            </a:r>
          </a:p>
          <a:p>
            <a:endParaRPr lang="en-US" sz="2000" dirty="0"/>
          </a:p>
        </p:txBody>
      </p:sp>
      <p:sp>
        <p:nvSpPr>
          <p:cNvPr id="7" name="Footer Placeholder 6">
            <a:extLst>
              <a:ext uri="{FF2B5EF4-FFF2-40B4-BE49-F238E27FC236}">
                <a16:creationId xmlns:a16="http://schemas.microsoft.com/office/drawing/2014/main" id="{1B993529-0904-2001-9306-4CF388AF642F}"/>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65CE7D86-C7C8-D4AF-E8CF-03C53EE54CC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AE04C366-E8CD-15EE-EBE7-BDF11CF763B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42681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9pPr>
          </a:lstStyle>
          <a:p>
            <a:r>
              <a:rPr lang="en-US" altLang="zh-CN" sz="2800" kern="0" dirty="0"/>
              <a:t>AMP TIG/SG Timeline Plan</a:t>
            </a:r>
            <a:endParaRPr lang="zh-CN" altLang="en-US" sz="2800" kern="0" dirty="0"/>
          </a:p>
        </p:txBody>
      </p:sp>
      <p:sp>
        <p:nvSpPr>
          <p:cNvPr id="20" name="内容占位符 2"/>
          <p:cNvSpPr txBox="1"/>
          <p:nvPr/>
        </p:nvSpPr>
        <p:spPr>
          <a:xfrm>
            <a:off x="914400" y="1828843"/>
            <a:ext cx="10361613" cy="2703669"/>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a:sym typeface="+mn-ea"/>
              </a:rPr>
              <a:t>The AMP SG was formed in Mar 2023 to develop AMP PAR/CSD.</a:t>
            </a:r>
          </a:p>
          <a:p>
            <a:pPr marL="586105" lvl="1">
              <a:lnSpc>
                <a:spcPct val="120000"/>
              </a:lnSpc>
              <a:spcAft>
                <a:spcPts val="600"/>
              </a:spcAft>
              <a:buFontTx/>
              <a:buChar char="-"/>
            </a:pPr>
            <a:r>
              <a:rPr lang="en-US" sz="1400" kern="0" dirty="0"/>
              <a:t>The Study Group will investigate MAC and PHY capabilities to enable 802.11 WLAN support of ultra-low complexity and ultra-low power consumption (e.g. less than one </a:t>
            </a:r>
            <a:r>
              <a:rPr lang="en-US" sz="1400" kern="0" dirty="0" err="1"/>
              <a:t>milliwatt</a:t>
            </a:r>
            <a:r>
              <a:rPr lang="en-US" sz="1400" kern="0" dirty="0"/>
              <a:t>) devices powered by ambient power source</a:t>
            </a:r>
            <a:r>
              <a:rPr lang="en-US" sz="1400" kern="0" dirty="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AMP PAR/CSD were approved by WG to submit to EC for pre-view during Nov 2023 session.</a:t>
            </a:r>
          </a:p>
        </p:txBody>
      </p:sp>
      <p:grpSp>
        <p:nvGrpSpPr>
          <p:cNvPr id="21" name="组合 20"/>
          <p:cNvGrpSpPr/>
          <p:nvPr/>
        </p:nvGrpSpPr>
        <p:grpSpPr>
          <a:xfrm>
            <a:off x="914536" y="4595286"/>
            <a:ext cx="10259981" cy="1575433"/>
            <a:chOff x="914536" y="4948483"/>
            <a:chExt cx="10259981" cy="1575433"/>
          </a:xfrm>
        </p:grpSpPr>
        <p:cxnSp>
          <p:nvCxnSpPr>
            <p:cNvPr id="23" name="直接箭头连接符 22"/>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29" name="文本框 28"/>
            <p:cNvSpPr txBox="1"/>
            <p:nvPr/>
          </p:nvSpPr>
          <p:spPr>
            <a:xfrm>
              <a:off x="1027715" y="6043056"/>
              <a:ext cx="990574" cy="275590"/>
            </a:xfrm>
            <a:prstGeom prst="rect">
              <a:avLst/>
            </a:prstGeom>
            <a:noFill/>
          </p:spPr>
          <p:txBody>
            <a:bodyPr wrap="square" rtlCol="0">
              <a:spAutoFit/>
            </a:bodyPr>
            <a:lstStyle/>
            <a:p>
              <a:r>
                <a:rPr lang="en-US" sz="1200" dirty="0"/>
                <a:t>May 2023</a:t>
              </a:r>
            </a:p>
          </p:txBody>
        </p:sp>
        <p:sp>
          <p:nvSpPr>
            <p:cNvPr id="35" name="文本框 34"/>
            <p:cNvSpPr txBox="1"/>
            <p:nvPr/>
          </p:nvSpPr>
          <p:spPr>
            <a:xfrm>
              <a:off x="2550529" y="6043056"/>
              <a:ext cx="990574" cy="275590"/>
            </a:xfrm>
            <a:prstGeom prst="rect">
              <a:avLst/>
            </a:prstGeom>
            <a:noFill/>
          </p:spPr>
          <p:txBody>
            <a:bodyPr wrap="square" rtlCol="0">
              <a:spAutoFit/>
            </a:bodyPr>
            <a:lstStyle/>
            <a:p>
              <a:r>
                <a:rPr lang="en-US" sz="1200" dirty="0"/>
                <a:t>Jul 2023</a:t>
              </a:r>
            </a:p>
          </p:txBody>
        </p:sp>
        <p:sp>
          <p:nvSpPr>
            <p:cNvPr id="39" name="文本框 38"/>
            <p:cNvSpPr txBox="1"/>
            <p:nvPr/>
          </p:nvSpPr>
          <p:spPr>
            <a:xfrm>
              <a:off x="4073343" y="6043056"/>
              <a:ext cx="990574" cy="275590"/>
            </a:xfrm>
            <a:prstGeom prst="rect">
              <a:avLst/>
            </a:prstGeom>
            <a:noFill/>
          </p:spPr>
          <p:txBody>
            <a:bodyPr wrap="square" rtlCol="0">
              <a:spAutoFit/>
            </a:bodyPr>
            <a:lstStyle/>
            <a:p>
              <a:r>
                <a:rPr lang="en-US" sz="1200" dirty="0"/>
                <a:t>Sep 2023</a:t>
              </a:r>
            </a:p>
          </p:txBody>
        </p:sp>
        <p:sp>
          <p:nvSpPr>
            <p:cNvPr id="40" name="文本框 39"/>
            <p:cNvSpPr txBox="1"/>
            <p:nvPr/>
          </p:nvSpPr>
          <p:spPr>
            <a:xfrm>
              <a:off x="5596157" y="6043055"/>
              <a:ext cx="990574" cy="275590"/>
            </a:xfrm>
            <a:prstGeom prst="rect">
              <a:avLst/>
            </a:prstGeom>
            <a:noFill/>
          </p:spPr>
          <p:txBody>
            <a:bodyPr wrap="square" rtlCol="0">
              <a:spAutoFit/>
            </a:bodyPr>
            <a:lstStyle/>
            <a:p>
              <a:r>
                <a:rPr lang="en-US" sz="1200" b="1" dirty="0">
                  <a:solidFill>
                    <a:schemeClr val="tx1"/>
                  </a:solidFill>
                </a:rPr>
                <a:t>Nov 2023</a:t>
              </a:r>
            </a:p>
          </p:txBody>
        </p:sp>
        <p:sp>
          <p:nvSpPr>
            <p:cNvPr id="41" name="文本框 40"/>
            <p:cNvSpPr txBox="1"/>
            <p:nvPr/>
          </p:nvSpPr>
          <p:spPr>
            <a:xfrm>
              <a:off x="7118971" y="6047525"/>
              <a:ext cx="990574" cy="275590"/>
            </a:xfrm>
            <a:prstGeom prst="rect">
              <a:avLst/>
            </a:prstGeom>
            <a:noFill/>
          </p:spPr>
          <p:txBody>
            <a:bodyPr wrap="square" rtlCol="0">
              <a:spAutoFit/>
            </a:bodyPr>
            <a:lstStyle/>
            <a:p>
              <a:r>
                <a:rPr lang="en-US" sz="1200" dirty="0"/>
                <a:t>Jan 2024</a:t>
              </a:r>
            </a:p>
          </p:txBody>
        </p:sp>
        <p:sp>
          <p:nvSpPr>
            <p:cNvPr id="45" name="椭圆 44"/>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bg1"/>
                </a:solidFill>
                <a:effectLst/>
                <a:latin typeface="Times New Roman" panose="02020603050405020304" pitchFamily="18" charset="0"/>
                <a:ea typeface="MS Gothic" panose="020B0609070205080204" charset="-128"/>
              </a:endParaRPr>
            </a:p>
          </p:txBody>
        </p:sp>
        <p:sp>
          <p:nvSpPr>
            <p:cNvPr id="46" name="椭圆 45"/>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bg1"/>
                </a:solidFill>
                <a:effectLst/>
                <a:latin typeface="Times New Roman" panose="02020603050405020304" pitchFamily="18" charset="0"/>
                <a:ea typeface="MS Gothic" panose="020B0609070205080204" charset="-128"/>
              </a:endParaRPr>
            </a:p>
          </p:txBody>
        </p:sp>
        <p:sp>
          <p:nvSpPr>
            <p:cNvPr id="47" name="椭圆 46"/>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bg1"/>
                </a:solidFill>
                <a:effectLst/>
                <a:latin typeface="Times New Roman" panose="02020603050405020304" pitchFamily="18" charset="0"/>
                <a:ea typeface="MS Gothic" panose="020B0609070205080204" charset="-128"/>
              </a:endParaRPr>
            </a:p>
          </p:txBody>
        </p:sp>
        <p:sp>
          <p:nvSpPr>
            <p:cNvPr id="48" name="椭圆 47"/>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bg1"/>
                </a:solidFill>
                <a:effectLst/>
                <a:latin typeface="Times New Roman" panose="02020603050405020304" pitchFamily="18" charset="0"/>
                <a:ea typeface="MS Gothic" panose="020B0609070205080204" charset="-128"/>
              </a:endParaRPr>
            </a:p>
          </p:txBody>
        </p:sp>
        <p:sp>
          <p:nvSpPr>
            <p:cNvPr id="49" name="椭圆 48"/>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bg1"/>
                </a:solidFill>
                <a:effectLst/>
                <a:latin typeface="Times New Roman" panose="02020603050405020304" pitchFamily="18" charset="0"/>
                <a:ea typeface="MS Gothic" panose="020B0609070205080204" charset="-128"/>
              </a:endParaRPr>
            </a:p>
          </p:txBody>
        </p:sp>
        <p:sp>
          <p:nvSpPr>
            <p:cNvPr id="50" name="文本框 49"/>
            <p:cNvSpPr txBox="1"/>
            <p:nvPr/>
          </p:nvSpPr>
          <p:spPr>
            <a:xfrm>
              <a:off x="914536" y="5317815"/>
              <a:ext cx="1312346" cy="460375"/>
            </a:xfrm>
            <a:prstGeom prst="rect">
              <a:avLst/>
            </a:prstGeom>
            <a:noFill/>
          </p:spPr>
          <p:txBody>
            <a:bodyPr wrap="square" rtlCol="0">
              <a:spAutoFit/>
            </a:bodyPr>
            <a:lstStyle/>
            <a:p>
              <a:r>
                <a:rPr lang="en-US" sz="1200" dirty="0">
                  <a:solidFill>
                    <a:srgbClr val="00B050"/>
                  </a:solidFill>
                </a:rPr>
                <a:t>SG Kick-off</a:t>
              </a:r>
            </a:p>
            <a:p>
              <a:r>
                <a:rPr lang="en-US" sz="1200" dirty="0">
                  <a:solidFill>
                    <a:srgbClr val="00B050"/>
                  </a:solidFill>
                </a:rPr>
                <a:t>PAR/CSD draft</a:t>
              </a:r>
            </a:p>
          </p:txBody>
        </p:sp>
        <p:sp>
          <p:nvSpPr>
            <p:cNvPr id="51" name="文本框 50"/>
            <p:cNvSpPr txBox="1"/>
            <p:nvPr/>
          </p:nvSpPr>
          <p:spPr>
            <a:xfrm>
              <a:off x="3940001" y="5317815"/>
              <a:ext cx="1089227" cy="460375"/>
            </a:xfrm>
            <a:prstGeom prst="rect">
              <a:avLst/>
            </a:prstGeom>
            <a:noFill/>
          </p:spPr>
          <p:txBody>
            <a:bodyPr wrap="square" rtlCol="0">
              <a:spAutoFit/>
            </a:bodyPr>
            <a:lstStyle/>
            <a:p>
              <a:r>
                <a:rPr lang="en-US" altLang="zh-CN" sz="1200" dirty="0">
                  <a:solidFill>
                    <a:srgbClr val="00B050"/>
                  </a:solidFill>
                </a:rPr>
                <a:t>PAR/CSD development</a:t>
              </a:r>
            </a:p>
          </p:txBody>
        </p:sp>
        <p:sp>
          <p:nvSpPr>
            <p:cNvPr id="52" name="文本框 51"/>
            <p:cNvSpPr txBox="1"/>
            <p:nvPr/>
          </p:nvSpPr>
          <p:spPr>
            <a:xfrm>
              <a:off x="2438496" y="5317815"/>
              <a:ext cx="990574" cy="460375"/>
            </a:xfrm>
            <a:prstGeom prst="rect">
              <a:avLst/>
            </a:prstGeom>
            <a:noFill/>
          </p:spPr>
          <p:txBody>
            <a:bodyPr wrap="square" rtlCol="0">
              <a:spAutoFit/>
            </a:bodyPr>
            <a:lstStyle/>
            <a:p>
              <a:r>
                <a:rPr lang="en-US" sz="1200" dirty="0">
                  <a:solidFill>
                    <a:srgbClr val="00B050"/>
                  </a:solidFill>
                </a:rPr>
                <a:t>PAR/CSD development</a:t>
              </a:r>
            </a:p>
          </p:txBody>
        </p:sp>
        <p:sp>
          <p:nvSpPr>
            <p:cNvPr id="53" name="文本框 52"/>
            <p:cNvSpPr txBox="1"/>
            <p:nvPr/>
          </p:nvSpPr>
          <p:spPr>
            <a:xfrm>
              <a:off x="10164597" y="6043055"/>
              <a:ext cx="990574" cy="275590"/>
            </a:xfrm>
            <a:prstGeom prst="rect">
              <a:avLst/>
            </a:prstGeom>
            <a:noFill/>
          </p:spPr>
          <p:txBody>
            <a:bodyPr wrap="square" rtlCol="0">
              <a:spAutoFit/>
            </a:bodyPr>
            <a:lstStyle/>
            <a:p>
              <a:r>
                <a:rPr lang="en-US" sz="1200" dirty="0"/>
                <a:t>May 2024</a:t>
              </a:r>
            </a:p>
          </p:txBody>
        </p:sp>
        <p:sp>
          <p:nvSpPr>
            <p:cNvPr id="54" name="椭圆 53"/>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bg1"/>
                </a:solidFill>
                <a:effectLst/>
                <a:latin typeface="Times New Roman" panose="02020603050405020304" pitchFamily="18" charset="0"/>
                <a:ea typeface="MS Gothic" panose="020B0609070205080204" charset="-128"/>
              </a:endParaRPr>
            </a:p>
          </p:txBody>
        </p:sp>
        <p:sp>
          <p:nvSpPr>
            <p:cNvPr id="55" name="文本框 54"/>
            <p:cNvSpPr txBox="1"/>
            <p:nvPr/>
          </p:nvSpPr>
          <p:spPr>
            <a:xfrm>
              <a:off x="10183943" y="5502481"/>
              <a:ext cx="990574" cy="275590"/>
            </a:xfrm>
            <a:prstGeom prst="rect">
              <a:avLst/>
            </a:prstGeom>
            <a:noFill/>
          </p:spPr>
          <p:txBody>
            <a:bodyPr wrap="square" rtlCol="0">
              <a:spAutoFit/>
            </a:bodyPr>
            <a:lstStyle/>
            <a:p>
              <a:r>
                <a:rPr lang="en-US" sz="1200" dirty="0"/>
                <a:t>TG kickoff</a:t>
              </a:r>
            </a:p>
          </p:txBody>
        </p:sp>
        <p:sp>
          <p:nvSpPr>
            <p:cNvPr id="56" name="文本框 55"/>
            <p:cNvSpPr txBox="1"/>
            <p:nvPr/>
          </p:nvSpPr>
          <p:spPr>
            <a:xfrm>
              <a:off x="8641785" y="6043055"/>
              <a:ext cx="990574" cy="275590"/>
            </a:xfrm>
            <a:prstGeom prst="rect">
              <a:avLst/>
            </a:prstGeom>
            <a:noFill/>
          </p:spPr>
          <p:txBody>
            <a:bodyPr wrap="square" rtlCol="0">
              <a:spAutoFit/>
            </a:bodyPr>
            <a:lstStyle/>
            <a:p>
              <a:r>
                <a:rPr lang="en-US" sz="1200" dirty="0"/>
                <a:t>Mar 2024</a:t>
              </a:r>
            </a:p>
          </p:txBody>
        </p:sp>
        <p:sp>
          <p:nvSpPr>
            <p:cNvPr id="57" name="椭圆 56"/>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bg1"/>
                </a:solidFill>
                <a:effectLst/>
                <a:latin typeface="Times New Roman" panose="02020603050405020304" pitchFamily="18" charset="0"/>
                <a:ea typeface="MS Gothic" panose="020B0609070205080204" charset="-128"/>
              </a:endParaRPr>
            </a:p>
          </p:txBody>
        </p:sp>
        <p:sp>
          <p:nvSpPr>
            <p:cNvPr id="58" name="文本框 57"/>
            <p:cNvSpPr txBox="1"/>
            <p:nvPr/>
          </p:nvSpPr>
          <p:spPr>
            <a:xfrm>
              <a:off x="8641785" y="4948483"/>
              <a:ext cx="1143344" cy="829945"/>
            </a:xfrm>
            <a:prstGeom prst="rect">
              <a:avLst/>
            </a:prstGeom>
            <a:noFill/>
          </p:spPr>
          <p:txBody>
            <a:bodyPr wrap="square" rtlCol="0">
              <a:spAutoFit/>
            </a:bodyPr>
            <a:lstStyle/>
            <a:p>
              <a:r>
                <a:rPr lang="en-US" sz="1200" dirty="0">
                  <a:solidFill>
                    <a:srgbClr val="FF0000"/>
                  </a:solidFill>
                </a:rPr>
                <a:t>Comments reply and potential update</a:t>
              </a:r>
            </a:p>
          </p:txBody>
        </p:sp>
        <p:sp>
          <p:nvSpPr>
            <p:cNvPr id="59" name="文本框 58"/>
            <p:cNvSpPr txBox="1"/>
            <p:nvPr/>
          </p:nvSpPr>
          <p:spPr>
            <a:xfrm>
              <a:off x="5212215" y="5322393"/>
              <a:ext cx="1888866" cy="460375"/>
            </a:xfrm>
            <a:prstGeom prst="rect">
              <a:avLst/>
            </a:prstGeom>
            <a:noFill/>
          </p:spPr>
          <p:txBody>
            <a:bodyPr wrap="square" rtlCol="0">
              <a:spAutoFit/>
            </a:bodyPr>
            <a:lstStyle/>
            <a:p>
              <a:r>
                <a:rPr lang="en-US" sz="1200" dirty="0">
                  <a:solidFill>
                    <a:srgbClr val="00B050"/>
                  </a:solidFill>
                </a:rPr>
                <a:t>WG approve PAR/CSD submitted to EC for review </a:t>
              </a:r>
            </a:p>
          </p:txBody>
        </p:sp>
        <p:sp>
          <p:nvSpPr>
            <p:cNvPr id="60" name="文本框 59"/>
            <p:cNvSpPr txBox="1"/>
            <p:nvPr/>
          </p:nvSpPr>
          <p:spPr>
            <a:xfrm>
              <a:off x="7980846" y="5133149"/>
              <a:ext cx="731610" cy="645160"/>
            </a:xfrm>
            <a:prstGeom prst="rect">
              <a:avLst/>
            </a:prstGeom>
            <a:noFill/>
          </p:spPr>
          <p:txBody>
            <a:bodyPr wrap="square" rtlCol="0">
              <a:spAutoFit/>
            </a:bodyPr>
            <a:lstStyle/>
            <a:p>
              <a:r>
                <a:rPr lang="en-US" sz="1200" dirty="0">
                  <a:solidFill>
                    <a:srgbClr val="00B0F0"/>
                  </a:solidFill>
                </a:rPr>
                <a:t>EC Review in Feb</a:t>
              </a:r>
            </a:p>
          </p:txBody>
        </p:sp>
        <p:sp>
          <p:nvSpPr>
            <p:cNvPr id="61" name="文本框 60"/>
            <p:cNvSpPr txBox="1"/>
            <p:nvPr/>
          </p:nvSpPr>
          <p:spPr>
            <a:xfrm>
              <a:off x="5943604" y="6248326"/>
              <a:ext cx="1089227" cy="275590"/>
            </a:xfrm>
            <a:prstGeom prst="rect">
              <a:avLst/>
            </a:prstGeom>
            <a:noFill/>
          </p:spPr>
          <p:txBody>
            <a:bodyPr wrap="square" rtlCol="0">
              <a:spAutoFit/>
            </a:bodyPr>
            <a:lstStyle/>
            <a:p>
              <a:r>
                <a:rPr lang="en-US" altLang="zh-CN" sz="1200" dirty="0"/>
                <a:t>EC meeting</a:t>
              </a:r>
            </a:p>
          </p:txBody>
        </p:sp>
        <p:cxnSp>
          <p:nvCxnSpPr>
            <p:cNvPr id="62" name="直接连接符 61"/>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63" name="文本框 62"/>
            <p:cNvSpPr txBox="1"/>
            <p:nvPr/>
          </p:nvSpPr>
          <p:spPr>
            <a:xfrm>
              <a:off x="8999915" y="6236512"/>
              <a:ext cx="1089227" cy="275590"/>
            </a:xfrm>
            <a:prstGeom prst="rect">
              <a:avLst/>
            </a:prstGeom>
            <a:noFill/>
          </p:spPr>
          <p:txBody>
            <a:bodyPr wrap="square" rtlCol="0">
              <a:spAutoFit/>
            </a:bodyPr>
            <a:lstStyle/>
            <a:p>
              <a:r>
                <a:rPr lang="en-US" altLang="zh-CN" sz="1200" dirty="0"/>
                <a:t>EC meeting</a:t>
              </a:r>
            </a:p>
          </p:txBody>
        </p:sp>
        <p:cxnSp>
          <p:nvCxnSpPr>
            <p:cNvPr id="64" name="直接连接符 63"/>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6" name="Footer Placeholder 5">
            <a:extLst>
              <a:ext uri="{FF2B5EF4-FFF2-40B4-BE49-F238E27FC236}">
                <a16:creationId xmlns:a16="http://schemas.microsoft.com/office/drawing/2014/main" id="{9F8ECB7B-4564-2A7F-63FA-8813C06F5F76}"/>
              </a:ext>
            </a:extLst>
          </p:cNvPr>
          <p:cNvSpPr>
            <a:spLocks noGrp="1"/>
          </p:cNvSpPr>
          <p:nvPr>
            <p:ph type="ftr" idx="11"/>
          </p:nvPr>
        </p:nvSpPr>
        <p:spPr/>
        <p:txBody>
          <a:bodyPr/>
          <a:lstStyle/>
          <a:p>
            <a:r>
              <a:rPr lang="en-GB"/>
              <a:t>Bo Sun, Sanechips</a:t>
            </a:r>
          </a:p>
        </p:txBody>
      </p:sp>
      <p:sp>
        <p:nvSpPr>
          <p:cNvPr id="7" name="Slide Number Placeholder 6">
            <a:extLst>
              <a:ext uri="{FF2B5EF4-FFF2-40B4-BE49-F238E27FC236}">
                <a16:creationId xmlns:a16="http://schemas.microsoft.com/office/drawing/2014/main" id="{AAD37BF2-E428-9AF1-036E-EAE18DCC97C7}"/>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
        <p:nvSpPr>
          <p:cNvPr id="8" name="Date Placeholder 7">
            <a:extLst>
              <a:ext uri="{FF2B5EF4-FFF2-40B4-BE49-F238E27FC236}">
                <a16:creationId xmlns:a16="http://schemas.microsoft.com/office/drawing/2014/main" id="{4E4DFF22-638D-D14D-1C62-A1659796CBE8}"/>
              </a:ext>
            </a:extLst>
          </p:cNvPr>
          <p:cNvSpPr>
            <a:spLocks noGrp="1"/>
          </p:cNvSpPr>
          <p:nvPr>
            <p:ph type="dt" idx="10"/>
          </p:nvPr>
        </p:nvSpPr>
        <p:spPr/>
        <p:txBody>
          <a:bodyPr/>
          <a:lstStyle/>
          <a:p>
            <a:r>
              <a:rPr lang="en-US"/>
              <a:t>March 2024</a:t>
            </a:r>
            <a:endParaRPr lang="en-GB"/>
          </a:p>
        </p:txBody>
      </p:sp>
    </p:spTree>
    <p:extLst>
      <p:ext uri="{BB962C8B-B14F-4D97-AF65-F5344CB8AC3E}">
        <p14:creationId xmlns:p14="http://schemas.microsoft.com/office/powerpoint/2010/main" val="819496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IMMW SG – Integrated </a:t>
            </a:r>
            <a:r>
              <a:rPr lang="en-GB" dirty="0" err="1"/>
              <a:t>mmWave</a:t>
            </a:r>
            <a:endParaRPr lang="en-GB" dirty="0"/>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Minutes for January meeting:</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https://mentor.ieee.org/802.11/dcn/24/11-24-0143-00-immw-immw-sg-minutes-for-january-interim-meeting.docx</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Goal for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Continue presentations on the different SG goals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Get close to finalization on PAR and CSD documents</a:t>
            </a:r>
          </a:p>
          <a:p>
            <a:pPr>
              <a:buFont typeface="Times New Roman" pitchFamily="16" charset="0"/>
              <a:buChar char="•"/>
            </a:pPr>
            <a:r>
              <a:rPr lang="en-US" dirty="0"/>
              <a:t>Schedule:</a:t>
            </a:r>
          </a:p>
          <a:p>
            <a:pPr lvl="1">
              <a:buFont typeface="Arial" panose="020B0604020202020204" pitchFamily="34" charset="0"/>
              <a:buChar char="•"/>
            </a:pPr>
            <a:r>
              <a:rPr lang="en-US" altLang="en-US" dirty="0"/>
              <a:t>Tue. 	PM2</a:t>
            </a:r>
          </a:p>
          <a:p>
            <a:pPr lvl="1">
              <a:buFont typeface="Arial" panose="020B0604020202020204" pitchFamily="34" charset="0"/>
              <a:buChar char="•"/>
            </a:pPr>
            <a:r>
              <a:rPr lang="en-US" altLang="en-US" dirty="0"/>
              <a:t>Wed.	PM2</a:t>
            </a:r>
            <a:endParaRPr lang="en-US" altLang="en-US" sz="700" b="0" dirty="0"/>
          </a:p>
          <a:p>
            <a:pPr>
              <a:buFont typeface="Times New Roman" pitchFamily="16" charset="0"/>
              <a:buChar char="•"/>
            </a:pPr>
            <a:r>
              <a:rPr lang="en-US" dirty="0"/>
              <a:t>Agenda:</a:t>
            </a:r>
            <a:r>
              <a:rPr lang="en-US" b="0" dirty="0"/>
              <a:t> </a:t>
            </a:r>
          </a:p>
          <a:p>
            <a:pPr lvl="1">
              <a:buFont typeface="Times New Roman" pitchFamily="16" charset="0"/>
              <a:buChar char="•"/>
            </a:pPr>
            <a:r>
              <a:rPr lang="en-US" b="0" dirty="0"/>
              <a:t>11-24/0248</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sp>
        <p:nvSpPr>
          <p:cNvPr id="2" name="Footer Placeholder 1">
            <a:extLst>
              <a:ext uri="{FF2B5EF4-FFF2-40B4-BE49-F238E27FC236}">
                <a16:creationId xmlns:a16="http://schemas.microsoft.com/office/drawing/2014/main" id="{EDE8F507-7C4B-38AF-65E8-7B2F89493A85}"/>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E22212BB-6AB8-A028-301E-91939097FBF2}"/>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a:extLst>
              <a:ext uri="{FF2B5EF4-FFF2-40B4-BE49-F238E27FC236}">
                <a16:creationId xmlns:a16="http://schemas.microsoft.com/office/drawing/2014/main" id="{2AEB3576-4BF9-3EED-86E7-763D39F1477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110923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March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a:buFont typeface="Arial"/>
              <a:buChar char="•"/>
            </a:pPr>
            <a:r>
              <a:rPr lang="en-US" dirty="0"/>
              <a:t>Activities since January 2024:</a:t>
            </a:r>
          </a:p>
          <a:p>
            <a:pPr lvl="1">
              <a:buFont typeface="Arial"/>
              <a:buChar char="•"/>
            </a:pPr>
            <a:r>
              <a:rPr lang="en-US" sz="1800" dirty="0"/>
              <a:t>One teleconference was held</a:t>
            </a:r>
          </a:p>
          <a:p>
            <a:pPr lvl="2">
              <a:buFont typeface="Arial"/>
              <a:buChar char="•"/>
            </a:pPr>
            <a:r>
              <a:rPr lang="en-US" sz="1600" dirty="0"/>
              <a:t>Feb 20, 2024</a:t>
            </a:r>
          </a:p>
          <a:p>
            <a:pPr lvl="3">
              <a:buFont typeface="Arial"/>
              <a:buChar char="•"/>
            </a:pPr>
            <a:r>
              <a:rPr lang="en-US" sz="1400" dirty="0"/>
              <a:t>Minutes 11-24/348r0</a:t>
            </a:r>
          </a:p>
          <a:p>
            <a:pPr lvl="1">
              <a:buFont typeface="Arial"/>
              <a:buChar char="•"/>
            </a:pPr>
            <a:r>
              <a:rPr lang="en-US" sz="1800" dirty="0"/>
              <a:t>Minutes for January 2024 Panama meeting: 11-24/259r0</a:t>
            </a:r>
          </a:p>
          <a:p>
            <a:pPr lvl="1">
              <a:buFont typeface="Arial"/>
              <a:buChar char="•"/>
            </a:pPr>
            <a:endParaRPr lang="en-US" sz="1800" dirty="0"/>
          </a:p>
          <a:p>
            <a:pPr marL="457200" lvl="1" indent="0"/>
            <a:endParaRPr lang="en-US" sz="200" dirty="0"/>
          </a:p>
          <a:p>
            <a:pPr>
              <a:buFont typeface="Arial"/>
              <a:buChar char="•"/>
            </a:pPr>
            <a:r>
              <a:rPr lang="en-US" dirty="0"/>
              <a:t>March 2024 meeting goals:</a:t>
            </a:r>
          </a:p>
          <a:p>
            <a:pPr lvl="1">
              <a:buFont typeface="Arial"/>
              <a:buChar char="•"/>
            </a:pPr>
            <a:r>
              <a:rPr lang="en-US" dirty="0"/>
              <a:t>Discussion of scopes of AIML related work in 802.11</a:t>
            </a:r>
            <a:endParaRPr lang="en-US" sz="1800" dirty="0"/>
          </a:p>
          <a:p>
            <a:pPr lvl="1">
              <a:buFont typeface="Arial"/>
              <a:buChar char="•"/>
            </a:pPr>
            <a:r>
              <a:rPr lang="en-US" dirty="0"/>
              <a:t>Technical submissions and discussions:</a:t>
            </a:r>
          </a:p>
          <a:p>
            <a:pPr lvl="2">
              <a:lnSpc>
                <a:spcPct val="90000"/>
              </a:lnSpc>
            </a:pPr>
            <a:r>
              <a:rPr lang="en-US" dirty="0"/>
              <a:t>Additional use cases, technical and technical report presentations</a:t>
            </a:r>
          </a:p>
          <a:p>
            <a:pPr lvl="2">
              <a:buFont typeface="Arial"/>
              <a:buChar char="•"/>
            </a:pPr>
            <a:endParaRPr lang="en-US" dirty="0"/>
          </a:p>
          <a:p>
            <a:pPr lvl="3">
              <a:buFont typeface="Arial"/>
              <a:buChar char="•"/>
            </a:pPr>
            <a:endParaRPr lang="en-US" sz="2000" dirty="0"/>
          </a:p>
          <a:p>
            <a:pPr marL="0" indent="0"/>
            <a:endParaRPr lang="en-US" sz="2800" dirty="0"/>
          </a:p>
        </p:txBody>
      </p:sp>
      <p:sp>
        <p:nvSpPr>
          <p:cNvPr id="2" name="Footer Placeholder 1">
            <a:extLst>
              <a:ext uri="{FF2B5EF4-FFF2-40B4-BE49-F238E27FC236}">
                <a16:creationId xmlns:a16="http://schemas.microsoft.com/office/drawing/2014/main" id="{47846F59-354A-7C2E-1037-0A3BC2802F62}"/>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08500C28-EA26-118D-1CAA-A7F17ABE8A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4" name="Date Placeholder 3">
            <a:extLst>
              <a:ext uri="{FF2B5EF4-FFF2-40B4-BE49-F238E27FC236}">
                <a16:creationId xmlns:a16="http://schemas.microsoft.com/office/drawing/2014/main" id="{2A2A5B4A-DF20-1CBD-CE8B-15BAA8E60D7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04977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March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866900" y="1828800"/>
            <a:ext cx="8534400" cy="4191000"/>
          </a:xfrm>
        </p:spPr>
        <p:txBody>
          <a:bodyPr/>
          <a:lstStyle/>
          <a:p>
            <a:pPr marL="457200" lvl="1" indent="0"/>
            <a:endParaRPr lang="en-US" sz="800" dirty="0"/>
          </a:p>
          <a:p>
            <a:pPr>
              <a:buFont typeface="Arial"/>
              <a:buChar char="•"/>
            </a:pPr>
            <a:r>
              <a:rPr lang="en-US" dirty="0"/>
              <a:t>March 2024 Plenary meeting:</a:t>
            </a:r>
            <a:endParaRPr lang="en-US" altLang="en-US" sz="2000" dirty="0"/>
          </a:p>
          <a:p>
            <a:pPr marL="800100" lvl="1" indent="-342900">
              <a:spcBef>
                <a:spcPts val="300"/>
              </a:spcBef>
              <a:buFont typeface="Arial" panose="020B0604020202020204" pitchFamily="34" charset="0"/>
              <a:buChar char="•"/>
            </a:pPr>
            <a:r>
              <a:rPr lang="en-US" altLang="en-US" dirty="0"/>
              <a:t>3 slots: operating in MT (Denver Time)</a:t>
            </a:r>
          </a:p>
          <a:p>
            <a:pPr marL="1200150" lvl="2" indent="-342900">
              <a:spcBef>
                <a:spcPts val="300"/>
              </a:spcBef>
              <a:buFont typeface="Arial" panose="020B0604020202020204" pitchFamily="34" charset="0"/>
              <a:buChar char="•"/>
            </a:pPr>
            <a:r>
              <a:rPr lang="en-US" altLang="en-US" dirty="0"/>
              <a:t>Monday March 11: 	</a:t>
            </a:r>
            <a:r>
              <a:rPr lang="en-US" altLang="en-US" b="1" dirty="0"/>
              <a:t>PM1</a:t>
            </a:r>
          </a:p>
          <a:p>
            <a:pPr marL="1200150" lvl="2" indent="-342900">
              <a:spcBef>
                <a:spcPts val="300"/>
              </a:spcBef>
              <a:buFont typeface="Arial" panose="020B0604020202020204" pitchFamily="34" charset="0"/>
              <a:buChar char="•"/>
            </a:pPr>
            <a:r>
              <a:rPr lang="en-US" altLang="en-US" dirty="0"/>
              <a:t>Tuesday March 12: </a:t>
            </a:r>
            <a:r>
              <a:rPr lang="en-US" altLang="en-US" b="1" dirty="0"/>
              <a:t>	AM1</a:t>
            </a:r>
          </a:p>
          <a:p>
            <a:pPr marL="1200150" lvl="2" indent="-342900">
              <a:spcBef>
                <a:spcPts val="300"/>
              </a:spcBef>
              <a:buFont typeface="Arial" panose="020B0604020202020204" pitchFamily="34" charset="0"/>
              <a:buChar char="•"/>
            </a:pPr>
            <a:r>
              <a:rPr lang="en-US" altLang="en-US" dirty="0"/>
              <a:t>Thursday March 14: 	</a:t>
            </a:r>
            <a:r>
              <a:rPr lang="en-US" altLang="en-US" b="1" dirty="0"/>
              <a:t>PM1</a:t>
            </a:r>
          </a:p>
          <a:p>
            <a:pPr marL="857250" lvl="2" indent="0">
              <a:spcBef>
                <a:spcPts val="300"/>
              </a:spcBef>
            </a:pPr>
            <a:endParaRPr lang="en-US" sz="2000" dirty="0"/>
          </a:p>
          <a:p>
            <a:pPr lvl="1">
              <a:buFont typeface="Arial"/>
              <a:buChar char="•"/>
            </a:pPr>
            <a:r>
              <a:rPr lang="en-US" dirty="0"/>
              <a:t>Agenda: 11-24/199r0</a:t>
            </a:r>
          </a:p>
          <a:p>
            <a:pPr lvl="3">
              <a:buFont typeface="Arial"/>
              <a:buChar char="•"/>
            </a:pPr>
            <a:endParaRPr lang="en-US" sz="2000" dirty="0"/>
          </a:p>
          <a:p>
            <a:pPr marL="0" indent="0"/>
            <a:endParaRPr lang="en-US" sz="2800" dirty="0"/>
          </a:p>
        </p:txBody>
      </p:sp>
      <p:sp>
        <p:nvSpPr>
          <p:cNvPr id="2" name="Footer Placeholder 1">
            <a:extLst>
              <a:ext uri="{FF2B5EF4-FFF2-40B4-BE49-F238E27FC236}">
                <a16:creationId xmlns:a16="http://schemas.microsoft.com/office/drawing/2014/main" id="{31594B5F-FAB7-1994-D878-87C555EB7F77}"/>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3CB473A7-6F3F-CC97-53B6-D2A6A8609143}"/>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4" name="Date Placeholder 3">
            <a:extLst>
              <a:ext uri="{FF2B5EF4-FFF2-40B4-BE49-F238E27FC236}">
                <a16:creationId xmlns:a16="http://schemas.microsoft.com/office/drawing/2014/main" id="{FCF6A587-F4A7-BC0E-DDB0-EE5B7EBAE1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48707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March 2024</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dirty="0">
                <a:solidFill>
                  <a:schemeClr val="tx1"/>
                </a:solidFill>
                <a:latin typeface="+mj-lt"/>
              </a:rPr>
              <a:t>Had no meeting since Jan 2024 Interim</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Last meeting during Jan 2024 Interim (January 18, 2024):</a:t>
            </a:r>
          </a:p>
          <a:p>
            <a:pPr marL="800100" lvl="3" indent="-342900">
              <a:spcBef>
                <a:spcPts val="300"/>
              </a:spcBef>
              <a:spcAft>
                <a:spcPts val="0"/>
              </a:spcAft>
              <a:buFont typeface="Arial" panose="020B0604020202020204" pitchFamily="34" charset="0"/>
              <a:buChar char="•"/>
              <a:defRPr/>
            </a:pPr>
            <a:r>
              <a:rPr lang="en-US" dirty="0">
                <a:solidFill>
                  <a:srgbClr val="0000CC"/>
                </a:solidFill>
                <a:latin typeface="+mj-lt"/>
                <a:hlinkClick r:id="rId3">
                  <a:extLst>
                    <a:ext uri="{A12FA001-AC4F-418D-AE19-62706E023703}">
                      <ahyp:hlinkClr xmlns:ahyp="http://schemas.microsoft.com/office/drawing/2018/hyperlinkcolor" val="tx"/>
                    </a:ext>
                  </a:extLst>
                </a:hlinkClick>
              </a:rPr>
              <a:t>https://mentor.ieee.org/802.11/dcn/23/11-23-2194-00-0itu-itu-ahg-agenda-for-january-2024-interim.pptx</a:t>
            </a:r>
            <a:endParaRPr lang="en-US" dirty="0">
              <a:solidFill>
                <a:srgbClr val="0000CC"/>
              </a:solidFill>
              <a:latin typeface="+mj-lt"/>
            </a:endParaRPr>
          </a:p>
          <a:p>
            <a:pPr marL="800100" lvl="3" indent="-342900">
              <a:spcBef>
                <a:spcPts val="300"/>
              </a:spcBef>
              <a:spcAft>
                <a:spcPts val="0"/>
              </a:spcAft>
              <a:buFont typeface="Arial" panose="020B0604020202020204" pitchFamily="34" charset="0"/>
              <a:buChar char="•"/>
              <a:defRPr/>
            </a:pPr>
            <a:r>
              <a:rPr lang="en-US" dirty="0">
                <a:solidFill>
                  <a:srgbClr val="0000CC"/>
                </a:solidFill>
                <a:latin typeface="+mj-lt"/>
                <a:hlinkClick r:id="rId4">
                  <a:extLst>
                    <a:ext uri="{A12FA001-AC4F-418D-AE19-62706E023703}">
                      <ahyp:hlinkClr xmlns:ahyp="http://schemas.microsoft.com/office/drawing/2018/hyperlinkcolor" val="tx"/>
                    </a:ext>
                  </a:extLst>
                </a:hlinkClick>
              </a:rPr>
              <a:t>https://mentor.ieee.org/802.11/dcn/23/11-23-2196-00-0itu-itu-ahg-minutes-for-january-2024-interim.docx</a:t>
            </a:r>
            <a:r>
              <a:rPr lang="en-US" dirty="0">
                <a:solidFill>
                  <a:srgbClr val="0000CC"/>
                </a:solidFill>
                <a:latin typeface="+mj-lt"/>
              </a:rPr>
              <a:t>   </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Have one ITU AHG session during March 2024 Plenary meeting on March 14, 2024, at 16:00 MST</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Agenda (11-24-0280): </a:t>
            </a:r>
          </a:p>
          <a:p>
            <a:pPr marL="800100" lvl="3" indent="-342900">
              <a:spcBef>
                <a:spcPts val="300"/>
              </a:spcBef>
              <a:spcAft>
                <a:spcPts val="0"/>
              </a:spcAft>
              <a:buFont typeface="Arial" panose="020B0604020202020204" pitchFamily="34" charset="0"/>
              <a:buChar char="•"/>
              <a:defRPr/>
            </a:pPr>
            <a:r>
              <a:rPr lang="en-US" dirty="0">
                <a:solidFill>
                  <a:schemeClr val="tx1"/>
                </a:solidFill>
                <a:latin typeface="+mj-lt"/>
              </a:rPr>
              <a:t>Contributions</a:t>
            </a:r>
          </a:p>
          <a:p>
            <a:pPr marL="1257300" lvl="4" indent="-342900">
              <a:spcBef>
                <a:spcPts val="300"/>
              </a:spcBef>
              <a:spcAft>
                <a:spcPts val="0"/>
              </a:spcAft>
              <a:buFont typeface="Arial" panose="020B0604020202020204" pitchFamily="34" charset="0"/>
              <a:buChar char="•"/>
              <a:defRPr/>
            </a:pPr>
            <a:r>
              <a:rPr lang="en-US" dirty="0">
                <a:solidFill>
                  <a:schemeClr val="tx1"/>
                </a:solidFill>
                <a:latin typeface="+mj-lt"/>
              </a:rPr>
              <a:t>11-24-0481: </a:t>
            </a:r>
            <a:r>
              <a:rPr lang="en-US" dirty="0"/>
              <a:t>Proposed modifications to ITU-R M.1450-5 for May 2024 WP5A Meeting</a:t>
            </a:r>
          </a:p>
          <a:p>
            <a:pPr marL="1257300" lvl="4" indent="-342900">
              <a:spcBef>
                <a:spcPts val="300"/>
              </a:spcBef>
              <a:spcAft>
                <a:spcPts val="0"/>
              </a:spcAft>
              <a:buFont typeface="Arial" panose="020B0604020202020204" pitchFamily="34" charset="0"/>
              <a:buChar char="•"/>
              <a:defRPr/>
            </a:pPr>
            <a:r>
              <a:rPr lang="en-US" dirty="0">
                <a:solidFill>
                  <a:schemeClr val="tx1"/>
                </a:solidFill>
                <a:latin typeface="+mj-lt"/>
              </a:rPr>
              <a:t>Any responses to </a:t>
            </a:r>
            <a:r>
              <a:rPr lang="en-US" dirty="0">
                <a:solidFill>
                  <a:srgbClr val="0000CC"/>
                </a:solidFill>
                <a:latin typeface="+mj-lt"/>
                <a:hlinkClick r:id="rId5">
                  <a:extLst>
                    <a:ext uri="{A12FA001-AC4F-418D-AE19-62706E023703}">
                      <ahyp:hlinkClr xmlns:ahyp="http://schemas.microsoft.com/office/drawing/2018/hyperlinkcolor" val="tx"/>
                    </a:ext>
                  </a:extLst>
                </a:hlinkClick>
              </a:rPr>
              <a:t>Liaison Statements </a:t>
            </a:r>
            <a:r>
              <a:rPr lang="en-US" dirty="0">
                <a:solidFill>
                  <a:schemeClr val="tx1"/>
                </a:solidFill>
                <a:latin typeface="+mj-lt"/>
              </a:rPr>
              <a:t>from </a:t>
            </a:r>
            <a:r>
              <a:rPr lang="en-GB" sz="1400" dirty="0">
                <a:effectLst/>
                <a:latin typeface="Times New Roman" panose="02020603050405020304" pitchFamily="18" charset="0"/>
                <a:ea typeface="Times New Roman" panose="02020603050405020304" pitchFamily="18" charset="0"/>
              </a:rPr>
              <a:t>ITU-T Study Group 15 (TBD)</a:t>
            </a:r>
          </a:p>
          <a:p>
            <a:pPr marL="1714500" lvl="5" indent="-342900">
              <a:spcBef>
                <a:spcPts val="300"/>
              </a:spcBef>
              <a:spcAft>
                <a:spcPts val="0"/>
              </a:spcAft>
              <a:buFont typeface="Arial" panose="020B0604020202020204" pitchFamily="34" charset="0"/>
              <a:buChar char="•"/>
              <a:defRPr/>
            </a:pPr>
            <a:r>
              <a:rPr lang="en-GB" sz="1400" dirty="0">
                <a:effectLst/>
                <a:latin typeface="Times New Roman" panose="02020603050405020304" pitchFamily="18" charset="0"/>
                <a:ea typeface="Times New Roman" panose="02020603050405020304" pitchFamily="18" charset="0"/>
              </a:rPr>
              <a:t>LS84, WLAN management control interface </a:t>
            </a:r>
            <a:r>
              <a:rPr lang="en-GB" sz="1400" dirty="0" err="1">
                <a:effectLst/>
                <a:latin typeface="Times New Roman" panose="02020603050405020304" pitchFamily="18" charset="0"/>
                <a:ea typeface="Times New Roman" panose="02020603050405020304" pitchFamily="18" charset="0"/>
              </a:rPr>
              <a:t>G.wmci</a:t>
            </a:r>
            <a:r>
              <a:rPr lang="en-GB" sz="1400" dirty="0">
                <a:effectLst/>
                <a:latin typeface="Times New Roman" panose="02020603050405020304" pitchFamily="18" charset="0"/>
                <a:ea typeface="Times New Roman" panose="02020603050405020304" pitchFamily="18" charset="0"/>
              </a:rPr>
              <a:t> for an in-premises network  </a:t>
            </a:r>
          </a:p>
          <a:p>
            <a:pPr marL="1714500" lvl="5" indent="-342900">
              <a:spcBef>
                <a:spcPts val="300"/>
              </a:spcBef>
              <a:spcAft>
                <a:spcPts val="0"/>
              </a:spcAft>
              <a:buFont typeface="Arial" panose="020B0604020202020204" pitchFamily="34" charset="0"/>
              <a:buChar char="•"/>
              <a:defRPr/>
            </a:pPr>
            <a:r>
              <a:rPr lang="en-GB" sz="1400" dirty="0">
                <a:effectLst/>
                <a:latin typeface="Times New Roman" panose="02020603050405020304" pitchFamily="18" charset="0"/>
                <a:ea typeface="Times New Roman" panose="02020603050405020304" pitchFamily="18" charset="0"/>
              </a:rPr>
              <a:t>LS76, the Home Network Transport (HNT) Standards Overview and Work Plan</a:t>
            </a:r>
          </a:p>
          <a:p>
            <a:pPr marL="800100" lvl="3" indent="-342900">
              <a:spcBef>
                <a:spcPts val="300"/>
              </a:spcBef>
              <a:spcAft>
                <a:spcPts val="0"/>
              </a:spcAft>
              <a:buFont typeface="Arial" panose="020B0604020202020204" pitchFamily="34" charset="0"/>
              <a:buChar char="•"/>
              <a:defRPr/>
            </a:pPr>
            <a:r>
              <a:rPr lang="en-GB" dirty="0">
                <a:solidFill>
                  <a:srgbClr val="0000CC"/>
                </a:solidFill>
                <a:latin typeface="Times New Roman" panose="02020603050405020304" pitchFamily="18" charset="0"/>
                <a:hlinkClick r:id="rId6">
                  <a:extLst>
                    <a:ext uri="{A12FA001-AC4F-418D-AE19-62706E023703}">
                      <ahyp:hlinkClr xmlns:ahyp="http://schemas.microsoft.com/office/drawing/2018/hyperlinkcolor" val="tx"/>
                    </a:ext>
                  </a:extLst>
                </a:hlinkClick>
              </a:rPr>
              <a:t>Liaison Document </a:t>
            </a:r>
            <a:r>
              <a:rPr lang="en-GB" dirty="0">
                <a:solidFill>
                  <a:schemeClr val="tx1"/>
                </a:solidFill>
                <a:latin typeface="Times New Roman" panose="02020603050405020304" pitchFamily="18" charset="0"/>
              </a:rPr>
              <a:t>from ITU-T SG 15 on FTTH Workshop</a:t>
            </a:r>
            <a:endParaRPr lang="en-US" dirty="0">
              <a:solidFill>
                <a:schemeClr val="tx1"/>
              </a:solidFill>
              <a:latin typeface="+mj-lt"/>
            </a:endParaRPr>
          </a:p>
          <a:p>
            <a:pPr marL="800100" lvl="3" indent="-342900">
              <a:spcBef>
                <a:spcPts val="300"/>
              </a:spcBef>
              <a:spcAft>
                <a:spcPts val="0"/>
              </a:spcAft>
              <a:buFont typeface="Arial" panose="020B0604020202020204" pitchFamily="34" charset="0"/>
              <a:buChar char="•"/>
              <a:defRPr/>
            </a:pPr>
            <a:r>
              <a:rPr lang="en-US" dirty="0">
                <a:solidFill>
                  <a:schemeClr val="tx1"/>
                </a:solidFill>
                <a:latin typeface="+mj-lt"/>
              </a:rPr>
              <a:t>Plan for contribution for the next Working Party 5A Meeting in May 2024.</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dirty="0">
                <a:latin typeface="+mj-lt"/>
              </a:rPr>
              <a:t>Next ITU AHG Meeting after March 2024 session: TBD</a:t>
            </a:r>
          </a:p>
          <a:p>
            <a:pPr marL="800100" lvl="3" indent="-342900">
              <a:spcBef>
                <a:spcPts val="300"/>
              </a:spcBef>
              <a:spcAft>
                <a:spcPts val="0"/>
              </a:spcAft>
              <a:buFont typeface="Arial" panose="020B0604020202020204" pitchFamily="34" charset="0"/>
              <a:buChar char="•"/>
              <a:defRPr/>
            </a:pPr>
            <a:r>
              <a:rPr lang="en-US" dirty="0">
                <a:latin typeface="+mj-lt"/>
              </a:rPr>
              <a:t>Working Party 5A Next Meeting Dates: </a:t>
            </a:r>
            <a:r>
              <a:rPr lang="en-US" dirty="0">
                <a:solidFill>
                  <a:srgbClr val="0000CC"/>
                </a:solidFill>
                <a:hlinkClick r:id="rId7">
                  <a:extLst>
                    <a:ext uri="{A12FA001-AC4F-418D-AE19-62706E023703}">
                      <ahyp:hlinkClr xmlns:ahyp="http://schemas.microsoft.com/office/drawing/2018/hyperlinkcolor" val="tx"/>
                    </a:ext>
                  </a:extLst>
                </a:hlinkClick>
              </a:rPr>
              <a:t>Monday 2024-05-13 - Thursday 2024-05-23</a:t>
            </a:r>
            <a:endParaRPr lang="en-US" sz="1800" dirty="0">
              <a:solidFill>
                <a:srgbClr val="0000CC"/>
              </a:solidFill>
              <a:latin typeface="+mj-lt"/>
            </a:endParaRPr>
          </a:p>
        </p:txBody>
      </p:sp>
      <p:sp>
        <p:nvSpPr>
          <p:cNvPr id="4" name="Footer Placeholder 3">
            <a:extLst>
              <a:ext uri="{FF2B5EF4-FFF2-40B4-BE49-F238E27FC236}">
                <a16:creationId xmlns:a16="http://schemas.microsoft.com/office/drawing/2014/main" id="{C4DB6DEB-0294-FBBC-FAB4-F601431851C4}"/>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C8B197DE-E687-0A99-8941-90905B35704C}"/>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6" name="Date Placeholder 5">
            <a:extLst>
              <a:ext uri="{FF2B5EF4-FFF2-40B4-BE49-F238E27FC236}">
                <a16:creationId xmlns:a16="http://schemas.microsoft.com/office/drawing/2014/main" id="{AADC847E-8744-4CB1-F02F-D667211F145C}"/>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33957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lstStyle/>
          <a:p>
            <a:pPr eaLnBrk="1" hangingPunct="1"/>
            <a:r>
              <a:rPr lang="en-US" altLang="en-US" sz="2000" dirty="0"/>
              <a:t>The latest database is 11-11/0270r71 (March 2024)</a:t>
            </a:r>
          </a:p>
          <a:p>
            <a:pPr eaLnBrk="1" hangingPunct="1"/>
            <a:r>
              <a:rPr lang="en-US" altLang="en-US" sz="2000" dirty="0"/>
              <a:t>Changes since January 2024:</a:t>
            </a:r>
          </a:p>
          <a:p>
            <a:pPr lvl="1" eaLnBrk="1" hangingPunct="1"/>
            <a:r>
              <a:rPr lang="en-US" altLang="en-US" sz="1800" dirty="0" err="1"/>
              <a:t>TGbh</a:t>
            </a:r>
            <a:r>
              <a:rPr lang="en-US" altLang="en-US" sz="1800" dirty="0"/>
              <a:t> and </a:t>
            </a:r>
            <a:r>
              <a:rPr lang="en-US" altLang="en-US" sz="1800" dirty="0" err="1"/>
              <a:t>TGbf</a:t>
            </a:r>
            <a:r>
              <a:rPr lang="en-US" altLang="en-US" sz="1800" dirty="0"/>
              <a:t> (related to MDRs)</a:t>
            </a:r>
          </a:p>
          <a:p>
            <a:pPr lvl="1" eaLnBrk="1" hangingPunct="1"/>
            <a:r>
              <a:rPr lang="en-US" altLang="en-US" sz="1800" dirty="0" err="1"/>
              <a:t>REVme</a:t>
            </a:r>
            <a:endParaRPr lang="en-US" altLang="en-US" sz="1800" dirty="0"/>
          </a:p>
          <a:p>
            <a:pPr lvl="1" eaLnBrk="1" hangingPunct="1"/>
            <a:r>
              <a:rPr lang="en-US" altLang="en-US" sz="1800" dirty="0"/>
              <a:t>Create KDE Selector Data Type resource</a:t>
            </a:r>
          </a:p>
          <a:p>
            <a:pPr eaLnBrk="1" hangingPunct="1"/>
            <a:r>
              <a:rPr lang="en-US" altLang="en-US" sz="2000" dirty="0"/>
              <a:t>Pending changes (10 day review):</a:t>
            </a:r>
          </a:p>
          <a:p>
            <a:pPr lvl="1" eaLnBrk="1" hangingPunct="1"/>
            <a:r>
              <a:rPr lang="en-US" altLang="en-US" sz="1800" dirty="0"/>
              <a:t>Some of the recent allocations related to MDRs are still under review</a:t>
            </a:r>
            <a:endParaRPr lang="en-US" altLang="en-US" sz="1600" dirty="0"/>
          </a:p>
        </p:txBody>
      </p:sp>
      <p:sp>
        <p:nvSpPr>
          <p:cNvPr id="2" name="Footer Placeholder 1">
            <a:extLst>
              <a:ext uri="{FF2B5EF4-FFF2-40B4-BE49-F238E27FC236}">
                <a16:creationId xmlns:a16="http://schemas.microsoft.com/office/drawing/2014/main" id="{B474EABA-82A4-5A40-00C6-DE56E8A1A102}"/>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7E9917BA-2049-479E-7445-7A4ECE5D3CF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3B9E59F9-E84D-1D4F-31D2-1802F7D7543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5628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March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Thursday AM1; Thursday PM1</a:t>
            </a:r>
          </a:p>
          <a:p>
            <a:pPr marL="342900" lvl="2" indent="-342900">
              <a:spcBef>
                <a:spcPts val="300"/>
              </a:spcBef>
              <a:spcAft>
                <a:spcPts val="0"/>
              </a:spcAft>
              <a:defRPr/>
            </a:pPr>
            <a:r>
              <a:rPr lang="en-US" altLang="en-US" sz="2400" b="1" dirty="0"/>
              <a:t>Agenda is here: </a:t>
            </a:r>
            <a:r>
              <a:rPr lang="en-US" altLang="en-US" sz="2400" b="1" dirty="0">
                <a:hlinkClick r:id="rId3"/>
              </a:rPr>
              <a:t>11-24/0263r1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endParaRPr lang="en-US" altLang="en-US" sz="2400" dirty="0"/>
          </a:p>
          <a:p>
            <a:pPr marL="800100" lvl="3" indent="-342900">
              <a:spcBef>
                <a:spcPts val="300"/>
              </a:spcBef>
              <a:spcAft>
                <a:spcPts val="0"/>
              </a:spcAft>
              <a:buFontTx/>
              <a:buChar char="-"/>
              <a:defRPr/>
            </a:pPr>
            <a:r>
              <a:rPr lang="en-US" altLang="en-US" sz="2200" b="1" dirty="0"/>
              <a:t>Replace EPD/LPD terminology</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a:t>
            </a:r>
            <a:endParaRPr lang="en-US" altLang="en-US" sz="2400" dirty="0"/>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78CA695E-7DE8-3D2D-45FF-665BD150E8F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1600C24B-AA03-C456-70AC-254592B1F5B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AF9553D9-84DB-BB94-3F77-0993457BB26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21486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March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E6C5B679-D71B-BE7D-A160-A6919C008F5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24F0A5FF-486C-8314-E2F4-CBF23FD8443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6CB29287-6433-E1D7-7C2A-260FCDB1769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495539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March 2024 </a:t>
            </a:r>
          </a:p>
        </p:txBody>
      </p:sp>
      <p:sp>
        <p:nvSpPr>
          <p:cNvPr id="9218" name="Rectangle 2"/>
          <p:cNvSpPr>
            <a:spLocks noGrp="1" noChangeArrowheads="1"/>
          </p:cNvSpPr>
          <p:nvPr>
            <p:ph idx="1"/>
          </p:nvPr>
        </p:nvSpPr>
        <p:spPr>
          <a:xfrm>
            <a:off x="914401" y="1700808"/>
            <a:ext cx="10361084" cy="4113213"/>
          </a:xfrm>
          <a:ln/>
        </p:spPr>
        <p:txBody>
          <a:bodyPr/>
          <a:lstStyle/>
          <a:p>
            <a:pPr marL="0" indent="0"/>
            <a:r>
              <a:rPr lang="en-GB" sz="2000" dirty="0"/>
              <a:t>Work since January:</a:t>
            </a:r>
          </a:p>
          <a:p>
            <a:pPr>
              <a:buFont typeface="Arial" panose="020B0604020202020204" pitchFamily="34" charset="0"/>
              <a:buChar char="•"/>
            </a:pPr>
            <a:r>
              <a:rPr lang="en-GB" sz="2000" dirty="0"/>
              <a:t>Joint telco with 802.15.4: Discussion of 802.15.4 CCA modes – to be continued in March</a:t>
            </a:r>
          </a:p>
          <a:p>
            <a:pPr marL="0" indent="0"/>
            <a:endParaRPr lang="en-GB" sz="2000" dirty="0"/>
          </a:p>
          <a:p>
            <a:pPr marL="0" indent="0"/>
            <a:r>
              <a:rPr lang="en-GB" sz="2000" dirty="0"/>
              <a:t>This week:</a:t>
            </a:r>
          </a:p>
          <a:p>
            <a:pPr>
              <a:buFont typeface="Arial" panose="020B0604020202020204" pitchFamily="34" charset="0"/>
              <a:buChar char="•"/>
            </a:pPr>
            <a:r>
              <a:rPr lang="en-GB" sz="2000" dirty="0"/>
              <a:t>Tutorial on: Automated Frequency Coordination (AFC) (Mon 7.45pm)</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Tuesday</a:t>
            </a:r>
            <a:r>
              <a:rPr lang="en-GB" sz="1800" dirty="0"/>
              <a:t> 13:30 – 15:30h (</a:t>
            </a:r>
            <a:r>
              <a:rPr lang="en-GB" sz="1800" dirty="0">
                <a:solidFill>
                  <a:srgbClr val="FF0000"/>
                </a:solidFill>
              </a:rPr>
              <a:t>PM 1</a:t>
            </a:r>
            <a:r>
              <a:rPr lang="en-GB" sz="1800" dirty="0"/>
              <a:t>) </a:t>
            </a:r>
          </a:p>
          <a:p>
            <a:pPr lvl="2">
              <a:buFont typeface="Arial" panose="020B0604020202020204" pitchFamily="34" charset="0"/>
              <a:buChar char="•"/>
            </a:pPr>
            <a:r>
              <a:rPr lang="en-GB" sz="1600" dirty="0">
                <a:sym typeface="Wingdings" pitchFamily="2" charset="2"/>
              </a:rPr>
              <a:t>Preparing for TUE EVE joint session</a:t>
            </a:r>
          </a:p>
          <a:p>
            <a:pPr lvl="2">
              <a:buFont typeface="Arial" panose="020B0604020202020204" pitchFamily="34" charset="0"/>
              <a:buChar char="•"/>
            </a:pPr>
            <a:r>
              <a:rPr lang="en-GB" sz="1600" dirty="0">
                <a:sym typeface="Wingdings" pitchFamily="2" charset="2"/>
              </a:rPr>
              <a:t>Discussion of submissions (see next slide)</a:t>
            </a:r>
            <a:endParaRPr lang="en-GB" sz="1600" dirty="0"/>
          </a:p>
          <a:p>
            <a:pPr lvl="1">
              <a:buFont typeface="Arial" panose="020B0604020202020204" pitchFamily="34" charset="0"/>
              <a:buChar char="•"/>
            </a:pPr>
            <a:r>
              <a:rPr lang="en-GB" sz="1800" dirty="0">
                <a:solidFill>
                  <a:srgbClr val="FF0000"/>
                </a:solidFill>
              </a:rPr>
              <a:t>Wednesday</a:t>
            </a:r>
            <a:r>
              <a:rPr lang="en-GB" sz="1800" dirty="0"/>
              <a:t> 10:30 – 12:30h (</a:t>
            </a:r>
            <a:r>
              <a:rPr lang="en-GB" sz="1800" dirty="0">
                <a:solidFill>
                  <a:srgbClr val="FF0000"/>
                </a:solidFill>
              </a:rPr>
              <a:t>AM2</a:t>
            </a:r>
            <a:r>
              <a:rPr lang="en-GB" sz="1800" dirty="0"/>
              <a:t>)</a:t>
            </a:r>
          </a:p>
          <a:p>
            <a:pPr lvl="2">
              <a:buFont typeface="Arial" panose="020B0604020202020204" pitchFamily="34" charset="0"/>
              <a:buChar char="•"/>
            </a:pPr>
            <a:r>
              <a:rPr lang="en-GB" sz="1600" dirty="0">
                <a:sym typeface="Wingdings" pitchFamily="2" charset="2"/>
              </a:rPr>
              <a:t>Discussion of submissions (see next slide)</a:t>
            </a:r>
            <a:endParaRPr lang="en-GB" sz="1600" dirty="0"/>
          </a:p>
          <a:p>
            <a:pPr>
              <a:buFont typeface="Arial" panose="020B0604020202020204" pitchFamily="34" charset="0"/>
              <a:buChar char="•"/>
            </a:pPr>
            <a:r>
              <a:rPr lang="en-GB" sz="2000" dirty="0">
                <a:solidFill>
                  <a:srgbClr val="FF0000"/>
                </a:solidFill>
              </a:rPr>
              <a:t>Joint 802.11 </a:t>
            </a:r>
            <a:r>
              <a:rPr lang="en-GB" sz="2000" dirty="0" err="1">
                <a:solidFill>
                  <a:srgbClr val="FF0000"/>
                </a:solidFill>
              </a:rPr>
              <a:t>Coex</a:t>
            </a:r>
            <a:r>
              <a:rPr lang="en-GB" sz="2000" dirty="0">
                <a:solidFill>
                  <a:srgbClr val="FF0000"/>
                </a:solidFill>
              </a:rPr>
              <a:t> SC &amp; 802.15.4ab</a:t>
            </a:r>
            <a:r>
              <a:rPr lang="en-GB" sz="2000" dirty="0"/>
              <a:t>:  </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a:t>
            </a:r>
            <a:r>
              <a:rPr lang="en-GB" sz="1800" dirty="0"/>
              <a:t>)</a:t>
            </a:r>
          </a:p>
        </p:txBody>
      </p:sp>
      <p:sp>
        <p:nvSpPr>
          <p:cNvPr id="3" name="Footer Placeholder 2">
            <a:extLst>
              <a:ext uri="{FF2B5EF4-FFF2-40B4-BE49-F238E27FC236}">
                <a16:creationId xmlns:a16="http://schemas.microsoft.com/office/drawing/2014/main" id="{B4395D79-D3FE-C2A8-A38B-2062588612C6}"/>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B1BAB6CA-CA52-2007-9BE9-191E2071D25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Date Placeholder 7">
            <a:extLst>
              <a:ext uri="{FF2B5EF4-FFF2-40B4-BE49-F238E27FC236}">
                <a16:creationId xmlns:a16="http://schemas.microsoft.com/office/drawing/2014/main" id="{9A32BA14-4344-7BB7-F57D-0EE3D7A3944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517280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March 2024 (cont.) </a:t>
            </a:r>
          </a:p>
        </p:txBody>
      </p:sp>
      <p:sp>
        <p:nvSpPr>
          <p:cNvPr id="9218" name="Rectangle 2"/>
          <p:cNvSpPr>
            <a:spLocks noGrp="1" noChangeArrowheads="1"/>
          </p:cNvSpPr>
          <p:nvPr>
            <p:ph idx="1"/>
          </p:nvPr>
        </p:nvSpPr>
        <p:spPr>
          <a:ln/>
        </p:spPr>
        <p:txBody>
          <a:bodyPr/>
          <a:lstStyle/>
          <a:p>
            <a:pPr marL="0" indent="0"/>
            <a:r>
              <a:rPr lang="en-GB" dirty="0"/>
              <a:t>Agenda items / discussion topics</a:t>
            </a:r>
          </a:p>
          <a:p>
            <a:pPr>
              <a:buFont typeface="Times New Roman" pitchFamily="16" charset="0"/>
              <a:buChar char="•"/>
            </a:pPr>
            <a:r>
              <a:rPr lang="en-GB" dirty="0"/>
              <a:t>Bluetooth SIG July Update</a:t>
            </a:r>
          </a:p>
          <a:p>
            <a:pPr>
              <a:buFont typeface="Times New Roman" pitchFamily="16" charset="0"/>
              <a:buChar char="•"/>
            </a:pPr>
            <a:r>
              <a:rPr lang="en-GB" dirty="0"/>
              <a:t>ETSI BRAN Update</a:t>
            </a:r>
          </a:p>
          <a:p>
            <a:pPr>
              <a:buFont typeface="Times New Roman" pitchFamily="16" charset="0"/>
              <a:buChar char="•"/>
            </a:pPr>
            <a:r>
              <a:rPr lang="en-GB" dirty="0"/>
              <a:t>Revising ETSI EN 303 687</a:t>
            </a:r>
          </a:p>
          <a:p>
            <a:pPr>
              <a:buFont typeface="Times New Roman" pitchFamily="16" charset="0"/>
              <a:buChar char="•"/>
            </a:pPr>
            <a:r>
              <a:rPr lang="en-GB" dirty="0"/>
              <a:t>Follow-up to IEEE 802.11-24/0055r0 Puncturing for Coexistence</a:t>
            </a:r>
          </a:p>
          <a:p>
            <a:pPr>
              <a:buFont typeface="Times New Roman" pitchFamily="16" charset="0"/>
              <a:buChar char="•"/>
            </a:pPr>
            <a:r>
              <a:rPr lang="en-GB" dirty="0"/>
              <a:t>Improving performance of LBT-enabled NB in UNII-3 band</a:t>
            </a:r>
          </a:p>
          <a:p>
            <a:pPr>
              <a:buFont typeface="Times New Roman" pitchFamily="16" charset="0"/>
              <a:buChar char="•"/>
            </a:pPr>
            <a:r>
              <a:rPr lang="en-GB" dirty="0"/>
              <a:t>802.15.4 CCA Mode Discussion</a:t>
            </a:r>
          </a:p>
          <a:p>
            <a:pPr>
              <a:buFont typeface="Times New Roman" pitchFamily="16" charset="0"/>
              <a:buChar char="•"/>
            </a:pPr>
            <a:endParaRPr lang="en-GB" dirty="0"/>
          </a:p>
          <a:p>
            <a:pPr marL="0" indent="0"/>
            <a:r>
              <a:rPr lang="en-GB" dirty="0"/>
              <a:t>Agenda: 11-24/0265</a:t>
            </a:r>
          </a:p>
          <a:p>
            <a:pPr>
              <a:buFont typeface="Times New Roman" pitchFamily="16" charset="0"/>
              <a:buChar char="•"/>
            </a:pPr>
            <a:endParaRPr lang="en-GB" dirty="0"/>
          </a:p>
          <a:p>
            <a:pPr lvl="1">
              <a:buFont typeface="Times New Roman" pitchFamily="16" charset="0"/>
              <a:buChar char="•"/>
            </a:pPr>
            <a:endParaRPr lang="en-GB" dirty="0"/>
          </a:p>
        </p:txBody>
      </p:sp>
      <p:sp>
        <p:nvSpPr>
          <p:cNvPr id="3" name="Footer Placeholder 2">
            <a:extLst>
              <a:ext uri="{FF2B5EF4-FFF2-40B4-BE49-F238E27FC236}">
                <a16:creationId xmlns:a16="http://schemas.microsoft.com/office/drawing/2014/main" id="{B8942B92-0FA9-26A8-2F78-6AAE8AEEE26F}"/>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27ADA01E-B752-F862-4943-1C0E618A34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43E3BB82-345F-14AA-8974-A1C3CF8A342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98235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Mar 10-15, 2024, Denver, CO, USA</a:t>
            </a:r>
          </a:p>
          <a:p>
            <a:pPr>
              <a:buFont typeface="Arial" panose="020B0604020202020204" pitchFamily="34" charset="0"/>
              <a:buChar char="•"/>
            </a:pPr>
            <a:r>
              <a:rPr lang="en-US" sz="2000" dirty="0"/>
              <a:t>802.1ASeb - Amendment:  Optional Use of Announce , </a:t>
            </a:r>
            <a:r>
              <a:rPr lang="en-US" sz="2000" dirty="0">
                <a:hlinkClick r:id="rId2"/>
              </a:rPr>
              <a:t>PAR</a:t>
            </a:r>
            <a:r>
              <a:rPr lang="en-US" sz="2000" dirty="0"/>
              <a:t> and </a:t>
            </a:r>
            <a:r>
              <a:rPr lang="en-US" sz="2000" dirty="0">
                <a:hlinkClick r:id="rId3"/>
              </a:rPr>
              <a:t>CSD</a:t>
            </a:r>
            <a:endParaRPr lang="en-US" sz="2000" dirty="0"/>
          </a:p>
          <a:p>
            <a:pPr>
              <a:buFont typeface="Arial" panose="020B0604020202020204" pitchFamily="34" charset="0"/>
              <a:buChar char="•"/>
            </a:pPr>
            <a:r>
              <a:rPr lang="en-US" sz="2000" dirty="0"/>
              <a:t>802.3dm - Amendment: Asymmetrical Electrical Automotive Ethernet, </a:t>
            </a:r>
            <a:r>
              <a:rPr lang="en-US" sz="2000" dirty="0">
                <a:hlinkClick r:id="rId4"/>
              </a:rPr>
              <a:t>PAR</a:t>
            </a:r>
            <a:r>
              <a:rPr lang="en-US" sz="2000" dirty="0"/>
              <a:t> and </a:t>
            </a:r>
            <a:r>
              <a:rPr lang="en-US" sz="2000" dirty="0">
                <a:hlinkClick r:id="rId5"/>
              </a:rPr>
              <a:t>CSD</a:t>
            </a:r>
            <a:endParaRPr lang="en-US" sz="2000" dirty="0"/>
          </a:p>
          <a:p>
            <a:pPr>
              <a:buFont typeface="Arial" panose="020B0604020202020204" pitchFamily="34" charset="0"/>
              <a:buChar char="•"/>
            </a:pPr>
            <a:r>
              <a:rPr lang="en-US" sz="2000" dirty="0"/>
              <a:t>802.11bf - Amendment: Enhancements for Wireless Local Area Network (WLAN) Sensing, </a:t>
            </a:r>
            <a:r>
              <a:rPr lang="en-US" sz="2000" dirty="0">
                <a:hlinkClick r:id="rId6"/>
              </a:rPr>
              <a:t>PAR modification</a:t>
            </a:r>
            <a:endParaRPr lang="en-US" sz="2000" dirty="0"/>
          </a:p>
          <a:p>
            <a:pPr>
              <a:buFont typeface="Arial" panose="020B0604020202020204" pitchFamily="34" charset="0"/>
              <a:buChar char="•"/>
            </a:pPr>
            <a:r>
              <a:rPr lang="en-US" sz="2000" dirty="0"/>
              <a:t>802.11bp - Amendment: Enhancements for Ambient Power Communication (AMP), </a:t>
            </a:r>
            <a:r>
              <a:rPr lang="en-US" sz="2000" dirty="0">
                <a:hlinkClick r:id="rId7"/>
              </a:rPr>
              <a:t>PAR</a:t>
            </a:r>
            <a:r>
              <a:rPr lang="en-US" sz="2000" dirty="0"/>
              <a:t> and </a:t>
            </a:r>
            <a:r>
              <a:rPr lang="en-US" sz="2000" dirty="0">
                <a:hlinkClick r:id="rId8"/>
              </a:rPr>
              <a:t>CSD </a:t>
            </a:r>
            <a:endParaRPr lang="en-US" sz="2000" dirty="0"/>
          </a:p>
          <a:p>
            <a:endParaRPr lang="en-US" sz="2800" b="1" dirty="0"/>
          </a:p>
          <a:p>
            <a:r>
              <a:rPr lang="en-US" altLang="en-US" sz="2000" dirty="0"/>
              <a:t>Will Review the first 2 PARs on Monday 13:30-15:30 and post feedback to 802 EC Reflector.</a:t>
            </a:r>
          </a:p>
          <a:p>
            <a:r>
              <a:rPr lang="en-US" altLang="en-US" sz="2000" dirty="0"/>
              <a:t>Feedback to be reviewed on Thursda</a:t>
            </a:r>
            <a:r>
              <a:rPr lang="en-US" sz="2000" dirty="0"/>
              <a:t>y, </a:t>
            </a:r>
            <a:r>
              <a:rPr lang="en-US" altLang="en-US" sz="2000" dirty="0"/>
              <a:t>10:30-12:30 ET</a:t>
            </a:r>
          </a:p>
          <a:p>
            <a:r>
              <a:rPr lang="en-US" altLang="en-US" sz="2000" dirty="0"/>
              <a:t>See </a:t>
            </a:r>
            <a:r>
              <a:rPr lang="en-GB" sz="2000" b="1" dirty="0">
                <a:solidFill>
                  <a:schemeClr val="tx1"/>
                </a:solidFill>
                <a:latin typeface="Times New Roman" pitchFamily="16" charset="0"/>
                <a:ea typeface="MS Gothic" charset="-128"/>
                <a:cs typeface="Arial Unicode MS" charset="0"/>
              </a:rPr>
              <a:t>doc.: IEEE 802.</a:t>
            </a:r>
            <a:r>
              <a:rPr lang="en-US" sz="2000" b="1" dirty="0">
                <a:solidFill>
                  <a:schemeClr val="tx1"/>
                </a:solidFill>
                <a:effectLst/>
              </a:rPr>
              <a:t>11-24-0253 for Agenda/Feedback tracking.</a:t>
            </a:r>
          </a:p>
          <a:p>
            <a:endParaRPr lang="en-US" altLang="en-US" sz="2800" dirty="0"/>
          </a:p>
        </p:txBody>
      </p:sp>
      <p:sp>
        <p:nvSpPr>
          <p:cNvPr id="7" name="Footer Placeholder 6">
            <a:extLst>
              <a:ext uri="{FF2B5EF4-FFF2-40B4-BE49-F238E27FC236}">
                <a16:creationId xmlns:a16="http://schemas.microsoft.com/office/drawing/2014/main" id="{690E8CD2-ED01-1F98-9A8D-C1C1BCFA272A}"/>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1AB1303E-449E-03BF-D8BD-452904EEA71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70E67A7F-0C8D-834B-8F3F-0D94EA6178A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426695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7649</TotalTime>
  <Words>3588</Words>
  <Application>Microsoft Office PowerPoint</Application>
  <PresentationFormat>Widescreen</PresentationFormat>
  <Paragraphs>688</Paragraphs>
  <Slides>34</Slides>
  <Notes>23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ＭＳ Ｐゴシック</vt:lpstr>
      <vt:lpstr>宋体</vt:lpstr>
      <vt:lpstr>Arial</vt:lpstr>
      <vt:lpstr>Arial Unicode MS</vt:lpstr>
      <vt:lpstr>Calibri</vt:lpstr>
      <vt:lpstr>Times New Roman</vt:lpstr>
      <vt:lpstr>Wingdings</vt:lpstr>
      <vt:lpstr>Office Theme</vt:lpstr>
      <vt:lpstr>Document</vt:lpstr>
      <vt:lpstr>WG11 Opening Report Snapshot Slides March 2024</vt:lpstr>
      <vt:lpstr>Abstract</vt:lpstr>
      <vt:lpstr>Editors meeting: Agenda</vt:lpstr>
      <vt:lpstr>ANA Status</vt:lpstr>
      <vt:lpstr>ARC (Architecture) – March 2024</vt:lpstr>
      <vt:lpstr>ARC (Architecture) – March 2024</vt:lpstr>
      <vt:lpstr>Coex SC (Coexistence) – March 2024 </vt:lpstr>
      <vt:lpstr>Coex SC (Coexistence) – March 2024 (cont.) </vt:lpstr>
      <vt:lpstr>PAR Review SC – Snapshot slide Chair: Jon Rosdahl</vt:lpstr>
      <vt:lpstr>802.11 WNG – March 2024</vt:lpstr>
      <vt:lpstr>IEEE 802 JTC1 SC will meet once on Tue, 12 March 2024 @ 4 pm MT</vt:lpstr>
      <vt:lpstr>A large number of IEEE 802 submissions ought to be in the PSDO balloting &amp; publication process - but</vt:lpstr>
      <vt:lpstr>IEEE 802 has 151 standards in or through the PSDO pipeline</vt:lpstr>
      <vt:lpstr>TGme (Maintenance) Summary </vt:lpstr>
      <vt:lpstr>TGbe (Extremely High Throughput)</vt:lpstr>
      <vt:lpstr>TGbe March F2F Schedule</vt:lpstr>
      <vt:lpstr>TGbf (WLAN Sensing)– March 2024</vt:lpstr>
      <vt:lpstr>TGbf Timeline</vt:lpstr>
      <vt:lpstr>PowerPoint Presentation</vt:lpstr>
      <vt:lpstr>PowerPoint Presentation</vt:lpstr>
      <vt:lpstr>TGbh (Random and Changing MAC Addresses) – Mar 2024</vt:lpstr>
      <vt:lpstr>IEEE 802.11 TGbi – March 2024</vt:lpstr>
      <vt:lpstr>TGbk 320MHz Positioning</vt:lpstr>
      <vt:lpstr>TGbk 320MHz Positioning</vt:lpstr>
      <vt:lpstr>TGbk 320MHz Positioning</vt:lpstr>
      <vt:lpstr>TGbk 320MHz Positioning</vt:lpstr>
      <vt:lpstr>TGbn (Ultra High Reliability)</vt:lpstr>
      <vt:lpstr>TGbn March F2F Schedule</vt:lpstr>
      <vt:lpstr>Snapshot of AMP SG for Mar 2024 IEEE 802 Plenary</vt:lpstr>
      <vt:lpstr>PowerPoint Presentation</vt:lpstr>
      <vt:lpstr>Snapshot for IMMW SG – Integrated mmWave</vt:lpstr>
      <vt:lpstr>IEEE 802.11 AIML TIG – March 2024 Artificial Intelligence and Machine Learning </vt:lpstr>
      <vt:lpstr>IEEE 802.11 AIML TIG – March 2024 Artificial Intelligence and Machine Learning </vt:lpstr>
      <vt:lpstr>802.11 ITU Liaison Ad Hoc (ITU AHG) – March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189</cp:revision>
  <cp:lastPrinted>1601-01-01T00:00:00Z</cp:lastPrinted>
  <dcterms:created xsi:type="dcterms:W3CDTF">2018-05-02T19:26:26Z</dcterms:created>
  <dcterms:modified xsi:type="dcterms:W3CDTF">2024-03-11T00:42:37Z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