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9"/>
  </p:notesMasterIdLst>
  <p:handoutMasterIdLst>
    <p:handoutMasterId r:id="rId40"/>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1" r:id="rId18"/>
    <p:sldId id="1282" r:id="rId19"/>
    <p:sldId id="1298" r:id="rId20"/>
    <p:sldId id="1310" r:id="rId21"/>
    <p:sldId id="1296" r:id="rId22"/>
    <p:sldId id="1283" r:id="rId23"/>
    <p:sldId id="1284" r:id="rId24"/>
    <p:sldId id="1295" r:id="rId25"/>
    <p:sldId id="1297" r:id="rId26"/>
    <p:sldId id="1286" r:id="rId27"/>
    <p:sldId id="1287" r:id="rId28"/>
    <p:sldId id="1311" r:id="rId29"/>
    <p:sldId id="1313" r:id="rId30"/>
    <p:sldId id="1324" r:id="rId31"/>
    <p:sldId id="1325" r:id="rId32"/>
    <p:sldId id="1326" r:id="rId33"/>
    <p:sldId id="1327" r:id="rId34"/>
    <p:sldId id="1322" r:id="rId35"/>
    <p:sldId id="1323" r:id="rId36"/>
    <p:sldId id="1312" r:id="rId37"/>
    <p:sldId id="1291"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3" d="100"/>
          <a:sy n="83" d="100"/>
        </p:scale>
        <p:origin x="76" y="20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0242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6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March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March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https://cvent.me/PE85XZ</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11-24/0404, AMP Energizer Devices and BSS Coloring, Ugo Campiglio (Cisco)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11-24/0421, AMP link access, </a:t>
            </a:r>
            <a:r>
              <a:rPr lang="en-US" altLang="zh-CN" sz="1600" kern="0" dirty="0">
                <a:solidFill>
                  <a:srgbClr val="00B050"/>
                </a:solidFill>
                <a:latin typeface="Calibri" panose="020F0502020204030204" pitchFamily="34" charset="0"/>
                <a:cs typeface="Calibri" panose="020F0502020204030204" pitchFamily="34" charset="0"/>
                <a:sym typeface="+mn-ea"/>
              </a:rPr>
              <a:t>Solomon </a:t>
            </a:r>
            <a:r>
              <a:rPr lang="en-US" altLang="zh-CN" sz="1600" kern="0" dirty="0" err="1">
                <a:solidFill>
                  <a:srgbClr val="00B050"/>
                </a:solidFill>
                <a:latin typeface="Calibri" panose="020F0502020204030204" pitchFamily="34" charset="0"/>
                <a:cs typeface="Calibri" panose="020F0502020204030204" pitchFamily="34" charset="0"/>
                <a:sym typeface="+mn-ea"/>
              </a:rPr>
              <a:t>Trainin</a:t>
            </a:r>
            <a:r>
              <a:rPr lang="en-US" altLang="zh-CN" sz="1600" kern="0" dirty="0">
                <a:solidFill>
                  <a:srgbClr val="00B050"/>
                </a:solidFill>
                <a:latin typeface="Calibri" panose="020F0502020204030204" pitchFamily="34" charset="0"/>
                <a:cs typeface="Calibri" panose="020F0502020204030204" pitchFamily="34" charset="0"/>
                <a:sym typeface="+mn-ea"/>
              </a:rPr>
              <a:t> (</a:t>
            </a:r>
            <a:r>
              <a:rPr lang="en-US" altLang="zh-CN" sz="1600" kern="0" dirty="0" err="1">
                <a:solidFill>
                  <a:srgbClr val="00B050"/>
                </a:solidFill>
                <a:latin typeface="Calibri" panose="020F0502020204030204" pitchFamily="34" charset="0"/>
                <a:cs typeface="Calibri" panose="020F0502020204030204" pitchFamily="34" charset="0"/>
                <a:sym typeface="+mn-ea"/>
              </a:rPr>
              <a:t>Wiliot</a:t>
            </a:r>
            <a:r>
              <a:rPr lang="en-US" altLang="zh-CN" sz="1600" kern="0" dirty="0">
                <a:solidFill>
                  <a:srgbClr val="00B050"/>
                </a:solidFill>
                <a:latin typeface="Calibri" panose="020F0502020204030204" pitchFamily="34" charset="0"/>
                <a:cs typeface="Calibri" panose="020F0502020204030204" pitchFamily="34" charset="0"/>
                <a:sym typeface="+mn-ea"/>
              </a:rPr>
              <a:t>)</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11-24/0452, Overview of the 802.11ba PHY, </a:t>
            </a:r>
            <a:r>
              <a:rPr lang="en-US" altLang="en-US" sz="1600" kern="0" dirty="0" smtClean="0">
                <a:solidFill>
                  <a:srgbClr val="00B050"/>
                </a:solidFill>
                <a:latin typeface="Calibri" panose="020F0502020204030204" pitchFamily="34" charset="0"/>
                <a:cs typeface="Calibri" panose="020F0502020204030204" pitchFamily="34" charset="0"/>
                <a:sym typeface="+mn-ea"/>
              </a:rPr>
              <a:t>Steve Shellhammer (Qualcomm)</a:t>
            </a:r>
          </a:p>
          <a:p>
            <a:pPr marL="800100" lvl="1" indent="-342900" algn="just">
              <a:buSzTx/>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sym typeface="+mn-ea"/>
              </a:rPr>
              <a:t>11-24/0482, AMP Terminology, Shuqiao Chen (Huawei)</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11-24/0526, Server-Managed Secure Transaction with AMP Devices, Hui Luo (Infineon)</a:t>
            </a:r>
          </a:p>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11-24/0537, close-range-backscattering-feasibility-study, Rui Cao (NXP)</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625" y="1573530"/>
            <a:ext cx="4864100"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4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US" altLang="en-GB" u="sng" dirty="0" smtClean="0">
                <a:solidFill>
                  <a:schemeClr val="tx1"/>
                </a:solidFill>
              </a:rPr>
              <a:t>Tuesday</a:t>
            </a:r>
            <a:r>
              <a:rPr lang="en-GB" altLang="en-US" u="sng" dirty="0" smtClean="0">
                <a:solidFill>
                  <a:schemeClr val="tx1"/>
                </a:solidFill>
              </a:rPr>
              <a:t> (AM2,  </a:t>
            </a:r>
            <a:r>
              <a:rPr lang="en-US" altLang="en-GB" u="sng" dirty="0" smtClean="0">
                <a:solidFill>
                  <a:schemeClr val="tx1"/>
                </a:solidFill>
              </a:rPr>
              <a:t>Centennial G</a:t>
            </a:r>
            <a:r>
              <a:rPr lang="en-GB" altLang="en-US" u="sng" dirty="0" smtClean="0">
                <a:solidFill>
                  <a:schemeClr val="tx1"/>
                </a:solidFill>
              </a:rPr>
              <a:t>)</a:t>
            </a:r>
          </a:p>
          <a:p>
            <a:pPr lvl="0" eaLnBrk="0" hangingPunct="0">
              <a:lnSpc>
                <a:spcPct val="120000"/>
              </a:lnSpc>
              <a:spcBef>
                <a:spcPts val="600"/>
              </a:spcBef>
              <a:defRPr/>
            </a:pPr>
            <a:r>
              <a:rPr lang="en-GB" altLang="en-US" dirty="0" smtClean="0">
                <a:solidFill>
                  <a:schemeClr val="tx1"/>
                </a:solidFill>
              </a:rPr>
              <a:t>Call </a:t>
            </a:r>
            <a:r>
              <a:rPr lang="en-US" altLang="en-GB" dirty="0">
                <a:solidFill>
                  <a:schemeClr val="tx1"/>
                </a:solidFill>
              </a:rPr>
              <a:t>meeting to order and remind the group to record </a:t>
            </a:r>
            <a:r>
              <a:rPr lang="en-US" altLang="en-GB" dirty="0" smtClean="0">
                <a:solidFill>
                  <a:schemeClr val="tx1"/>
                </a:solidFill>
              </a:rPr>
              <a:t>attendance </a:t>
            </a:r>
            <a:r>
              <a:rPr lang="en-US" altLang="en-GB" dirty="0">
                <a:solidFill>
                  <a:schemeClr val="tx1"/>
                </a:solidFill>
              </a:rPr>
              <a:t>on imat.ieee.org</a:t>
            </a:r>
            <a:endParaRPr lang="en-GB" altLang="en-US" dirty="0">
              <a:solidFill>
                <a:schemeClr val="tx1"/>
              </a:solidFill>
            </a:endParaRPr>
          </a:p>
          <a:p>
            <a:pPr lvl="0" eaLnBrk="0" hangingPunct="0">
              <a:lnSpc>
                <a:spcPct val="120000"/>
              </a:lnSpc>
              <a:spcBef>
                <a:spcPts val="600"/>
              </a:spcBef>
              <a:defRPr/>
            </a:pPr>
            <a:r>
              <a:rPr lang="en-GB" altLang="en-US" dirty="0">
                <a:solidFill>
                  <a:schemeClr val="tx1"/>
                </a:solidFill>
              </a:rPr>
              <a:t>IEEE-SA IPR policies </a:t>
            </a:r>
            <a:r>
              <a:rPr lang="en-US" altLang="en-GB" dirty="0">
                <a:solidFill>
                  <a:schemeClr val="tx1"/>
                </a:solidFill>
              </a:rPr>
              <a:t>and meeting rules</a:t>
            </a:r>
          </a:p>
          <a:p>
            <a:pPr lvl="0" eaLnBrk="0" hangingPunct="0">
              <a:lnSpc>
                <a:spcPct val="120000"/>
              </a:lnSpc>
              <a:spcBef>
                <a:spcPts val="600"/>
              </a:spcBef>
              <a:defRPr/>
            </a:pPr>
            <a:r>
              <a:rPr lang="en-US" altLang="en-GB" dirty="0" smtClean="0">
                <a:solidFill>
                  <a:schemeClr val="tx1"/>
                </a:solidFill>
              </a:rPr>
              <a:t>Approve weekly meeting </a:t>
            </a:r>
            <a:r>
              <a:rPr lang="en-GB" altLang="en-US" dirty="0" smtClean="0">
                <a:solidFill>
                  <a:schemeClr val="tx1"/>
                </a:solidFill>
              </a:rPr>
              <a:t>agenda</a:t>
            </a:r>
          </a:p>
          <a:p>
            <a:pPr lvl="0" eaLnBrk="0" hangingPunct="0">
              <a:lnSpc>
                <a:spcPct val="120000"/>
              </a:lnSpc>
              <a:spcBef>
                <a:spcPts val="600"/>
              </a:spcBef>
              <a:defRPr/>
            </a:pPr>
            <a:r>
              <a:rPr lang="en-US" altLang="zh-CN" dirty="0" smtClean="0">
                <a:solidFill>
                  <a:schemeClr val="tx1"/>
                </a:solidFill>
              </a:rPr>
              <a:t>Approve past meeting minutes</a:t>
            </a:r>
          </a:p>
          <a:p>
            <a:pPr lvl="0" eaLnBrk="0" hangingPunct="0">
              <a:lnSpc>
                <a:spcPct val="120000"/>
              </a:lnSpc>
              <a:spcBef>
                <a:spcPts val="600"/>
              </a:spcBef>
              <a:defRPr/>
            </a:pPr>
            <a:r>
              <a:rPr lang="en-GB" altLang="en-US" dirty="0" smtClean="0">
                <a:solidFill>
                  <a:schemeClr val="tx1"/>
                </a:solidFill>
              </a:rPr>
              <a:t>AMP SG timeline and progress review</a:t>
            </a:r>
          </a:p>
          <a:p>
            <a:pPr eaLnBrk="0" hangingPunct="0">
              <a:lnSpc>
                <a:spcPct val="120000"/>
              </a:lnSpc>
              <a:spcBef>
                <a:spcPts val="600"/>
              </a:spcBef>
              <a:defRPr/>
            </a:pPr>
            <a:r>
              <a:rPr lang="en-US" altLang="en-GB" dirty="0" smtClean="0">
                <a:solidFill>
                  <a:schemeClr val="tx1"/>
                </a:solidFill>
              </a:rPr>
              <a:t>PAR/CSD Comments and resolutions (11/24/0479)</a:t>
            </a:r>
          </a:p>
          <a:p>
            <a:pPr eaLnBrk="0" hangingPunct="0">
              <a:lnSpc>
                <a:spcPct val="120000"/>
              </a:lnSpc>
              <a:spcBef>
                <a:spcPts val="600"/>
              </a:spcBef>
              <a:defRPr/>
            </a:pPr>
            <a:r>
              <a:rPr lang="en-US" altLang="en-GB" dirty="0" smtClean="0">
                <a:solidFill>
                  <a:schemeClr val="tx1"/>
                </a:solidFill>
              </a:rPr>
              <a:t>Contribution discussion</a:t>
            </a:r>
          </a:p>
          <a:p>
            <a:pPr eaLnBrk="0" hangingPunct="0">
              <a:lnSpc>
                <a:spcPct val="120000"/>
              </a:lnSpc>
              <a:spcBef>
                <a:spcPts val="600"/>
              </a:spcBef>
              <a:defRPr/>
            </a:pPr>
            <a:r>
              <a:rPr lang="en-US" altLang="en-GB" dirty="0" smtClean="0">
                <a:solidFill>
                  <a:schemeClr val="tx1"/>
                </a:solidFill>
              </a:rPr>
              <a:t>Any </a:t>
            </a:r>
            <a:r>
              <a:rPr lang="en-US" altLang="en-GB" dirty="0">
                <a:solidFill>
                  <a:schemeClr val="tx1"/>
                </a:solidFill>
              </a:rPr>
              <a:t>other business?</a:t>
            </a:r>
          </a:p>
          <a:p>
            <a:pPr lvl="0" eaLnBrk="0" hangingPunct="0">
              <a:lnSpc>
                <a:spcPct val="120000"/>
              </a:lnSpc>
              <a:spcBef>
                <a:spcPts val="600"/>
              </a:spcBef>
              <a:defRPr/>
            </a:pPr>
            <a:r>
              <a:rPr lang="en-GB" altLang="en-US" dirty="0">
                <a:solidFill>
                  <a:schemeClr val="tx1"/>
                </a:solidFill>
                <a:sym typeface="+mn-ea"/>
              </a:rPr>
              <a:t>Recess</a:t>
            </a:r>
          </a:p>
          <a:p>
            <a:pPr lvl="0" eaLnBrk="0" hangingPunct="0">
              <a:lnSpc>
                <a:spcPct val="120000"/>
              </a:lnSpc>
              <a:spcBef>
                <a:spcPts val="600"/>
              </a:spcBef>
              <a:defRPr/>
            </a:pPr>
            <a:endParaRPr lang="en-GB" altLang="en-US" dirty="0">
              <a:solidFill>
                <a:schemeClr val="tx1"/>
              </a:solidFill>
              <a:sym typeface="+mn-ea"/>
            </a:endParaRPr>
          </a:p>
          <a:p>
            <a:pPr marL="0" lvl="0" indent="0" eaLnBrk="0" hangingPunct="0">
              <a:lnSpc>
                <a:spcPct val="120000"/>
              </a:lnSpc>
              <a:spcBef>
                <a:spcPts val="600"/>
              </a:spcBef>
              <a:buNone/>
              <a:defRPr/>
            </a:pPr>
            <a:r>
              <a:rPr lang="en-US" altLang="en-GB" u="sng" dirty="0" smtClean="0">
                <a:sym typeface="+mn-ea"/>
              </a:rPr>
              <a:t>Tuesday</a:t>
            </a:r>
            <a:r>
              <a:rPr lang="en-GB" altLang="en-US" u="sng" dirty="0" smtClean="0">
                <a:sym typeface="+mn-ea"/>
              </a:rPr>
              <a:t> (</a:t>
            </a:r>
            <a:r>
              <a:rPr lang="en-US" altLang="en-GB" u="sng" dirty="0" smtClean="0">
                <a:sym typeface="+mn-ea"/>
              </a:rPr>
              <a:t>EVE</a:t>
            </a:r>
            <a:r>
              <a:rPr lang="en-GB" altLang="en-US" u="sng" dirty="0" smtClean="0">
                <a:sym typeface="+mn-ea"/>
              </a:rPr>
              <a:t>,  </a:t>
            </a:r>
            <a:r>
              <a:rPr lang="en-US" altLang="en-GB" u="sng" dirty="0" smtClean="0">
                <a:sym typeface="+mn-ea"/>
              </a:rPr>
              <a:t>Centennial G</a:t>
            </a:r>
            <a:r>
              <a:rPr lang="en-GB" altLang="en-US" u="sng" dirty="0" smtClean="0">
                <a:sym typeface="+mn-ea"/>
              </a:rPr>
              <a:t>)</a:t>
            </a:r>
            <a:endParaRPr lang="en-GB" altLang="en-US" u="sng" dirty="0" smtClean="0">
              <a:solidFill>
                <a:schemeClr val="tx1"/>
              </a:solidFill>
            </a:endParaRPr>
          </a:p>
          <a:p>
            <a:pPr lvl="0" eaLnBrk="0" hangingPunct="0">
              <a:lnSpc>
                <a:spcPct val="120000"/>
              </a:lnSpc>
              <a:spcBef>
                <a:spcPts val="600"/>
              </a:spcBef>
              <a:defRPr/>
            </a:pPr>
            <a:r>
              <a:rPr lang="en-GB" altLang="en-US" dirty="0" smtClean="0">
                <a:sym typeface="+mn-ea"/>
              </a:rPr>
              <a:t>Call </a:t>
            </a:r>
            <a:r>
              <a:rPr lang="en-US" altLang="en-GB" dirty="0">
                <a:sym typeface="+mn-ea"/>
              </a:rPr>
              <a:t>meeting to order and remind the group to record </a:t>
            </a:r>
            <a:r>
              <a:rPr lang="en-US" altLang="en-GB" dirty="0" smtClean="0">
                <a:sym typeface="+mn-ea"/>
              </a:rPr>
              <a:t>attendance </a:t>
            </a:r>
            <a:r>
              <a:rPr lang="en-US" altLang="en-GB" dirty="0">
                <a:sym typeface="+mn-ea"/>
              </a:rPr>
              <a:t>on imat.ieee.org</a:t>
            </a:r>
            <a:endParaRPr lang="en-GB" altLang="en-US" dirty="0">
              <a:solidFill>
                <a:schemeClr val="tx1"/>
              </a:solidFill>
            </a:endParaRPr>
          </a:p>
          <a:p>
            <a:pPr lvl="0" eaLnBrk="0" hangingPunct="0">
              <a:lnSpc>
                <a:spcPct val="120000"/>
              </a:lnSpc>
              <a:spcBef>
                <a:spcPts val="600"/>
              </a:spcBef>
              <a:defRPr/>
            </a:pPr>
            <a:r>
              <a:rPr lang="en-GB" altLang="en-US" dirty="0">
                <a:sym typeface="+mn-ea"/>
              </a:rPr>
              <a:t>IEEE-SA IPR policies </a:t>
            </a:r>
            <a:r>
              <a:rPr lang="en-US" altLang="en-GB" dirty="0">
                <a:sym typeface="+mn-ea"/>
              </a:rPr>
              <a:t>and meeting rules</a:t>
            </a:r>
            <a:endParaRPr lang="en-US" altLang="en-GB" dirty="0">
              <a:solidFill>
                <a:schemeClr val="tx1"/>
              </a:solidFill>
            </a:endParaRPr>
          </a:p>
          <a:p>
            <a:pPr lvl="0" eaLnBrk="0" hangingPunct="0">
              <a:lnSpc>
                <a:spcPct val="120000"/>
              </a:lnSpc>
              <a:spcBef>
                <a:spcPts val="600"/>
              </a:spcBef>
              <a:defRPr/>
            </a:pPr>
            <a:r>
              <a:rPr lang="en-US" altLang="en-GB" dirty="0" smtClean="0">
                <a:sym typeface="+mn-ea"/>
              </a:rPr>
              <a:t>Approve meeting </a:t>
            </a:r>
            <a:r>
              <a:rPr lang="en-GB" altLang="en-US" dirty="0" smtClean="0">
                <a:sym typeface="+mn-ea"/>
              </a:rPr>
              <a:t>agenda</a:t>
            </a:r>
          </a:p>
          <a:p>
            <a:pPr lvl="0" eaLnBrk="0" hangingPunct="0">
              <a:lnSpc>
                <a:spcPct val="120000"/>
              </a:lnSpc>
              <a:spcBef>
                <a:spcPts val="600"/>
              </a:spcBef>
              <a:defRPr/>
            </a:pPr>
            <a:r>
              <a:rPr lang="en-US" altLang="en-GB" dirty="0" smtClean="0">
                <a:sym typeface="+mn-ea"/>
              </a:rPr>
              <a:t>PAR/CSD comments and resolutions (11/24/0479)</a:t>
            </a:r>
          </a:p>
          <a:p>
            <a:pPr lvl="0" eaLnBrk="0" hangingPunct="0">
              <a:lnSpc>
                <a:spcPct val="120000"/>
              </a:lnSpc>
              <a:spcBef>
                <a:spcPts val="600"/>
              </a:spcBef>
              <a:defRPr/>
            </a:pPr>
            <a:r>
              <a:rPr lang="en-US" altLang="en-GB" dirty="0" smtClean="0">
                <a:sym typeface="+mn-ea"/>
              </a:rPr>
              <a:t>Recess</a:t>
            </a:r>
            <a:endParaRPr lang="en-GB" altLang="en-US" dirty="0" smtClean="0">
              <a:sym typeface="+mn-ea"/>
            </a:endParaRPr>
          </a:p>
          <a:p>
            <a:pPr lvl="0" eaLnBrk="0" hangingPunct="0">
              <a:lnSpc>
                <a:spcPct val="120000"/>
              </a:lnSpc>
              <a:spcBef>
                <a:spcPts val="600"/>
              </a:spcBef>
              <a:defRPr/>
            </a:pPr>
            <a:endParaRPr lang="en-GB" altLang="en-US" dirty="0" smtClean="0">
              <a:solidFill>
                <a:schemeClr val="tx1"/>
              </a:solidFill>
            </a:endParaRPr>
          </a:p>
          <a:p>
            <a:pPr marL="0" lvl="0" indent="0" eaLnBrk="0" hangingPunct="0">
              <a:lnSpc>
                <a:spcPct val="120000"/>
              </a:lnSpc>
              <a:spcBef>
                <a:spcPts val="600"/>
              </a:spcBef>
              <a:buNone/>
              <a:defRPr/>
            </a:pPr>
            <a:endParaRPr lang="en-GB" altLang="en-US" dirty="0">
              <a:solidFill>
                <a:schemeClr val="tx1"/>
              </a:solidFill>
              <a:sym typeface="+mn-ea"/>
            </a:endParaRPr>
          </a:p>
        </p:txBody>
      </p:sp>
      <p:sp>
        <p:nvSpPr>
          <p:cNvPr id="7" name="Rectangle 3"/>
          <p:cNvSpPr txBox="1">
            <a:spLocks noChangeArrowheads="1"/>
          </p:cNvSpPr>
          <p:nvPr/>
        </p:nvSpPr>
        <p:spPr bwMode="auto">
          <a:xfrm>
            <a:off x="6280150" y="1576070"/>
            <a:ext cx="5015230" cy="4824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US" altLang="en-GB" sz="1000" u="sng" dirty="0" smtClean="0">
                <a:sym typeface="+mn-ea"/>
              </a:rPr>
              <a:t>Wednesday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PAR/CSD comments and resolutions  (11/24/0479)</a:t>
            </a:r>
            <a:endParaRPr lang="en-US" altLang="en-GB" sz="1000" dirty="0" smtClean="0">
              <a:solidFill>
                <a:schemeClr val="tx1"/>
              </a:solidFill>
            </a:endParaRPr>
          </a:p>
          <a:p>
            <a:pPr eaLnBrk="0" hangingPunct="0">
              <a:defRPr/>
            </a:pPr>
            <a:r>
              <a:rPr lang="en-US" altLang="en-GB" sz="1000" dirty="0" smtClean="0">
                <a:sym typeface="+mn-ea"/>
              </a:rPr>
              <a:t>Motion to approve PAR/CSD CRs and updated PAR/CSD</a:t>
            </a:r>
            <a:endParaRPr lang="en-US" altLang="en-GB"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p>
          <a:p>
            <a:pPr lvl="0" eaLnBrk="0" hangingPunct="0">
              <a:defRPr/>
            </a:pPr>
            <a:endParaRPr lang="en-GB" altLang="en-US" sz="1000" dirty="0" smtClean="0">
              <a:solidFill>
                <a:schemeClr val="tx1"/>
              </a:solidFill>
              <a:sym typeface="+mn-ea"/>
            </a:endParaRPr>
          </a:p>
          <a:p>
            <a:pPr marL="0" lvl="0" indent="0" eaLnBrk="0" hangingPunct="0">
              <a:buNone/>
              <a:defRPr/>
            </a:pPr>
            <a:r>
              <a:rPr lang="en-US" altLang="en-GB" sz="1000" u="sng" dirty="0" smtClean="0">
                <a:sym typeface="+mn-ea"/>
              </a:rPr>
              <a:t>Thursday</a:t>
            </a:r>
            <a:r>
              <a:rPr lang="en-GB" altLang="en-US" sz="1000" u="sng" dirty="0" smtClean="0">
                <a:sym typeface="+mn-ea"/>
              </a:rPr>
              <a:t> (AM</a:t>
            </a:r>
            <a:r>
              <a:rPr lang="en-US" altLang="en-GB" sz="1000" u="sng" dirty="0" smtClean="0">
                <a:sym typeface="+mn-ea"/>
              </a:rPr>
              <a:t>1</a:t>
            </a:r>
            <a:r>
              <a:rPr lang="en-US" altLang="en-US" sz="1000" u="sng" dirty="0" smtClean="0">
                <a:sym typeface="+mn-ea"/>
              </a:rPr>
              <a:t>,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smtClean="0">
                <a:sym typeface="+mn-ea"/>
              </a:rPr>
              <a:t>agenda</a:t>
            </a:r>
            <a:endParaRPr lang="en-GB" altLang="en-US" sz="1000" dirty="0" smtClean="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Recess</a:t>
            </a:r>
            <a:endParaRPr lang="en-GB" altLang="en-US" sz="1000" dirty="0" smtClean="0">
              <a:solidFill>
                <a:schemeClr val="tx1"/>
              </a:solidFill>
              <a:sym typeface="+mn-ea"/>
            </a:endParaRPr>
          </a:p>
          <a:p>
            <a:pPr lvl="0" eaLnBrk="0" hangingPunct="0">
              <a:defRPr/>
            </a:pPr>
            <a:endParaRPr lang="en-GB" altLang="en-US" sz="1000" dirty="0" smtClean="0">
              <a:solidFill>
                <a:schemeClr val="tx1"/>
              </a:solidFill>
              <a:sym typeface="+mn-ea"/>
            </a:endParaRPr>
          </a:p>
          <a:p>
            <a:pPr marL="0" lvl="0" indent="0" eaLnBrk="0" hangingPunct="0">
              <a:buNone/>
              <a:defRPr/>
            </a:pPr>
            <a:r>
              <a:rPr lang="en-GB" altLang="en-US" sz="1000" u="sng" dirty="0" smtClean="0">
                <a:sym typeface="+mn-ea"/>
              </a:rPr>
              <a:t>Thursday (</a:t>
            </a:r>
            <a:r>
              <a:rPr lang="en-US" altLang="en-GB" sz="1000" u="sng" dirty="0" smtClean="0">
                <a:sym typeface="+mn-ea"/>
              </a:rPr>
              <a:t>P</a:t>
            </a:r>
            <a:r>
              <a:rPr lang="en-GB" altLang="en-US" sz="1000" u="sng" dirty="0" smtClean="0">
                <a:sym typeface="+mn-ea"/>
              </a:rPr>
              <a:t>M1, </a:t>
            </a:r>
            <a:r>
              <a:rPr lang="en-US" altLang="en-GB" sz="1000" u="sng" dirty="0" smtClean="0">
                <a:sym typeface="+mn-ea"/>
              </a:rPr>
              <a:t>Centennial G</a:t>
            </a:r>
            <a:r>
              <a:rPr lang="en-GB" altLang="en-US" sz="1000" u="sng" dirty="0" smtClean="0">
                <a:sym typeface="+mn-ea"/>
              </a:rPr>
              <a:t>)</a:t>
            </a:r>
            <a:endParaRPr lang="en-GB" altLang="en-US" sz="1000" u="sng" dirty="0" smtClean="0">
              <a:solidFill>
                <a:schemeClr val="tx1"/>
              </a:solidFill>
            </a:endParaRPr>
          </a:p>
          <a:p>
            <a:pPr lvl="0" eaLnBrk="0" hangingPunct="0">
              <a:defRPr/>
            </a:pPr>
            <a:r>
              <a:rPr lang="en-GB" altLang="en-US" sz="1000" dirty="0" smtClean="0">
                <a:sym typeface="+mn-ea"/>
              </a:rPr>
              <a:t>Call </a:t>
            </a:r>
            <a:r>
              <a:rPr lang="en-US" altLang="en-GB" sz="1000" dirty="0">
                <a:sym typeface="+mn-ea"/>
              </a:rPr>
              <a:t>meeting to order and remind the group to record </a:t>
            </a:r>
            <a:r>
              <a:rPr lang="en-US" altLang="en-GB" sz="1000" dirty="0" smtClean="0">
                <a:sym typeface="+mn-ea"/>
              </a:rPr>
              <a:t>attendance </a:t>
            </a:r>
            <a:r>
              <a:rPr lang="en-US" altLang="en-GB" sz="1000" dirty="0">
                <a:sym typeface="+mn-ea"/>
              </a:rPr>
              <a:t>on imat.ieee.org</a:t>
            </a:r>
            <a:endParaRPr lang="en-GB" altLang="en-US" sz="1000" dirty="0">
              <a:solidFill>
                <a:schemeClr val="tx1"/>
              </a:solidFill>
            </a:endParaRPr>
          </a:p>
          <a:p>
            <a:pPr lvl="0" eaLnBrk="0" hangingPunct="0">
              <a:defRPr/>
            </a:pPr>
            <a:r>
              <a:rPr lang="en-GB" altLang="en-US" sz="1000" dirty="0">
                <a:sym typeface="+mn-ea"/>
              </a:rPr>
              <a:t>IEEE-SA IPR policies </a:t>
            </a:r>
            <a:r>
              <a:rPr lang="en-US" altLang="en-GB" sz="1000" dirty="0">
                <a:sym typeface="+mn-ea"/>
              </a:rPr>
              <a:t>and meeting rules</a:t>
            </a:r>
            <a:endParaRPr lang="en-US" altLang="en-GB" sz="1000" dirty="0">
              <a:solidFill>
                <a:schemeClr val="tx1"/>
              </a:solidFill>
            </a:endParaRPr>
          </a:p>
          <a:p>
            <a:pPr lvl="0" eaLnBrk="0" hangingPunct="0">
              <a:defRPr/>
            </a:pPr>
            <a:r>
              <a:rPr lang="en-US" altLang="en-GB" sz="1000" dirty="0">
                <a:sym typeface="+mn-ea"/>
              </a:rPr>
              <a:t>Approval of </a:t>
            </a:r>
            <a:r>
              <a:rPr lang="en-GB" altLang="en-US" sz="1000" dirty="0">
                <a:sym typeface="+mn-ea"/>
              </a:rPr>
              <a:t>agenda</a:t>
            </a:r>
            <a:endParaRPr lang="en-GB" altLang="en-US" sz="1000" dirty="0">
              <a:solidFill>
                <a:schemeClr val="tx1"/>
              </a:solidFill>
            </a:endParaRPr>
          </a:p>
          <a:p>
            <a:pPr eaLnBrk="0" hangingPunct="0">
              <a:defRPr/>
            </a:pPr>
            <a:r>
              <a:rPr lang="en-US" altLang="en-GB" sz="1000" dirty="0" smtClean="0">
                <a:sym typeface="+mn-ea"/>
              </a:rPr>
              <a:t>Contribution </a:t>
            </a:r>
            <a:r>
              <a:rPr lang="en-US" altLang="en-GB" sz="1000" dirty="0">
                <a:sym typeface="+mn-ea"/>
              </a:rPr>
              <a:t>discussion</a:t>
            </a:r>
            <a:endParaRPr lang="en-US" altLang="en-GB" sz="1000" dirty="0">
              <a:solidFill>
                <a:schemeClr val="tx1"/>
              </a:solidFill>
            </a:endParaRPr>
          </a:p>
          <a:p>
            <a:pPr eaLnBrk="0" hangingPunct="0">
              <a:defRPr/>
            </a:pPr>
            <a:r>
              <a:rPr lang="en-US" altLang="en-GB" sz="1000" dirty="0" smtClean="0">
                <a:sym typeface="+mn-ea"/>
              </a:rPr>
              <a:t>Any </a:t>
            </a:r>
            <a:r>
              <a:rPr lang="en-US" altLang="en-GB" sz="1000" dirty="0">
                <a:sym typeface="+mn-ea"/>
              </a:rPr>
              <a:t>other business</a:t>
            </a:r>
            <a:r>
              <a:rPr lang="en-US" altLang="en-GB" sz="1000" dirty="0" smtClean="0">
                <a:sym typeface="+mn-ea"/>
              </a:rPr>
              <a:t>?</a:t>
            </a:r>
            <a:endParaRPr lang="en-US" altLang="en-GB" sz="1000" dirty="0" smtClean="0">
              <a:solidFill>
                <a:schemeClr val="tx1"/>
              </a:solidFill>
            </a:endParaRPr>
          </a:p>
          <a:p>
            <a:pPr lvl="0" eaLnBrk="0" hangingPunct="0">
              <a:defRPr/>
            </a:pPr>
            <a:r>
              <a:rPr lang="en-GB" altLang="en-US" sz="1000" dirty="0" smtClean="0">
                <a:sym typeface="+mn-ea"/>
              </a:rPr>
              <a:t>Adjourn</a:t>
            </a:r>
            <a:endParaRPr lang="en-GB" altLang="en-US" sz="10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GB" altLang="en-US"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PAR/CSD comment and resolution discussion (11-24/0479)</a:t>
            </a:r>
          </a:p>
          <a:p>
            <a:pPr eaLnBrk="0" hangingPunct="0">
              <a:defRPr/>
            </a:pPr>
            <a:r>
              <a:rPr lang="en-GB" altLang="en-US" dirty="0" smtClean="0"/>
              <a:t>Contribution discussion</a:t>
            </a:r>
          </a:p>
          <a:p>
            <a:pPr lvl="1" eaLnBrk="0" hangingPunct="0">
              <a:defRPr/>
            </a:pPr>
            <a:r>
              <a:rPr lang="en-US" altLang="en-US" i="1" dirty="0">
                <a:solidFill>
                  <a:srgbClr val="00B050"/>
                </a:solidFill>
              </a:rPr>
              <a:t>11-24/0404, AMP Energizer Devices and BSS Coloring, Ugo Campiglio (Cisco</a:t>
            </a:r>
            <a:r>
              <a:rPr lang="en-US" altLang="en-US" i="1" dirty="0"/>
              <a:t>)</a:t>
            </a:r>
          </a:p>
          <a:p>
            <a:pPr lvl="1" eaLnBrk="0" hangingPunct="0">
              <a:defRPr/>
            </a:pPr>
            <a:r>
              <a:rPr lang="en-US" altLang="en-US" i="1" dirty="0">
                <a:solidFill>
                  <a:srgbClr val="FFC000"/>
                </a:solidFill>
              </a:rPr>
              <a:t>11-24/0421, AMP link access, </a:t>
            </a:r>
            <a:r>
              <a:rPr lang="en-US" altLang="zh-CN" i="1" dirty="0">
                <a:solidFill>
                  <a:srgbClr val="FFC000"/>
                </a:solidFill>
                <a:sym typeface="+mn-ea"/>
              </a:rPr>
              <a:t>Solomon </a:t>
            </a:r>
            <a:r>
              <a:rPr lang="en-US" altLang="zh-CN" i="1" dirty="0" err="1">
                <a:solidFill>
                  <a:srgbClr val="FFC000"/>
                </a:solidFill>
                <a:sym typeface="+mn-ea"/>
              </a:rPr>
              <a:t>Trainin</a:t>
            </a:r>
            <a:r>
              <a:rPr lang="en-US" altLang="zh-CN" i="1" dirty="0">
                <a:solidFill>
                  <a:srgbClr val="FFC000"/>
                </a:solidFill>
                <a:sym typeface="+mn-ea"/>
              </a:rPr>
              <a:t> (</a:t>
            </a:r>
            <a:r>
              <a:rPr lang="en-US" altLang="zh-CN" i="1" dirty="0" err="1">
                <a:solidFill>
                  <a:srgbClr val="FFC000"/>
                </a:solidFill>
                <a:sym typeface="+mn-ea"/>
              </a:rPr>
              <a:t>Wiliot</a:t>
            </a:r>
            <a:r>
              <a:rPr lang="en-US" altLang="zh-CN" i="1" dirty="0">
                <a:solidFill>
                  <a:srgbClr val="FFC000"/>
                </a:solidFill>
                <a:sym typeface="+mn-ea"/>
              </a:rPr>
              <a:t>)</a:t>
            </a:r>
            <a:endParaRPr lang="en-GB" altLang="en-US" i="1" dirty="0" smtClean="0"/>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US" altLang="en-GB" dirty="0" smtClean="0"/>
              <a:t>Jan Interim</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https://mentor.ieee.org/802.11/dcn/24/11-24-0230-00-0amp-amp-sg-meeting-minutes-for-january-2024-interim.docx</a:t>
            </a:r>
          </a:p>
          <a:p>
            <a:pPr lvl="1" indent="-342900" eaLnBrk="0" hangingPunct="0">
              <a:buFontTx/>
              <a:buChar char="-"/>
              <a:defRPr/>
            </a:pPr>
            <a:endParaRPr lang="en-GB" altLang="en-US" dirty="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Sebastian Max</a:t>
            </a:r>
            <a:endParaRPr lang="en-GB" altLang="en-US" dirty="0"/>
          </a:p>
          <a:p>
            <a:pPr marL="0" lvl="0" indent="0" eaLnBrk="0" hangingPunct="0">
              <a:buNone/>
              <a:defRPr/>
            </a:pPr>
            <a:r>
              <a:rPr lang="en-GB" altLang="en-US" dirty="0" smtClean="0"/>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chemeClr val="tx1"/>
                  </a:solidFill>
                </a:rPr>
                <a:t>Nov 2023</a:t>
              </a: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50"/>
                  </a:solidFill>
                </a:rPr>
                <a:t>EC Review in Feb</a:t>
              </a: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EVE,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comments and resolutions </a:t>
            </a:r>
            <a:r>
              <a:rPr lang="en-GB" altLang="en-US" dirty="0" smtClean="0"/>
              <a:t>(11-24/0479r3)</a:t>
            </a:r>
            <a:endParaRPr lang="en-US" altLang="en-GB" dirty="0"/>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PAR/CSD comments and resolutions </a:t>
            </a:r>
            <a:r>
              <a:rPr lang="en-GB" altLang="en-US" dirty="0"/>
              <a:t>(</a:t>
            </a:r>
            <a:r>
              <a:rPr lang="en-GB" altLang="en-US" dirty="0" smtClean="0"/>
              <a:t>11-24/0479r4)</a:t>
            </a:r>
            <a:endParaRPr lang="en-US" altLang="en-GB" dirty="0"/>
          </a:p>
          <a:p>
            <a:pPr eaLnBrk="0" hangingPunct="0">
              <a:defRPr/>
            </a:pPr>
            <a:r>
              <a:rPr lang="en-US" altLang="en-GB" dirty="0"/>
              <a:t>Motion to approve PAR/CSD CRs and updated PAR/CSD</a:t>
            </a:r>
          </a:p>
          <a:p>
            <a:pPr algn="l" eaLnBrk="0" hangingPunct="0">
              <a:buClrTx/>
              <a:buSzTx/>
              <a:buFontTx/>
              <a:defRPr/>
            </a:pPr>
            <a:r>
              <a:rPr lang="en-US" altLang="en-GB" dirty="0"/>
              <a:t>Contribution discussion</a:t>
            </a:r>
          </a:p>
          <a:p>
            <a:pPr lvl="1" eaLnBrk="0" hangingPunct="0">
              <a:defRPr/>
            </a:pPr>
            <a:r>
              <a:rPr lang="en-US" altLang="en-US" i="1" dirty="0" smtClean="0">
                <a:solidFill>
                  <a:srgbClr val="00B050"/>
                </a:solidFill>
              </a:rPr>
              <a:t>11-24/0421</a:t>
            </a:r>
            <a:r>
              <a:rPr lang="en-US" altLang="en-US" i="1" dirty="0">
                <a:solidFill>
                  <a:srgbClr val="00B050"/>
                </a:solidFill>
              </a:rPr>
              <a:t>, AMP link access, </a:t>
            </a:r>
            <a:r>
              <a:rPr lang="en-US" altLang="zh-CN" i="1" dirty="0">
                <a:solidFill>
                  <a:srgbClr val="00B050"/>
                </a:solidFill>
                <a:sym typeface="+mn-ea"/>
              </a:rPr>
              <a:t>Solomon </a:t>
            </a:r>
            <a:r>
              <a:rPr lang="en-US" altLang="zh-CN" i="1" dirty="0" err="1">
                <a:solidFill>
                  <a:srgbClr val="00B050"/>
                </a:solidFill>
                <a:sym typeface="+mn-ea"/>
              </a:rPr>
              <a:t>Trainin</a:t>
            </a:r>
            <a:r>
              <a:rPr lang="en-US" altLang="zh-CN" i="1" dirty="0">
                <a:solidFill>
                  <a:srgbClr val="00B050"/>
                </a:solidFill>
                <a:sym typeface="+mn-ea"/>
              </a:rPr>
              <a:t> (</a:t>
            </a:r>
            <a:r>
              <a:rPr lang="en-US" altLang="zh-CN" i="1" dirty="0" err="1">
                <a:solidFill>
                  <a:srgbClr val="00B050"/>
                </a:solidFill>
                <a:sym typeface="+mn-ea"/>
              </a:rPr>
              <a:t>Wiliot</a:t>
            </a:r>
            <a:r>
              <a:rPr lang="en-US" altLang="zh-CN" i="1" dirty="0">
                <a:solidFill>
                  <a:srgbClr val="00B050"/>
                </a:solidFill>
                <a:sym typeface="+mn-ea"/>
              </a:rPr>
              <a:t>) </a:t>
            </a:r>
            <a:endParaRPr lang="en-US" altLang="zh-CN" i="1" dirty="0" smtClean="0">
              <a:solidFill>
                <a:srgbClr val="00B050"/>
              </a:solidFill>
              <a:sym typeface="+mn-ea"/>
            </a:endParaRPr>
          </a:p>
          <a:p>
            <a:pPr lvl="1" eaLnBrk="0" hangingPunct="0">
              <a:defRPr/>
            </a:pPr>
            <a:r>
              <a:rPr lang="en-US" altLang="en-GB" sz="2000" dirty="0" smtClean="0">
                <a:sym typeface="+mn-ea"/>
              </a:rPr>
              <a:t>11-24/0452</a:t>
            </a:r>
            <a:r>
              <a:rPr lang="en-US" altLang="en-GB" sz="2000" dirty="0">
                <a:sym typeface="+mn-ea"/>
              </a:rPr>
              <a:t>, Overview of the 802.11ba PHY, Steve Shellhammer (</a:t>
            </a:r>
            <a:r>
              <a:rPr lang="en-US" altLang="en-GB" sz="2000">
                <a:sym typeface="+mn-ea"/>
              </a:rPr>
              <a:t>Qualcomm</a:t>
            </a:r>
            <a:r>
              <a:rPr lang="en-US" altLang="en-GB" sz="2000" smtClean="0">
                <a:sym typeface="+mn-ea"/>
              </a:rPr>
              <a:t>)</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#1 AMP PAR CRs and AMP PAR update</a:t>
            </a:r>
            <a:endParaRPr lang="zh-CN" altLang="en-US" dirty="0"/>
          </a:p>
        </p:txBody>
      </p:sp>
      <p:sp>
        <p:nvSpPr>
          <p:cNvPr id="3" name="内容占位符 2"/>
          <p:cNvSpPr>
            <a:spLocks noGrp="1"/>
          </p:cNvSpPr>
          <p:nvPr>
            <p:ph idx="1"/>
          </p:nvPr>
        </p:nvSpPr>
        <p:spPr/>
        <p:txBody>
          <a:bodyPr/>
          <a:lstStyle/>
          <a:p>
            <a:r>
              <a:rPr lang="en-US" altLang="zh-CN" dirty="0" smtClean="0"/>
              <a:t>Approve </a:t>
            </a:r>
            <a:r>
              <a:rPr lang="en-US" altLang="zh-CN" dirty="0"/>
              <a:t>the AMP </a:t>
            </a:r>
            <a:r>
              <a:rPr lang="en-US" altLang="zh-CN" dirty="0" smtClean="0"/>
              <a:t>PAR </a:t>
            </a:r>
            <a:r>
              <a:rPr lang="en-US" altLang="zh-CN" dirty="0"/>
              <a:t>comment resolutions as marked in green </a:t>
            </a:r>
            <a:r>
              <a:rPr lang="en-US" altLang="zh-CN" dirty="0" smtClean="0"/>
              <a:t>in 11-24/0479r5, allowing the 802.11 WG Chair editing privilege.</a:t>
            </a:r>
            <a:endParaRPr lang="en-US" altLang="zh-CN" dirty="0"/>
          </a:p>
          <a:p>
            <a:endParaRPr lang="en-US" altLang="zh-CN" dirty="0"/>
          </a:p>
          <a:p>
            <a:pPr marL="0" indent="0">
              <a:defRPr/>
            </a:pPr>
            <a:r>
              <a:rPr lang="en-GB" altLang="zh-CN" dirty="0"/>
              <a:t>Moved</a:t>
            </a:r>
            <a:r>
              <a:rPr lang="en-GB" altLang="zh-CN" dirty="0" smtClean="0"/>
              <a:t>: Rakesh </a:t>
            </a:r>
            <a:r>
              <a:rPr lang="en-GB" altLang="zh-CN" dirty="0" err="1" smtClean="0"/>
              <a:t>Taori</a:t>
            </a:r>
            <a:endParaRPr lang="en-GB" altLang="zh-CN" dirty="0"/>
          </a:p>
          <a:p>
            <a:pPr marL="0" indent="0">
              <a:defRPr/>
            </a:pPr>
            <a:r>
              <a:rPr lang="en-GB" altLang="zh-CN" dirty="0"/>
              <a:t>Seconded</a:t>
            </a:r>
            <a:r>
              <a:rPr lang="en-GB" altLang="zh-CN" dirty="0" smtClean="0"/>
              <a:t>: Lei Huang</a:t>
            </a:r>
            <a:endParaRPr lang="en-GB" altLang="zh-CN" dirty="0"/>
          </a:p>
          <a:p>
            <a:pPr marL="0" indent="0">
              <a:defRPr/>
            </a:pPr>
            <a:r>
              <a:rPr lang="en-GB" altLang="zh-CN" dirty="0"/>
              <a:t>Result: </a:t>
            </a:r>
            <a:r>
              <a:rPr lang="en-GB" altLang="zh-CN" dirty="0" smtClean="0"/>
              <a:t>33Y/0N/2A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113153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#2 AMP CSD CRs and AMP CSD Update</a:t>
            </a:r>
            <a:endParaRPr lang="zh-CN" altLang="en-US" dirty="0"/>
          </a:p>
        </p:txBody>
      </p:sp>
      <p:sp>
        <p:nvSpPr>
          <p:cNvPr id="3" name="内容占位符 2"/>
          <p:cNvSpPr>
            <a:spLocks noGrp="1"/>
          </p:cNvSpPr>
          <p:nvPr>
            <p:ph idx="1"/>
          </p:nvPr>
        </p:nvSpPr>
        <p:spPr/>
        <p:txBody>
          <a:bodyPr/>
          <a:lstStyle/>
          <a:p>
            <a:r>
              <a:rPr lang="en-US" altLang="zh-CN" dirty="0" smtClean="0"/>
              <a:t>Approve the AMP CSD comment resolutions as marked in green in 11-24/0479r5, </a:t>
            </a:r>
            <a:r>
              <a:rPr lang="en-US" altLang="zh-CN" dirty="0"/>
              <a:t>allowing the </a:t>
            </a:r>
            <a:r>
              <a:rPr lang="en-US" altLang="zh-CN" dirty="0" smtClean="0"/>
              <a:t>802.11 WG Chair </a:t>
            </a:r>
            <a:r>
              <a:rPr lang="en-US" altLang="zh-CN" dirty="0"/>
              <a:t>editing privilege</a:t>
            </a:r>
            <a:r>
              <a:rPr lang="en-US" altLang="zh-CN" dirty="0" smtClean="0"/>
              <a:t>.</a:t>
            </a:r>
          </a:p>
          <a:p>
            <a:endParaRPr lang="en-US" altLang="zh-CN" dirty="0"/>
          </a:p>
          <a:p>
            <a:pPr marL="0" indent="0">
              <a:defRPr/>
            </a:pPr>
            <a:r>
              <a:rPr lang="en-GB" altLang="zh-CN" dirty="0"/>
              <a:t>Moved</a:t>
            </a:r>
            <a:r>
              <a:rPr lang="en-GB" altLang="zh-CN" dirty="0" smtClean="0"/>
              <a:t>: Lei Huang</a:t>
            </a:r>
            <a:endParaRPr lang="en-GB" altLang="zh-CN" dirty="0"/>
          </a:p>
          <a:p>
            <a:pPr marL="0" indent="0">
              <a:defRPr/>
            </a:pPr>
            <a:r>
              <a:rPr lang="en-GB" altLang="zh-CN" dirty="0" smtClean="0"/>
              <a:t>Seconded: Sebastian Max</a:t>
            </a:r>
            <a:endParaRPr lang="en-GB" altLang="zh-CN" dirty="0"/>
          </a:p>
          <a:p>
            <a:pPr marL="0" indent="0">
              <a:defRPr/>
            </a:pPr>
            <a:r>
              <a:rPr lang="en-GB" altLang="zh-CN" dirty="0"/>
              <a:t>Result: </a:t>
            </a:r>
            <a:r>
              <a:rPr lang="en-GB" altLang="zh-CN" dirty="0" smtClean="0"/>
              <a:t>29Y/0N/3A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9199553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#3 AMP PAR for </a:t>
            </a:r>
            <a:r>
              <a:rPr lang="en-US" altLang="zh-CN" dirty="0" err="1" smtClean="0"/>
              <a:t>NesCom</a:t>
            </a:r>
            <a:r>
              <a:rPr lang="en-US" altLang="zh-CN" dirty="0" smtClean="0"/>
              <a:t>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PAR </a:t>
            </a:r>
            <a:r>
              <a:rPr lang="en-GB" altLang="zh-CN" dirty="0" smtClean="0"/>
              <a:t>incorporating the </a:t>
            </a:r>
            <a:r>
              <a:rPr lang="en-GB" altLang="zh-CN" dirty="0"/>
              <a:t>document 11-24/575r0 &lt;https://mentor.ieee.org/802.11/dcn/24/11-24-0575-00-0amp-p802-11bp-par.pdf&gt;</a:t>
            </a:r>
            <a:r>
              <a:rPr lang="en-GB" altLang="zh-CN" dirty="0" smtClean="0"/>
              <a:t> with comment resolutions in 11-24/0479r5, meets </a:t>
            </a:r>
            <a:r>
              <a:rPr lang="en-GB" altLang="zh-CN" dirty="0"/>
              <a:t>IEEE-SA guidelines,</a:t>
            </a:r>
            <a:endParaRPr lang="en-CA" altLang="zh-CN" dirty="0"/>
          </a:p>
          <a:p>
            <a:pPr marL="0" lvl="0" indent="0">
              <a:buNone/>
            </a:pPr>
            <a:r>
              <a:rPr lang="en-GB" altLang="zh-CN" dirty="0"/>
              <a:t>Request that the </a:t>
            </a:r>
            <a:r>
              <a:rPr lang="en-GB" altLang="zh-CN" dirty="0" smtClean="0"/>
              <a:t>WG Chair to generate AMP PAR document by incorporating the document 11-24/575r0 &lt;https</a:t>
            </a:r>
            <a:r>
              <a:rPr lang="en-GB" altLang="zh-CN" dirty="0"/>
              <a:t>://</a:t>
            </a:r>
            <a:r>
              <a:rPr lang="en-GB" altLang="zh-CN" dirty="0" smtClean="0"/>
              <a:t>mentor.ieee.org/802.11/dcn/24/11-24-0575-00-0amp-p802-11bp-par.pdf&gt; with comment resolutions in 11-24/0479r5, and submit the PAR to the WG to forward to the 802 EC for approval, allowing the WG Chair editing privilege. </a:t>
            </a:r>
            <a:endParaRPr lang="en-GB" altLang="zh-CN" dirty="0"/>
          </a:p>
          <a:p>
            <a:pPr marL="0" indent="0">
              <a:defRPr/>
            </a:pPr>
            <a:endParaRPr lang="en-GB" altLang="zh-CN" dirty="0"/>
          </a:p>
          <a:p>
            <a:pPr marL="0" indent="0">
              <a:defRPr/>
            </a:pPr>
            <a:r>
              <a:rPr lang="en-GB" altLang="zh-CN" dirty="0" smtClean="0"/>
              <a:t>Moved: </a:t>
            </a:r>
            <a:r>
              <a:rPr lang="en-GB" altLang="zh-CN" dirty="0" err="1" smtClean="0"/>
              <a:t>Zhanjing</a:t>
            </a:r>
            <a:r>
              <a:rPr lang="en-GB" altLang="zh-CN" dirty="0" smtClean="0"/>
              <a:t> </a:t>
            </a:r>
            <a:r>
              <a:rPr lang="en-GB" altLang="zh-CN" dirty="0" err="1" smtClean="0"/>
              <a:t>Bao</a:t>
            </a:r>
            <a:endParaRPr lang="en-GB" altLang="zh-CN" dirty="0"/>
          </a:p>
          <a:p>
            <a:pPr marL="0" indent="0">
              <a:defRPr/>
            </a:pPr>
            <a:r>
              <a:rPr lang="en-GB" altLang="zh-CN" dirty="0"/>
              <a:t>Seconded</a:t>
            </a:r>
            <a:r>
              <a:rPr lang="en-GB" altLang="zh-CN" dirty="0" smtClean="0"/>
              <a:t>: </a:t>
            </a:r>
            <a:r>
              <a:rPr lang="en-GB" altLang="zh-CN" dirty="0" err="1" smtClean="0"/>
              <a:t>Yinan</a:t>
            </a:r>
            <a:r>
              <a:rPr lang="en-GB" altLang="zh-CN" dirty="0" smtClean="0"/>
              <a:t> Qi</a:t>
            </a:r>
            <a:endParaRPr lang="en-GB" altLang="zh-CN" dirty="0"/>
          </a:p>
          <a:p>
            <a:pPr marL="0" indent="0">
              <a:defRPr/>
            </a:pPr>
            <a:r>
              <a:rPr lang="en-GB" altLang="zh-CN" dirty="0"/>
              <a:t>Result: </a:t>
            </a:r>
            <a:r>
              <a:rPr lang="en-GB" altLang="zh-CN" dirty="0" smtClean="0"/>
              <a:t>30Y/0N/0A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14747640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SG Motion #4 AMP CSD for 802 EC Approval </a:t>
            </a:r>
            <a:endParaRPr lang="zh-CN" altLang="en-US" dirty="0"/>
          </a:p>
        </p:txBody>
      </p:sp>
      <p:sp>
        <p:nvSpPr>
          <p:cNvPr id="3" name="内容占位符 2"/>
          <p:cNvSpPr>
            <a:spLocks noGrp="1"/>
          </p:cNvSpPr>
          <p:nvPr>
            <p:ph idx="1"/>
          </p:nvPr>
        </p:nvSpPr>
        <p:spPr/>
        <p:txBody>
          <a:bodyPr/>
          <a:lstStyle/>
          <a:p>
            <a:pPr marL="0" lvl="0" indent="0">
              <a:buNone/>
            </a:pPr>
            <a:r>
              <a:rPr lang="en-GB" altLang="zh-CN" dirty="0"/>
              <a:t>Believing that the </a:t>
            </a:r>
            <a:r>
              <a:rPr lang="en-GB" altLang="zh-CN" dirty="0" smtClean="0"/>
              <a:t>CSD contained in the </a:t>
            </a:r>
            <a:r>
              <a:rPr lang="en-GB" altLang="zh-CN" dirty="0"/>
              <a:t>document 11-24/1212r4 </a:t>
            </a:r>
            <a:r>
              <a:rPr lang="en-GB" altLang="zh-CN" dirty="0" smtClean="0"/>
              <a:t>&lt;https</a:t>
            </a:r>
            <a:r>
              <a:rPr lang="en-GB" altLang="zh-CN" dirty="0"/>
              <a:t>://</a:t>
            </a:r>
            <a:r>
              <a:rPr lang="en-GB" altLang="zh-CN" dirty="0" smtClean="0"/>
              <a:t>mentor.ieee.org/802.11/dcn/23/11-23-1212-04-0amp-ieee-802-11-amp-sg-proposed-csd.docx&gt;,  meets </a:t>
            </a:r>
            <a:r>
              <a:rPr lang="en-GB" altLang="zh-CN" dirty="0"/>
              <a:t>IEEE-SA guidelines,</a:t>
            </a:r>
            <a:endParaRPr lang="en-CA" altLang="zh-CN" dirty="0"/>
          </a:p>
          <a:p>
            <a:pPr marL="0" lvl="0" indent="0">
              <a:buNone/>
            </a:pPr>
            <a:r>
              <a:rPr lang="en-GB" altLang="zh-CN" dirty="0"/>
              <a:t>Request </a:t>
            </a:r>
            <a:r>
              <a:rPr lang="en-GB" altLang="zh-CN" dirty="0" smtClean="0"/>
              <a:t>that the CSD contained the document 11-24/1212r4 </a:t>
            </a:r>
            <a:r>
              <a:rPr lang="en-GB" altLang="zh-CN" dirty="0"/>
              <a:t>&lt;https://</a:t>
            </a:r>
            <a:r>
              <a:rPr lang="en-GB" altLang="zh-CN" dirty="0" smtClean="0"/>
              <a:t>mentor.ieee.org/802.11/dcn/23/11-23-1212-04-0amp-ieee-802-11-amp-sg-proposed-csd.docx</a:t>
            </a:r>
            <a:r>
              <a:rPr lang="en-GB" altLang="zh-CN" dirty="0"/>
              <a:t>&gt; </a:t>
            </a:r>
            <a:r>
              <a:rPr lang="en-GB" altLang="zh-CN" dirty="0" smtClean="0"/>
              <a:t>be </a:t>
            </a:r>
            <a:r>
              <a:rPr lang="en-GB" altLang="zh-CN" dirty="0"/>
              <a:t>posted to the IEEE 802 Executive Committee (EC) agenda for </a:t>
            </a:r>
            <a:r>
              <a:rPr lang="en-GB" altLang="zh-CN" dirty="0" smtClean="0"/>
              <a:t>802 EC approval. </a:t>
            </a:r>
            <a:endParaRPr lang="en-GB" altLang="zh-CN" dirty="0"/>
          </a:p>
          <a:p>
            <a:pPr marL="0" indent="0">
              <a:defRPr/>
            </a:pPr>
            <a:endParaRPr lang="en-GB" altLang="zh-CN" dirty="0"/>
          </a:p>
          <a:p>
            <a:pPr marL="0" indent="0">
              <a:defRPr/>
            </a:pPr>
            <a:r>
              <a:rPr lang="en-GB" altLang="zh-CN" dirty="0" smtClean="0"/>
              <a:t>Moved: Rolf DE VEGT</a:t>
            </a:r>
            <a:endParaRPr lang="en-GB" altLang="zh-CN" dirty="0"/>
          </a:p>
          <a:p>
            <a:pPr marL="0" indent="0">
              <a:defRPr/>
            </a:pPr>
            <a:r>
              <a:rPr lang="en-GB" altLang="zh-CN" dirty="0"/>
              <a:t>Seconded</a:t>
            </a:r>
            <a:r>
              <a:rPr lang="en-GB" altLang="zh-CN" dirty="0" smtClean="0"/>
              <a:t>: </a:t>
            </a:r>
            <a:r>
              <a:rPr lang="en-GB" altLang="zh-CN" dirty="0" err="1" smtClean="0"/>
              <a:t>Yinan</a:t>
            </a:r>
            <a:r>
              <a:rPr lang="en-GB" altLang="zh-CN" dirty="0" smtClean="0"/>
              <a:t> Qi</a:t>
            </a:r>
            <a:endParaRPr lang="en-GB" altLang="zh-CN" dirty="0"/>
          </a:p>
          <a:p>
            <a:pPr marL="0" indent="0">
              <a:defRPr/>
            </a:pPr>
            <a:r>
              <a:rPr lang="en-GB" altLang="zh-CN" dirty="0"/>
              <a:t>Result: </a:t>
            </a:r>
            <a:r>
              <a:rPr lang="en-GB" altLang="zh-CN" dirty="0" smtClean="0"/>
              <a:t>31Y/0N/1A</a:t>
            </a:r>
            <a:endParaRPr lang="en-GB"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833828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discussion</a:t>
            </a:r>
          </a:p>
          <a:p>
            <a:pPr lvl="1" eaLnBrk="0" hangingPunct="0">
              <a:defRPr/>
            </a:pPr>
            <a:r>
              <a:rPr lang="en-US" altLang="en-GB" dirty="0" smtClean="0">
                <a:solidFill>
                  <a:srgbClr val="00B050"/>
                </a:solidFill>
                <a:sym typeface="+mn-ea"/>
              </a:rPr>
              <a:t>11-24/0452</a:t>
            </a:r>
            <a:r>
              <a:rPr lang="en-US" altLang="en-GB" dirty="0">
                <a:solidFill>
                  <a:srgbClr val="00B050"/>
                </a:solidFill>
                <a:sym typeface="+mn-ea"/>
              </a:rPr>
              <a:t>, Overview of the 802.11ba PHY, Steve </a:t>
            </a:r>
            <a:r>
              <a:rPr lang="en-US" altLang="en-GB" dirty="0" err="1">
                <a:solidFill>
                  <a:srgbClr val="00B050"/>
                </a:solidFill>
                <a:sym typeface="+mn-ea"/>
              </a:rPr>
              <a:t>Shellhammer</a:t>
            </a:r>
            <a:r>
              <a:rPr lang="en-US" altLang="en-GB" dirty="0">
                <a:solidFill>
                  <a:srgbClr val="00B050"/>
                </a:solidFill>
                <a:sym typeface="+mn-ea"/>
              </a:rPr>
              <a:t> (Qualcomm) </a:t>
            </a:r>
            <a:endParaRPr lang="en-US" altLang="en-GB" dirty="0" smtClean="0">
              <a:solidFill>
                <a:srgbClr val="00B050"/>
              </a:solidFill>
              <a:sym typeface="+mn-ea"/>
            </a:endParaRPr>
          </a:p>
          <a:p>
            <a:pPr lvl="1" eaLnBrk="0" hangingPunct="0">
              <a:buSzTx/>
              <a:buFontTx/>
              <a:buChar char="–"/>
              <a:defRPr/>
            </a:pPr>
            <a:r>
              <a:rPr lang="en-US" altLang="en-US" sz="2100" dirty="0">
                <a:solidFill>
                  <a:srgbClr val="00B050"/>
                </a:solidFill>
                <a:sym typeface="+mn-ea"/>
              </a:rPr>
              <a:t>11-24/0482, AMP Terminology, </a:t>
            </a:r>
            <a:r>
              <a:rPr lang="en-US" altLang="en-US" sz="2100" dirty="0" err="1">
                <a:solidFill>
                  <a:srgbClr val="00B050"/>
                </a:solidFill>
                <a:sym typeface="+mn-ea"/>
              </a:rPr>
              <a:t>Shuqiao</a:t>
            </a:r>
            <a:r>
              <a:rPr lang="en-US" altLang="en-US" sz="2100" dirty="0">
                <a:solidFill>
                  <a:srgbClr val="00B050"/>
                </a:solidFill>
                <a:sym typeface="+mn-ea"/>
              </a:rPr>
              <a:t> Chen (Huawei)</a:t>
            </a:r>
          </a:p>
          <a:p>
            <a:pPr lvl="1" eaLnBrk="0" hangingPunct="0">
              <a:buSzTx/>
              <a:buFontTx/>
              <a:buChar char="–"/>
              <a:defRPr/>
            </a:pPr>
            <a:r>
              <a:rPr lang="en-US" altLang="en-US" sz="2100" dirty="0" smtClean="0">
                <a:sym typeface="+mn-ea"/>
              </a:rPr>
              <a:t>11-24/0178, brief and Q&amp;A</a:t>
            </a:r>
          </a:p>
          <a:p>
            <a:pPr lvl="1" eaLnBrk="0" hangingPunct="0">
              <a:buSzTx/>
              <a:buFontTx/>
              <a:buChar char="–"/>
              <a:defRPr/>
            </a:pPr>
            <a:r>
              <a:rPr lang="en-US" altLang="en-US" sz="2100" dirty="0" smtClean="0">
                <a:sym typeface="+mn-ea"/>
              </a:rPr>
              <a:t>11-24/0526</a:t>
            </a:r>
            <a:r>
              <a:rPr lang="en-US" altLang="en-US" sz="2100" dirty="0">
                <a:sym typeface="+mn-ea"/>
              </a:rPr>
              <a:t>, Server-Managed Secure Transaction with AMP Devices, Hui Luo (Infineon)</a:t>
            </a:r>
          </a:p>
          <a:p>
            <a:pPr lvl="1" eaLnBrk="0" hangingPunct="0">
              <a:buSzTx/>
              <a:buFontTx/>
              <a:buChar char="–"/>
              <a:defRPr/>
            </a:pPr>
            <a:r>
              <a:rPr lang="en-US" altLang="en-US" sz="2100" dirty="0">
                <a:sym typeface="+mn-ea"/>
              </a:rPr>
              <a:t>11-24/0537, close-range-backscattering-feasibility-study, </a:t>
            </a:r>
            <a:r>
              <a:rPr lang="en-US" altLang="en-US" sz="2100" dirty="0" err="1">
                <a:sym typeface="+mn-ea"/>
              </a:rPr>
              <a:t>Rui</a:t>
            </a:r>
            <a:r>
              <a:rPr lang="en-US" altLang="en-US" sz="2100" dirty="0">
                <a:sym typeface="+mn-ea"/>
              </a:rPr>
              <a:t> Cao (NXP</a:t>
            </a:r>
            <a:r>
              <a:rPr lang="en-US" altLang="en-US" sz="2100" dirty="0" smtClean="0">
                <a:sym typeface="+mn-ea"/>
              </a:rPr>
              <a:t>)</a:t>
            </a:r>
            <a:r>
              <a:rPr lang="en-US" altLang="en-GB" sz="20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Mar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dirty="0">
                <a:sym typeface="+mn-ea"/>
              </a:rPr>
              <a:t>11-24/0178, brief and Q&amp;A</a:t>
            </a:r>
          </a:p>
          <a:p>
            <a:pPr lvl="1" eaLnBrk="0" hangingPunct="0">
              <a:defRPr/>
            </a:pPr>
            <a:r>
              <a:rPr lang="en-US" altLang="en-US" sz="2100" dirty="0">
                <a:sym typeface="+mn-ea"/>
              </a:rPr>
              <a:t>11-24/0526, Server-Managed Secure Transaction with AMP Devices, Hui Luo (Infineon)</a:t>
            </a:r>
          </a:p>
          <a:p>
            <a:pPr lvl="1" eaLnBrk="0" hangingPunct="0">
              <a:defRPr/>
            </a:pPr>
            <a:r>
              <a:rPr lang="en-US" altLang="en-US" sz="2100" dirty="0">
                <a:sym typeface="+mn-ea"/>
              </a:rPr>
              <a:t>11-24/0537, close-range-backscattering-feasibility-study, </a:t>
            </a:r>
            <a:r>
              <a:rPr lang="en-US" altLang="en-US" sz="2100" dirty="0" err="1">
                <a:sym typeface="+mn-ea"/>
              </a:rPr>
              <a:t>Rui</a:t>
            </a:r>
            <a:r>
              <a:rPr lang="en-US" altLang="en-US" sz="2100" dirty="0">
                <a:sym typeface="+mn-ea"/>
              </a:rPr>
              <a:t> Cao (NXP) </a:t>
            </a:r>
            <a:r>
              <a:rPr lang="en-US" altLang="en-GB" dirty="0" smtClean="0"/>
              <a:t>Teleconference </a:t>
            </a:r>
            <a:r>
              <a:rPr lang="en-US" altLang="en-GB" dirty="0" smtClean="0"/>
              <a:t>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788</TotalTime>
  <Words>3514</Words>
  <Application>Microsoft Office PowerPoint</Application>
  <PresentationFormat>宽屏</PresentationFormat>
  <Paragraphs>527</Paragraphs>
  <Slides>36</Slides>
  <Notes>0</Notes>
  <HiddenSlides>0</HiddenSlides>
  <MMClips>0</MMClips>
  <ScaleCrop>false</ScaleCrop>
  <HeadingPairs>
    <vt:vector size="8" baseType="variant">
      <vt:variant>
        <vt:lpstr>已用的字体</vt:lpstr>
      </vt:variant>
      <vt:variant>
        <vt:i4>9</vt:i4>
      </vt:variant>
      <vt:variant>
        <vt:lpstr>主题</vt:lpstr>
      </vt:variant>
      <vt:variant>
        <vt:i4>2</vt:i4>
      </vt:variant>
      <vt:variant>
        <vt:lpstr>嵌入 OLE 服务器</vt:lpstr>
      </vt:variant>
      <vt:variant>
        <vt:i4>1</vt:i4>
      </vt:variant>
      <vt:variant>
        <vt:lpstr>幻灯片标题</vt:lpstr>
      </vt:variant>
      <vt:variant>
        <vt:i4>36</vt:i4>
      </vt:variant>
    </vt:vector>
  </HeadingPairs>
  <TitlesOfParts>
    <vt:vector size="4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SG Motion #1 AMP PAR CRs and AMP PAR update</vt:lpstr>
      <vt:lpstr>SG Motion #2 AMP CSD CRs and AMP CSD Update</vt:lpstr>
      <vt:lpstr>SG Motion #3 AMP PAR for NesCom Approval </vt:lpstr>
      <vt:lpstr>SG Motion #4 AMP CSD for 802 EC Approval </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190</cp:revision>
  <cp:lastPrinted>2014-11-04T15:04:00Z</cp:lastPrinted>
  <dcterms:created xsi:type="dcterms:W3CDTF">2007-04-17T18:10:00Z</dcterms:created>
  <dcterms:modified xsi:type="dcterms:W3CDTF">2024-03-14T16:54:55Z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