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36"/>
  </p:notesMasterIdLst>
  <p:handoutMasterIdLst>
    <p:handoutMasterId r:id="rId37"/>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277" r:id="rId16"/>
    <p:sldId id="1278" r:id="rId17"/>
    <p:sldId id="1279" r:id="rId18"/>
    <p:sldId id="1281" r:id="rId19"/>
    <p:sldId id="1282" r:id="rId20"/>
    <p:sldId id="1298" r:id="rId21"/>
    <p:sldId id="1310" r:id="rId22"/>
    <p:sldId id="1296" r:id="rId23"/>
    <p:sldId id="1283" r:id="rId24"/>
    <p:sldId id="1284" r:id="rId25"/>
    <p:sldId id="1295" r:id="rId26"/>
    <p:sldId id="1297" r:id="rId27"/>
    <p:sldId id="1286" r:id="rId28"/>
    <p:sldId id="1287" r:id="rId29"/>
    <p:sldId id="1311" r:id="rId30"/>
    <p:sldId id="1313" r:id="rId31"/>
    <p:sldId id="1322" r:id="rId32"/>
    <p:sldId id="1323" r:id="rId33"/>
    <p:sldId id="1312" r:id="rId34"/>
    <p:sldId id="1291"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264" y="60"/>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0" Type="http://schemas.openxmlformats.org/officeDocument/2006/relationships/tableStyles" Target="tableStyles.xml"/><Relationship Id="rId4" Type="http://schemas.openxmlformats.org/officeDocument/2006/relationships/slide" Target="slides/slide1.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handoutMaster" Target="handoutMasters/handoutMaster1.xml"/><Relationship Id="rId36" Type="http://schemas.openxmlformats.org/officeDocument/2006/relationships/notesMaster" Target="notesMasters/notesMaster1.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touchpoint.eventsair.com/2024-jan-ieee-802-wireless-interim-session/registratio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26"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sz="2000" kern="0" dirty="0" smtClean="0"/>
              <a:t>Host:</a:t>
            </a:r>
            <a:endParaRPr lang="en-US" sz="2000" kern="0" dirty="0" smtClean="0"/>
          </a:p>
          <a:p>
            <a:pPr lvl="1">
              <a:lnSpc>
                <a:spcPct val="120000"/>
              </a:lnSpc>
              <a:spcBef>
                <a:spcPts val="0"/>
              </a:spcBef>
            </a:pPr>
            <a:r>
              <a:rPr lang="en-US" sz="1800" kern="0" dirty="0" smtClean="0"/>
              <a:t>Disable Video for participants</a:t>
            </a:r>
            <a:endParaRPr lang="en-US" sz="1800" kern="0" dirty="0" smtClean="0"/>
          </a:p>
          <a:p>
            <a:pPr lvl="1">
              <a:lnSpc>
                <a:spcPct val="120000"/>
              </a:lnSpc>
              <a:spcBef>
                <a:spcPts val="0"/>
              </a:spcBef>
            </a:pPr>
            <a:r>
              <a:rPr lang="en-US" sz="1800" kern="0" dirty="0" smtClean="0"/>
              <a:t>Set up participants to mute on entry</a:t>
            </a:r>
            <a:endParaRPr lang="en-US" sz="1800" kern="0" dirty="0" smtClean="0"/>
          </a:p>
          <a:p>
            <a:pPr lvl="1">
              <a:lnSpc>
                <a:spcPct val="120000"/>
              </a:lnSpc>
              <a:spcBef>
                <a:spcPts val="0"/>
              </a:spcBef>
            </a:pPr>
            <a:r>
              <a:rPr lang="en-US" sz="1800" strike="sngStrike" kern="0" dirty="0" smtClean="0"/>
              <a:t>Set up Audio Options: </a:t>
            </a:r>
            <a:endParaRPr lang="en-US" sz="1800" strike="sngStrike" kern="0" dirty="0" smtClean="0"/>
          </a:p>
          <a:p>
            <a:pPr lvl="1">
              <a:lnSpc>
                <a:spcPct val="120000"/>
              </a:lnSpc>
              <a:spcBef>
                <a:spcPts val="0"/>
              </a:spcBef>
            </a:pPr>
            <a:r>
              <a:rPr lang="en-US" sz="1800" strike="sngStrike" kern="0" dirty="0" smtClean="0"/>
              <a:t>	Microphone -&gt; USB,  Speaker -&gt; USB,  Smart Audio -&gt; Music</a:t>
            </a:r>
            <a:endParaRPr lang="en-US" sz="1800" strike="sngStrike" kern="0" dirty="0" smtClean="0"/>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Mar</a:t>
            </a:r>
            <a:r>
              <a:rPr lang="en-US" sz="3200" dirty="0" smtClean="0">
                <a:sym typeface="+mn-ea"/>
              </a:rPr>
              <a:t> 2024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Mar</a:t>
            </a:r>
            <a:r>
              <a:rPr lang="en-US" sz="2400" dirty="0" smtClean="0">
                <a:sym typeface="+mn-ea"/>
              </a:rPr>
              <a:t> 2024 IEEE </a:t>
            </a:r>
            <a:r>
              <a:rPr lang="en-US" sz="2400" dirty="0">
                <a:sym typeface="+mn-ea"/>
              </a:rPr>
              <a:t>802 plenary</a:t>
            </a:r>
            <a:r>
              <a:rPr lang="en-US" sz="2400" dirty="0" smtClean="0">
                <a:sym typeface="+mn-ea"/>
              </a:rPr>
              <a:t>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smtClean="0">
                <a:sym typeface="+mn-ea"/>
                <a:hlinkClick r:id="rId1"/>
              </a:rPr>
              <a:t>h</a:t>
            </a:r>
            <a:r>
              <a:rPr lang="en-US" altLang="zh-CN" sz="2400" dirty="0">
                <a:hlinkClick r:id="rId1"/>
              </a:rPr>
              <a:t>2024 Jan IEEE 802 Wireless Interim Session (eventsair.com)</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endParaRPr lang="en-US" altLang="en-US"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endParaRPr lang="en-US" altLang="en-US" sz="1800" kern="0" dirty="0">
              <a:solidFill>
                <a:srgbClr val="00B050"/>
              </a:solidFill>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endParaRPr lang="en-US" altLang="en-US" sz="1600" strike="sngStrike"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endParaRPr lang="en-US" altLang="en-US" sz="1600" strike="sngStrike"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rgbClr val="00B050"/>
                </a:solidFill>
                <a:latin typeface="Calibri" panose="020F0502020204030204" pitchFamily="34" charset="0"/>
                <a:cs typeface="Calibri" panose="020F0502020204030204" pitchFamily="34" charset="0"/>
              </a:rPr>
              <a:t>Amichai</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Sanderovich</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Wiliot</a:t>
            </a:r>
            <a:r>
              <a:rPr lang="en-US" altLang="en-US" sz="1600" kern="0" dirty="0" smtClean="0">
                <a:solidFill>
                  <a:srgbClr val="00B050"/>
                </a:solidFill>
                <a:latin typeface="Calibri" panose="020F0502020204030204" pitchFamily="34" charset="0"/>
                <a:cs typeface="Calibri" panose="020F0502020204030204" pitchFamily="34" charset="0"/>
              </a:rPr>
              <a:t>)</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rgbClr val="00B050"/>
                </a:solidFill>
                <a:latin typeface="Calibri" panose="020F0502020204030204" pitchFamily="34" charset="0"/>
                <a:cs typeface="Calibri" panose="020F0502020204030204" pitchFamily="34" charset="0"/>
              </a:rPr>
              <a:t>Joerg</a:t>
            </a:r>
            <a:r>
              <a:rPr lang="en-US" altLang="en-US" sz="1600" kern="0" dirty="0" smtClean="0">
                <a:solidFill>
                  <a:srgbClr val="00B050"/>
                </a:solidFill>
                <a:latin typeface="Calibri" panose="020F0502020204030204" pitchFamily="34" charset="0"/>
                <a:cs typeface="Calibri" panose="020F0502020204030204" pitchFamily="34" charset="0"/>
              </a:rPr>
              <a:t> Robert (TU </a:t>
            </a:r>
            <a:r>
              <a:rPr lang="en-US" altLang="en-US" sz="1600" kern="0" dirty="0" err="1" smtClean="0">
                <a:solidFill>
                  <a:srgbClr val="00B050"/>
                </a:solidFill>
                <a:latin typeface="Calibri" panose="020F0502020204030204" pitchFamily="34" charset="0"/>
                <a:cs typeface="Calibri" panose="020F0502020204030204" pitchFamily="34" charset="0"/>
              </a:rPr>
              <a:t>Ilmenau</a:t>
            </a:r>
            <a:r>
              <a:rPr lang="en-US" altLang="en-US" sz="1600" kern="0" dirty="0" smtClean="0">
                <a:solidFill>
                  <a:srgbClr val="00B050"/>
                </a:solidFill>
                <a:latin typeface="Calibri" panose="020F0502020204030204" pitchFamily="34" charset="0"/>
                <a:cs typeface="Calibri" panose="020F0502020204030204" pitchFamily="34" charset="0"/>
              </a:rPr>
              <a:t> / </a:t>
            </a:r>
            <a:r>
              <a:rPr lang="en-US" altLang="en-US" sz="1600" kern="0" dirty="0" err="1" smtClean="0">
                <a:solidFill>
                  <a:srgbClr val="00B050"/>
                </a:solidFill>
                <a:latin typeface="Calibri" panose="020F0502020204030204" pitchFamily="34" charset="0"/>
                <a:cs typeface="Calibri" panose="020F0502020204030204" pitchFamily="34" charset="0"/>
              </a:rPr>
              <a:t>Fraunhofer</a:t>
            </a:r>
            <a:r>
              <a:rPr lang="en-US" altLang="en-US" sz="1600" kern="0" dirty="0" smtClean="0">
                <a:solidFill>
                  <a:srgbClr val="00B050"/>
                </a:solidFill>
                <a:latin typeface="Calibri" panose="020F0502020204030204" pitchFamily="34" charset="0"/>
                <a:cs typeface="Calibri" panose="020F0502020204030204" pitchFamily="34" charset="0"/>
              </a:rPr>
              <a:t> IIS)</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11-24/0178, </a:t>
            </a:r>
            <a:r>
              <a:rPr lang="en-US" altLang="en-US" sz="1600" kern="0" dirty="0">
                <a:solidFill>
                  <a:srgbClr val="FFC000"/>
                </a:solidFill>
                <a:latin typeface="Calibri" panose="020F0502020204030204" pitchFamily="34" charset="0"/>
                <a:cs typeface="Calibri" panose="020F0502020204030204" pitchFamily="34" charset="0"/>
              </a:rPr>
              <a:t>Security considerations in </a:t>
            </a:r>
            <a:r>
              <a:rPr lang="en-US" altLang="en-GB" sz="1600" kern="0" dirty="0">
                <a:solidFill>
                  <a:srgbClr val="FFC000"/>
                </a:solidFill>
                <a:latin typeface="Calibri" panose="020F0502020204030204" pitchFamily="34" charset="0"/>
                <a:cs typeface="Calibri" panose="020F0502020204030204" pitchFamily="34" charset="0"/>
              </a:rPr>
              <a:t>Ambient Power Communications, Hui Luo (Infineon </a:t>
            </a:r>
            <a:r>
              <a:rPr lang="en-US" altLang="en-GB" sz="1600" kern="0" dirty="0" smtClean="0">
                <a:solidFill>
                  <a:srgbClr val="FFC000"/>
                </a:solidFill>
                <a:latin typeface="Calibri" panose="020F0502020204030204" pitchFamily="34" charset="0"/>
                <a:cs typeface="Calibri" panose="020F0502020204030204" pitchFamily="34" charset="0"/>
              </a:rPr>
              <a:t>Technologies)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11-24/0404, AMP Energizer Devices and BSS Coloring, Ugo Campiglio (Cisco)</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11-24/0421, AMP link access, </a:t>
            </a:r>
            <a:r>
              <a:rPr lang="en-US" altLang="zh-CN" sz="1600" kern="0" dirty="0">
                <a:solidFill>
                  <a:schemeClr val="tx1"/>
                </a:solidFill>
                <a:latin typeface="Calibri" panose="020F0502020204030204" pitchFamily="34" charset="0"/>
                <a:cs typeface="Calibri" panose="020F0502020204030204" pitchFamily="34" charset="0"/>
                <a:sym typeface="+mn-ea"/>
              </a:rPr>
              <a:t>Solomon </a:t>
            </a:r>
            <a:r>
              <a:rPr lang="en-US" altLang="zh-CN" sz="1600" kern="0" dirty="0" err="1">
                <a:solidFill>
                  <a:schemeClr val="tx1"/>
                </a:solidFill>
                <a:latin typeface="Calibri" panose="020F0502020204030204" pitchFamily="34" charset="0"/>
                <a:cs typeface="Calibri" panose="020F0502020204030204" pitchFamily="34" charset="0"/>
                <a:sym typeface="+mn-ea"/>
              </a:rPr>
              <a:t>Trainin</a:t>
            </a:r>
            <a:r>
              <a:rPr lang="en-US" altLang="zh-CN" sz="1600" kern="0" dirty="0">
                <a:solidFill>
                  <a:schemeClr val="tx1"/>
                </a:solidFill>
                <a:latin typeface="Calibri" panose="020F0502020204030204" pitchFamily="34" charset="0"/>
                <a:cs typeface="Calibri" panose="020F0502020204030204" pitchFamily="34" charset="0"/>
                <a:sym typeface="+mn-ea"/>
              </a:rPr>
              <a:t> (</a:t>
            </a:r>
            <a:r>
              <a:rPr lang="en-US" altLang="zh-CN" sz="1600" kern="0" dirty="0" err="1">
                <a:solidFill>
                  <a:schemeClr val="tx1"/>
                </a:solidFill>
                <a:latin typeface="Calibri" panose="020F0502020204030204" pitchFamily="34" charset="0"/>
                <a:cs typeface="Calibri" panose="020F0502020204030204" pitchFamily="34" charset="0"/>
                <a:sym typeface="+mn-ea"/>
              </a:rPr>
              <a:t>Wiliot</a:t>
            </a:r>
            <a:r>
              <a:rPr lang="en-US" altLang="zh-CN" sz="1600" kern="0" dirty="0">
                <a:solidFill>
                  <a:schemeClr val="tx1"/>
                </a:solidFill>
                <a:latin typeface="Calibri" panose="020F0502020204030204" pitchFamily="34" charset="0"/>
                <a:cs typeface="Calibri" panose="020F0502020204030204" pitchFamily="34" charset="0"/>
                <a:sym typeface="+mn-ea"/>
              </a:rPr>
              <a:t>)</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11-24/0452, Overview of the 802.11ba PHY, </a:t>
            </a:r>
            <a:r>
              <a:rPr lang="en-US" altLang="en-US" sz="1600" kern="0" dirty="0" smtClean="0">
                <a:solidFill>
                  <a:schemeClr val="tx1"/>
                </a:solidFill>
                <a:latin typeface="Calibri" panose="020F0502020204030204" pitchFamily="34" charset="0"/>
                <a:cs typeface="Calibri" panose="020F0502020204030204" pitchFamily="34" charset="0"/>
                <a:sym typeface="+mn-ea"/>
              </a:rPr>
              <a:t>Steve Shellhammer (Qualcomm)</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11-24/0482, AMP Terminology, Shuqiao Chen (Huawei)</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11-24/0526, Server-Managed Secure Transaction with AMP Devices, Hui Luo (Infineon)</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11-24/0537, close-range-backscattering-feasibility-study, Rui Cao (NXP)</a:t>
            </a:r>
            <a:endParaRPr lang="en-US" altLang="en-US"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a:t>
            </a:r>
            <a:r>
              <a:rPr lang="en-US" altLang="en-US" sz="1600" kern="0" dirty="0">
                <a:solidFill>
                  <a:schemeClr val="tx1"/>
                </a:solidFill>
                <a:latin typeface="Calibri" panose="020F0502020204030204" pitchFamily="34" charset="0"/>
                <a:cs typeface="Calibri" panose="020F0502020204030204" pitchFamily="34" charset="0"/>
              </a:rPr>
              <a:t>(call for submissions)</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57353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4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u="sng" dirty="0" smtClean="0">
                <a:solidFill>
                  <a:schemeClr val="tx1"/>
                </a:solidFill>
              </a:rPr>
              <a:t>Tuesday</a:t>
            </a:r>
            <a:r>
              <a:rPr lang="en-GB" altLang="en-US" u="sng" dirty="0" smtClean="0">
                <a:solidFill>
                  <a:schemeClr val="tx1"/>
                </a:solidFill>
              </a:rPr>
              <a:t> (AM2,  </a:t>
            </a:r>
            <a:r>
              <a:rPr lang="en-US" altLang="en-GB" u="sng" dirty="0" smtClean="0">
                <a:solidFill>
                  <a:schemeClr val="tx1"/>
                </a:solidFill>
              </a:rPr>
              <a:t>Centennial G</a:t>
            </a:r>
            <a:r>
              <a:rPr lang="en-GB" altLang="en-US" u="sng" dirty="0" smtClean="0">
                <a:solidFill>
                  <a:schemeClr val="tx1"/>
                </a:solidFill>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olidFill>
                  <a:schemeClr val="tx1"/>
                </a:solidFill>
              </a:rPr>
              <a:t>Call </a:t>
            </a:r>
            <a:r>
              <a:rPr lang="en-US" altLang="en-GB" dirty="0">
                <a:solidFill>
                  <a:schemeClr val="tx1"/>
                </a:solidFill>
              </a:rPr>
              <a:t>meeting to order and remind the group to record </a:t>
            </a:r>
            <a:r>
              <a:rPr lang="en-US" altLang="en-GB" dirty="0" smtClean="0">
                <a:solidFill>
                  <a:schemeClr val="tx1"/>
                </a:solidFill>
              </a:rPr>
              <a:t>attendance </a:t>
            </a:r>
            <a:r>
              <a:rPr lang="en-US" altLang="en-GB" dirty="0">
                <a:solidFill>
                  <a:schemeClr val="tx1"/>
                </a:solidFill>
              </a:rPr>
              <a:t>on imat.ieee.org</a:t>
            </a:r>
            <a:endParaRPr lang="en-GB" altLang="en-US" dirty="0">
              <a:solidFill>
                <a:schemeClr val="tx1"/>
              </a:solidFill>
            </a:endParaRPr>
          </a:p>
          <a:p>
            <a:pPr lvl="0" eaLnBrk="0" hangingPunct="0">
              <a:lnSpc>
                <a:spcPct val="120000"/>
              </a:lnSpc>
              <a:spcBef>
                <a:spcPts val="600"/>
              </a:spcBef>
              <a:defRPr/>
            </a:pPr>
            <a:r>
              <a:rPr lang="en-GB" altLang="en-US" dirty="0">
                <a:solidFill>
                  <a:schemeClr val="tx1"/>
                </a:solidFill>
              </a:rPr>
              <a:t>IEEE-SA IPR policies </a:t>
            </a:r>
            <a:r>
              <a:rPr lang="en-US" altLang="en-GB" dirty="0">
                <a:solidFill>
                  <a:schemeClr val="tx1"/>
                </a:solidFill>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olidFill>
                  <a:schemeClr val="tx1"/>
                </a:solidFill>
              </a:rPr>
              <a:t>Approve weekly meeting </a:t>
            </a:r>
            <a:r>
              <a:rPr lang="en-GB" altLang="en-US" dirty="0" smtClean="0">
                <a:solidFill>
                  <a:schemeClr val="tx1"/>
                </a:solidFill>
              </a:rPr>
              <a:t>agenda</a:t>
            </a:r>
            <a:endParaRPr lang="en-GB" altLang="en-US" dirty="0" smtClean="0">
              <a:solidFill>
                <a:schemeClr val="tx1"/>
              </a:solidFill>
            </a:endParaRPr>
          </a:p>
          <a:p>
            <a:pPr lvl="0" eaLnBrk="0" hangingPunct="0">
              <a:lnSpc>
                <a:spcPct val="120000"/>
              </a:lnSpc>
              <a:spcBef>
                <a:spcPts val="600"/>
              </a:spcBef>
              <a:defRPr/>
            </a:pPr>
            <a:r>
              <a:rPr lang="en-US" altLang="zh-CN" dirty="0" smtClean="0">
                <a:solidFill>
                  <a:schemeClr val="tx1"/>
                </a:solidFill>
              </a:rPr>
              <a:t>Approve past meeting minutes</a:t>
            </a:r>
            <a:endParaRPr lang="en-US" altLang="zh-CN" dirty="0" smtClean="0">
              <a:solidFill>
                <a:schemeClr val="tx1"/>
              </a:solidFill>
            </a:endParaRPr>
          </a:p>
          <a:p>
            <a:pPr lvl="0" eaLnBrk="0" hangingPunct="0">
              <a:lnSpc>
                <a:spcPct val="120000"/>
              </a:lnSpc>
              <a:spcBef>
                <a:spcPts val="600"/>
              </a:spcBef>
              <a:defRPr/>
            </a:pPr>
            <a:r>
              <a:rPr lang="en-GB" altLang="en-US" dirty="0" smtClean="0">
                <a:solidFill>
                  <a:schemeClr val="tx1"/>
                </a:solidFill>
              </a:rPr>
              <a:t>AMP SG timeline and progress review</a:t>
            </a:r>
            <a:endParaRPr lang="en-GB" altLang="en-US" dirty="0" smtClean="0">
              <a:solidFill>
                <a:schemeClr val="tx1"/>
              </a:solidFill>
            </a:endParaRPr>
          </a:p>
          <a:p>
            <a:pPr eaLnBrk="0" hangingPunct="0">
              <a:lnSpc>
                <a:spcPct val="120000"/>
              </a:lnSpc>
              <a:spcBef>
                <a:spcPts val="600"/>
              </a:spcBef>
              <a:defRPr/>
            </a:pPr>
            <a:r>
              <a:rPr lang="en-US" altLang="en-GB" dirty="0" smtClean="0">
                <a:solidFill>
                  <a:schemeClr val="tx1"/>
                </a:solidFill>
              </a:rPr>
              <a:t>PAR/CSD Comments and resolutions (11/24/0479)</a:t>
            </a:r>
            <a:endParaRPr lang="en-US" altLang="en-GB" dirty="0" smtClean="0">
              <a:solidFill>
                <a:schemeClr val="tx1"/>
              </a:solidFill>
            </a:endParaRPr>
          </a:p>
          <a:p>
            <a:pPr eaLnBrk="0" hangingPunct="0">
              <a:lnSpc>
                <a:spcPct val="120000"/>
              </a:lnSpc>
              <a:spcBef>
                <a:spcPts val="600"/>
              </a:spcBef>
              <a:defRPr/>
            </a:pPr>
            <a:r>
              <a:rPr lang="en-US" altLang="en-GB" dirty="0" smtClean="0">
                <a:solidFill>
                  <a:schemeClr val="tx1"/>
                </a:solidFill>
              </a:rPr>
              <a:t>Contribution discussion</a:t>
            </a:r>
            <a:endParaRPr lang="en-US" altLang="en-GB" dirty="0" smtClean="0">
              <a:solidFill>
                <a:schemeClr val="tx1"/>
              </a:solidFill>
            </a:endParaRPr>
          </a:p>
          <a:p>
            <a:pPr eaLnBrk="0" hangingPunct="0">
              <a:lnSpc>
                <a:spcPct val="120000"/>
              </a:lnSpc>
              <a:spcBef>
                <a:spcPts val="600"/>
              </a:spcBef>
              <a:defRPr/>
            </a:pPr>
            <a:r>
              <a:rPr lang="en-US" altLang="en-GB" dirty="0" smtClean="0">
                <a:solidFill>
                  <a:schemeClr val="tx1"/>
                </a:solidFill>
              </a:rPr>
              <a:t>Any </a:t>
            </a:r>
            <a:r>
              <a:rPr lang="en-US" altLang="en-GB" dirty="0">
                <a:solidFill>
                  <a:schemeClr val="tx1"/>
                </a:solidFill>
              </a:rPr>
              <a:t>other business?</a:t>
            </a:r>
            <a:endParaRPr lang="en-US" altLang="en-GB" dirty="0">
              <a:solidFill>
                <a:schemeClr val="tx1"/>
              </a:solidFill>
            </a:endParaRPr>
          </a:p>
          <a:p>
            <a:pPr lvl="0" eaLnBrk="0" hangingPunct="0">
              <a:lnSpc>
                <a:spcPct val="120000"/>
              </a:lnSpc>
              <a:spcBef>
                <a:spcPts val="600"/>
              </a:spcBef>
              <a:defRPr/>
            </a:pPr>
            <a:r>
              <a:rPr lang="en-GB" altLang="en-US" dirty="0">
                <a:solidFill>
                  <a:schemeClr val="tx1"/>
                </a:solidFill>
                <a:sym typeface="+mn-ea"/>
              </a:rPr>
              <a:t>Recess</a:t>
            </a:r>
            <a:endParaRPr lang="en-GB" altLang="en-US" dirty="0">
              <a:solidFill>
                <a:schemeClr val="tx1"/>
              </a:solidFill>
              <a:sym typeface="+mn-ea"/>
            </a:endParaRPr>
          </a:p>
          <a:p>
            <a:pPr lvl="0" eaLnBrk="0" hangingPunct="0">
              <a:lnSpc>
                <a:spcPct val="120000"/>
              </a:lnSpc>
              <a:spcBef>
                <a:spcPts val="600"/>
              </a:spcBef>
              <a:defRPr/>
            </a:pPr>
            <a:endParaRPr lang="en-GB" altLang="en-US" dirty="0">
              <a:solidFill>
                <a:schemeClr val="tx1"/>
              </a:solidFill>
              <a:sym typeface="+mn-ea"/>
            </a:endParaRPr>
          </a:p>
          <a:p>
            <a:pPr marL="0" lvl="0" indent="0" eaLnBrk="0" hangingPunct="0">
              <a:lnSpc>
                <a:spcPct val="120000"/>
              </a:lnSpc>
              <a:spcBef>
                <a:spcPts val="600"/>
              </a:spcBef>
              <a:buNone/>
              <a:defRPr/>
            </a:pPr>
            <a:r>
              <a:rPr lang="en-US" altLang="en-GB" u="sng" dirty="0" smtClean="0">
                <a:sym typeface="+mn-ea"/>
              </a:rPr>
              <a:t>Tuesday</a:t>
            </a:r>
            <a:r>
              <a:rPr lang="en-GB" altLang="en-US" u="sng" dirty="0" smtClean="0">
                <a:sym typeface="+mn-ea"/>
              </a:rPr>
              <a:t> (</a:t>
            </a:r>
            <a:r>
              <a:rPr lang="en-US" altLang="en-GB" u="sng" dirty="0" smtClean="0">
                <a:sym typeface="+mn-ea"/>
              </a:rPr>
              <a:t>EVE</a:t>
            </a:r>
            <a:r>
              <a:rPr lang="en-GB" altLang="en-US" u="sng" dirty="0" smtClean="0">
                <a:sym typeface="+mn-ea"/>
              </a:rPr>
              <a:t>,  </a:t>
            </a:r>
            <a:r>
              <a:rPr lang="en-US" altLang="en-GB" u="sng" dirty="0" smtClean="0">
                <a:sym typeface="+mn-ea"/>
              </a:rPr>
              <a:t>Centennial G</a:t>
            </a:r>
            <a:r>
              <a:rPr lang="en-GB" altLang="en-US" u="sng" dirty="0" smtClean="0">
                <a:sym typeface="+mn-ea"/>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ym typeface="+mn-ea"/>
              </a:rPr>
              <a:t>Call </a:t>
            </a:r>
            <a:r>
              <a:rPr lang="en-US" altLang="en-GB" dirty="0">
                <a:sym typeface="+mn-ea"/>
              </a:rPr>
              <a:t>meeting to order and remind the group to record </a:t>
            </a:r>
            <a:r>
              <a:rPr lang="en-US" altLang="en-GB" dirty="0" smtClean="0">
                <a:sym typeface="+mn-ea"/>
              </a:rPr>
              <a:t>attendance </a:t>
            </a:r>
            <a:r>
              <a:rPr lang="en-US" altLang="en-GB" dirty="0">
                <a:sym typeface="+mn-ea"/>
              </a:rPr>
              <a:t>on imat.ieee.org</a:t>
            </a:r>
            <a:endParaRPr lang="en-GB" altLang="en-US" dirty="0">
              <a:solidFill>
                <a:schemeClr val="tx1"/>
              </a:solidFill>
            </a:endParaRPr>
          </a:p>
          <a:p>
            <a:pPr lvl="0" eaLnBrk="0" hangingPunct="0">
              <a:lnSpc>
                <a:spcPct val="120000"/>
              </a:lnSpc>
              <a:spcBef>
                <a:spcPts val="600"/>
              </a:spcBef>
              <a:defRPr/>
            </a:pPr>
            <a:r>
              <a:rPr lang="en-GB" altLang="en-US" dirty="0">
                <a:sym typeface="+mn-ea"/>
              </a:rPr>
              <a:t>IEEE-SA IPR policies </a:t>
            </a:r>
            <a:r>
              <a:rPr lang="en-US" altLang="en-GB" dirty="0">
                <a:sym typeface="+mn-ea"/>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ym typeface="+mn-ea"/>
              </a:rPr>
              <a:t>Approve meeting </a:t>
            </a:r>
            <a:r>
              <a:rPr lang="en-GB" altLang="en-US" dirty="0" smtClean="0">
                <a:sym typeface="+mn-ea"/>
              </a:rPr>
              <a:t>agenda</a:t>
            </a:r>
            <a:endParaRPr lang="en-GB" altLang="en-US" dirty="0" smtClean="0">
              <a:sym typeface="+mn-ea"/>
            </a:endParaRPr>
          </a:p>
          <a:p>
            <a:pPr lvl="0" eaLnBrk="0" hangingPunct="0">
              <a:lnSpc>
                <a:spcPct val="120000"/>
              </a:lnSpc>
              <a:spcBef>
                <a:spcPts val="600"/>
              </a:spcBef>
              <a:defRPr/>
            </a:pPr>
            <a:r>
              <a:rPr lang="en-US" altLang="en-GB" dirty="0" smtClean="0">
                <a:sym typeface="+mn-ea"/>
              </a:rPr>
              <a:t>PAR/CSD comments and resolutions </a:t>
            </a:r>
            <a:r>
              <a:rPr lang="en-US" altLang="en-GB" dirty="0" smtClean="0">
                <a:sym typeface="+mn-ea"/>
              </a:rPr>
              <a:t>(11/24/0479)</a:t>
            </a:r>
            <a:endParaRPr lang="en-US" altLang="en-GB" dirty="0" smtClean="0">
              <a:sym typeface="+mn-ea"/>
            </a:endParaRPr>
          </a:p>
          <a:p>
            <a:pPr lvl="0" eaLnBrk="0" hangingPunct="0">
              <a:lnSpc>
                <a:spcPct val="120000"/>
              </a:lnSpc>
              <a:spcBef>
                <a:spcPts val="600"/>
              </a:spcBef>
              <a:defRPr/>
            </a:pPr>
            <a:r>
              <a:rPr lang="en-US" altLang="en-GB" dirty="0" smtClean="0">
                <a:sym typeface="+mn-ea"/>
              </a:rPr>
              <a:t>Contribution discussion</a:t>
            </a:r>
            <a:endParaRPr lang="en-US" altLang="en-GB" dirty="0" smtClean="0">
              <a:sym typeface="+mn-ea"/>
            </a:endParaRPr>
          </a:p>
          <a:p>
            <a:pPr lvl="0" eaLnBrk="0" hangingPunct="0">
              <a:lnSpc>
                <a:spcPct val="120000"/>
              </a:lnSpc>
              <a:spcBef>
                <a:spcPts val="600"/>
              </a:spcBef>
              <a:defRPr/>
            </a:pPr>
            <a:r>
              <a:rPr lang="en-US" altLang="en-GB" dirty="0" smtClean="0">
                <a:sym typeface="+mn-ea"/>
              </a:rPr>
              <a:t>Recess</a:t>
            </a:r>
            <a:endParaRPr lang="en-GB" altLang="en-US" dirty="0" smtClean="0">
              <a:sym typeface="+mn-ea"/>
            </a:endParaRPr>
          </a:p>
          <a:p>
            <a:pPr lvl="0" eaLnBrk="0" hangingPunct="0">
              <a:lnSpc>
                <a:spcPct val="120000"/>
              </a:lnSpc>
              <a:spcBef>
                <a:spcPts val="600"/>
              </a:spcBef>
              <a:defRPr/>
            </a:pPr>
            <a:endParaRPr lang="en-GB" altLang="en-US" dirty="0" smtClean="0">
              <a:solidFill>
                <a:schemeClr val="tx1"/>
              </a:solidFill>
            </a:endParaRPr>
          </a:p>
          <a:p>
            <a:pPr marL="0" lvl="0" indent="0" eaLnBrk="0" hangingPunct="0">
              <a:lnSpc>
                <a:spcPct val="120000"/>
              </a:lnSpc>
              <a:spcBef>
                <a:spcPts val="600"/>
              </a:spcBef>
              <a:buNone/>
              <a:defRPr/>
            </a:pPr>
            <a:endParaRPr lang="en-GB" altLang="en-US" dirty="0">
              <a:solidFill>
                <a:schemeClr val="tx1"/>
              </a:solidFill>
              <a:sym typeface="+mn-ea"/>
            </a:endParaRPr>
          </a:p>
        </p:txBody>
      </p:sp>
      <p:sp>
        <p:nvSpPr>
          <p:cNvPr id="7" name="Rectangle 3"/>
          <p:cNvSpPr txBox="1">
            <a:spLocks noChangeArrowheads="1"/>
          </p:cNvSpPr>
          <p:nvPr/>
        </p:nvSpPr>
        <p:spPr bwMode="auto">
          <a:xfrm>
            <a:off x="6280150" y="1576070"/>
            <a:ext cx="5015230" cy="482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PAR/CSD comments and resolutions </a:t>
            </a:r>
            <a:r>
              <a:rPr lang="en-US" altLang="en-GB" sz="1000" dirty="0" smtClean="0">
                <a:sym typeface="+mn-ea"/>
              </a:rPr>
              <a:t> (11/24/0479)</a:t>
            </a:r>
            <a:endParaRPr lang="en-US" altLang="en-GB" sz="1000" dirty="0" smtClean="0">
              <a:solidFill>
                <a:schemeClr val="tx1"/>
              </a:solidFill>
            </a:endParaRPr>
          </a:p>
          <a:p>
            <a:pPr eaLnBrk="0" hangingPunct="0">
              <a:defRPr/>
            </a:pPr>
            <a:r>
              <a:rPr lang="en-US" altLang="en-GB" sz="1000" dirty="0" smtClean="0">
                <a:sym typeface="+mn-ea"/>
              </a:rPr>
              <a:t>Motion to approve PAR/CSD CRs and updated PAR/CSD</a:t>
            </a:r>
            <a:endParaRPr lang="en-US" altLang="en-GB"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Teleconference Plan</a:t>
            </a:r>
            <a:endParaRPr lang="en-US" altLang="en-GB" sz="1000" dirty="0" smtClean="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GB" altLang="en-US" dirty="0" smtClean="0"/>
              <a:t>Approve past meeting minutes</a:t>
            </a:r>
            <a:endParaRPr lang="en-GB" altLang="en-US" dirty="0" smtClean="0"/>
          </a:p>
          <a:p>
            <a:pPr lvl="0" eaLnBrk="0" hangingPunct="0">
              <a:defRPr/>
            </a:pPr>
            <a:r>
              <a:rPr lang="en-GB" altLang="en-US" dirty="0" smtClean="0"/>
              <a:t>AMP SG timeline and progress review</a:t>
            </a:r>
            <a:endParaRPr lang="en-GB" altLang="en-US" dirty="0" smtClean="0"/>
          </a:p>
          <a:p>
            <a:pPr lvl="0" eaLnBrk="0" hangingPunct="0">
              <a:defRPr/>
            </a:pPr>
            <a:r>
              <a:rPr lang="en-GB" altLang="en-US" dirty="0" smtClean="0"/>
              <a:t>ITU-T SG20 Liaison Response (11-23/2203) discussion</a:t>
            </a:r>
            <a:endParaRPr lang="en-GB" altLang="en-US" dirty="0" smtClean="0"/>
          </a:p>
          <a:p>
            <a:pPr eaLnBrk="0" hangingPunct="0">
              <a:defRPr/>
            </a:pPr>
            <a:r>
              <a:rPr lang="en-GB" altLang="en-US" dirty="0" smtClean="0"/>
              <a:t>Contribution discussion</a:t>
            </a:r>
            <a:endParaRPr lang="en-GB" altLang="en-US" dirty="0" smtClean="0"/>
          </a:p>
          <a:p>
            <a:pPr lvl="1" eaLnBrk="0" hangingPunct="0">
              <a:defRPr/>
            </a:pPr>
            <a:r>
              <a:rPr lang="en-GB" altLang="en-US" i="1" dirty="0" smtClean="0"/>
              <a:t>TBD</a:t>
            </a:r>
            <a:endParaRPr lang="en-GB" altLang="en-US" i="1" dirty="0" smtClean="0"/>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en-GB" dirty="0" smtClean="0"/>
              <a:t>Jan Interim</a:t>
            </a:r>
            <a:r>
              <a:rPr lang="en-US" altLang="zh-CN" dirty="0" smtClean="0"/>
              <a:t> </a:t>
            </a:r>
            <a:r>
              <a:rPr lang="en-GB" altLang="en-US" dirty="0" smtClean="0"/>
              <a:t>session as below:</a:t>
            </a:r>
            <a:endParaRPr lang="en-GB" altLang="en-US" dirty="0" smtClean="0"/>
          </a:p>
          <a:p>
            <a:pPr lvl="1" indent="-342900" eaLnBrk="0" hangingPunct="0">
              <a:buFontTx/>
              <a:buChar char="-"/>
              <a:defRPr/>
            </a:pPr>
            <a:r>
              <a:rPr lang="en-GB" altLang="en-US" dirty="0">
                <a:hlinkClick r:id="rId1"/>
              </a:rPr>
              <a:t>https://mentor.ieee.org/802.11/dcn/24/11-24-0230-00-0amp-amp-sg-meeting-minutes-for-january-2024-interim.docx</a:t>
            </a:r>
            <a:endParaRPr lang="en-GB" altLang="en-US" dirty="0">
              <a:hlinkClick r:id="rId1"/>
            </a:endParaRPr>
          </a:p>
          <a:p>
            <a:pPr lvl="1" indent="-342900" eaLnBrk="0" hangingPunct="0">
              <a:buFontTx/>
              <a:buChar char="-"/>
              <a:defRPr/>
            </a:pPr>
            <a:endParaRPr lang="en-GB" altLang="en-US" dirty="0"/>
          </a:p>
          <a:p>
            <a:pPr marL="0" lvl="0" indent="0" eaLnBrk="0" hangingPunct="0">
              <a:buNone/>
              <a:defRPr/>
            </a:pPr>
            <a:r>
              <a:rPr lang="en-GB" altLang="en-US" dirty="0" smtClean="0"/>
              <a:t>Moved: Harry </a:t>
            </a:r>
            <a:r>
              <a:rPr lang="en-GB" altLang="en-US" dirty="0" err="1" smtClean="0"/>
              <a:t>Hao</a:t>
            </a:r>
            <a:r>
              <a:rPr lang="en-GB" altLang="en-US" dirty="0" smtClean="0"/>
              <a:t> Wang</a:t>
            </a:r>
            <a:endParaRPr lang="en-GB" altLang="en-US" dirty="0" smtClean="0"/>
          </a:p>
          <a:p>
            <a:pPr marL="0" lvl="0" indent="0" eaLnBrk="0" hangingPunct="0">
              <a:buNone/>
              <a:defRPr/>
            </a:pPr>
            <a:r>
              <a:rPr lang="en-GB" altLang="en-US" dirty="0" smtClean="0"/>
              <a:t>Seconded: </a:t>
            </a:r>
            <a:endParaRPr lang="en-GB" altLang="en-US" dirty="0"/>
          </a:p>
          <a:p>
            <a:pPr marL="0" lvl="0" indent="0" eaLnBrk="0" hangingPunct="0">
              <a:buNone/>
              <a:defRPr/>
            </a:pPr>
            <a:r>
              <a:rPr lang="en-GB" altLang="en-US" dirty="0" smtClean="0"/>
              <a:t>Result</a:t>
            </a:r>
            <a:r>
              <a:rPr lang="en-GB" altLang="en-US" dirty="0" smtClean="0"/>
              <a:t>: </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endParaRPr lang="en-US" altLang="zh-CN" sz="1800" kern="0" dirty="0" smtClean="0">
              <a:sym typeface="+mn-ea"/>
            </a:endParaRP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endParaRPr lang="en-US" altLang="zh-CN" sz="1800" kern="0" dirty="0" smtClean="0">
              <a:sym typeface="+mn-ea"/>
            </a:endParaRPr>
          </a:p>
          <a:p>
            <a:pPr marL="285750">
              <a:lnSpc>
                <a:spcPct val="120000"/>
              </a:lnSpc>
              <a:spcAft>
                <a:spcPts val="600"/>
              </a:spcAft>
              <a:buFontTx/>
              <a:buChar char="-"/>
              <a:defRPr/>
            </a:pPr>
            <a:r>
              <a:rPr lang="en-US" altLang="zh-CN" sz="1800" kern="0" dirty="0" smtClean="0">
                <a:sym typeface="+mn-ea"/>
              </a:rPr>
              <a:t>The AMP SG was formed in Mar 2023 to develop AMP PAR/CSD.</a:t>
            </a:r>
            <a:endParaRPr lang="en-US" altLang="zh-CN" sz="1800" kern="0" dirty="0" smtClean="0">
              <a:sym typeface="+mn-ea"/>
            </a:endParaRP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sz="1400" kern="0" dirty="0" smtClean="0">
              <a:solidFill>
                <a:schemeClr val="tx1"/>
              </a:solidFill>
            </a:endParaRP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chemeClr val="tx1"/>
                  </a:solidFill>
                </a:rPr>
                <a:t>Nov 2023</a:t>
              </a:r>
              <a:endParaRPr lang="en-US" b="1" dirty="0" smtClean="0">
                <a:solidFill>
                  <a:schemeClr val="tx1"/>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endParaRPr lang="en-US" dirty="0" smtClean="0">
                <a:solidFill>
                  <a:srgbClr val="00B050"/>
                </a:solidFill>
              </a:endParaRP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endParaRPr lang="en-US" altLang="zh-CN" dirty="0">
                <a:solidFill>
                  <a:srgbClr val="00B050"/>
                </a:solidFill>
              </a:endParaRP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50"/>
                  </a:solidFill>
                </a:rPr>
                <a:t>EC Review in Feb</a:t>
              </a:r>
              <a:endParaRPr lang="en-US" dirty="0" smtClean="0">
                <a:solidFill>
                  <a:srgbClr val="00B05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EVE,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dirty="0" smtClean="0"/>
              <a:t>PAR/CSD comments and resolutions (11-24/0242)</a:t>
            </a:r>
            <a:endParaRPr lang="en-US" altLang="en-GB" dirty="0"/>
          </a:p>
          <a:p>
            <a:pPr eaLnBrk="0" hangingPunct="0">
              <a:defRPr/>
            </a:pPr>
            <a:r>
              <a:rPr lang="en-GB" altLang="en-US" dirty="0"/>
              <a:t>Contribution discussion</a:t>
            </a:r>
            <a:endParaRPr lang="en-GB" altLang="en-US" dirty="0"/>
          </a:p>
          <a:p>
            <a:pPr lvl="1" eaLnBrk="0" hangingPunct="0">
              <a:defRPr/>
            </a:pPr>
            <a:r>
              <a:rPr lang="en-GB" altLang="en-US" sz="2000" i="1" dirty="0"/>
              <a:t>TBD</a:t>
            </a:r>
            <a:r>
              <a:rPr lang="en-GB" altLang="en-US" sz="2000" dirty="0"/>
              <a:t>	</a:t>
            </a:r>
            <a:endParaRPr lang="en-GB" altLang="en-US" sz="2000" dirty="0"/>
          </a:p>
          <a:p>
            <a:pPr eaLnBrk="0" hangingPunct="0">
              <a:defRPr/>
            </a:pPr>
            <a:r>
              <a:rPr lang="en-GB" altLang="en-US" dirty="0"/>
              <a:t>Any 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
            </a:r>
            <a:r>
              <a:rPr lang="en-US" altLang="en-GB" dirty="0"/>
              <a:t>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PAR/CSD comments and resolutions (11-24/0242)</a:t>
            </a:r>
            <a:endParaRPr lang="en-US" altLang="en-GB" dirty="0"/>
          </a:p>
          <a:p>
            <a:pPr eaLnBrk="0" hangingPunct="0">
              <a:defRPr/>
            </a:pPr>
            <a:r>
              <a:rPr lang="en-US" altLang="en-GB" dirty="0"/>
              <a:t>Motion to approve PAR/CSD CRs and updated PAR/CSD</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defRPr/>
            </a:pPr>
            <a:r>
              <a:rPr lang="en-US" altLang="en-GB" sz="2000" dirty="0">
                <a:sym typeface="+mn-ea"/>
              </a:rPr>
              <a:t>11-24/0452, Overview of the 802.11ba PHY, </a:t>
            </a:r>
            <a:r>
              <a:rPr lang="en-US" altLang="en-GB" sz="2000" dirty="0">
                <a:sym typeface="+mn-ea"/>
              </a:rPr>
              <a:t>Steve Shellhammer (Qualcomm)</a:t>
            </a:r>
            <a:endParaRPr lang="en-US" altLang="en-GB" sz="2000" dirty="0">
              <a:sym typeface="+mn-ea"/>
            </a:endParaRPr>
          </a:p>
          <a:p>
            <a:pPr lvl="1" algn="l" eaLnBrk="0" hangingPunct="0">
              <a:buClrTx/>
              <a:buSzTx/>
              <a:buFontTx/>
              <a:defRPr/>
            </a:pPr>
            <a:r>
              <a:rPr lang="en-US" altLang="en-GB" sz="2000" i="1" dirty="0"/>
              <a:t>TBD	</a:t>
            </a:r>
            <a:endParaRPr lang="en-US" altLang="en-GB" sz="2000" i="1"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
            </a:r>
            <a:r>
              <a:rPr lang="en-US" altLang="en-GB" dirty="0"/>
              <a:t>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discussion</a:t>
            </a:r>
            <a:endParaRPr lang="en-US" altLang="en-GB" dirty="0"/>
          </a:p>
          <a:p>
            <a:pPr lvl="1" algn="l" eaLnBrk="0" hangingPunct="0">
              <a:buClrTx/>
              <a:buSzTx/>
              <a:buFontTx/>
              <a:defRPr/>
            </a:pPr>
            <a:r>
              <a:rPr lang="en-US" altLang="en-GB" sz="2000" i="1" dirty="0"/>
              <a:t>TBD	</a:t>
            </a:r>
            <a:endParaRPr lang="en-US" altLang="en-GB" sz="2000" i="1"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smtClean="0"/>
              <a:t>Contribution </a:t>
            </a:r>
            <a:r>
              <a:rPr lang="en-US" altLang="en-GB" dirty="0" smtClean="0"/>
              <a:t>discussion</a:t>
            </a:r>
            <a:endParaRPr lang="en-US" altLang="en-GB" dirty="0" smtClean="0"/>
          </a:p>
          <a:p>
            <a:pPr lvl="1" eaLnBrk="0" hangingPunct="0">
              <a:defRPr/>
            </a:pPr>
            <a:r>
              <a:rPr lang="en-US" altLang="en-US" sz="2100" i="1" dirty="0" smtClean="0">
                <a:solidFill>
                  <a:schemeClr val="tx1"/>
                </a:solidFill>
              </a:rPr>
              <a:t>TBD</a:t>
            </a:r>
            <a:endParaRPr lang="en-US" altLang="en-GB" sz="2100" i="1" dirty="0">
              <a:solidFill>
                <a:schemeClr val="tx1"/>
              </a:solidFill>
            </a:endParaRPr>
          </a:p>
          <a:p>
            <a:pPr eaLnBrk="0" hangingPunct="0">
              <a:defRPr/>
            </a:pPr>
            <a:r>
              <a:rPr lang="en-US" altLang="en-GB" dirty="0" smtClean="0"/>
              <a:t>Teleconference </a:t>
            </a:r>
            <a:r>
              <a:rPr lang="en-US" altLang="en-GB" dirty="0" smtClean="0"/>
              <a:t>Plan</a:t>
            </a:r>
            <a:endParaRPr lang="en-US" altLang="en-GB" dirty="0" smtClean="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23936</Words>
  <Application>WPS 演示</Application>
  <PresentationFormat>宽屏</PresentationFormat>
  <Paragraphs>684</Paragraphs>
  <Slides>32</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32</vt:i4>
      </vt:variant>
    </vt:vector>
  </HeadingPairs>
  <TitlesOfParts>
    <vt:vector size="50"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creator>Mr. Bo Sun</dc:creator>
  <cp:keywords>Sep 2023</cp:keywords>
  <dc:subject>IEEE 802.11 AMP SG Meeting Agenda</dc:subject>
  <cp:lastModifiedBy>0318003590</cp:lastModifiedBy>
  <cp:revision>164</cp:revision>
  <cp:lastPrinted>2014-11-04T15:04:00Z</cp:lastPrinted>
  <dcterms:created xsi:type="dcterms:W3CDTF">2007-04-17T18:10:00Z</dcterms:created>
  <dcterms:modified xsi:type="dcterms:W3CDTF">2024-03-10T16:24:53Z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