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comments/comment1.xml" ContentType="application/vnd.openxmlformats-officedocument.presentationml.comments+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1406" r:id="rId21"/>
    <p:sldId id="1413" r:id="rId22"/>
    <p:sldId id="1396" r:id="rId23"/>
    <p:sldId id="877" r:id="rId24"/>
    <p:sldId id="1367" r:id="rId25"/>
    <p:sldId id="897" r:id="rId26"/>
    <p:sldId id="1380" r:id="rId27"/>
    <p:sldId id="1389" r:id="rId28"/>
    <p:sldId id="1390" r:id="rId29"/>
    <p:sldId id="905" r:id="rId30"/>
    <p:sldId id="1163" r:id="rId31"/>
    <p:sldId id="1391" r:id="rId32"/>
    <p:sldId id="1121" r:id="rId33"/>
    <p:sldId id="1122" r:id="rId34"/>
    <p:sldId id="1123" r:id="rId35"/>
    <p:sldId id="1124" r:id="rId36"/>
    <p:sldId id="1125" r:id="rId37"/>
    <p:sldId id="1131" r:id="rId38"/>
    <p:sldId id="1132" r:id="rId39"/>
    <p:sldId id="1133" r:id="rId40"/>
    <p:sldId id="1136" r:id="rId41"/>
    <p:sldId id="1134" r:id="rId42"/>
    <p:sldId id="1137" r:id="rId43"/>
    <p:sldId id="1135" r:id="rId44"/>
    <p:sldId id="1392" r:id="rId45"/>
    <p:sldId id="1393" r:id="rId46"/>
    <p:sldId id="1394" r:id="rId47"/>
    <p:sldId id="1395" r:id="rId48"/>
    <p:sldId id="1397" r:id="rId49"/>
    <p:sldId id="1398" r:id="rId50"/>
    <p:sldId id="1399" r:id="rId51"/>
    <p:sldId id="1407" r:id="rId52"/>
    <p:sldId id="1408" r:id="rId53"/>
    <p:sldId id="1409" r:id="rId54"/>
    <p:sldId id="1410" r:id="rId55"/>
    <p:sldId id="1411" r:id="rId56"/>
    <p:sldId id="1412" r:id="rId57"/>
    <p:sldId id="1138" r:id="rId58"/>
    <p:sldId id="1126" r:id="rId59"/>
    <p:sldId id="1127" r:id="rId60"/>
    <p:sldId id="1139" r:id="rId61"/>
    <p:sldId id="1142" r:id="rId62"/>
    <p:sldId id="1143" r:id="rId63"/>
    <p:sldId id="1140" r:id="rId64"/>
    <p:sldId id="842" r:id="rId65"/>
    <p:sldId id="1141" r:id="rId66"/>
    <p:sldId id="1024" r:id="rId6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45149664"/>
        <c:axId val="-945146400"/>
      </c:barChart>
      <c:catAx>
        <c:axId val="-9451496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45146400"/>
        <c:crosses val="autoZero"/>
        <c:auto val="1"/>
        <c:lblAlgn val="ctr"/>
        <c:lblOffset val="100"/>
        <c:noMultiLvlLbl val="0"/>
      </c:catAx>
      <c:valAx>
        <c:axId val="-9451464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451496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424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5484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55762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09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04213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104533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310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01086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47586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929044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r8</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a16="http://schemas.microsoft.com/office/drawing/2014/main" xmlns=""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25302924"/>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12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530-531</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696299998"/>
              </p:ext>
            </p:extLst>
          </p:nvPr>
        </p:nvGraphicFramePr>
        <p:xfrm>
          <a:off x="3429000" y="1600200"/>
          <a:ext cx="8305801" cy="30163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 Resolutions for Exchange bucket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532-536</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85415578"/>
              </p:ext>
            </p:extLst>
          </p:nvPr>
        </p:nvGraphicFramePr>
        <p:xfrm>
          <a:off x="3429000" y="1600200"/>
          <a:ext cx="8305801" cy="275143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23/2095r2</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100" dirty="0" smtClean="0">
                          <a:solidFill>
                            <a:srgbClr val="00B050"/>
                          </a:solidFill>
                          <a:effectLst/>
                          <a:latin typeface="Calibri" panose="020F0502020204030204" pitchFamily="34" charset="0"/>
                          <a:ea typeface="宋体" panose="02010600030101010101" pitchFamily="2" charset="-122"/>
                        </a:rPr>
                        <a:t>Claudio da Silva (Meta Platforms, Inc.)</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Enhancements for WLAN Sensing PAR</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10 </a:t>
                      </a:r>
                      <a:r>
                        <a:rPr lang="en-US" altLang="zh-CN" sz="1100" dirty="0" err="1" smtClean="0">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Claudio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P802.11bf/D3.0 MDR report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45 mins</a:t>
                      </a:r>
                    </a:p>
                  </a:txBody>
                  <a:tcPr marL="36000" marR="36000" marT="17901" marB="17901" anchor="ctr"/>
                </a:tc>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Mahmoud Kamel (</a:t>
                      </a:r>
                      <a:r>
                        <a:rPr lang="en-US" sz="1200" dirty="0" err="1">
                          <a:solidFill>
                            <a:srgbClr val="0000FF"/>
                          </a:solidFill>
                          <a:effectLst/>
                          <a:latin typeface="Times New Roman" panose="02020603050405020304" pitchFamily="18" charset="0"/>
                          <a:ea typeface="宋体" panose="02010600030101010101" pitchFamily="2" charset="-122"/>
                        </a:rPr>
                        <a:t>InterDigital</a:t>
                      </a:r>
                      <a:r>
                        <a:rPr lang="en-US" sz="1200" dirty="0">
                          <a:solidFill>
                            <a:srgbClr val="0000FF"/>
                          </a:solidFill>
                          <a:effectLst/>
                          <a:latin typeface="Times New Roman" panose="02020603050405020304" pitchFamily="18" charset="0"/>
                          <a:ea typeface="宋体" panose="02010600030101010101" pitchFamily="2" charset="-122"/>
                        </a:rPr>
                        <a:t>)</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rPr>
                        <a:t>10 </a:t>
                      </a:r>
                      <a:r>
                        <a:rPr lang="en-US" sz="1200" dirty="0">
                          <a:solidFill>
                            <a:srgbClr val="0000FF"/>
                          </a:solidFill>
                          <a:effectLst/>
                          <a:latin typeface="Times New Roman" panose="02020603050405020304" pitchFamily="18"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a:t>
            </a:r>
            <a:r>
              <a:rPr lang="en-US" altLang="en-US" sz="3200" dirty="0" smtClean="0">
                <a:solidFill>
                  <a:srgbClr val="0000FF"/>
                </a:solidFill>
                <a:cs typeface="Times New Roman" panose="02020603050405020304" pitchFamily="18" charset="0"/>
              </a:rPr>
              <a:t>(PM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701548717"/>
              </p:ext>
            </p:extLst>
          </p:nvPr>
        </p:nvGraphicFramePr>
        <p:xfrm>
          <a:off x="3429000" y="1600200"/>
          <a:ext cx="8305801" cy="197902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Mahmoud Kamel (</a:t>
                      </a:r>
                      <a:r>
                        <a:rPr lang="en-US" sz="1200" dirty="0" err="1">
                          <a:solidFill>
                            <a:srgbClr val="0000FF"/>
                          </a:solidFill>
                          <a:effectLst/>
                          <a:latin typeface="Times New Roman" panose="02020603050405020304" pitchFamily="18" charset="0"/>
                          <a:ea typeface="宋体" panose="02010600030101010101" pitchFamily="2" charset="-122"/>
                        </a:rPr>
                        <a:t>InterDigital</a:t>
                      </a:r>
                      <a:r>
                        <a:rPr lang="en-US" sz="1200" dirty="0">
                          <a:solidFill>
                            <a:srgbClr val="0000FF"/>
                          </a:solidFill>
                          <a:effectLst/>
                          <a:latin typeface="Times New Roman" panose="02020603050405020304" pitchFamily="18" charset="0"/>
                          <a:ea typeface="宋体" panose="02010600030101010101" pitchFamily="2" charset="-122"/>
                        </a:rPr>
                        <a:t>)</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rPr>
                        <a:t>10 </a:t>
                      </a:r>
                      <a:r>
                        <a:rPr lang="en-US" sz="1200" dirty="0">
                          <a:solidFill>
                            <a:srgbClr val="0000FF"/>
                          </a:solidFill>
                          <a:effectLst/>
                          <a:latin typeface="Times New Roman" panose="02020603050405020304" pitchFamily="18"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1621027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r>
              <a:rPr lang="en-US" altLang="zh-CN" sz="1400" dirty="0" smtClean="0"/>
              <a:t>Motion </a:t>
            </a:r>
            <a:r>
              <a:rPr lang="en-US" altLang="zh-CN" sz="1400" dirty="0"/>
              <a:t>(</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3119125983"/>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smtClean="0">
                          <a:solidFill>
                            <a:schemeClr val="bg1">
                              <a:lumMod val="50000"/>
                            </a:schemeClr>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A4E22D49-3428-465A-866F-CBFFB55C8854}"/>
              </a:ext>
            </a:extLst>
          </p:cNvPr>
          <p:cNvGraphicFramePr>
            <a:graphicFrameLocks noGrp="1"/>
          </p:cNvGraphicFramePr>
          <p:nvPr>
            <p:extLst>
              <p:ext uri="{D42A27DB-BD31-4B8C-83A1-F6EECF244321}">
                <p14:modId xmlns:p14="http://schemas.microsoft.com/office/powerpoint/2010/main" val="222586976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xmlns="" val="454794694"/>
                    </a:ext>
                  </a:extLst>
                </a:gridCol>
                <a:gridCol w="761576">
                  <a:extLst>
                    <a:ext uri="{9D8B030D-6E8A-4147-A177-3AD203B41FA5}">
                      <a16:colId xmlns:a16="http://schemas.microsoft.com/office/drawing/2014/main" xmlns="" val="27831069"/>
                    </a:ext>
                  </a:extLst>
                </a:gridCol>
                <a:gridCol w="1294679">
                  <a:extLst>
                    <a:ext uri="{9D8B030D-6E8A-4147-A177-3AD203B41FA5}">
                      <a16:colId xmlns:a16="http://schemas.microsoft.com/office/drawing/2014/main" xmlns="" val="1813041955"/>
                    </a:ext>
                  </a:extLst>
                </a:gridCol>
                <a:gridCol w="761576">
                  <a:extLst>
                    <a:ext uri="{9D8B030D-6E8A-4147-A177-3AD203B41FA5}">
                      <a16:colId xmlns:a16="http://schemas.microsoft.com/office/drawing/2014/main" xmlns="" val="506620921"/>
                    </a:ext>
                  </a:extLst>
                </a:gridCol>
                <a:gridCol w="685418">
                  <a:extLst>
                    <a:ext uri="{9D8B030D-6E8A-4147-A177-3AD203B41FA5}">
                      <a16:colId xmlns:a16="http://schemas.microsoft.com/office/drawing/2014/main" xmlns="" val="314894588"/>
                    </a:ext>
                  </a:extLst>
                </a:gridCol>
                <a:gridCol w="685418">
                  <a:extLst>
                    <a:ext uri="{9D8B030D-6E8A-4147-A177-3AD203B41FA5}">
                      <a16:colId xmlns:a16="http://schemas.microsoft.com/office/drawing/2014/main" xmlns="" val="2292879680"/>
                    </a:ext>
                  </a:extLst>
                </a:gridCol>
                <a:gridCol w="752056">
                  <a:extLst>
                    <a:ext uri="{9D8B030D-6E8A-4147-A177-3AD203B41FA5}">
                      <a16:colId xmlns:a16="http://schemas.microsoft.com/office/drawing/2014/main" xmlns=""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2568943082"/>
              </p:ext>
            </p:extLst>
          </p:nvPr>
        </p:nvGraphicFramePr>
        <p:xfrm>
          <a:off x="2057400" y="762000"/>
          <a:ext cx="7772400" cy="5434439"/>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141818337"/>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130994721"/>
                  </a:ext>
                </a:extLst>
              </a:tr>
              <a:tr h="219985">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Ning </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xmlns=""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0.162337662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0.788961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0.9512987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r>
              <a:rPr lang="en-US" altLang="zh-CN" dirty="0" smtClean="0"/>
              <a:t>’.</a:t>
            </a:r>
            <a:endParaRPr lang="en-US" altLang="zh-CN"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a:t>
            </a:r>
            <a:r>
              <a:rPr lang="en-US" altLang="zh-CN" sz="1600" dirty="0" smtClean="0"/>
              <a:t>24/0333r0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24/0333r0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4294, 4297</a:t>
            </a:r>
          </a:p>
          <a:p>
            <a:pPr lvl="1" algn="just">
              <a:buFont typeface="Arial" panose="020B0604020202020204" pitchFamily="34" charset="0"/>
              <a:buChar char="–"/>
              <a:defRPr/>
            </a:pPr>
            <a:r>
              <a:rPr lang="en-US" altLang="zh-CN" sz="1600" dirty="0"/>
              <a:t>as specified in doc.: 24/0336r0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kern="0" dirty="0" smtClean="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24/0336r0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12    </a:t>
            </a:r>
            <a:r>
              <a:rPr lang="en-US" altLang="zh-CN" sz="2800" dirty="0">
                <a:solidFill>
                  <a:srgbClr val="00B0F0"/>
                </a:solidFill>
                <a:cs typeface="Times New Roman" panose="02020603050405020304" pitchFamily="18" charset="0"/>
              </a:rPr>
              <a:t>(Monday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096877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4272, 4273, 4274, 4076, 4139, 4089, 4137, 4302, 4303, 4182, 4183, 4205, 4206, 4002, 4003, 4213, 4220, 4221, 4223, 4224, 4225, 4227, 4228, 4229, 4230, 4231, 4232, 4233, 4234, 4235, 4236, 4237, 4238, 4239, 4240, 4241, 4263, 4265, 4222, 4226, 4198, 4305, 4069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11-24/0370r2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9424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4021, 4059, 4060, 4062, 4063, 4191, 4281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11-24/0542r0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439526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6495103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4280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29069843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4285 and 4295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11-24-0555r1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a:t>
            </a:r>
            <a:r>
              <a:rPr lang="en-US" altLang="zh-CN" sz="1800" b="1" kern="0" dirty="0"/>
              <a:t>: Chris Beg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11-24-0555r1</a:t>
            </a:r>
            <a:endParaRPr lang="en-US" altLang="zh-CN" kern="0" dirty="0"/>
          </a:p>
          <a:p>
            <a:pPr marL="628650" lvl="2">
              <a:buFont typeface="微软雅黑" panose="020B0503020204020204" pitchFamily="34" charset="-122"/>
              <a:buChar char="–"/>
              <a:defRPr/>
            </a:pPr>
            <a:r>
              <a:rPr lang="en-US" altLang="zh-CN" kern="0" dirty="0"/>
              <a:t>SP Result: 19Y, 4N, 11 A</a:t>
            </a:r>
            <a:endParaRPr lang="en-US" altLang="zh-CN" sz="1050" b="1" kern="0" dirty="0"/>
          </a:p>
        </p:txBody>
      </p:sp>
    </p:spTree>
    <p:extLst>
      <p:ext uri="{BB962C8B-B14F-4D97-AF65-F5344CB8AC3E}">
        <p14:creationId xmlns:p14="http://schemas.microsoft.com/office/powerpoint/2010/main" val="22893858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4186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11-24-0564r2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11-24-0564r2</a:t>
            </a:r>
            <a:endParaRPr lang="en-US" altLang="zh-CN" kern="0" dirty="0"/>
          </a:p>
        </p:txBody>
      </p:sp>
    </p:spTree>
    <p:extLst>
      <p:ext uri="{BB962C8B-B14F-4D97-AF65-F5344CB8AC3E}">
        <p14:creationId xmlns:p14="http://schemas.microsoft.com/office/powerpoint/2010/main" val="39148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4187, 4188</a:t>
            </a:r>
            <a:endParaRPr lang="en-US" altLang="zh-CN" sz="1600" dirty="0"/>
          </a:p>
          <a:p>
            <a:pPr lvl="1" algn="just">
              <a:buFont typeface="Arial" panose="020B0604020202020204" pitchFamily="34" charset="0"/>
              <a:buChar char="–"/>
              <a:defRPr/>
            </a:pPr>
            <a:endParaRPr lang="zh-CN" altLang="zh-CN" sz="1600" dirty="0" smtClean="0"/>
          </a:p>
          <a:p>
            <a:pPr marL="342900" lvl="1" indent="-342900" algn="just">
              <a:buFont typeface="Arial" panose="020B0604020202020204" pitchFamily="34" charset="0"/>
              <a:buChar char="•"/>
              <a:defRPr/>
            </a:pPr>
            <a:r>
              <a:rPr lang="en-US" altLang="zh-CN" sz="1800" b="1" dirty="0" smtClean="0"/>
              <a:t>With </a:t>
            </a:r>
            <a:r>
              <a:rPr lang="en-US" altLang="zh-CN" sz="1800" b="1" dirty="0"/>
              <a:t>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Henry Ptasinski 	</a:t>
            </a:r>
            <a:r>
              <a:rPr lang="en-US" altLang="zh-CN" sz="1800" b="1" dirty="0"/>
              <a:t>	</a:t>
            </a:r>
            <a:r>
              <a:rPr lang="en-US" altLang="zh-CN" sz="1800" b="1" kern="0" dirty="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34839428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536</a:t>
            </a:r>
            <a:endParaRPr lang="en-US" altLang="en-US" sz="3600" dirty="0"/>
          </a:p>
        </p:txBody>
      </p:sp>
      <p:sp>
        <p:nvSpPr>
          <p:cNvPr id="5" name="Rectangle 3"/>
          <p:cNvSpPr txBox="1">
            <a:spLocks noChangeArrowheads="1"/>
          </p:cNvSpPr>
          <p:nvPr/>
        </p:nvSpPr>
        <p:spPr bwMode="auto">
          <a:xfrm>
            <a:off x="762000" y="1295400"/>
            <a:ext cx="10744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11-23-2095r2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r>
              <a:rPr lang="en-US" altLang="zh-CN" sz="1800" b="1" kern="0" dirty="0"/>
              <a:t>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(17Y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b="1" dirty="0">
                <a:highlight>
                  <a:srgbClr val="00FF00"/>
                </a:highlight>
              </a:rPr>
              <a:t>Motion Passes </a:t>
            </a:r>
            <a:r>
              <a:rPr lang="en-US" altLang="zh-CN" sz="1800" b="1" dirty="0" smtClean="0">
                <a:highlight>
                  <a:srgbClr val="00FF00"/>
                </a:highlight>
              </a:rPr>
              <a:t>(17Y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 </a:t>
            </a:r>
            <a:r>
              <a:rPr lang="en-US" altLang="zh-CN" sz="1050" kern="0" dirty="0"/>
              <a:t>Unanimous consent</a:t>
            </a:r>
            <a:endParaRPr lang="en-US" altLang="zh-CN" sz="1050" b="1" kern="0" dirty="0"/>
          </a:p>
        </p:txBody>
      </p:sp>
    </p:spTree>
    <p:extLst>
      <p:ext uri="{BB962C8B-B14F-4D97-AF65-F5344CB8AC3E}">
        <p14:creationId xmlns:p14="http://schemas.microsoft.com/office/powerpoint/2010/main" val="26926283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a:t>
            </a:r>
            <a:r>
              <a:rPr lang="en-US" altLang="zh-CN" sz="4000" dirty="0" smtClean="0"/>
              <a:t>MDR </a:t>
            </a:r>
            <a:r>
              <a:rPr lang="en-US" altLang="zh-CN" sz="4000" dirty="0"/>
              <a:t>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146064</TotalTime>
  <Words>4812</Words>
  <Application>Microsoft Office PowerPoint</Application>
  <PresentationFormat>宽屏</PresentationFormat>
  <Paragraphs>1257</Paragraphs>
  <Slides>66</Slides>
  <Notes>65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66</vt:i4>
      </vt:variant>
    </vt:vector>
  </HeadingPairs>
  <TitlesOfParts>
    <vt:vector size="7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581</cp:revision>
  <cp:lastPrinted>2014-11-04T15:04:57Z</cp:lastPrinted>
  <dcterms:created xsi:type="dcterms:W3CDTF">2007-04-17T18:10:23Z</dcterms:created>
  <dcterms:modified xsi:type="dcterms:W3CDTF">2024-03-13T18:36:19Z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(3)eANdzZZQWvxPNdSsBHqkF1/EoNKQGUp21y8yz9KsfX+89oYWFxwZkz877HZwpnIV+SxWILgc
nvu57JCGoN5mfPSpYTSoYEA8gdysUrm5qvbFIAJb47z0GTJ2fJI1OOeSNs9psiFK53r92TVV
/IdY76JxWlZTgY1+ge8LUcczPkQ5UbKgeI2lXbGqPkoI1OR5oohO699bpPW3EYLkMAT9mmAi
vr/K49pQ7SJmlVRioJ</vt:lpwstr>
  </property>
  <property fmtid="{D5CDD505-2E9C-101B-9397-08002B2CF9AE}" pid="27" name="_2015_ms_pID_7253431">
    <vt:lpwstr>6oeZ+psrtRqsmaNE/TrWWBYoMckcz6r2p3tUuQr3J0RXgzpFO448CR
7IJ4u6wYQngaIKFYX8QigrGkaaoWxXR3qCqniDMbBGrQGF1RVhtG8wY7fMheQzrcl0ntFE5U
9My/c4nPgR7TOJ9VsRV5+HQmTVDbTDzE4yJap9YjSwH54EbAXv5iUyCDvMjGLUo+jV0otO6Q
Y5nbfJFgwIFJf6qIcXl6EPRRwBa5MbfvPhD5</vt:lpwstr>
  </property>
  <property fmtid="{D5CDD505-2E9C-101B-9397-08002B2CF9AE}" pid="28" name="_2015_ms_pID_7253432">
    <vt:lpwstr>d6vmbbM0peJp1FlQFdVEYnY=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