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93" dt="2024-03-14T19:10:56.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4T19:11:19.806" v="2886" actId="6549"/>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19:10:53.976" v="2884" actId="6549"/>
        <pc:sldMkLst>
          <pc:docMk/>
          <pc:sldMk cId="3814028870" sldId="1039"/>
        </pc:sldMkLst>
        <pc:spChg chg="mod">
          <ac:chgData name="Alfred Asterjadhi" userId="39de57b9-85c0-4fd1-aaac-8ca2b6560ad0" providerId="ADAL" clId="{65BF4D91-7971-4BD5-ACFB-6ADC0D7A16D2}" dt="2024-03-14T19:10:53.976" v="2884" actId="6549"/>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sldChg>
      <pc:sldChg chg="modSp mod">
        <pc:chgData name="Alfred Asterjadhi" userId="39de57b9-85c0-4fd1-aaac-8ca2b6560ad0" providerId="ADAL" clId="{65BF4D91-7971-4BD5-ACFB-6ADC0D7A16D2}" dt="2024-03-14T17:09:38.650" v="2583" actId="20577"/>
        <pc:sldMkLst>
          <pc:docMk/>
          <pc:sldMk cId="1268796722" sldId="1069"/>
        </pc:sldMkLst>
        <pc:spChg chg="mod">
          <ac:chgData name="Alfred Asterjadhi" userId="39de57b9-85c0-4fd1-aaac-8ca2b6560ad0" providerId="ADAL" clId="{65BF4D91-7971-4BD5-ACFB-6ADC0D7A16D2}" dt="2024-03-14T17:09:38.650" v="2583" actId="2057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4T19:11:19.806" v="2886" actId="6549"/>
        <pc:sldMasterMkLst>
          <pc:docMk/>
          <pc:sldMasterMk cId="0" sldId="2147483648"/>
        </pc:sldMasterMkLst>
        <pc:spChg chg="mod">
          <ac:chgData name="Alfred Asterjadhi" userId="39de57b9-85c0-4fd1-aaac-8ca2b6560ad0" providerId="ADAL" clId="{65BF4D91-7971-4BD5-ACFB-6ADC0D7A16D2}" dt="2024-03-14T19:11:19.806" v="2886" actId="6549"/>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802.11-24/0237r9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8-00-00be-tgbe-sa1-resolution-to-mlo-mbssid-cids.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312-00-00be-d5-0-cr-for-cid-22055-22192.docx" TargetMode="External"/><Relationship Id="rId3" Type="http://schemas.openxmlformats.org/officeDocument/2006/relationships/hyperlink" Target="https://mentor.ieee.org/802.11/dcn/24/11-24-0368-02-00be-resolutions-for-cid-22177.docx" TargetMode="External"/><Relationship Id="rId7" Type="http://schemas.openxmlformats.org/officeDocument/2006/relationships/hyperlink" Target="https://mentor.ieee.org/802.11/dcn/24/11-24-0324-01-00be-cr-for-802-11be-isb.docx" TargetMode="External"/><Relationship Id="rId2" Type="http://schemas.openxmlformats.org/officeDocument/2006/relationships/hyperlink" Target="https://mentor.ieee.org/802.11/dcn/24/11-24-0321-02-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9-00-00be-d5-0-cr-for-p2p-buffer-report.docx" TargetMode="External"/><Relationship Id="rId5" Type="http://schemas.openxmlformats.org/officeDocument/2006/relationships/hyperlink" Target="https://mentor.ieee.org/802.11/dcn/24/11-24-0357-00-00be-initial-sa-ballot-cr-for-35-3-21-2.docx" TargetMode="External"/><Relationship Id="rId4" Type="http://schemas.openxmlformats.org/officeDocument/2006/relationships/hyperlink" Target="https://mentor.ieee.org/802.11/dcn/24/11-24-0291-02-00be-resolution-of-epcs-related-cids-sa-ballot.docx" TargetMode="External"/><Relationship Id="rId9" Type="http://schemas.openxmlformats.org/officeDocument/2006/relationships/hyperlink" Target="https://mentor.ieee.org/802.11/dcn/24/11-24-0319-03-00be-cr-for-miscellaneous-cids-part-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273-01-00be-cr-1st-sa-ballot-subclause-3-2-1.docx" TargetMode="External"/><Relationship Id="rId4" Type="http://schemas.openxmlformats.org/officeDocument/2006/relationships/hyperlink" Target="https://mentor.ieee.org/802.11/dcn/24/11-24-0315-00-00be-crs-on-phy-comments-from-initial-sa-ballot.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04-03-00be-d5-0-cr-for-ml-reconfiguration-part-1.docx" TargetMode="External"/><Relationship Id="rId7" Type="http://schemas.openxmlformats.org/officeDocument/2006/relationships/hyperlink" Target="https://mentor.ieee.org/802.11/dcn/24/11-24-0343-00-00be-initial-sa-cr-emlsr-misc.docx" TargetMode="External"/><Relationship Id="rId2" Type="http://schemas.openxmlformats.org/officeDocument/2006/relationships/hyperlink" Target="https://mentor.ieee.org/802.11/dcn/24/11-24-0305-01-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3-02-00be-saballotd5-0-cid22342.docx" TargetMode="External"/><Relationship Id="rId11" Type="http://schemas.openxmlformats.org/officeDocument/2006/relationships/hyperlink" Target="https://mentor.ieee.org/802.11/dcn/24/11-24-0365-00-00be-proposed-resolutions-to-11be-initial-sa-ballot-cids-on-emlsr-link-number.docx" TargetMode="External"/><Relationship Id="rId5" Type="http://schemas.openxmlformats.org/officeDocument/2006/relationships/hyperlink" Target="https://mentor.ieee.org/802.11/dcn/24/11-24-0294-00-00be-sa-ballot-cr-for-35-3-7-5.docx" TargetMode="External"/><Relationship Id="rId10" Type="http://schemas.openxmlformats.org/officeDocument/2006/relationships/hyperlink" Target="https://mentor.ieee.org/802.11/dcn/24/11-24-0340-00-00be-sa-ballot-cr-for-35-3-16-8-3.docx" TargetMode="External"/><Relationship Id="rId4" Type="http://schemas.openxmlformats.org/officeDocument/2006/relationships/hyperlink" Target="https://mentor.ieee.org/802.11/dcn/24/11-24-0293-01-00be-sa-ballot-cr-for-35-3-7-5-2.docx" TargetMode="External"/><Relationship Id="rId9" Type="http://schemas.openxmlformats.org/officeDocument/2006/relationships/hyperlink" Target="https://mentor.ieee.org/802.11/dcn/24/11-24-0341-00-00be-sa-ballot-cr-for-miscellaneous-cids.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261-00-00be-sa-ballot-cr-for-ttlm-element.docx" TargetMode="External"/><Relationship Id="rId2" Type="http://schemas.openxmlformats.org/officeDocument/2006/relationships/hyperlink" Target="https://mentor.ieee.org/802.11/dcn/24/11-24-0329-00-00be-sb1-sounding-segmen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54-00-00be-cr-for-max-setup-link-cids.docx" TargetMode="External"/><Relationship Id="rId4" Type="http://schemas.openxmlformats.org/officeDocument/2006/relationships/hyperlink" Target="https://mentor.ieee.org/802.11/dcn/24/11-24-0345-01-00be-proposed-resolution-for-cid-22320-and-22321-on-initial-sa-ballot-on-d5-0.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4/11-24-0359-01-00be-d5-0-cr-for-p2p-buffer-report.docx" TargetMode="External"/><Relationship Id="rId13" Type="http://schemas.openxmlformats.org/officeDocument/2006/relationships/hyperlink" Target="https://mentor.ieee.org/802.11/dcn/24/11-24-0578-00-00be-channel-usage.docx" TargetMode="External"/><Relationship Id="rId3" Type="http://schemas.openxmlformats.org/officeDocument/2006/relationships/hyperlink" Target="https://mentor.ieee.org/802.11/dcn/24/11-24-0319-03-00be-cr-for-miscellaneous-cids-part-ii.docx" TargetMode="External"/><Relationship Id="rId7" Type="http://schemas.openxmlformats.org/officeDocument/2006/relationships/hyperlink" Target="https://mentor.ieee.org/802.11/dcn/24/11-24-0324-02-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341-00-00be-sa-ballot-cr-for-miscellaneous-cids.docx" TargetMode="External"/><Relationship Id="rId16" Type="http://schemas.openxmlformats.org/officeDocument/2006/relationships/hyperlink" Target="https://mentor.ieee.org/802.11/dcn/24/11-24-0365-00-00be-proposed-resolutions-to-11be-initial-sa-ballot-cids-on-emlsr-link-number.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94-01-00be-sa-ballot-cr-for-35-3-7-5.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300-03-00be-proposed-resolutions-for-cid-22382-cid-22383.docx" TargetMode="External"/><Relationship Id="rId15" Type="http://schemas.openxmlformats.org/officeDocument/2006/relationships/hyperlink" Target="https://mentor.ieee.org/802.11/dcn/24/11-24-0340-00-00be-sa-ballot-cr-for-35-3-16-8-3.docx" TargetMode="External"/><Relationship Id="rId10" Type="http://schemas.openxmlformats.org/officeDocument/2006/relationships/hyperlink" Target="https://mentor.ieee.org/802.11/dcn/24/11-24-0588-00-00be-tgbe-sa1-resolution-to-mlo-mbssid-cids.docx" TargetMode="External"/><Relationship Id="rId4" Type="http://schemas.openxmlformats.org/officeDocument/2006/relationships/hyperlink" Target="https://mentor.ieee.org/802.11/dcn/24/11-24-0291-03-00be-resolution-of-epcs-related-cids-sa-ballot.docx" TargetMode="External"/><Relationship Id="rId9" Type="http://schemas.openxmlformats.org/officeDocument/2006/relationships/hyperlink" Target="https://mentor.ieee.org/802.11/dcn/24/11-24-0483-00-00be-cr-for-eht-link-adaptation.docx" TargetMode="External"/><Relationship Id="rId14" Type="http://schemas.openxmlformats.org/officeDocument/2006/relationships/hyperlink" Target="https://mentor.ieee.org/802.11/dcn/24/11-24-0329-00-00be-sb1-sounding-segmentation.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0442-43-00be-tgbe-motions-list-part-4.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16300582"/>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Resolutions for CID 22177</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Jianhan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588r0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err="1">
                          <a:effectLst/>
                          <a:latin typeface="+mn-lt"/>
                          <a:ea typeface="Times New Roman" panose="02020603050405020304" pitchFamily="18" charset="0"/>
                        </a:rPr>
                        <a:t>TGbe</a:t>
                      </a:r>
                      <a:r>
                        <a:rPr lang="en-US" sz="1000" dirty="0">
                          <a:effectLst/>
                          <a:latin typeface="+mn-lt"/>
                          <a:ea typeface="Times New Roman" panose="02020603050405020304" pitchFamily="18" charset="0"/>
                        </a:rPr>
                        <a:t> SA1 Resolution to MLO MBSSID CIDs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 Montemurro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693711237"/>
              </p:ext>
            </p:extLst>
          </p:nvPr>
        </p:nvGraphicFramePr>
        <p:xfrm>
          <a:off x="851217" y="1582301"/>
          <a:ext cx="7736268" cy="39557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SP-1C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7"/>
                        </a:rPr>
                        <a:t>305r0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324r0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25007716"/>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35.3.21.2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Guogang Huang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0501188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30359507"/>
              </p:ext>
            </p:extLst>
          </p:nvPr>
        </p:nvGraphicFramePr>
        <p:xfrm>
          <a:off x="851217" y="1582301"/>
          <a:ext cx="7736268" cy="2911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321r2</a:t>
            </a:r>
            <a:r>
              <a:rPr lang="en-US" sz="1200" b="0" i="0" strike="noStrike" dirty="0">
                <a:solidFill>
                  <a:srgbClr val="00B050"/>
                </a:solidFill>
                <a:effectLst/>
              </a:rPr>
              <a:t> Initial SA Ballot CR for CID 22159		Juseong Moon		 	[1C SP]</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368r2</a:t>
            </a:r>
            <a:r>
              <a:rPr lang="en-US" sz="1200" b="0" i="0" strike="noStrike" dirty="0">
                <a:solidFill>
                  <a:srgbClr val="00B050"/>
                </a:solidFill>
                <a:effectLst/>
              </a:rPr>
              <a:t> Resolutions for CID 22177			</a:t>
            </a:r>
            <a:r>
              <a:rPr lang="en-US" sz="1200" b="0" i="0" strike="noStrike" dirty="0" err="1">
                <a:solidFill>
                  <a:srgbClr val="00B050"/>
                </a:solidFill>
                <a:effectLst/>
              </a:rPr>
              <a:t>Kaiying</a:t>
            </a:r>
            <a:r>
              <a:rPr lang="en-US" sz="1200" b="0" i="0" strike="noStrike" dirty="0">
                <a:solidFill>
                  <a:srgbClr val="00B050"/>
                </a:solidFill>
                <a:effectLst/>
              </a:rPr>
              <a:t> Lu			[1C SP]</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291r2</a:t>
            </a:r>
            <a:r>
              <a:rPr lang="en-US" sz="1200" b="0" i="0" strike="noStrike" dirty="0">
                <a:solidFill>
                  <a:srgbClr val="00B050"/>
                </a:solidFill>
                <a:effectLst/>
              </a:rPr>
              <a:t> Resolution of EPCS-related CIDs (SA Ballot)	John </a:t>
            </a:r>
            <a:r>
              <a:rPr lang="en-US" sz="1200" b="0" i="0" strike="noStrike" dirty="0" err="1">
                <a:solidFill>
                  <a:srgbClr val="00B050"/>
                </a:solidFill>
                <a:effectLst/>
              </a:rPr>
              <a:t>Wullert</a:t>
            </a:r>
            <a:r>
              <a:rPr lang="en-US" sz="1200" b="0" i="0" strike="noStrike" dirty="0">
                <a:solidFill>
                  <a:srgbClr val="00B050"/>
                </a:solidFill>
                <a:effectLst/>
              </a:rPr>
              <a:t>			[1C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357r0</a:t>
            </a:r>
            <a:r>
              <a:rPr lang="en-US" sz="1200" b="0" i="0" strike="noStrike" dirty="0">
                <a:solidFill>
                  <a:srgbClr val="00B050"/>
                </a:solidFill>
                <a:effectLst/>
              </a:rPr>
              <a:t> Initial SA Ballot CR for 35.3.21.2		Guogang Huang		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359r0</a:t>
            </a:r>
            <a:r>
              <a:rPr lang="en-US" sz="1200" b="0" i="0" strike="noStrike" dirty="0">
                <a:solidFill>
                  <a:srgbClr val="00B050"/>
                </a:solidFill>
                <a:effectLst/>
              </a:rPr>
              <a:t> D5.0 CR for P2P buffer report			Yunbo Li			1</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324r0</a:t>
            </a:r>
            <a:r>
              <a:rPr lang="en-US" sz="1200" b="0" i="0" strike="noStrike" dirty="0">
                <a:solidFill>
                  <a:srgbClr val="00B050"/>
                </a:solidFill>
                <a:effectLst/>
              </a:rPr>
              <a:t> CR for 802.11be ISB				Laurent Cariou		43</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312r0</a:t>
            </a:r>
            <a:r>
              <a:rPr lang="en-US" sz="1200" b="0" i="0" strike="noStrike" dirty="0">
                <a:solidFill>
                  <a:schemeClr val="bg1">
                    <a:lumMod val="65000"/>
                  </a:schemeClr>
                </a:solidFill>
                <a:effectLst/>
              </a:rPr>
              <a:t> D5.0 CR for CID-22055 &amp; 22192		Kaiying Lu			3</a:t>
            </a:r>
          </a:p>
          <a:p>
            <a:pPr lvl="1">
              <a:buFont typeface="Arial" panose="020B0604020202020204" pitchFamily="34" charset="0"/>
              <a:buChar char="•"/>
            </a:pPr>
            <a:r>
              <a:rPr lang="en-US" sz="1200" b="0" i="0"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319r3</a:t>
            </a:r>
            <a:r>
              <a:rPr lang="en-US" sz="1200" b="0" i="0" strike="noStrike" dirty="0">
                <a:solidFill>
                  <a:schemeClr val="bg1">
                    <a:lumMod val="65000"/>
                  </a:schemeClr>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434r0</a:t>
            </a:r>
            <a:r>
              <a:rPr lang="en-US" sz="1200" dirty="0">
                <a:solidFill>
                  <a:srgbClr val="00B050"/>
                </a:solidFill>
              </a:rPr>
              <a:t> CR for CID22344								Jinyoung Chun	1</a:t>
            </a:r>
          </a:p>
          <a:p>
            <a:pPr lvl="1">
              <a:buFont typeface="Arial" panose="020B0604020202020204" pitchFamily="34" charset="0"/>
              <a:buChar char="•"/>
            </a:pPr>
            <a:r>
              <a:rPr lang="en-GB" sz="1200" u="sng"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260r0</a:t>
            </a:r>
            <a:r>
              <a:rPr lang="en-US" sz="1200" dirty="0">
                <a:solidFill>
                  <a:srgbClr val="00B050"/>
                </a:solidFill>
              </a:rPr>
              <a:t> SA ballots CR for EHT-SIG and Annex Z				Ross J. Yu		2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315r0</a:t>
            </a:r>
            <a:r>
              <a:rPr lang="en-US" sz="1200" dirty="0">
                <a:solidFill>
                  <a:srgbClr val="00B050"/>
                </a:solidFill>
              </a:rPr>
              <a:t> CRs on PHY comments from initial SA ballot				Bin Tian		4	</a:t>
            </a:r>
          </a:p>
          <a:p>
            <a:pPr lvl="1">
              <a:buFont typeface="Arial" panose="020B0604020202020204" pitchFamily="34" charset="0"/>
              <a:buChar char="•"/>
            </a:pPr>
            <a:r>
              <a:rPr lang="en-US" sz="1200" dirty="0">
                <a:solidFill>
                  <a:srgbClr val="00B050"/>
                </a:solidFill>
              </a:rPr>
              <a:t>330r0 SB1 Miscellaneous CIDs (CIDs 22104, 22217, 22218)			Youhan Kim		3</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273r1</a:t>
            </a:r>
            <a:r>
              <a:rPr lang="en-US" sz="1200" b="0" i="0" strike="noStrike" dirty="0">
                <a:solidFill>
                  <a:srgbClr val="00B050"/>
                </a:solidFill>
                <a:effectLst/>
              </a:rPr>
              <a:t> </a:t>
            </a:r>
            <a:r>
              <a:rPr lang="en-US" sz="1200" dirty="0">
                <a:solidFill>
                  <a:srgbClr val="00B050"/>
                </a:solidFill>
              </a:rPr>
              <a:t>CR</a:t>
            </a:r>
            <a:r>
              <a:rPr lang="en-US" sz="1200" b="0" i="0" strike="noStrike" dirty="0">
                <a:solidFill>
                  <a:srgbClr val="00B050"/>
                </a:solidFill>
                <a:effectLst/>
              </a:rPr>
              <a:t>-1st-sa-ballot-subclause-3-2-1					Bo Sun	 	3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nn-NO" sz="1200" b="0" i="0" strike="noStrike" dirty="0">
                <a:solidFill>
                  <a:srgbClr val="00B050"/>
                </a:solidFill>
                <a:effectLst/>
                <a:hlinkClick r:id="rId2">
                  <a:extLst>
                    <a:ext uri="{A12FA001-AC4F-418D-AE19-62706E023703}">
                      <ahyp:hlinkClr xmlns:ahyp="http://schemas.microsoft.com/office/drawing/2018/hyperlinkcolor" val="tx"/>
                    </a:ext>
                  </a:extLst>
                </a:hlinkClick>
              </a:rPr>
              <a:t>305r1</a:t>
            </a:r>
            <a:r>
              <a:rPr lang="nn-NO" sz="1200" b="0" i="0" strike="noStrike" dirty="0">
                <a:solidFill>
                  <a:srgbClr val="00B050"/>
                </a:solidFill>
                <a:effectLst/>
              </a:rPr>
              <a:t> SA-CR-for-RCM-relevant-CIDs						Jay Yang		[3C SP]</a:t>
            </a:r>
            <a:endParaRPr lang="nn-NO"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304r3</a:t>
            </a:r>
            <a:r>
              <a:rPr lang="en-US" sz="1200" i="0" u="none" strike="noStrike" kern="1200" dirty="0">
                <a:solidFill>
                  <a:srgbClr val="00B050"/>
                </a:solidFill>
                <a:effectLst/>
                <a:ea typeface="Times New Roman" panose="02020603050405020304" pitchFamily="18" charset="0"/>
              </a:rPr>
              <a:t> D5.0 CR for ML Reconfiguration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Binita Gupta		[2C SP]</a:t>
            </a:r>
          </a:p>
          <a:p>
            <a:pPr lvl="1">
              <a:buFont typeface="Arial" panose="020B0604020202020204" pitchFamily="34" charset="0"/>
              <a:buChar char="•"/>
            </a:pPr>
            <a:r>
              <a:rPr lang="en-US" sz="1200" kern="1200" dirty="0">
                <a:solidFill>
                  <a:srgbClr val="00B050"/>
                </a:solidFill>
                <a:hlinkClick r:id="rId4">
                  <a:extLst>
                    <a:ext uri="{A12FA001-AC4F-418D-AE19-62706E023703}">
                      <ahyp:hlinkClr xmlns:ahyp="http://schemas.microsoft.com/office/drawing/2018/hyperlinkcolor" val="tx"/>
                    </a:ext>
                  </a:extLst>
                </a:hlinkClick>
              </a:rPr>
              <a:t>293r1</a:t>
            </a:r>
            <a:r>
              <a:rPr lang="en-US" sz="1200" kern="1200" dirty="0">
                <a:solidFill>
                  <a:srgbClr val="00B050"/>
                </a:solidFill>
              </a:rPr>
              <a:t> SA ballot: CR for 35.3.7.5.2						Arik Klein		[9C SP]</a:t>
            </a:r>
          </a:p>
          <a:p>
            <a:pPr lvl="1">
              <a:buFont typeface="Arial" panose="020B0604020202020204" pitchFamily="34" charset="0"/>
              <a:buChar char="•"/>
            </a:pPr>
            <a:r>
              <a:rPr lang="en-US" sz="1200" i="0" strike="noStrike" kern="1200" dirty="0">
                <a:solidFill>
                  <a:srgbClr val="6B9F25"/>
                </a:solidFill>
                <a:effectLst/>
                <a:hlinkClick r:id="rId5">
                  <a:extLst>
                    <a:ext uri="{A12FA001-AC4F-418D-AE19-62706E023703}">
                      <ahyp:hlinkClr xmlns:ahyp="http://schemas.microsoft.com/office/drawing/2018/hyperlinkcolor" val="tx"/>
                    </a:ext>
                  </a:extLst>
                </a:hlinkClick>
              </a:rPr>
              <a:t>294r</a:t>
            </a:r>
            <a:r>
              <a:rPr lang="en-US" sz="1200" kern="1200" dirty="0">
                <a:solidFill>
                  <a:srgbClr val="00B050"/>
                </a:solidFill>
                <a:hlinkClick r:id="rId5">
                  <a:extLst>
                    <a:ext uri="{A12FA001-AC4F-418D-AE19-62706E023703}">
                      <ahyp:hlinkClr xmlns:ahyp="http://schemas.microsoft.com/office/drawing/2018/hyperlinkcolor" val="tx"/>
                    </a:ext>
                  </a:extLst>
                </a:hlinkClick>
              </a:rPr>
              <a:t>0</a:t>
            </a:r>
            <a:r>
              <a:rPr lang="en-US" sz="1200" kern="1200" dirty="0">
                <a:solidFill>
                  <a:srgbClr val="00B050"/>
                </a:solidFill>
              </a:rPr>
              <a:t> SA ballot: CR for 35.3.7.5						Arik Klein 		[7C SP]</a:t>
            </a:r>
          </a:p>
          <a:p>
            <a:pPr lvl="1">
              <a:buFont typeface="Arial" panose="020B0604020202020204" pitchFamily="34" charset="0"/>
              <a:buChar char="•"/>
            </a:pPr>
            <a:r>
              <a:rPr lang="pt-BR" sz="1200" i="0" strike="noStrike" dirty="0">
                <a:solidFill>
                  <a:srgbClr val="FFC000"/>
                </a:solidFill>
                <a:effectLst/>
                <a:hlinkClick r:id="rId6">
                  <a:extLst>
                    <a:ext uri="{A12FA001-AC4F-418D-AE19-62706E023703}">
                      <ahyp:hlinkClr xmlns:ahyp="http://schemas.microsoft.com/office/drawing/2018/hyperlinkcolor" val="tx"/>
                    </a:ext>
                  </a:extLst>
                </a:hlinkClick>
              </a:rPr>
              <a:t>373r2</a:t>
            </a:r>
            <a:r>
              <a:rPr lang="pt-BR" sz="1200" i="0" strike="noStrike" dirty="0">
                <a:solidFill>
                  <a:srgbClr val="FFC000"/>
                </a:solidFill>
                <a:effectLst/>
              </a:rPr>
              <a:t> SABallotD5.0-CID22342						Thomas Derham	[1C SP]</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343r0</a:t>
            </a:r>
            <a:r>
              <a:rPr lang="en-US" sz="1200" b="0" i="0" strike="noStrike" dirty="0">
                <a:solidFill>
                  <a:srgbClr val="00B050"/>
                </a:solidFill>
                <a:effectLst/>
              </a:rPr>
              <a:t> TGbe Initial SA CR EMLSR </a:t>
            </a:r>
            <a:r>
              <a:rPr lang="en-US" sz="1200" b="0" i="0" strike="noStrike" dirty="0" err="1">
                <a:solidFill>
                  <a:srgbClr val="00B050"/>
                </a:solidFill>
                <a:effectLst/>
              </a:rPr>
              <a:t>misc</a:t>
            </a:r>
            <a:r>
              <a:rPr lang="en-US" sz="1200" b="0" i="0" strike="noStrike" dirty="0">
                <a:solidFill>
                  <a:srgbClr val="00B050"/>
                </a:solidFill>
                <a:effectLst/>
              </a:rPr>
              <a:t>					Minyoung Park 	[12C]</a:t>
            </a:r>
          </a:p>
          <a:p>
            <a:pPr lvl="1">
              <a:buFont typeface="Arial" panose="020B0604020202020204" pitchFamily="34" charset="0"/>
              <a:buChar char="•"/>
            </a:pPr>
            <a:r>
              <a:rPr lang="en-US" sz="1200" b="0" i="0" strike="noStrike" dirty="0">
                <a:solidFill>
                  <a:srgbClr val="00B050"/>
                </a:solidFill>
                <a:effectLst/>
                <a:hlinkClick r:id="rId8">
                  <a:extLst>
                    <a:ext uri="{A12FA001-AC4F-418D-AE19-62706E023703}">
                      <ahyp:hlinkClr xmlns:ahyp="http://schemas.microsoft.com/office/drawing/2018/hyperlinkcolor" val="tx"/>
                    </a:ext>
                  </a:extLst>
                </a:hlinkClick>
              </a:rPr>
              <a:t>339r0</a:t>
            </a:r>
            <a:r>
              <a:rPr lang="en-US" sz="1200" b="0" i="0" strike="noStrike" dirty="0">
                <a:solidFill>
                  <a:srgbClr val="00B050"/>
                </a:solidFill>
                <a:effectLst/>
              </a:rPr>
              <a:t> SA ballot CR for 35.1							Ming Gan		[8C]</a:t>
            </a:r>
          </a:p>
          <a:p>
            <a:pPr lvl="1">
              <a:buFont typeface="Arial" panose="020B0604020202020204" pitchFamily="34" charset="0"/>
              <a:buChar char="•"/>
            </a:pPr>
            <a:r>
              <a:rPr lang="en-US" sz="1200" b="0" i="0" strike="noStrike" dirty="0">
                <a:solidFill>
                  <a:srgbClr val="00B050"/>
                </a:solidFill>
                <a:effectLst/>
                <a:hlinkClick r:id="rId9">
                  <a:extLst>
                    <a:ext uri="{A12FA001-AC4F-418D-AE19-62706E023703}">
                      <ahyp:hlinkClr xmlns:ahyp="http://schemas.microsoft.com/office/drawing/2018/hyperlinkcolor" val="tx"/>
                    </a:ext>
                  </a:extLst>
                </a:hlinkClick>
              </a:rPr>
              <a:t>341r0</a:t>
            </a:r>
            <a:r>
              <a:rPr lang="en-US" sz="1200" b="0" i="0" strike="noStrike" dirty="0">
                <a:solidFill>
                  <a:srgbClr val="00B050"/>
                </a:solidFill>
                <a:effectLst/>
              </a:rPr>
              <a:t> SA Ballot CR for Miscellaneous CIDs					Ming Gan		[5C]</a:t>
            </a:r>
            <a:endParaRPr lang="en-US" sz="1200" dirty="0">
              <a:solidFill>
                <a:srgbClr val="00B050"/>
              </a:solidFill>
            </a:endParaRPr>
          </a:p>
          <a:p>
            <a:pPr lvl="1">
              <a:buFont typeface="Arial" panose="020B0604020202020204" pitchFamily="34" charset="0"/>
              <a:buChar char="•"/>
            </a:pPr>
            <a:r>
              <a:rPr lang="en-US" sz="1200" b="0" i="0"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340r0</a:t>
            </a:r>
            <a:r>
              <a:rPr lang="en-US" sz="1200" b="0" i="0" strike="noStrike" dirty="0">
                <a:solidFill>
                  <a:schemeClr val="bg1">
                    <a:lumMod val="65000"/>
                  </a:schemeClr>
                </a:solidFill>
                <a:effectLst/>
              </a:rPr>
              <a:t> SA Ballot CR for 35.3.16.8.3						Ming Gan		[4C]</a:t>
            </a:r>
          </a:p>
          <a:p>
            <a:pPr lvl="1">
              <a:buFont typeface="Arial" panose="020B0604020202020204" pitchFamily="34" charset="0"/>
              <a:buChar char="•"/>
            </a:pPr>
            <a:r>
              <a:rPr lang="en-US" sz="1200" b="0" i="0"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365r0</a:t>
            </a:r>
            <a:r>
              <a:rPr lang="en-US" sz="1200" b="0" i="0" strike="noStrike" dirty="0">
                <a:solidFill>
                  <a:schemeClr val="bg1">
                    <a:lumMod val="65000"/>
                  </a:schemeClr>
                </a:solidFill>
                <a:effectLst/>
              </a:rPr>
              <a:t> Prop. Res. to 11be </a:t>
            </a:r>
            <a:r>
              <a:rPr lang="en-US" sz="1200" b="0" i="0" strike="noStrike" dirty="0" err="1">
                <a:solidFill>
                  <a:schemeClr val="bg1">
                    <a:lumMod val="65000"/>
                  </a:schemeClr>
                </a:solidFill>
                <a:effectLst/>
              </a:rPr>
              <a:t>ini</a:t>
            </a:r>
            <a:r>
              <a:rPr lang="en-US" sz="1200" dirty="0" err="1">
                <a:solidFill>
                  <a:schemeClr val="bg1">
                    <a:lumMod val="65000"/>
                  </a:schemeClr>
                </a:solidFill>
              </a:rPr>
              <a:t>t.</a:t>
            </a:r>
            <a:r>
              <a:rPr lang="en-US" sz="1200" b="0" i="0" strike="noStrike" dirty="0">
                <a:solidFill>
                  <a:schemeClr val="bg1">
                    <a:lumMod val="65000"/>
                  </a:schemeClr>
                </a:solidFill>
                <a:effectLst/>
              </a:rPr>
              <a:t> SA ballot CIDs on EMLSR link number	Qi Wang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hlinkClick r:id="rId2"/>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hlinkClick r:id="rId3"/>
              </a:rPr>
              <a:t>261r0</a:t>
            </a:r>
            <a:r>
              <a:rPr lang="en-US" sz="1200" b="0" i="0" strike="noStrike" dirty="0">
                <a:solidFill>
                  <a:srgbClr val="FF0000"/>
                </a:solidFill>
                <a:effectLst/>
              </a:rPr>
              <a:t>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hlinkClick r:id="rId4"/>
              </a:rPr>
              <a:t>345r0</a:t>
            </a:r>
            <a:r>
              <a:rPr lang="en-US" sz="1200" b="0" i="0" strike="noStrike" dirty="0">
                <a:solidFill>
                  <a:srgbClr val="FF0000"/>
                </a:solidFill>
                <a:effectLst/>
              </a:rPr>
              <a:t>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hlinkClick r:id="rId5"/>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b="0" i="0" strike="noStrike" dirty="0">
                <a:solidFill>
                  <a:schemeClr val="tx1"/>
                </a:solidFill>
                <a:effectLst/>
                <a:hlinkClick r:id="rId2"/>
              </a:rPr>
              <a:t>341r0</a:t>
            </a:r>
            <a:r>
              <a:rPr lang="en-US" sz="1400" b="0" i="0" strike="noStrike" dirty="0">
                <a:solidFill>
                  <a:schemeClr val="tx1"/>
                </a:solidFill>
                <a:effectLst/>
              </a:rPr>
              <a:t> SA Ballot CR for Miscellaneous CIDs				Ming Gan			[5C SP]</a:t>
            </a:r>
            <a:endParaRPr lang="en-US" sz="1400" dirty="0">
              <a:solidFill>
                <a:schemeClr val="tx1"/>
              </a:solidFill>
            </a:endParaRPr>
          </a:p>
          <a:p>
            <a:pPr>
              <a:buFont typeface="Arial" panose="020B0604020202020204" pitchFamily="34" charset="0"/>
              <a:buChar char="•"/>
            </a:pPr>
            <a:r>
              <a:rPr lang="en-US" sz="1400" b="0" i="0" strike="noStrike" dirty="0">
                <a:solidFill>
                  <a:srgbClr val="FF0000"/>
                </a:solidFill>
                <a:effectLst/>
                <a:hlinkClick r:id="rId3"/>
              </a:rPr>
              <a:t>319r3</a:t>
            </a:r>
            <a:r>
              <a:rPr lang="en-US" sz="1400" b="0" i="0" strike="noStrike" dirty="0">
                <a:solidFill>
                  <a:srgbClr val="FF0000"/>
                </a:solidFill>
                <a:effectLst/>
              </a:rPr>
              <a:t> </a:t>
            </a:r>
            <a:r>
              <a:rPr lang="en-US" sz="1400" b="0" i="0" strike="noStrike" dirty="0">
                <a:solidFill>
                  <a:schemeClr val="tx1"/>
                </a:solidFill>
                <a:effectLst/>
              </a:rPr>
              <a:t>CR for Miscellaneous CIDs Part II				Po-Kai Huang		[1C SP]</a:t>
            </a:r>
          </a:p>
          <a:p>
            <a:pPr>
              <a:buFont typeface="Arial" panose="020B0604020202020204" pitchFamily="34" charset="0"/>
              <a:buChar char="•"/>
            </a:pPr>
            <a:r>
              <a:rPr lang="en-US" sz="1400" b="0" i="0" strike="noStrike" dirty="0">
                <a:solidFill>
                  <a:srgbClr val="FF0000"/>
                </a:solidFill>
                <a:effectLst/>
                <a:hlinkClick r:id="rId4"/>
              </a:rPr>
              <a:t>291r3</a:t>
            </a:r>
            <a:r>
              <a:rPr lang="en-US" sz="1400" b="0" i="0" strike="noStrike" dirty="0">
                <a:solidFill>
                  <a:srgbClr val="FF0000"/>
                </a:solidFill>
                <a:effectLst/>
              </a:rPr>
              <a:t> </a:t>
            </a:r>
            <a:r>
              <a:rPr lang="en-US" sz="1400" b="0" i="0" strike="noStrike" dirty="0">
                <a:solidFill>
                  <a:schemeClr val="tx1"/>
                </a:solidFill>
                <a:effectLst/>
              </a:rPr>
              <a:t>Resolution of EPCS-related CIDs (SA Ballot)		John Wullert		[1C SP]</a:t>
            </a:r>
          </a:p>
          <a:p>
            <a:pPr>
              <a:buFont typeface="Arial" panose="020B0604020202020204" pitchFamily="34" charset="0"/>
              <a:buChar char="•"/>
            </a:pPr>
            <a:r>
              <a:rPr lang="en-US" sz="1400" b="0" i="0" strike="noStrike" dirty="0">
                <a:solidFill>
                  <a:srgbClr val="FF0000"/>
                </a:solidFill>
                <a:effectLst/>
                <a:hlinkClick r:id="rId5"/>
              </a:rPr>
              <a:t>300r3</a:t>
            </a:r>
            <a:r>
              <a:rPr lang="en-US" sz="1400" b="0" i="0" strike="noStrike" dirty="0">
                <a:solidFill>
                  <a:srgbClr val="FF0000"/>
                </a:solidFill>
                <a:effectLst/>
              </a:rPr>
              <a:t> </a:t>
            </a:r>
            <a:r>
              <a:rPr lang="en-US" sz="1400" b="0" i="0" strike="noStrike" dirty="0">
                <a:solidFill>
                  <a:schemeClr val="tx1"/>
                </a:solidFill>
                <a:effectLst/>
              </a:rPr>
              <a:t>Proposed Resolutions for CID-22382 &amp; CID-22383		Salvatore Talarico		[2C SP]</a:t>
            </a:r>
          </a:p>
          <a:p>
            <a:pPr>
              <a:buFont typeface="Arial" panose="020B0604020202020204" pitchFamily="34" charset="0"/>
              <a:buChar char="•"/>
            </a:pPr>
            <a:r>
              <a:rPr lang="en-US" sz="1400" b="0" dirty="0">
                <a:solidFill>
                  <a:schemeClr val="tx1"/>
                </a:solidFill>
                <a:hlinkClick r:id="rId6"/>
              </a:rPr>
              <a:t>294r1</a:t>
            </a:r>
            <a:r>
              <a:rPr lang="en-US" sz="1400" b="0" dirty="0">
                <a:solidFill>
                  <a:schemeClr val="tx1"/>
                </a:solidFill>
              </a:rPr>
              <a:t> </a:t>
            </a:r>
            <a:r>
              <a:rPr lang="en-US" sz="1400" b="0" i="0" strike="noStrike" dirty="0">
                <a:solidFill>
                  <a:schemeClr val="tx1"/>
                </a:solidFill>
                <a:effectLst/>
              </a:rPr>
              <a:t>SA ballot: CR for 35.3.7.5						Arik Klein			[1C SP]</a:t>
            </a:r>
          </a:p>
          <a:p>
            <a:pPr>
              <a:buFont typeface="Arial" panose="020B0604020202020204" pitchFamily="34" charset="0"/>
              <a:buChar char="•"/>
            </a:pPr>
            <a:r>
              <a:rPr lang="en-US" sz="1400" b="0" i="0" strike="noStrike">
                <a:solidFill>
                  <a:schemeClr val="tx1"/>
                </a:solidFill>
                <a:effectLst/>
                <a:hlinkClick r:id="rId7"/>
              </a:rPr>
              <a:t>324r2</a:t>
            </a:r>
            <a:r>
              <a:rPr lang="en-US" sz="1400" b="0" i="0" strike="noStrike">
                <a:solidFill>
                  <a:schemeClr val="tx1"/>
                </a:solidFill>
                <a:effectLst/>
              </a:rPr>
              <a:t> </a:t>
            </a:r>
            <a:r>
              <a:rPr lang="en-US" sz="1400" b="0" i="0" strike="noStrike" dirty="0">
                <a:solidFill>
                  <a:schemeClr val="tx1"/>
                </a:solidFill>
                <a:effectLst/>
              </a:rPr>
              <a:t>CR for 802.11be ISB						Laurent Cariou		[10C SP]</a:t>
            </a:r>
          </a:p>
          <a:p>
            <a:pPr>
              <a:buFont typeface="Arial" panose="020B0604020202020204" pitchFamily="34" charset="0"/>
              <a:buChar char="•"/>
            </a:pPr>
            <a:r>
              <a:rPr lang="en-US" sz="1400" b="0" i="0" strike="noStrike" dirty="0">
                <a:solidFill>
                  <a:schemeClr val="tx1"/>
                </a:solidFill>
                <a:effectLst/>
                <a:hlinkClick r:id="rId8"/>
              </a:rPr>
              <a:t>359r2</a:t>
            </a:r>
            <a:r>
              <a:rPr lang="en-US" sz="1400" b="0" i="0" strike="noStrike" dirty="0">
                <a:solidFill>
                  <a:schemeClr val="tx1"/>
                </a:solidFill>
                <a:effectLst/>
              </a:rPr>
              <a:t> D5.0 CR for P2P buffer report					Yunbo Li			[1C SP]</a:t>
            </a:r>
          </a:p>
          <a:p>
            <a:pPr>
              <a:buFont typeface="Arial" panose="020B0604020202020204" pitchFamily="34" charset="0"/>
              <a:buChar char="•"/>
            </a:pPr>
            <a:r>
              <a:rPr lang="en-US" sz="1400" b="0" dirty="0">
                <a:solidFill>
                  <a:schemeClr val="tx1"/>
                </a:solidFill>
                <a:hlinkClick r:id="rId9"/>
              </a:rPr>
              <a:t>483r0</a:t>
            </a:r>
            <a:r>
              <a:rPr lang="en-US" sz="1400" b="0" dirty="0">
                <a:solidFill>
                  <a:schemeClr val="tx1"/>
                </a:solidFill>
              </a:rPr>
              <a:t> CR for EHT link adaptation					Bo Gong			[2C]</a:t>
            </a:r>
          </a:p>
          <a:p>
            <a:pPr>
              <a:buFont typeface="Arial" panose="020B0604020202020204" pitchFamily="34" charset="0"/>
              <a:buChar char="•"/>
            </a:pPr>
            <a:r>
              <a:rPr lang="en-US" sz="1400" b="0" dirty="0">
                <a:solidFill>
                  <a:srgbClr val="FF0000"/>
                </a:solidFill>
                <a:hlinkClick r:id="rId10"/>
              </a:rPr>
              <a:t>588r0</a:t>
            </a:r>
            <a:r>
              <a:rPr lang="en-US" sz="1400" b="0" dirty="0">
                <a:solidFill>
                  <a:srgbClr val="FF0000"/>
                </a:solidFill>
              </a:rPr>
              <a:t> </a:t>
            </a:r>
            <a:r>
              <a:rPr lang="en-US" sz="1400" b="0" dirty="0">
                <a:solidFill>
                  <a:schemeClr val="tx1"/>
                </a:solidFill>
              </a:rPr>
              <a:t>TGbe SA1 Resolution to MLO MBSSID CIDs		Michael Montemurro 	[4C]</a:t>
            </a:r>
          </a:p>
          <a:p>
            <a:pPr>
              <a:buFont typeface="Arial" panose="020B0604020202020204" pitchFamily="34" charset="0"/>
              <a:buChar char="•"/>
            </a:pPr>
            <a:r>
              <a:rPr lang="en-US" sz="1400" b="0" i="0" strike="noStrike" dirty="0">
                <a:solidFill>
                  <a:srgbClr val="FF0000"/>
                </a:solidFill>
                <a:effectLst/>
                <a:hlinkClick r:id="rId11"/>
              </a:rPr>
              <a:t>347r0</a:t>
            </a:r>
            <a:r>
              <a:rPr lang="en-US" sz="1400" b="0" i="0" strike="noStrike" dirty="0">
                <a:solidFill>
                  <a:srgbClr val="FF0000"/>
                </a:solidFill>
                <a:effectLst/>
              </a:rPr>
              <a:t> </a:t>
            </a:r>
            <a:r>
              <a:rPr lang="en-US" sz="1400" b="0" i="0" strike="noStrike" dirty="0">
                <a:solidFill>
                  <a:schemeClr val="tx1"/>
                </a:solidFill>
                <a:effectLst/>
              </a:rPr>
              <a:t>SA Ballot CR for A-MPDU in EHT PPDU			SunHee Baek		[1C]</a:t>
            </a:r>
          </a:p>
          <a:p>
            <a:pPr>
              <a:buFont typeface="Arial" panose="020B0604020202020204" pitchFamily="34" charset="0"/>
              <a:buChar char="•"/>
            </a:pPr>
            <a:r>
              <a:rPr lang="en-US" sz="1400" b="0" i="0" strike="noStrike" dirty="0">
                <a:solidFill>
                  <a:srgbClr val="FF0000"/>
                </a:solidFill>
                <a:effectLst/>
                <a:hlinkClick r:id="rId12"/>
              </a:rPr>
              <a:t>356r0</a:t>
            </a:r>
            <a:r>
              <a:rPr lang="en-US" sz="1400" b="0" i="0" strike="noStrike" dirty="0">
                <a:solidFill>
                  <a:schemeClr val="tx1"/>
                </a:solidFill>
                <a:effectLst/>
              </a:rPr>
              <a:t> SA Ballot CR for STR						Insun Jang			[1C]</a:t>
            </a:r>
          </a:p>
          <a:p>
            <a:pPr>
              <a:buFont typeface="Arial" panose="020B0604020202020204" pitchFamily="34" charset="0"/>
              <a:buChar char="•"/>
            </a:pPr>
            <a:r>
              <a:rPr lang="en-US" sz="1400" b="0" dirty="0">
                <a:solidFill>
                  <a:srgbClr val="FF0000"/>
                </a:solidFill>
                <a:hlinkClick r:id="rId13"/>
              </a:rPr>
              <a:t>578r0</a:t>
            </a:r>
            <a:r>
              <a:rPr lang="en-US" sz="1400" b="0" dirty="0">
                <a:solidFill>
                  <a:schemeClr val="tx1"/>
                </a:solidFill>
              </a:rPr>
              <a:t> Channel Usage							Brian Hart			[1C]</a:t>
            </a:r>
          </a:p>
          <a:p>
            <a:pPr>
              <a:buFont typeface="Arial" panose="020B0604020202020204" pitchFamily="34" charset="0"/>
              <a:buChar char="•"/>
            </a:pPr>
            <a:r>
              <a:rPr lang="en-US" sz="1400" b="0" i="0" strike="noStrike" dirty="0">
                <a:solidFill>
                  <a:srgbClr val="FF0000"/>
                </a:solidFill>
                <a:effectLst/>
                <a:hlinkClick r:id="rId14"/>
              </a:rPr>
              <a:t>329r0</a:t>
            </a:r>
            <a:r>
              <a:rPr lang="en-US" sz="1400" dirty="0">
                <a:solidFill>
                  <a:schemeClr val="tx1"/>
                </a:solidFill>
              </a:rPr>
              <a:t> </a:t>
            </a:r>
            <a:r>
              <a:rPr lang="en-US" sz="1400" b="0" i="0" strike="noStrike" dirty="0">
                <a:solidFill>
                  <a:schemeClr val="tx1"/>
                </a:solidFill>
                <a:effectLst/>
              </a:rPr>
              <a:t>SB1 Sounding Segmentation (CID 22373)			Youhan Kim		[1C]</a:t>
            </a:r>
          </a:p>
          <a:p>
            <a:pPr>
              <a:buFont typeface="Arial" panose="020B0604020202020204" pitchFamily="34" charset="0"/>
              <a:buChar char="•"/>
            </a:pPr>
            <a:r>
              <a:rPr lang="en-US" sz="1400" b="0" i="0" strike="noStrike" dirty="0">
                <a:solidFill>
                  <a:srgbClr val="FF0000"/>
                </a:solidFill>
                <a:effectLst/>
                <a:hlinkClick r:id="rId15"/>
              </a:rPr>
              <a:t>340r0</a:t>
            </a:r>
            <a:r>
              <a:rPr lang="en-US" sz="1400" b="0" i="0" strike="noStrike" dirty="0">
                <a:solidFill>
                  <a:srgbClr val="FF0000"/>
                </a:solidFill>
                <a:effectLst/>
              </a:rPr>
              <a:t> </a:t>
            </a:r>
            <a:r>
              <a:rPr lang="en-US" sz="1400" b="0" i="0" strike="noStrike" dirty="0">
                <a:solidFill>
                  <a:schemeClr val="tx1"/>
                </a:solidFill>
                <a:effectLst/>
              </a:rPr>
              <a:t>SA Ballot CR for 35.3.16.8.3					Ming Gan			[4C]</a:t>
            </a:r>
          </a:p>
          <a:p>
            <a:pPr>
              <a:buFont typeface="Arial" panose="020B0604020202020204" pitchFamily="34" charset="0"/>
              <a:buChar char="•"/>
            </a:pPr>
            <a:r>
              <a:rPr lang="en-US" sz="1400" b="0" i="0" strike="noStrike" dirty="0">
                <a:solidFill>
                  <a:srgbClr val="FF0000"/>
                </a:solidFill>
                <a:effectLst/>
                <a:hlinkClick r:id="rId16"/>
              </a:rPr>
              <a:t>365r0</a:t>
            </a:r>
            <a:r>
              <a:rPr lang="en-US" sz="1400" b="0" i="0" strike="noStrike" dirty="0">
                <a:solidFill>
                  <a:schemeClr val="tx1"/>
                </a:solidFill>
                <a:effectLst/>
              </a:rPr>
              <a:t> Prop. Res. to 11be ini</a:t>
            </a:r>
            <a:r>
              <a:rPr lang="en-US" sz="1400" b="0" dirty="0">
                <a:solidFill>
                  <a:schemeClr val="tx1"/>
                </a:solidFill>
              </a:rPr>
              <a:t>t.</a:t>
            </a:r>
            <a:r>
              <a:rPr lang="en-US" sz="1400" b="0" i="0" strike="noStrike" dirty="0">
                <a:solidFill>
                  <a:schemeClr val="tx1"/>
                </a:solidFill>
                <a:effectLst/>
              </a:rPr>
              <a:t> SA ballot CIDs on EMLSR link number	Qi Wang		[4C]</a:t>
            </a: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hlinkClick r:id="rId2"/>
              </a:rPr>
              <a:t>11-23/442r43</a:t>
            </a:r>
            <a:r>
              <a:rPr lang="en-US" dirty="0"/>
              <a:t> </a:t>
            </a:r>
          </a:p>
          <a:p>
            <a:pPr lvl="1">
              <a:buFont typeface="Arial" panose="020B0604020202020204" pitchFamily="34" charset="0"/>
              <a:buChar char="•"/>
            </a:pPr>
            <a:r>
              <a:rPr lang="en-US"/>
              <a:t>Updated Thursday AM2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March</a:t>
            </a:r>
            <a:r>
              <a:rPr lang="en-US" sz="1400" b="1" dirty="0">
                <a:solidFill>
                  <a:schemeClr val="tx1"/>
                </a:solidFill>
                <a:effectLst/>
                <a:latin typeface="Times New Roman" panose="02020603050405020304" pitchFamily="18" charset="0"/>
                <a:ea typeface="Times New Roman" panose="02020603050405020304" pitchFamily="18" charset="0"/>
              </a:rPr>
              <a: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03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10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 April 17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24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May 02</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(Wednesday) 						  Holiday</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 08</a:t>
            </a:r>
            <a:r>
              <a:rPr lang="en-US" sz="1400" b="1" dirty="0">
                <a:solidFill>
                  <a:schemeClr val="tx1"/>
                </a:solidFill>
                <a:effectLst/>
                <a:latin typeface="Times New Roman" panose="02020603050405020304" pitchFamily="18" charset="0"/>
                <a:ea typeface="Times New Roman" panose="02020603050405020304" pitchFamily="18" charset="0"/>
              </a:rPr>
              <a:t>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400" b="1" dirty="0">
                <a:solidFill>
                  <a:schemeClr val="tx1"/>
                </a:solidFill>
                <a:effectLst/>
                <a:latin typeface="Times New Roman" panose="02020603050405020304" pitchFamily="18" charset="0"/>
                <a:ea typeface="Times New Roman" panose="02020603050405020304" pitchFamily="18" charset="0"/>
              </a:rPr>
              <a:t>PHY ad-hoc calls, on demand, with 10-day advanced notice (in parallel with MAC)</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Complete comment resolution for initial SA</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4" name="Group 13">
            <a:extLst>
              <a:ext uri="{FF2B5EF4-FFF2-40B4-BE49-F238E27FC236}">
                <a16:creationId xmlns:a16="http://schemas.microsoft.com/office/drawing/2014/main" id="{91D04AF3-25E2-225B-7220-D9C9B8267E7A}"/>
              </a:ext>
            </a:extLst>
          </p:cNvPr>
          <p:cNvGrpSpPr/>
          <p:nvPr/>
        </p:nvGrpSpPr>
        <p:grpSpPr>
          <a:xfrm>
            <a:off x="2057400" y="1830388"/>
            <a:ext cx="4637836" cy="3478377"/>
            <a:chOff x="2057400" y="1830388"/>
            <a:chExt cx="4637836" cy="3478377"/>
          </a:xfrm>
        </p:grpSpPr>
        <p:pic>
          <p:nvPicPr>
            <p:cNvPr id="7" name="Picture 6">
              <a:extLst>
                <a:ext uri="{FF2B5EF4-FFF2-40B4-BE49-F238E27FC236}">
                  <a16:creationId xmlns:a16="http://schemas.microsoft.com/office/drawing/2014/main" id="{73E2663C-7EAD-55C2-CB84-EF7141753077}"/>
                </a:ext>
              </a:extLst>
            </p:cNvPr>
            <p:cNvPicPr>
              <a:picLocks noChangeAspect="1"/>
            </p:cNvPicPr>
            <p:nvPr/>
          </p:nvPicPr>
          <p:blipFill>
            <a:blip r:embed="rId2"/>
            <a:stretch>
              <a:fillRect/>
            </a:stretch>
          </p:blipFill>
          <p:spPr>
            <a:xfrm>
              <a:off x="2057400" y="1830388"/>
              <a:ext cx="4637836" cy="3478377"/>
            </a:xfrm>
            <a:prstGeom prst="rect">
              <a:avLst/>
            </a:prstGeom>
          </p:spPr>
        </p:pic>
        <p:sp>
          <p:nvSpPr>
            <p:cNvPr id="8" name="Rectangle 7">
              <a:extLst>
                <a:ext uri="{FF2B5EF4-FFF2-40B4-BE49-F238E27FC236}">
                  <a16:creationId xmlns:a16="http://schemas.microsoft.com/office/drawing/2014/main" id="{81002794-728D-0473-1D1A-66D52C7B8735}"/>
                </a:ext>
              </a:extLst>
            </p:cNvPr>
            <p:cNvSpPr/>
            <p:nvPr/>
          </p:nvSpPr>
          <p:spPr bwMode="auto">
            <a:xfrm>
              <a:off x="3657600" y="3465527"/>
              <a:ext cx="704973" cy="14722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91C3E2F-E290-C0A0-A842-54674FB1D1F3}"/>
                </a:ext>
              </a:extLst>
            </p:cNvPr>
            <p:cNvSpPr/>
            <p:nvPr/>
          </p:nvSpPr>
          <p:spPr bwMode="auto">
            <a:xfrm flipV="1">
              <a:off x="2749899" y="2089480"/>
              <a:ext cx="755301" cy="288041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8754848B-B5A6-8577-7C61-AC8C812C2A32}"/>
                </a:ext>
              </a:extLst>
            </p:cNvPr>
            <p:cNvSpPr/>
            <p:nvPr/>
          </p:nvSpPr>
          <p:spPr bwMode="auto">
            <a:xfrm>
              <a:off x="4545248" y="2089480"/>
              <a:ext cx="712552" cy="2848333"/>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D56CE442-16D1-38C9-B4AF-976105AA8A09}"/>
                </a:ext>
              </a:extLst>
            </p:cNvPr>
            <p:cNvSpPr/>
            <p:nvPr/>
          </p:nvSpPr>
          <p:spPr bwMode="auto">
            <a:xfrm>
              <a:off x="5440474" y="3352800"/>
              <a:ext cx="731725" cy="1585013"/>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164026</TotalTime>
  <Words>5689</Words>
  <Application>Microsoft Office PowerPoint</Application>
  <PresentationFormat>On-screen Show (4:3)</PresentationFormat>
  <Paragraphs>968</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Status and 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2024-03-14T19:11:21Z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