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2" r:id="rId22"/>
    <p:sldId id="1091" r:id="rId23"/>
    <p:sldId id="1090" r:id="rId24"/>
    <p:sldId id="1093" r:id="rId25"/>
    <p:sldId id="1094" r:id="rId26"/>
    <p:sldId id="1096" r:id="rId27"/>
    <p:sldId id="1082" r:id="rId28"/>
    <p:sldId id="1018" r:id="rId29"/>
    <p:sldId id="365" r:id="rId30"/>
    <p:sldId id="1017" r:id="rId31"/>
    <p:sldId id="1016" r:id="rId32"/>
    <p:sldId id="1098" r:id="rId33"/>
    <p:sldId id="1085" r:id="rId34"/>
    <p:sldId id="1088" r:id="rId35"/>
    <p:sldId id="1089" r:id="rId36"/>
    <p:sldId id="1097" r:id="rId37"/>
    <p:sldId id="356" r:id="rId38"/>
    <p:sldId id="1039" r:id="rId39"/>
    <p:sldId id="1069" r:id="rId40"/>
    <p:sldId id="997" r:id="rId41"/>
    <p:sldId id="362" r:id="rId42"/>
    <p:sldId id="981" r:id="rId43"/>
    <p:sldId id="1015"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F4D91-7971-4BD5-ACFB-6ADC0D7A16D2}" v="193" dt="2024-03-14T19:10:56.1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4T19:11:19.806" v="2886" actId="6549"/>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09T17:55:43.392" v="920" actId="13926"/>
        <pc:sldMkLst>
          <pc:docMk/>
          <pc:sldMk cId="3930036297" sldId="356"/>
        </pc:sldMkLst>
        <pc:spChg chg="mod">
          <ac:chgData name="Alfred Asterjadhi" userId="39de57b9-85c0-4fd1-aaac-8ca2b6560ad0" providerId="ADAL" clId="{65BF4D91-7971-4BD5-ACFB-6ADC0D7A16D2}" dt="2024-03-09T17:55:43.392" v="920"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08T16:47:07.426" v="722"/>
        <pc:sldMkLst>
          <pc:docMk/>
          <pc:sldMk cId="1867128610" sldId="1015"/>
        </pc:sldMkLst>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19:10:53.976" v="2884" actId="6549"/>
        <pc:sldMkLst>
          <pc:docMk/>
          <pc:sldMk cId="3814028870" sldId="1039"/>
        </pc:sldMkLst>
        <pc:spChg chg="mod">
          <ac:chgData name="Alfred Asterjadhi" userId="39de57b9-85c0-4fd1-aaac-8ca2b6560ad0" providerId="ADAL" clId="{65BF4D91-7971-4BD5-ACFB-6ADC0D7A16D2}" dt="2024-03-14T19:10:53.976" v="2884" actId="6549"/>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sldChg>
      <pc:sldChg chg="modSp mod">
        <pc:chgData name="Alfred Asterjadhi" userId="39de57b9-85c0-4fd1-aaac-8ca2b6560ad0" providerId="ADAL" clId="{65BF4D91-7971-4BD5-ACFB-6ADC0D7A16D2}" dt="2024-03-14T17:09:38.650" v="2583" actId="20577"/>
        <pc:sldMkLst>
          <pc:docMk/>
          <pc:sldMk cId="1268796722" sldId="1069"/>
        </pc:sldMkLst>
        <pc:spChg chg="mod">
          <ac:chgData name="Alfred Asterjadhi" userId="39de57b9-85c0-4fd1-aaac-8ca2b6560ad0" providerId="ADAL" clId="{65BF4D91-7971-4BD5-ACFB-6ADC0D7A16D2}" dt="2024-03-14T17:09:38.650" v="2583" actId="2057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4T19:11:19.806" v="2886" actId="6549"/>
        <pc:sldMasterMkLst>
          <pc:docMk/>
          <pc:sldMasterMk cId="0" sldId="2147483648"/>
        </pc:sldMasterMkLst>
        <pc:spChg chg="mod">
          <ac:chgData name="Alfred Asterjadhi" userId="39de57b9-85c0-4fd1-aaac-8ca2b6560ad0" providerId="ADAL" clId="{65BF4D91-7971-4BD5-ACFB-6ADC0D7A16D2}" dt="2024-03-14T19:11:19.806" v="2886" actId="6549"/>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802.11-24/0237r9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88-00-00be-tgbe-sa1-resolution-to-mlo-mbssid-cids.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28-00-00be-sb1-20mhz-only-limited-capabilities.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83-00-00be-cr-for-eht-link-adaptation.docx" TargetMode="External"/><Relationship Id="rId5" Type="http://schemas.openxmlformats.org/officeDocument/2006/relationships/hyperlink" Target="https://mentor.ieee.org/802.11/dcn/24/11-24-0368-00-00be-resolutions-for-cid-22177.docx" TargetMode="External"/><Relationship Id="rId4" Type="http://schemas.openxmlformats.org/officeDocument/2006/relationships/hyperlink" Target="https://mentor.ieee.org/802.11/dcn/24/11-24-0430-00-00be-proposed-resolution-to-alignment-issue-in-figure-9-416.pp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34-00-00be-cr-for-cid22344.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19-00-00be-cr-for-miscellaneous-cids-part-ii.docx" TargetMode="External"/><Relationship Id="rId3" Type="http://schemas.openxmlformats.org/officeDocument/2006/relationships/hyperlink" Target="https://mentor.ieee.org/802.11/dcn/24/11-24-0294-00-00be-sa-ballot-cr-for-35-3-7-5.docx" TargetMode="External"/><Relationship Id="rId7" Type="http://schemas.openxmlformats.org/officeDocument/2006/relationships/hyperlink" Target="https://mentor.ieee.org/802.11/dcn/24/11-24-0305-00-00be-cr-for-rcm-relevant-cids.docx" TargetMode="External"/><Relationship Id="rId2" Type="http://schemas.openxmlformats.org/officeDocument/2006/relationships/hyperlink" Target="https://mentor.ieee.org/802.11/dcn/24/11-24-0293-00-00be-sa-ballot-cr-for-35-3-7-5-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91-00-00be-resolution-of-epcs-related-cids-sa-ballot.docx" TargetMode="External"/><Relationship Id="rId11" Type="http://schemas.openxmlformats.org/officeDocument/2006/relationships/hyperlink" Target="https://mentor.ieee.org/802.11/dcn/24/11-24-0323-00-00be-isb-cr-for-cid-22390.docx" TargetMode="External"/><Relationship Id="rId5" Type="http://schemas.openxmlformats.org/officeDocument/2006/relationships/hyperlink" Target="https://mentor.ieee.org/802.11/dcn/24/11-24-0292-00-00be-resolution-of-definition-related-cids-sa-ballot.docx" TargetMode="External"/><Relationship Id="rId10" Type="http://schemas.openxmlformats.org/officeDocument/2006/relationships/hyperlink" Target="https://mentor.ieee.org/802.11/dcn/24/11-24-0322-00-00be-isb-cr-for-35-3-7-2-4.docx" TargetMode="External"/><Relationship Id="rId4" Type="http://schemas.openxmlformats.org/officeDocument/2006/relationships/hyperlink" Target="https://mentor.ieee.org/802.11/dcn/24/11-24-0296-04-00be-cr-for-miscellaneous-cids.docx" TargetMode="External"/><Relationship Id="rId9" Type="http://schemas.openxmlformats.org/officeDocument/2006/relationships/hyperlink" Target="https://mentor.ieee.org/802.11/dcn/24/11-24-0321-00-00be-initial-sa-ballot-cr-for-cid-22159.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300-00-00be-proposed-resolutions-for-cid-22382-cid-22383.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359-00-00be-d5-0-cr-for-p2p-buffer-report.docx" TargetMode="External"/><Relationship Id="rId2" Type="http://schemas.openxmlformats.org/officeDocument/2006/relationships/hyperlink" Target="https://mentor.ieee.org/802.11/dcn/24/11-24-0358-00-00be-d5-0-cr-for-miscellaneous-cids.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63-00-00be-saballotd5-0-cid22216.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286-00-00be-proposed-resolution-for-cid-22236.docx" TargetMode="External"/><Relationship Id="rId2" Type="http://schemas.openxmlformats.org/officeDocument/2006/relationships/hyperlink" Target="https://mentor.ieee.org/802.11/dcn/24/11-24-0363-00-00be-saballotd5-0-cid22216.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40-00-00be-proposed-resolution-for-cid-22367.docx" TargetMode="External"/><Relationship Id="rId5" Type="http://schemas.openxmlformats.org/officeDocument/2006/relationships/hyperlink" Target="https://mentor.ieee.org/802.11/dcn/24/11-24-0304-03-00be-d5-0-cr-for-ml-reconfiguration-part-1.docx" TargetMode="External"/><Relationship Id="rId4" Type="http://schemas.openxmlformats.org/officeDocument/2006/relationships/hyperlink" Target="https://mentor.ieee.org/802.11/dcn/24/11-24-0319-01-00be-cr-for-miscellaneous-cids-part-ii.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0305-00-00be-cr-for-rcm-relevant-cids.docx" TargetMode="External"/><Relationship Id="rId3" Type="http://schemas.openxmlformats.org/officeDocument/2006/relationships/hyperlink" Target="https://mentor.ieee.org/802.11/dcn/24/11-24-0319-00-00be-cr-for-miscellaneous-cids-part-ii.docx" TargetMode="External"/><Relationship Id="rId7" Type="http://schemas.openxmlformats.org/officeDocument/2006/relationships/hyperlink" Target="https://mentor.ieee.org/802.11/dcn/24/11-24-0323-00-00be-isb-cr-for-cid-22390.docx" TargetMode="External"/><Relationship Id="rId2" Type="http://schemas.openxmlformats.org/officeDocument/2006/relationships/hyperlink" Target="https://mentor.ieee.org/802.11/dcn/24/11-24-0296-04-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5" Type="http://schemas.openxmlformats.org/officeDocument/2006/relationships/hyperlink" Target="https://mentor.ieee.org/802.11/dcn/24/11-24-0292-00-00be-resolution-of-definition-related-cids-sa-ballot.docx" TargetMode="External"/><Relationship Id="rId4" Type="http://schemas.openxmlformats.org/officeDocument/2006/relationships/hyperlink" Target="https://mentor.ieee.org/802.11/dcn/24/11-24-0291-00-00be-resolution-of-epcs-related-cids-sa-ballot.docx" TargetMode="External"/><Relationship Id="rId9" Type="http://schemas.openxmlformats.org/officeDocument/2006/relationships/hyperlink" Target="https://mentor.ieee.org/802.11/dcn/24/11-24-0321-00-00be-initial-sa-ballot-cr-for-cid-2215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54-03-00be-ieee-802-11be-initial-sa-ballot-comments.xlsx" TargetMode="External"/><Relationship Id="rId2" Type="http://schemas.openxmlformats.org/officeDocument/2006/relationships/hyperlink" Target="https://mentor.ieee.org/802.11/dcn/24/11-24-0206-09-00be-jan-mar-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255-05-00be-tgbe-editor-s-report-on-initial-sa-ballot.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377-03-00be-tgbe-january-march-teleconference-minutes.docx" TargetMode="External"/><Relationship Id="rId2" Type="http://schemas.openxmlformats.org/officeDocument/2006/relationships/hyperlink" Target="https://mentor.ieee.org/802.11/dcn/24/11-24-0128-00-00be-tgbe-january-2024-meeting-minute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358-00-00be-d5-0-cr-for-miscellaneous-cids.docx" TargetMode="External"/><Relationship Id="rId3" Type="http://schemas.openxmlformats.org/officeDocument/2006/relationships/hyperlink" Target="https://mentor.ieee.org/802.11/dcn/24/11-24-0368-00-00be-resolutions-for-cid-22177.docx" TargetMode="External"/><Relationship Id="rId7" Type="http://schemas.openxmlformats.org/officeDocument/2006/relationships/hyperlink" Target="https://mentor.ieee.org/802.11/dcn/24/11-24-0321-00-00be-initial-sa-ballot-cr-for-cid-22159.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8-00-00be-sb1-20mhz-only-limited-capabilities.docx" TargetMode="External"/><Relationship Id="rId5" Type="http://schemas.openxmlformats.org/officeDocument/2006/relationships/hyperlink" Target="https://mentor.ieee.org/802.11/dcn/24/11-24-0381-00-00be-cr-cid22289.docx" TargetMode="External"/><Relationship Id="rId10" Type="http://schemas.openxmlformats.org/officeDocument/2006/relationships/hyperlink" Target="https://mentor.ieee.org/802.11/dcn/24/11-24-0286-00-00be-proposed-resolution-for-cid-22236.docx" TargetMode="External"/><Relationship Id="rId4" Type="http://schemas.openxmlformats.org/officeDocument/2006/relationships/hyperlink" Target="https://mentor.ieee.org/802.11/dcn/24/11-24-0483-00-00be-cr-for-eht-link-adaptation.docx" TargetMode="External"/><Relationship Id="rId9" Type="http://schemas.openxmlformats.org/officeDocument/2006/relationships/hyperlink" Target="https://mentor.ieee.org/802.11/dcn/24/11-24-0363-00-00be-saballotd5-0-cid22216.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312-00-00be-d5-0-cr-for-cid-22055-22192.docx" TargetMode="External"/><Relationship Id="rId3" Type="http://schemas.openxmlformats.org/officeDocument/2006/relationships/hyperlink" Target="https://mentor.ieee.org/802.11/dcn/24/11-24-0368-02-00be-resolutions-for-cid-22177.docx" TargetMode="External"/><Relationship Id="rId7" Type="http://schemas.openxmlformats.org/officeDocument/2006/relationships/hyperlink" Target="https://mentor.ieee.org/802.11/dcn/24/11-24-0324-01-00be-cr-for-802-11be-isb.docx" TargetMode="External"/><Relationship Id="rId2" Type="http://schemas.openxmlformats.org/officeDocument/2006/relationships/hyperlink" Target="https://mentor.ieee.org/802.11/dcn/24/11-24-0321-02-00be-initial-sa-ballot-cr-for-cid-22159.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9-00-00be-d5-0-cr-for-p2p-buffer-report.docx" TargetMode="External"/><Relationship Id="rId5" Type="http://schemas.openxmlformats.org/officeDocument/2006/relationships/hyperlink" Target="https://mentor.ieee.org/802.11/dcn/24/11-24-0357-00-00be-initial-sa-ballot-cr-for-35-3-21-2.docx" TargetMode="External"/><Relationship Id="rId4" Type="http://schemas.openxmlformats.org/officeDocument/2006/relationships/hyperlink" Target="https://mentor.ieee.org/802.11/dcn/24/11-24-0291-02-00be-resolution-of-epcs-related-cids-sa-ballot.docx" TargetMode="External"/><Relationship Id="rId9" Type="http://schemas.openxmlformats.org/officeDocument/2006/relationships/hyperlink" Target="https://mentor.ieee.org/802.11/dcn/24/11-24-0319-03-00be-cr-for-miscellaneous-cids-part-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273-01-00be-cr-1st-sa-ballot-subclause-3-2-1.docx" TargetMode="External"/><Relationship Id="rId4" Type="http://schemas.openxmlformats.org/officeDocument/2006/relationships/hyperlink" Target="https://mentor.ieee.org/802.11/dcn/24/11-24-0315-00-00be-crs-on-phy-comments-from-initial-sa-ballot.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0339-00-00be-sa-ballot-cr-for-35-1.docx" TargetMode="External"/><Relationship Id="rId3" Type="http://schemas.openxmlformats.org/officeDocument/2006/relationships/hyperlink" Target="https://mentor.ieee.org/802.11/dcn/24/11-24-0304-03-00be-d5-0-cr-for-ml-reconfiguration-part-1.docx" TargetMode="External"/><Relationship Id="rId7" Type="http://schemas.openxmlformats.org/officeDocument/2006/relationships/hyperlink" Target="https://mentor.ieee.org/802.11/dcn/24/11-24-0343-00-00be-initial-sa-cr-emlsr-misc.docx" TargetMode="External"/><Relationship Id="rId2" Type="http://schemas.openxmlformats.org/officeDocument/2006/relationships/hyperlink" Target="https://mentor.ieee.org/802.11/dcn/24/11-24-0305-01-00be-cr-for-rcm-releva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73-02-00be-saballotd5-0-cid22342.docx" TargetMode="External"/><Relationship Id="rId11" Type="http://schemas.openxmlformats.org/officeDocument/2006/relationships/hyperlink" Target="https://mentor.ieee.org/802.11/dcn/24/11-24-0365-00-00be-proposed-resolutions-to-11be-initial-sa-ballot-cids-on-emlsr-link-number.docx" TargetMode="External"/><Relationship Id="rId5" Type="http://schemas.openxmlformats.org/officeDocument/2006/relationships/hyperlink" Target="https://mentor.ieee.org/802.11/dcn/24/11-24-0294-00-00be-sa-ballot-cr-for-35-3-7-5.docx" TargetMode="External"/><Relationship Id="rId10" Type="http://schemas.openxmlformats.org/officeDocument/2006/relationships/hyperlink" Target="https://mentor.ieee.org/802.11/dcn/24/11-24-0340-00-00be-sa-ballot-cr-for-35-3-16-8-3.docx" TargetMode="External"/><Relationship Id="rId4" Type="http://schemas.openxmlformats.org/officeDocument/2006/relationships/hyperlink" Target="https://mentor.ieee.org/802.11/dcn/24/11-24-0293-01-00be-sa-ballot-cr-for-35-3-7-5-2.docx" TargetMode="External"/><Relationship Id="rId9" Type="http://schemas.openxmlformats.org/officeDocument/2006/relationships/hyperlink" Target="https://mentor.ieee.org/802.11/dcn/24/11-24-0341-00-00be-sa-ballot-cr-for-miscellaneous-cids.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4/11-24-0261-00-00be-sa-ballot-cr-for-ttlm-element.docx" TargetMode="External"/><Relationship Id="rId2" Type="http://schemas.openxmlformats.org/officeDocument/2006/relationships/hyperlink" Target="https://mentor.ieee.org/802.11/dcn/24/11-24-0329-00-00be-sb1-sounding-segmen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54-00-00be-cr-for-max-setup-link-cids.docx" TargetMode="External"/><Relationship Id="rId4" Type="http://schemas.openxmlformats.org/officeDocument/2006/relationships/hyperlink" Target="https://mentor.ieee.org/802.11/dcn/24/11-24-0345-01-00be-proposed-resolution-for-cid-22320-and-22321-on-initial-sa-ballot-on-d5-0.doc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4/11-24-0359-01-00be-d5-0-cr-for-p2p-buffer-report.docx" TargetMode="External"/><Relationship Id="rId13" Type="http://schemas.openxmlformats.org/officeDocument/2006/relationships/hyperlink" Target="https://mentor.ieee.org/802.11/dcn/24/11-24-0578-00-00be-channel-usage.docx" TargetMode="External"/><Relationship Id="rId3" Type="http://schemas.openxmlformats.org/officeDocument/2006/relationships/hyperlink" Target="https://mentor.ieee.org/802.11/dcn/24/11-24-0319-03-00be-cr-for-miscellaneous-cids-part-ii.docx" TargetMode="External"/><Relationship Id="rId7" Type="http://schemas.openxmlformats.org/officeDocument/2006/relationships/hyperlink" Target="https://mentor.ieee.org/802.11/dcn/24/11-24-0324-02-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341-00-00be-sa-ballot-cr-for-miscellaneous-cids.docx" TargetMode="External"/><Relationship Id="rId16" Type="http://schemas.openxmlformats.org/officeDocument/2006/relationships/hyperlink" Target="https://mentor.ieee.org/802.11/dcn/24/11-24-0365-00-00be-proposed-resolutions-to-11be-initial-sa-ballot-cids-on-emlsr-link-number.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94-01-00be-sa-ballot-cr-for-35-3-7-5.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300-03-00be-proposed-resolutions-for-cid-22382-cid-22383.docx" TargetMode="External"/><Relationship Id="rId15" Type="http://schemas.openxmlformats.org/officeDocument/2006/relationships/hyperlink" Target="https://mentor.ieee.org/802.11/dcn/24/11-24-0340-00-00be-sa-ballot-cr-for-35-3-16-8-3.docx" TargetMode="External"/><Relationship Id="rId10" Type="http://schemas.openxmlformats.org/officeDocument/2006/relationships/hyperlink" Target="https://mentor.ieee.org/802.11/dcn/24/11-24-0588-00-00be-tgbe-sa1-resolution-to-mlo-mbssid-cids.docx" TargetMode="External"/><Relationship Id="rId4" Type="http://schemas.openxmlformats.org/officeDocument/2006/relationships/hyperlink" Target="https://mentor.ieee.org/802.11/dcn/24/11-24-0291-03-00be-resolution-of-epcs-related-cids-sa-ballot.docx" TargetMode="External"/><Relationship Id="rId9" Type="http://schemas.openxmlformats.org/officeDocument/2006/relationships/hyperlink" Target="https://mentor.ieee.org/802.11/dcn/24/11-24-0483-00-00be-cr-for-eht-link-adaptation.docx" TargetMode="External"/><Relationship Id="rId14" Type="http://schemas.openxmlformats.org/officeDocument/2006/relationships/hyperlink" Target="https://mentor.ieee.org/802.11/dcn/24/11-24-0329-00-00be-sb1-sounding-segmentation.docx" TargetMode="Externa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0442-43-00be-tgbe-motions-list-part-4.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 and conf calls</a:t>
            </a:r>
          </a:p>
          <a:p>
            <a:pPr>
              <a:buFont typeface="Arial" panose="020B0604020202020204" pitchFamily="34" charset="0"/>
              <a:buChar char="•"/>
            </a:pPr>
            <a:r>
              <a:rPr lang="en-US" sz="1800" dirty="0"/>
              <a:t>Approve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5551418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 [PHY/MAC]</a:t>
                      </a:r>
                    </a:p>
                  </a:txBody>
                  <a:tcPr/>
                </a:tc>
                <a:tc>
                  <a:txBody>
                    <a:bodyPr/>
                    <a:lstStyle/>
                    <a:p>
                      <a:pPr algn="ctr"/>
                      <a:r>
                        <a:rPr lang="en-US" sz="1800" b="0" kern="1200" dirty="0">
                          <a:solidFill>
                            <a:schemeClr val="bg1">
                              <a:lumMod val="85000"/>
                            </a:schemeClr>
                          </a:solidFill>
                          <a:latin typeface="+mn-lt"/>
                          <a:ea typeface="+mn-ea"/>
                          <a:cs typeface="+mn-cs"/>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Joint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216300582"/>
              </p:ext>
            </p:extLst>
          </p:nvPr>
        </p:nvGraphicFramePr>
        <p:xfrm>
          <a:off x="851217" y="1582301"/>
          <a:ext cx="7736268" cy="36049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SA ballot on D5.0: Res. for TPE and Trigger frame</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381r0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CR_CID22289</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Xiaogang Chen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CID 22179 and 22180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Proposed Res. to Alignment issue in Figure 9-416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Mark Hamilton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N/A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368r3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Resolutions for CID 22177</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Jianhan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483r0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EHT link adaptation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328r0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SB1 20MHz-Only Limited Capabilities (CID 22381)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Youhan Kim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7030A0"/>
                          </a:solidFill>
                          <a:effectLst/>
                          <a:latin typeface="+mn-lt"/>
                        </a:rPr>
                        <a:t>379r0</a:t>
                      </a: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Section 36.3.11.12 on P802.11be D5.0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588r0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err="1">
                          <a:effectLst/>
                          <a:latin typeface="+mn-lt"/>
                          <a:ea typeface="Times New Roman" panose="02020603050405020304" pitchFamily="18" charset="0"/>
                        </a:rPr>
                        <a:t>TGbe</a:t>
                      </a:r>
                      <a:r>
                        <a:rPr lang="en-US" sz="1000" dirty="0">
                          <a:effectLst/>
                          <a:latin typeface="+mn-lt"/>
                          <a:ea typeface="Times New Roman" panose="02020603050405020304" pitchFamily="18" charset="0"/>
                        </a:rPr>
                        <a:t> SA1 Resolution to MLO MBSSID CIDs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 Montemurro</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PHY</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02536464"/>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273r1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cr-1st-sa-ballot-subclause-3-2-1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260r0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ballots CR for EHT-SIG and Annex Z</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Ross J.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CRs on PHY comments from initial SA ballot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Bin Tian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330r0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SB1 Miscellaneous CIDs (CIDs 22104, 22217, 22218)</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Youhan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CID22344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Jinyoung Chun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65429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693711237"/>
              </p:ext>
            </p:extLst>
          </p:nvPr>
        </p:nvGraphicFramePr>
        <p:xfrm>
          <a:off x="851217" y="1582301"/>
          <a:ext cx="7736268" cy="39557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293r0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SA ballot: CR for 35.3.7.5.2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rPr>
                        <a:t>294r0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SA ballot: CR for 35.3.7.5</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03/06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C000"/>
                          </a:solidFill>
                          <a:effectLst/>
                          <a:latin typeface="+mn-lt"/>
                          <a:ea typeface="Times New Roman" panose="02020603050405020304" pitchFamily="18" charset="0"/>
                        </a:rPr>
                        <a:t>Deferred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rPr>
                        <a:t>296r4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R4M-25C</a:t>
                      </a:r>
                      <a:endParaRPr lang="en-US" sz="1000" dirty="0">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C000"/>
                          </a:solidFill>
                          <a:effectLst/>
                          <a:latin typeface="+mn-lt"/>
                          <a:ea typeface="Times New Roman" panose="02020603050405020304" pitchFamily="18" charset="0"/>
                        </a:rPr>
                        <a:t>Deferred SP-2C</a:t>
                      </a:r>
                      <a:endParaRPr lang="en-US" sz="10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27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292r0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Resolution of Definition-Related CIDs (SA Ballot)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John </a:t>
                      </a:r>
                      <a:r>
                        <a:rPr lang="en-GB" sz="1000" dirty="0" err="1">
                          <a:solidFill>
                            <a:srgbClr val="7030A0"/>
                          </a:solidFill>
                          <a:effectLst/>
                          <a:latin typeface="+mn-lt"/>
                          <a:ea typeface="Times New Roman" panose="02020603050405020304" pitchFamily="18" charset="0"/>
                        </a:rPr>
                        <a:t>Wullert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291r</a:t>
                      </a:r>
                      <a:r>
                        <a:rPr lang="en-GB" sz="1000" u="sng"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Resolution of EPCS-related CIDs (SA Ballot)</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John </a:t>
                      </a:r>
                      <a:r>
                        <a:rPr lang="en-GB" sz="1000" dirty="0" err="1">
                          <a:solidFill>
                            <a:srgbClr val="7030A0"/>
                          </a:solidFill>
                          <a:effectLst/>
                          <a:latin typeface="+mn-lt"/>
                          <a:ea typeface="Times New Roman" panose="02020603050405020304" pitchFamily="18" charset="0"/>
                        </a:rPr>
                        <a:t>Wullert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C000"/>
                          </a:solidFill>
                          <a:effectLst/>
                          <a:latin typeface="+mn-lt"/>
                          <a:ea typeface="Times New Roman" panose="02020603050405020304" pitchFamily="18" charset="0"/>
                        </a:rPr>
                        <a:t>Deferred SP-1C</a:t>
                      </a:r>
                      <a:endParaRPr lang="en-US" sz="1000" dirty="0">
                        <a:solidFill>
                          <a:srgbClr val="FFC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D5.0 CR for CID-22055 &amp; 22192</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Kaiying Lu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7"/>
                        </a:rPr>
                        <a:t>305r0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SA-cr-for-RCM-relevant-CIDs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Jay Yang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319r</a:t>
                      </a:r>
                      <a:r>
                        <a:rPr lang="en-GB" sz="1000" u="sng"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 Part II</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Initial SA Ballot CR for CID 22159</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Juseong Moon</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322r0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35.3.7.2.4</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323r0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ISB CR for CID 22390</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Jason Y. Guo</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01704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19250884"/>
              </p:ext>
            </p:extLst>
          </p:nvPr>
        </p:nvGraphicFramePr>
        <p:xfrm>
          <a:off x="851217" y="1582301"/>
          <a:ext cx="7736268" cy="37041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324r0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802.11be ISB</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Laurent Cariou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miscellaneous CIDs on MLO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Giovanni Chisci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related to </a:t>
                      </a:r>
                      <a:r>
                        <a:rPr lang="en-GB" sz="1000" dirty="0" err="1">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George Cherian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SA1: Resolution for CIDs assigned to Abhi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Abhishek Patil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300r0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Proposed Resolutions for CID-22382 &amp; CID-22383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Salvatore </a:t>
                      </a:r>
                      <a:r>
                        <a:rPr lang="en-GB" sz="1000" dirty="0" err="1">
                          <a:solidFill>
                            <a:srgbClr val="00B050"/>
                          </a:solidFill>
                          <a:effectLst/>
                          <a:latin typeface="+mn-lt"/>
                          <a:ea typeface="Times New Roman" panose="02020603050405020304" pitchFamily="18" charset="0"/>
                        </a:rPr>
                        <a:t>Talarico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Sounding Segmentation (CID 22373)</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Youhan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P2P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261r0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TTLM element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Mickael Lorgeoux</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35.3.16.8.3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248014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25007716"/>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341r0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SA Ballot CR for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 Res. for CID 22320 and 22321 on initial SA ballot on D5.0</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TGbe Initial SA CR EMLSR 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SA Ballot CR for A-MPDU in EHT PPDU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SCS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Dibakar Das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ML Reconfiguration 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Max Setup Link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Misc.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Binita Gupta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STR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Initial SA Ballot CR for 35.3.21.2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Guogang Huang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949803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05011880"/>
              </p:ext>
            </p:extLst>
          </p:nvPr>
        </p:nvGraphicFramePr>
        <p:xfrm>
          <a:off x="851217" y="1582301"/>
          <a:ext cx="7736268" cy="3506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D5.0 CR for miscellaneous CIDs</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Yunbo Li</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4</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3"/>
                        </a:rPr>
                        <a:t>359r0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P2P buffer report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Deferred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Initial CA ballot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Proposed resolutions to 11be initial SA ballot CIDs on EMLSR link number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 on EMLSR co-ex indication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April)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CID-22374 on EMLSR group addressed frames delivery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Qi Wang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363r0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SABallotD5.0 CID22216</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Thomas Derham</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1</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SA1: Resolution for CIDs assigned to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Sanket Halamkar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4212907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430359507"/>
              </p:ext>
            </p:extLst>
          </p:nvPr>
        </p:nvGraphicFramePr>
        <p:xfrm>
          <a:off x="851217" y="1582301"/>
          <a:ext cx="7736268" cy="291168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chemeClr val="tx1"/>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373r0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SABallotD5.0-CID22342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chemeClr val="tx1"/>
                          </a:solidFill>
                          <a:effectLst/>
                          <a:latin typeface="+mn-lt"/>
                          <a:ea typeface="Times New Roman" panose="02020603050405020304" pitchFamily="18" charset="0"/>
                        </a:rPr>
                        <a:t>Thomas Derham</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CR for Negotiation of TTLM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Yongho Seok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286r0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Proposed-resolution-for-CID22236</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Yonggang Fang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319r1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CR for Miscellaneous CIDs Part II</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304r3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D5.0 CR for ML Reconfiguration part 1</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6"/>
                        </a:rPr>
                        <a:t>540r0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Proposed resolution for CID 22367</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Edward Au</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578r0</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Channel Usage</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Brian Hart</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172850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296r4</a:t>
            </a:r>
            <a:r>
              <a:rPr lang="en-US" sz="1200" b="0" i="0" strike="noStrike" dirty="0">
                <a:solidFill>
                  <a:srgbClr val="00B050"/>
                </a:solidFill>
                <a:effectLst/>
              </a:rPr>
              <a:t> CR for Miscellaneous CIDs				Po-Kai Huang 	 [5C SP]</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319r0</a:t>
            </a:r>
            <a:r>
              <a:rPr lang="en-US" sz="1200" b="0" i="0" strike="noStrike" dirty="0">
                <a:solidFill>
                  <a:srgbClr val="00B050"/>
                </a:solidFill>
                <a:effectLst/>
              </a:rPr>
              <a:t> CR for Miscellaneous CIDs Part II			Po-Kai Huang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291r0</a:t>
            </a:r>
            <a:r>
              <a:rPr lang="en-US" sz="1200" dirty="0">
                <a:solidFill>
                  <a:srgbClr val="00B050"/>
                </a:solidFill>
              </a:rPr>
              <a:t> Resolution of EPCS-related CIDs (SA Ballot)		John Wullert		 [6C]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292r0</a:t>
            </a:r>
            <a:r>
              <a:rPr lang="en-US" sz="1200" dirty="0">
                <a:solidFill>
                  <a:srgbClr val="00B050"/>
                </a:solidFill>
              </a:rPr>
              <a:t> Resolution of Definition-Related CIDs (SA Ballot)	John Wullert		 [3C]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322r0</a:t>
            </a:r>
            <a:r>
              <a:rPr lang="en-US" sz="1200" b="0" i="0" strike="noStrike" dirty="0">
                <a:solidFill>
                  <a:srgbClr val="00B050"/>
                </a:solidFill>
                <a:effectLst/>
              </a:rPr>
              <a:t> ISB CR for 35.3.7.2.4					Jason Y. Guo		</a:t>
            </a:r>
            <a:r>
              <a:rPr lang="en-US" sz="1200" dirty="0">
                <a:solidFill>
                  <a:srgbClr val="00B050"/>
                </a:solidFill>
              </a:rPr>
              <a:t> [6C]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323r0</a:t>
            </a:r>
            <a:r>
              <a:rPr lang="en-US" sz="1200" b="0" i="0" strike="noStrike" dirty="0">
                <a:solidFill>
                  <a:srgbClr val="00B050"/>
                </a:solidFill>
                <a:effectLst/>
              </a:rPr>
              <a:t> ISB CR for CID 22390					Jason Y. Guo		</a:t>
            </a:r>
            <a:r>
              <a:rPr lang="en-US" sz="1200" dirty="0">
                <a:solidFill>
                  <a:srgbClr val="00B050"/>
                </a:solidFill>
              </a:rPr>
              <a:t> [1C]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305r0</a:t>
            </a:r>
            <a:r>
              <a:rPr lang="en-US" sz="1200" b="0" i="0" strike="noStrike" dirty="0">
                <a:solidFill>
                  <a:srgbClr val="00B050"/>
                </a:solidFill>
                <a:effectLst/>
              </a:rPr>
              <a:t> SA-CR-for-RCM-relevant-CIDs				Jay Yang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321r0</a:t>
            </a:r>
            <a:r>
              <a:rPr lang="en-US" sz="1200" b="0" i="0" strike="noStrike" dirty="0">
                <a:solidFill>
                  <a:schemeClr val="bg1">
                    <a:lumMod val="65000"/>
                  </a:schemeClr>
                </a:solidFill>
                <a:effectLst/>
              </a:rPr>
              <a:t> Initial SA Ballot CR for CID 22159			Juseong Moon		</a:t>
            </a:r>
            <a:r>
              <a:rPr lang="en-US" sz="1200" dirty="0">
                <a:solidFill>
                  <a:schemeClr val="bg1">
                    <a:lumMod val="65000"/>
                  </a:schemeClr>
                </a:solidFill>
              </a:rPr>
              <a:t> [1C]</a:t>
            </a:r>
            <a:endParaRPr lang="en-US" sz="1200" b="0" i="0"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January 2024 meeting</a:t>
            </a:r>
          </a:p>
          <a:p>
            <a:pPr lvl="0">
              <a:lnSpc>
                <a:spcPct val="80000"/>
              </a:lnSpc>
              <a:buFont typeface="Arial" panose="020B0604020202020204" pitchFamily="34" charset="0"/>
              <a:buChar char="•"/>
            </a:pPr>
            <a:r>
              <a:rPr lang="en-US" altLang="en-US" sz="1400" dirty="0"/>
              <a:t>Approve TG minutes from January 2024</a:t>
            </a:r>
          </a:p>
          <a:p>
            <a:pPr lvl="0">
              <a:lnSpc>
                <a:spcPct val="80000"/>
              </a:lnSpc>
              <a:buFont typeface="Arial" panose="020B0604020202020204" pitchFamily="34" charset="0"/>
              <a:buChar char="•"/>
            </a:pPr>
            <a:r>
              <a:rPr lang="en-US" altLang="en-US" sz="1400" dirty="0"/>
              <a:t>TGbe Editor’s Report</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Jan.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416483" y="1981200"/>
            <a:ext cx="4530670" cy="4190999"/>
          </a:xfrm>
        </p:spPr>
        <p:txBody>
          <a:bodyPr/>
          <a:lstStyle/>
          <a:p>
            <a:pPr>
              <a:buFont typeface="Arial" panose="020B0604020202020204" pitchFamily="34" charset="0"/>
              <a:buChar char="•"/>
            </a:pPr>
            <a:r>
              <a:rPr lang="en-US" sz="1400" dirty="0"/>
              <a:t>Since the January interim</a:t>
            </a:r>
          </a:p>
          <a:p>
            <a:pPr marL="800100" lvl="1" indent="-342900">
              <a:buFont typeface="Arial" panose="020B0604020202020204" pitchFamily="34" charset="0"/>
              <a:buChar char="•"/>
            </a:pPr>
            <a:r>
              <a:rPr lang="en-US" sz="1200" dirty="0"/>
              <a:t>Delivered IEEE802.11be D5.0, and a D5.01</a:t>
            </a:r>
          </a:p>
          <a:p>
            <a:pPr marL="1200150" lvl="2" indent="-285750">
              <a:buFont typeface="Arial" panose="020B0604020202020204" pitchFamily="34" charset="0"/>
              <a:buChar char="•"/>
            </a:pPr>
            <a:r>
              <a:rPr lang="en-US" sz="1100" dirty="0"/>
              <a:t>Latter one is aligned with </a:t>
            </a:r>
            <a:r>
              <a:rPr lang="en-US" sz="1100" dirty="0" err="1"/>
              <a:t>REVme</a:t>
            </a:r>
            <a:r>
              <a:rPr lang="en-US" sz="1100" dirty="0"/>
              <a:t> D5.0</a:t>
            </a:r>
          </a:p>
          <a:p>
            <a:pPr marL="1200150" lvl="2" indent="-285750">
              <a:buFont typeface="Arial" panose="020B0604020202020204" pitchFamily="34" charset="0"/>
              <a:buChar char="•"/>
            </a:pPr>
            <a:r>
              <a:rPr lang="en-US" sz="1100" dirty="0"/>
              <a:t>Both drafts are available in the members area</a:t>
            </a:r>
          </a:p>
          <a:p>
            <a:pPr marL="800100" lvl="1" indent="-342900">
              <a:buFont typeface="Arial" panose="020B0604020202020204" pitchFamily="34" charset="0"/>
              <a:buChar char="•"/>
            </a:pPr>
            <a:r>
              <a:rPr lang="en-US" sz="1200" dirty="0"/>
              <a:t>Completed the initial SA ballot on TGbe D5.0</a:t>
            </a:r>
          </a:p>
          <a:p>
            <a:pPr marL="1200150" lvl="2" indent="-285750">
              <a:buFont typeface="Arial" panose="020B0604020202020204" pitchFamily="34" charset="0"/>
              <a:buChar char="•"/>
            </a:pPr>
            <a:r>
              <a:rPr lang="en-US" sz="1100" dirty="0"/>
              <a:t>Approval rate of ~82% with a total of 415 comments</a:t>
            </a:r>
          </a:p>
          <a:p>
            <a:pPr marL="1657350" lvl="3" indent="-285750">
              <a:buFont typeface="Arial" panose="020B0604020202020204" pitchFamily="34" charset="0"/>
              <a:buChar char="•"/>
            </a:pPr>
            <a:r>
              <a:rPr lang="en-US" sz="1050" dirty="0"/>
              <a:t>Includes 4 comments from SA Public Review process</a:t>
            </a:r>
          </a:p>
          <a:p>
            <a:pPr marL="800100" lvl="1" indent="-342900">
              <a:buFont typeface="Arial" panose="020B0604020202020204" pitchFamily="34" charset="0"/>
              <a:buChar char="•"/>
            </a:pPr>
            <a:r>
              <a:rPr lang="en-US" sz="1200" dirty="0"/>
              <a:t>Held 4 telcos between Feb. and March (</a:t>
            </a:r>
            <a:r>
              <a:rPr lang="en-US" sz="1200" dirty="0">
                <a:hlinkClick r:id="rId2"/>
              </a:rPr>
              <a:t>11-24/0206r9</a:t>
            </a:r>
            <a:r>
              <a:rPr lang="en-US" sz="1200" dirty="0"/>
              <a:t>)</a:t>
            </a:r>
          </a:p>
          <a:p>
            <a:pPr marL="1200150" lvl="2" indent="-285750">
              <a:buFont typeface="Arial" panose="020B0604020202020204" pitchFamily="34" charset="0"/>
              <a:buChar char="•"/>
            </a:pPr>
            <a:r>
              <a:rPr lang="en-US" sz="1100" dirty="0"/>
              <a:t>Resolved ~30% of the SA comments (</a:t>
            </a:r>
            <a:r>
              <a:rPr lang="en-US" sz="1100" dirty="0">
                <a:hlinkClick r:id="rId3"/>
              </a:rPr>
              <a:t>11-24/0254r3</a:t>
            </a:r>
            <a:r>
              <a:rPr lang="en-US" sz="1100" dirty="0"/>
              <a:t>)</a:t>
            </a:r>
          </a:p>
          <a:p>
            <a:pPr>
              <a:buFont typeface="Arial" panose="020B0604020202020204" pitchFamily="34" charset="0"/>
              <a:buChar char="•"/>
            </a:pPr>
            <a:r>
              <a:rPr lang="en-US" sz="1400" dirty="0"/>
              <a:t>Targets for March plenary</a:t>
            </a:r>
          </a:p>
          <a:p>
            <a:pPr marL="800100" lvl="1" indent="-342900">
              <a:buFont typeface="Arial" panose="020B0604020202020204" pitchFamily="34" charset="0"/>
              <a:buChar char="•"/>
            </a:pPr>
            <a:r>
              <a:rPr lang="en-US" sz="1200" dirty="0"/>
              <a:t>Approve meeting minutes for January interim and telcos</a:t>
            </a:r>
          </a:p>
          <a:p>
            <a:pPr marL="800100" lvl="1" indent="-342900">
              <a:buFont typeface="Arial" panose="020B0604020202020204" pitchFamily="34" charset="0"/>
              <a:buChar char="•"/>
            </a:pPr>
            <a:r>
              <a:rPr lang="en-US" sz="1200" dirty="0"/>
              <a:t>Continue comment resolution and any other tech. submissions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2" name="Group 11">
            <a:extLst>
              <a:ext uri="{FF2B5EF4-FFF2-40B4-BE49-F238E27FC236}">
                <a16:creationId xmlns:a16="http://schemas.microsoft.com/office/drawing/2014/main" id="{75C49A28-FFD6-0949-EBA6-DEE6D26464C6}"/>
              </a:ext>
            </a:extLst>
          </p:cNvPr>
          <p:cNvGrpSpPr/>
          <p:nvPr/>
        </p:nvGrpSpPr>
        <p:grpSpPr>
          <a:xfrm>
            <a:off x="4724400" y="1751013"/>
            <a:ext cx="4754563" cy="4533900"/>
            <a:chOff x="6858000" y="1525409"/>
            <a:chExt cx="5283200" cy="4930308"/>
          </a:xfrm>
        </p:grpSpPr>
        <p:pic>
          <p:nvPicPr>
            <p:cNvPr id="13" name="Picture 12">
              <a:extLst>
                <a:ext uri="{FF2B5EF4-FFF2-40B4-BE49-F238E27FC236}">
                  <a16:creationId xmlns:a16="http://schemas.microsoft.com/office/drawing/2014/main" id="{FC07E3A4-D968-B8AF-028A-07BBD5296479}"/>
                </a:ext>
              </a:extLst>
            </p:cNvPr>
            <p:cNvPicPr>
              <a:picLocks noChangeAspect="1"/>
            </p:cNvPicPr>
            <p:nvPr/>
          </p:nvPicPr>
          <p:blipFill>
            <a:blip r:embed="rId4"/>
            <a:stretch>
              <a:fillRect/>
            </a:stretch>
          </p:blipFill>
          <p:spPr>
            <a:xfrm>
              <a:off x="6858000" y="1525409"/>
              <a:ext cx="5283200" cy="3962400"/>
            </a:xfrm>
            <a:prstGeom prst="rect">
              <a:avLst/>
            </a:prstGeom>
          </p:spPr>
        </p:pic>
        <p:sp>
          <p:nvSpPr>
            <p:cNvPr id="14" name="Rectangle 13">
              <a:extLst>
                <a:ext uri="{FF2B5EF4-FFF2-40B4-BE49-F238E27FC236}">
                  <a16:creationId xmlns:a16="http://schemas.microsoft.com/office/drawing/2014/main" id="{468B71B9-01B8-3BDB-342E-26B4E0F82FAB}"/>
                </a:ext>
              </a:extLst>
            </p:cNvPr>
            <p:cNvSpPr/>
            <p:nvPr/>
          </p:nvSpPr>
          <p:spPr bwMode="auto">
            <a:xfrm flipV="1">
              <a:off x="7666724" y="5029200"/>
              <a:ext cx="791476" cy="457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20206810-5118-BFE4-6CC2-443EC72D3524}"/>
                </a:ext>
              </a:extLst>
            </p:cNvPr>
            <p:cNvSpPr/>
            <p:nvPr/>
          </p:nvSpPr>
          <p:spPr bwMode="auto">
            <a:xfrm>
              <a:off x="8678414" y="4102694"/>
              <a:ext cx="818541" cy="94936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938FD8E8-0848-6EAC-988D-EA524FA25976}"/>
                </a:ext>
              </a:extLst>
            </p:cNvPr>
            <p:cNvSpPr/>
            <p:nvPr/>
          </p:nvSpPr>
          <p:spPr bwMode="auto">
            <a:xfrm>
              <a:off x="9690106" y="2667000"/>
              <a:ext cx="825494" cy="237930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EC18A5B9-4293-E8B7-4A03-A2DC29EDA6EB}"/>
                </a:ext>
              </a:extLst>
            </p:cNvPr>
            <p:cNvSpPr/>
            <p:nvPr/>
          </p:nvSpPr>
          <p:spPr bwMode="auto">
            <a:xfrm>
              <a:off x="10708750" y="4086554"/>
              <a:ext cx="825494" cy="95904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0EF89811-5BBF-2596-506A-ECA61EC13197}"/>
                </a:ext>
              </a:extLst>
            </p:cNvPr>
            <p:cNvGrpSpPr/>
            <p:nvPr/>
          </p:nvGrpSpPr>
          <p:grpSpPr>
            <a:xfrm>
              <a:off x="8098450" y="5411859"/>
              <a:ext cx="3207755" cy="1043858"/>
              <a:chOff x="8552276" y="5181755"/>
              <a:chExt cx="3207755" cy="1043858"/>
            </a:xfrm>
          </p:grpSpPr>
          <p:grpSp>
            <p:nvGrpSpPr>
              <p:cNvPr id="20" name="Group 19">
                <a:extLst>
                  <a:ext uri="{FF2B5EF4-FFF2-40B4-BE49-F238E27FC236}">
                    <a16:creationId xmlns:a16="http://schemas.microsoft.com/office/drawing/2014/main" id="{411BAF28-679E-0808-7C63-6855B52DFE6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FD5D2120-7211-4DB8-A4A1-0E9688665CE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1E39DF7-21EB-5379-C5AF-D762A373BC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97822EDC-D102-21A4-49B3-99C9A8763D6B}"/>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347F10BF-7FC5-CCF7-5840-2DCDAAF643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8D53906D-6953-4FD6-98A4-36825DEC50D6}"/>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4663275-C24C-38FE-9E47-678C1E85A369}"/>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F09B09C4-386C-53A0-523C-6A16A80418B1}"/>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CDAD11F5-A8B3-1344-7704-944F1F753E31}"/>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0612C06B-DB72-FC2B-5FAF-D50F71C214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55E73088-C3D9-DA10-302B-DABE5FE20DFE}"/>
                  </a:ext>
                </a:extLst>
              </p:cNvPr>
              <p:cNvSpPr txBox="1"/>
              <p:nvPr/>
            </p:nvSpPr>
            <p:spPr>
              <a:xfrm rot="16200000">
                <a:off x="11224209" y="5491490"/>
                <a:ext cx="652456" cy="282148"/>
              </a:xfrm>
              <a:prstGeom prst="rect">
                <a:avLst/>
              </a:prstGeom>
              <a:noFill/>
            </p:spPr>
            <p:txBody>
              <a:bodyPr wrap="square">
                <a:spAutoFit/>
              </a:bodyPr>
              <a:lstStyle/>
              <a:p>
                <a:r>
                  <a:rPr lang="en-US" sz="1050" b="1" dirty="0">
                    <a:solidFill>
                      <a:schemeClr val="tx1"/>
                    </a:solidFill>
                  </a:rPr>
                  <a:t>JOINT</a:t>
                </a:r>
                <a:endParaRPr lang="en-US" sz="1100" b="1" dirty="0">
                  <a:solidFill>
                    <a:schemeClr val="tx1"/>
                  </a:solidFill>
                </a:endParaRPr>
              </a:p>
            </p:txBody>
          </p:sp>
        </p:grpSp>
        <p:sp>
          <p:nvSpPr>
            <p:cNvPr id="19" name="TextBox 18">
              <a:extLst>
                <a:ext uri="{FF2B5EF4-FFF2-40B4-BE49-F238E27FC236}">
                  <a16:creationId xmlns:a16="http://schemas.microsoft.com/office/drawing/2014/main" id="{CF5A2C3B-98D1-61B7-51A3-FA8D14849DB2}"/>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a:t>TGbe Editor’s </a:t>
            </a:r>
            <a:r>
              <a:rPr lang="en-US" dirty="0"/>
              <a:t>Report</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24/255r5</a:t>
            </a:r>
            <a:r>
              <a:rPr lang="en-US" sz="1800" b="0" dirty="0">
                <a:solidFill>
                  <a:srgbClr val="00B050"/>
                </a:solidFill>
              </a:rPr>
              <a:t> TGbe Editor's report on initial SA ballot  		Edward Au</a:t>
            </a:r>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a:t>
            </a:r>
            <a:r>
              <a:rPr lang="en-US" sz="1800" dirty="0">
                <a:solidFill>
                  <a:srgbClr val="6B9F25"/>
                </a:solidFill>
              </a:rPr>
              <a:t>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https://mentor.ieee.org/802.11/dcn/24/11-24-0128-</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-00be-tgbe-january-2024-meeting-minutes.docx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endParaRPr lang="en-US" dirty="0"/>
          </a:p>
          <a:p>
            <a:r>
              <a:rPr lang="en-US" sz="2000" dirty="0"/>
              <a:t>Move: Matthew Fischer			Second: Jason Y. Guo</a:t>
            </a:r>
          </a:p>
          <a:p>
            <a:r>
              <a:rPr lang="en-US" sz="2000" dirty="0"/>
              <a:t>Discussion: None.</a:t>
            </a:r>
          </a:p>
          <a:p>
            <a:pPr marL="0" indent="0"/>
            <a:r>
              <a:rPr lang="en-US" sz="2000" dirty="0"/>
              <a:t>Result</a:t>
            </a:r>
            <a:r>
              <a:rPr lang="en-US" sz="2000" dirty="0">
                <a:highlight>
                  <a:srgbClr val="00FF00"/>
                </a:highlight>
              </a:rPr>
              <a: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309r0</a:t>
            </a:r>
            <a:r>
              <a:rPr lang="en-US" sz="1200" b="0" dirty="0">
                <a:solidFill>
                  <a:srgbClr val="00B050"/>
                </a:solidFill>
              </a:rPr>
              <a:t> SA ballot on D5.0: Res. for TPE and Trigger frame		Yanjun Sun		[4C]	</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368r0</a:t>
            </a:r>
            <a:r>
              <a:rPr lang="en-US" sz="1200" b="0" dirty="0">
                <a:solidFill>
                  <a:srgbClr val="00B050"/>
                </a:solidFill>
              </a:rPr>
              <a:t> Resolutions for CID 22177					Kaiying Lu		[1C]	</a:t>
            </a:r>
          </a:p>
          <a:p>
            <a:pPr>
              <a:buFont typeface="Arial" panose="020B0604020202020204" pitchFamily="34" charset="0"/>
              <a:buChar char="•"/>
            </a:pPr>
            <a:r>
              <a:rPr lang="en-GB" sz="1200" b="0" u="sng"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483r0</a:t>
            </a:r>
            <a:r>
              <a:rPr lang="en-US" sz="1200" b="0" dirty="0">
                <a:solidFill>
                  <a:schemeClr val="bg1">
                    <a:lumMod val="75000"/>
                  </a:schemeClr>
                </a:solidFill>
              </a:rPr>
              <a:t> CR for EHT link adaptation					Bo Gong		[2C]</a:t>
            </a:r>
          </a:p>
          <a:p>
            <a:pPr>
              <a:buFont typeface="Arial" panose="020B0604020202020204" pitchFamily="34" charset="0"/>
              <a:buChar char="•"/>
            </a:pPr>
            <a:r>
              <a:rPr lang="en-US" sz="1200" b="0" dirty="0">
                <a:solidFill>
                  <a:srgbClr val="00B050"/>
                </a:solidFill>
                <a:hlinkClick r:id="rId5">
                  <a:extLst>
                    <a:ext uri="{A12FA001-AC4F-418D-AE19-62706E023703}">
                      <ahyp:hlinkClr xmlns:ahyp="http://schemas.microsoft.com/office/drawing/2018/hyperlinkcolor" val="tx"/>
                    </a:ext>
                  </a:extLst>
                </a:hlinkClick>
              </a:rPr>
              <a:t>381r0</a:t>
            </a:r>
            <a:r>
              <a:rPr lang="en-US" sz="1200" b="0" dirty="0">
                <a:solidFill>
                  <a:srgbClr val="00B050"/>
                </a:solidFill>
              </a:rPr>
              <a:t> CR_CID22289							Xiaogang Chen	[1C]	</a:t>
            </a:r>
          </a:p>
          <a:p>
            <a:pPr>
              <a:buFont typeface="Arial" panose="020B0604020202020204" pitchFamily="34" charset="0"/>
              <a:buChar char="•"/>
            </a:pPr>
            <a:r>
              <a:rPr lang="en-US" sz="1200" b="0" i="0" strike="noStrike" dirty="0">
                <a:solidFill>
                  <a:srgbClr val="00B050"/>
                </a:solidFill>
                <a:effectLst/>
                <a:hlinkClick r:id="rId6">
                  <a:extLst>
                    <a:ext uri="{A12FA001-AC4F-418D-AE19-62706E023703}">
                      <ahyp:hlinkClr xmlns:ahyp="http://schemas.microsoft.com/office/drawing/2018/hyperlinkcolor" val="tx"/>
                    </a:ext>
                  </a:extLst>
                </a:hlinkClick>
              </a:rPr>
              <a:t>328r0</a:t>
            </a:r>
            <a:r>
              <a:rPr lang="en-US" sz="1200" b="0" i="0" strike="noStrike" dirty="0">
                <a:solidFill>
                  <a:srgbClr val="00B050"/>
                </a:solidFill>
                <a:effectLst/>
              </a:rPr>
              <a:t> SB1 20MHz-Only Limited Capabilities (CID 22381)		Youhan Kim		[1C]</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321r0</a:t>
            </a:r>
            <a:r>
              <a:rPr lang="en-US" sz="1200" b="0" i="0" strike="noStrike" dirty="0">
                <a:solidFill>
                  <a:srgbClr val="00B050"/>
                </a:solidFill>
                <a:effectLst/>
              </a:rPr>
              <a:t> Initial SA Ballot CR for CID 22159				Juseong Moon		</a:t>
            </a:r>
            <a:r>
              <a:rPr lang="en-US" sz="1200" b="0" dirty="0">
                <a:solidFill>
                  <a:srgbClr val="00B050"/>
                </a:solidFill>
              </a:rPr>
              <a:t> [1C]</a:t>
            </a:r>
            <a:endParaRPr lang="en-US" sz="1200" b="0" i="0" strike="noStrike" dirty="0">
              <a:solidFill>
                <a:srgbClr val="00B050"/>
              </a:solidFill>
              <a:effectLst/>
            </a:endParaRP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358r0</a:t>
            </a:r>
            <a:r>
              <a:rPr lang="en-US" sz="1200" b="0" i="0" strike="noStrike" dirty="0">
                <a:solidFill>
                  <a:srgbClr val="00B050"/>
                </a:solidFill>
                <a:effectLst/>
              </a:rPr>
              <a:t> D5.0 CR for miscellaneous CIDs				Yunbo Li		4</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363r0</a:t>
            </a:r>
            <a:r>
              <a:rPr lang="pt-BR" sz="1200" b="0" i="0" strike="noStrike" dirty="0">
                <a:solidFill>
                  <a:srgbClr val="00B050"/>
                </a:solidFill>
                <a:effectLst/>
              </a:rPr>
              <a:t> SABallotD5.0 CID22216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373r0</a:t>
            </a:r>
            <a:r>
              <a:rPr lang="pt-BR" sz="1200" b="0" i="0" strike="noStrike" dirty="0">
                <a:solidFill>
                  <a:srgbClr val="00B050"/>
                </a:solidFill>
                <a:effectLst/>
              </a:rPr>
              <a:t> SABallotD5.0-CID22342					Thomas Derham	1</a:t>
            </a:r>
          </a:p>
          <a:p>
            <a:pPr>
              <a:buFont typeface="Arial" panose="020B0604020202020204" pitchFamily="34" charset="0"/>
              <a:buChar char="•"/>
            </a:pPr>
            <a:r>
              <a:rPr lang="en-GB" sz="1200" b="0" u="sng"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286r0</a:t>
            </a:r>
            <a:r>
              <a:rPr lang="en-US" sz="1200" b="0" i="0" strike="noStrike" dirty="0">
                <a:solidFill>
                  <a:srgbClr val="00B050"/>
                </a:solidFill>
                <a:effectLst/>
              </a:rPr>
              <a:t> Proposed-resolution-for-CID22236				Yonggang Fang	1</a:t>
            </a:r>
            <a:endParaRPr lang="pt-BR" sz="1200" b="0" i="0" strike="noStrike" dirty="0">
              <a:solidFill>
                <a:srgbClr val="00B050"/>
              </a:solidFill>
              <a:effectLst/>
            </a:endParaRPr>
          </a:p>
          <a:p>
            <a:pPr>
              <a:buFont typeface="Arial" panose="020B0604020202020204" pitchFamily="34" charset="0"/>
              <a:buChar char="•"/>
            </a:pPr>
            <a:r>
              <a:rPr lang="en-US" sz="1200" b="0" dirty="0">
                <a:solidFill>
                  <a:srgbClr val="00B050"/>
                </a:solidFill>
              </a:rPr>
              <a:t>379r0 CR for Section 36.3.11.12 on P802.11be D5.0			Oded Redlich		1</a:t>
            </a:r>
          </a:p>
          <a:p>
            <a:pPr>
              <a:buFont typeface="Arial" panose="020B0604020202020204" pitchFamily="34" charset="0"/>
              <a:buChar char="•"/>
            </a:pPr>
            <a:r>
              <a:rPr lang="en-US" sz="1200" b="0" dirty="0">
                <a:solidFill>
                  <a:srgbClr val="00B050"/>
                </a:solidFill>
              </a:rPr>
              <a:t>292r2 Resolution of Definition-Related CIDs (SA Ballot)		John Wullert		4</a:t>
            </a:r>
          </a:p>
          <a:p>
            <a:pPr>
              <a:buFont typeface="Arial" panose="020B0604020202020204" pitchFamily="34" charset="0"/>
              <a:buChar char="•"/>
            </a:pPr>
            <a:r>
              <a:rPr lang="en-US" sz="1200" b="0" dirty="0">
                <a:solidFill>
                  <a:srgbClr val="00B050"/>
                </a:solidFill>
              </a:rPr>
              <a:t>368r2 Resolutions for CID 22177					Kaiying Lu		1	</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55139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321r2</a:t>
            </a:r>
            <a:r>
              <a:rPr lang="en-US" sz="1200" b="0" i="0" strike="noStrike" dirty="0">
                <a:solidFill>
                  <a:srgbClr val="00B050"/>
                </a:solidFill>
                <a:effectLst/>
              </a:rPr>
              <a:t> Initial SA Ballot CR for CID 22159		Juseong Moon		 	[1C SP]</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368r2</a:t>
            </a:r>
            <a:r>
              <a:rPr lang="en-US" sz="1200" b="0" i="0" strike="noStrike" dirty="0">
                <a:solidFill>
                  <a:srgbClr val="00B050"/>
                </a:solidFill>
                <a:effectLst/>
              </a:rPr>
              <a:t> Resolutions for CID 22177			</a:t>
            </a:r>
            <a:r>
              <a:rPr lang="en-US" sz="1200" b="0" i="0" strike="noStrike" dirty="0" err="1">
                <a:solidFill>
                  <a:srgbClr val="00B050"/>
                </a:solidFill>
                <a:effectLst/>
              </a:rPr>
              <a:t>Kaiying</a:t>
            </a:r>
            <a:r>
              <a:rPr lang="en-US" sz="1200" b="0" i="0" strike="noStrike" dirty="0">
                <a:solidFill>
                  <a:srgbClr val="00B050"/>
                </a:solidFill>
                <a:effectLst/>
              </a:rPr>
              <a:t> Lu			[1C SP]</a:t>
            </a:r>
          </a:p>
          <a:p>
            <a:pPr lvl="1">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291r2</a:t>
            </a:r>
            <a:r>
              <a:rPr lang="en-US" sz="1200" b="0" i="0" strike="noStrike" dirty="0">
                <a:solidFill>
                  <a:srgbClr val="00B050"/>
                </a:solidFill>
                <a:effectLst/>
              </a:rPr>
              <a:t> Resolution of EPCS-related CIDs (SA Ballot)	John </a:t>
            </a:r>
            <a:r>
              <a:rPr lang="en-US" sz="1200" b="0" i="0" strike="noStrike" dirty="0" err="1">
                <a:solidFill>
                  <a:srgbClr val="00B050"/>
                </a:solidFill>
                <a:effectLst/>
              </a:rPr>
              <a:t>Wullert</a:t>
            </a:r>
            <a:r>
              <a:rPr lang="en-US" sz="1200" b="0" i="0" strike="noStrike" dirty="0">
                <a:solidFill>
                  <a:srgbClr val="00B050"/>
                </a:solidFill>
                <a:effectLst/>
              </a:rPr>
              <a:t>			[1C SP]</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357r0</a:t>
            </a:r>
            <a:r>
              <a:rPr lang="en-US" sz="1200" b="0" i="0" strike="noStrike" dirty="0">
                <a:solidFill>
                  <a:srgbClr val="00B050"/>
                </a:solidFill>
                <a:effectLst/>
              </a:rPr>
              <a:t> Initial SA Ballot CR for 35.3.21.2		Guogang Huang		5</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359r0</a:t>
            </a:r>
            <a:r>
              <a:rPr lang="en-US" sz="1200" b="0" i="0" strike="noStrike" dirty="0">
                <a:solidFill>
                  <a:srgbClr val="00B050"/>
                </a:solidFill>
                <a:effectLst/>
              </a:rPr>
              <a:t> D5.0 CR for P2P buffer report			Yunbo Li			1</a:t>
            </a:r>
          </a:p>
          <a:p>
            <a:pPr lvl="1">
              <a:buFont typeface="Arial" panose="020B0604020202020204" pitchFamily="34" charset="0"/>
              <a:buChar char="•"/>
            </a:pPr>
            <a:r>
              <a:rPr lang="en-US" sz="1200" b="0" i="0" strike="noStrike" dirty="0">
                <a:solidFill>
                  <a:srgbClr val="00B050"/>
                </a:solidFill>
                <a:effectLst/>
                <a:hlinkClick r:id="rId7">
                  <a:extLst>
                    <a:ext uri="{A12FA001-AC4F-418D-AE19-62706E023703}">
                      <ahyp:hlinkClr xmlns:ahyp="http://schemas.microsoft.com/office/drawing/2018/hyperlinkcolor" val="tx"/>
                    </a:ext>
                  </a:extLst>
                </a:hlinkClick>
              </a:rPr>
              <a:t>324r0</a:t>
            </a:r>
            <a:r>
              <a:rPr lang="en-US" sz="1200" b="0" i="0" strike="noStrike" dirty="0">
                <a:solidFill>
                  <a:srgbClr val="00B050"/>
                </a:solidFill>
                <a:effectLst/>
              </a:rPr>
              <a:t> CR for 802.11be ISB				Laurent Cariou		43</a:t>
            </a:r>
          </a:p>
          <a:p>
            <a:pPr lvl="1">
              <a:buFont typeface="Arial" panose="020B0604020202020204" pitchFamily="34" charset="0"/>
              <a:buChar char="•"/>
            </a:pPr>
            <a:r>
              <a:rPr lang="en-US" sz="1200" b="0" i="0"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312r0</a:t>
            </a:r>
            <a:r>
              <a:rPr lang="en-US" sz="1200" b="0" i="0" strike="noStrike" dirty="0">
                <a:solidFill>
                  <a:schemeClr val="bg1">
                    <a:lumMod val="65000"/>
                  </a:schemeClr>
                </a:solidFill>
                <a:effectLst/>
              </a:rPr>
              <a:t> D5.0 CR for CID-22055 &amp; 22192		Kaiying Lu			3</a:t>
            </a:r>
          </a:p>
          <a:p>
            <a:pPr lvl="1">
              <a:buFont typeface="Arial" panose="020B0604020202020204" pitchFamily="34" charset="0"/>
              <a:buChar char="•"/>
            </a:pPr>
            <a:r>
              <a:rPr lang="en-US" sz="1200" b="0" i="0"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319r3</a:t>
            </a:r>
            <a:r>
              <a:rPr lang="en-US" sz="1200" b="0" i="0" strike="noStrike" dirty="0">
                <a:solidFill>
                  <a:schemeClr val="bg1">
                    <a:lumMod val="65000"/>
                  </a:schemeClr>
                </a:solidFill>
                <a:effectLst/>
              </a:rPr>
              <a:t> CR for Miscellaneous CIDs Part II		Po-Kai Huang			[3C]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434r0</a:t>
            </a:r>
            <a:r>
              <a:rPr lang="en-US" sz="1200" dirty="0">
                <a:solidFill>
                  <a:srgbClr val="00B050"/>
                </a:solidFill>
              </a:rPr>
              <a:t> CR for CID22344								Jinyoung Chun	1</a:t>
            </a:r>
          </a:p>
          <a:p>
            <a:pPr lvl="1">
              <a:buFont typeface="Arial" panose="020B0604020202020204" pitchFamily="34" charset="0"/>
              <a:buChar char="•"/>
            </a:pPr>
            <a:r>
              <a:rPr lang="en-GB" sz="1200" u="sng"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260r0</a:t>
            </a:r>
            <a:r>
              <a:rPr lang="en-US" sz="1200" dirty="0">
                <a:solidFill>
                  <a:srgbClr val="00B050"/>
                </a:solidFill>
              </a:rPr>
              <a:t> SA ballots CR for EHT-SIG and Annex Z				Ross J. Yu		2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315r0</a:t>
            </a:r>
            <a:r>
              <a:rPr lang="en-US" sz="1200" dirty="0">
                <a:solidFill>
                  <a:srgbClr val="00B050"/>
                </a:solidFill>
              </a:rPr>
              <a:t> CRs on PHY comments from initial SA ballot				Bin Tian		4	</a:t>
            </a:r>
          </a:p>
          <a:p>
            <a:pPr lvl="1">
              <a:buFont typeface="Arial" panose="020B0604020202020204" pitchFamily="34" charset="0"/>
              <a:buChar char="•"/>
            </a:pPr>
            <a:r>
              <a:rPr lang="en-US" sz="1200" dirty="0">
                <a:solidFill>
                  <a:srgbClr val="00B050"/>
                </a:solidFill>
              </a:rPr>
              <a:t>330r0 SB1 Miscellaneous CIDs (CIDs 22104, 22217, 22218)			Youhan Kim		3</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273r1</a:t>
            </a:r>
            <a:r>
              <a:rPr lang="en-US" sz="1200" b="0" i="0" strike="noStrike" dirty="0">
                <a:solidFill>
                  <a:srgbClr val="00B050"/>
                </a:solidFill>
                <a:effectLst/>
              </a:rPr>
              <a:t> </a:t>
            </a:r>
            <a:r>
              <a:rPr lang="en-US" sz="1200" dirty="0">
                <a:solidFill>
                  <a:srgbClr val="00B050"/>
                </a:solidFill>
              </a:rPr>
              <a:t>CR</a:t>
            </a:r>
            <a:r>
              <a:rPr lang="en-US" sz="1200" b="0" i="0" strike="noStrike" dirty="0">
                <a:solidFill>
                  <a:srgbClr val="00B050"/>
                </a:solidFill>
                <a:effectLst/>
              </a:rPr>
              <a:t>-1st-sa-ballot-subclause-3-2-1					Bo Sun	 	3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64687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nn-NO" sz="1200" b="0" i="0" strike="noStrike" dirty="0">
                <a:solidFill>
                  <a:srgbClr val="00B050"/>
                </a:solidFill>
                <a:effectLst/>
                <a:hlinkClick r:id="rId2">
                  <a:extLst>
                    <a:ext uri="{A12FA001-AC4F-418D-AE19-62706E023703}">
                      <ahyp:hlinkClr xmlns:ahyp="http://schemas.microsoft.com/office/drawing/2018/hyperlinkcolor" val="tx"/>
                    </a:ext>
                  </a:extLst>
                </a:hlinkClick>
              </a:rPr>
              <a:t>305r1</a:t>
            </a:r>
            <a:r>
              <a:rPr lang="nn-NO" sz="1200" b="0" i="0" strike="noStrike" dirty="0">
                <a:solidFill>
                  <a:srgbClr val="00B050"/>
                </a:solidFill>
                <a:effectLst/>
              </a:rPr>
              <a:t> SA-CR-for-RCM-relevant-CIDs						Jay Yang		[3C SP]</a:t>
            </a:r>
            <a:endParaRPr lang="nn-NO" sz="1200"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304r3</a:t>
            </a:r>
            <a:r>
              <a:rPr lang="en-US" sz="1200" i="0" u="none" strike="noStrike" kern="1200" dirty="0">
                <a:solidFill>
                  <a:srgbClr val="00B050"/>
                </a:solidFill>
                <a:effectLst/>
                <a:ea typeface="Times New Roman" panose="02020603050405020304" pitchFamily="18" charset="0"/>
              </a:rPr>
              <a:t> D5.0 CR for ML Reconfiguration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Binita Gupta		[2C SP]</a:t>
            </a:r>
          </a:p>
          <a:p>
            <a:pPr lvl="1">
              <a:buFont typeface="Arial" panose="020B0604020202020204" pitchFamily="34" charset="0"/>
              <a:buChar char="•"/>
            </a:pPr>
            <a:r>
              <a:rPr lang="en-US" sz="1200" kern="1200" dirty="0">
                <a:solidFill>
                  <a:srgbClr val="00B050"/>
                </a:solidFill>
                <a:hlinkClick r:id="rId4">
                  <a:extLst>
                    <a:ext uri="{A12FA001-AC4F-418D-AE19-62706E023703}">
                      <ahyp:hlinkClr xmlns:ahyp="http://schemas.microsoft.com/office/drawing/2018/hyperlinkcolor" val="tx"/>
                    </a:ext>
                  </a:extLst>
                </a:hlinkClick>
              </a:rPr>
              <a:t>293r1</a:t>
            </a:r>
            <a:r>
              <a:rPr lang="en-US" sz="1200" kern="1200" dirty="0">
                <a:solidFill>
                  <a:srgbClr val="00B050"/>
                </a:solidFill>
              </a:rPr>
              <a:t> SA ballot: CR for 35.3.7.5.2						Arik Klein		[9C SP]</a:t>
            </a:r>
          </a:p>
          <a:p>
            <a:pPr lvl="1">
              <a:buFont typeface="Arial" panose="020B0604020202020204" pitchFamily="34" charset="0"/>
              <a:buChar char="•"/>
            </a:pPr>
            <a:r>
              <a:rPr lang="en-US" sz="1200" i="0" strike="noStrike" kern="1200" dirty="0">
                <a:solidFill>
                  <a:srgbClr val="6B9F25"/>
                </a:solidFill>
                <a:effectLst/>
                <a:hlinkClick r:id="rId5">
                  <a:extLst>
                    <a:ext uri="{A12FA001-AC4F-418D-AE19-62706E023703}">
                      <ahyp:hlinkClr xmlns:ahyp="http://schemas.microsoft.com/office/drawing/2018/hyperlinkcolor" val="tx"/>
                    </a:ext>
                  </a:extLst>
                </a:hlinkClick>
              </a:rPr>
              <a:t>294r</a:t>
            </a:r>
            <a:r>
              <a:rPr lang="en-US" sz="1200" kern="1200" dirty="0">
                <a:solidFill>
                  <a:srgbClr val="00B050"/>
                </a:solidFill>
                <a:hlinkClick r:id="rId5">
                  <a:extLst>
                    <a:ext uri="{A12FA001-AC4F-418D-AE19-62706E023703}">
                      <ahyp:hlinkClr xmlns:ahyp="http://schemas.microsoft.com/office/drawing/2018/hyperlinkcolor" val="tx"/>
                    </a:ext>
                  </a:extLst>
                </a:hlinkClick>
              </a:rPr>
              <a:t>0</a:t>
            </a:r>
            <a:r>
              <a:rPr lang="en-US" sz="1200" kern="1200" dirty="0">
                <a:solidFill>
                  <a:srgbClr val="00B050"/>
                </a:solidFill>
              </a:rPr>
              <a:t> SA ballot: CR for 35.3.7.5						Arik Klein 		[7C SP]</a:t>
            </a:r>
          </a:p>
          <a:p>
            <a:pPr lvl="1">
              <a:buFont typeface="Arial" panose="020B0604020202020204" pitchFamily="34" charset="0"/>
              <a:buChar char="•"/>
            </a:pPr>
            <a:r>
              <a:rPr lang="pt-BR" sz="1200" i="0" strike="noStrike" dirty="0">
                <a:solidFill>
                  <a:srgbClr val="FFC000"/>
                </a:solidFill>
                <a:effectLst/>
                <a:hlinkClick r:id="rId6">
                  <a:extLst>
                    <a:ext uri="{A12FA001-AC4F-418D-AE19-62706E023703}">
                      <ahyp:hlinkClr xmlns:ahyp="http://schemas.microsoft.com/office/drawing/2018/hyperlinkcolor" val="tx"/>
                    </a:ext>
                  </a:extLst>
                </a:hlinkClick>
              </a:rPr>
              <a:t>373r2</a:t>
            </a:r>
            <a:r>
              <a:rPr lang="pt-BR" sz="1200" i="0" strike="noStrike" dirty="0">
                <a:solidFill>
                  <a:srgbClr val="FFC000"/>
                </a:solidFill>
                <a:effectLst/>
              </a:rPr>
              <a:t> SABallotD5.0-CID22342						Thomas Derham	[1C SP]</a:t>
            </a:r>
          </a:p>
          <a:p>
            <a:pPr lvl="1">
              <a:buFont typeface="Arial" panose="020B0604020202020204" pitchFamily="34" charset="0"/>
              <a:buChar char="•"/>
            </a:pPr>
            <a:r>
              <a:rPr lang="en-US" sz="1200" b="0" i="0" strike="noStrike" dirty="0">
                <a:solidFill>
                  <a:srgbClr val="00B050"/>
                </a:solidFill>
                <a:effectLst/>
                <a:hlinkClick r:id="rId7">
                  <a:extLst>
                    <a:ext uri="{A12FA001-AC4F-418D-AE19-62706E023703}">
                      <ahyp:hlinkClr xmlns:ahyp="http://schemas.microsoft.com/office/drawing/2018/hyperlinkcolor" val="tx"/>
                    </a:ext>
                  </a:extLst>
                </a:hlinkClick>
              </a:rPr>
              <a:t>343r0</a:t>
            </a:r>
            <a:r>
              <a:rPr lang="en-US" sz="1200" b="0" i="0" strike="noStrike" dirty="0">
                <a:solidFill>
                  <a:srgbClr val="00B050"/>
                </a:solidFill>
                <a:effectLst/>
              </a:rPr>
              <a:t> TGbe Initial SA CR EMLSR </a:t>
            </a:r>
            <a:r>
              <a:rPr lang="en-US" sz="1200" b="0" i="0" strike="noStrike" dirty="0" err="1">
                <a:solidFill>
                  <a:srgbClr val="00B050"/>
                </a:solidFill>
                <a:effectLst/>
              </a:rPr>
              <a:t>misc</a:t>
            </a:r>
            <a:r>
              <a:rPr lang="en-US" sz="1200" b="0" i="0" strike="noStrike" dirty="0">
                <a:solidFill>
                  <a:srgbClr val="00B050"/>
                </a:solidFill>
                <a:effectLst/>
              </a:rPr>
              <a:t>					Minyoung Park 	[12C]</a:t>
            </a:r>
          </a:p>
          <a:p>
            <a:pPr lvl="1">
              <a:buFont typeface="Arial" panose="020B0604020202020204" pitchFamily="34" charset="0"/>
              <a:buChar char="•"/>
            </a:pPr>
            <a:r>
              <a:rPr lang="en-US" sz="1200" b="0" i="0" strike="noStrike" dirty="0">
                <a:solidFill>
                  <a:srgbClr val="00B050"/>
                </a:solidFill>
                <a:effectLst/>
                <a:hlinkClick r:id="rId8">
                  <a:extLst>
                    <a:ext uri="{A12FA001-AC4F-418D-AE19-62706E023703}">
                      <ahyp:hlinkClr xmlns:ahyp="http://schemas.microsoft.com/office/drawing/2018/hyperlinkcolor" val="tx"/>
                    </a:ext>
                  </a:extLst>
                </a:hlinkClick>
              </a:rPr>
              <a:t>339r0</a:t>
            </a:r>
            <a:r>
              <a:rPr lang="en-US" sz="1200" b="0" i="0" strike="noStrike" dirty="0">
                <a:solidFill>
                  <a:srgbClr val="00B050"/>
                </a:solidFill>
                <a:effectLst/>
              </a:rPr>
              <a:t> SA ballot CR for 35.1							Ming Gan		[8C]</a:t>
            </a:r>
          </a:p>
          <a:p>
            <a:pPr lvl="1">
              <a:buFont typeface="Arial" panose="020B0604020202020204" pitchFamily="34" charset="0"/>
              <a:buChar char="•"/>
            </a:pPr>
            <a:r>
              <a:rPr lang="en-US" sz="1200" b="0" i="0" strike="noStrike" dirty="0">
                <a:solidFill>
                  <a:srgbClr val="00B050"/>
                </a:solidFill>
                <a:effectLst/>
                <a:hlinkClick r:id="rId9">
                  <a:extLst>
                    <a:ext uri="{A12FA001-AC4F-418D-AE19-62706E023703}">
                      <ahyp:hlinkClr xmlns:ahyp="http://schemas.microsoft.com/office/drawing/2018/hyperlinkcolor" val="tx"/>
                    </a:ext>
                  </a:extLst>
                </a:hlinkClick>
              </a:rPr>
              <a:t>341r0</a:t>
            </a:r>
            <a:r>
              <a:rPr lang="en-US" sz="1200" b="0" i="0" strike="noStrike" dirty="0">
                <a:solidFill>
                  <a:srgbClr val="00B050"/>
                </a:solidFill>
                <a:effectLst/>
              </a:rPr>
              <a:t> SA Ballot CR for Miscellaneous CIDs					Ming Gan		[5C]</a:t>
            </a:r>
            <a:endParaRPr lang="en-US" sz="1200" dirty="0">
              <a:solidFill>
                <a:srgbClr val="00B050"/>
              </a:solidFill>
            </a:endParaRPr>
          </a:p>
          <a:p>
            <a:pPr lvl="1">
              <a:buFont typeface="Arial" panose="020B0604020202020204" pitchFamily="34" charset="0"/>
              <a:buChar char="•"/>
            </a:pPr>
            <a:r>
              <a:rPr lang="en-US" sz="1200" b="0" i="0"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340r0</a:t>
            </a:r>
            <a:r>
              <a:rPr lang="en-US" sz="1200" b="0" i="0" strike="noStrike" dirty="0">
                <a:solidFill>
                  <a:schemeClr val="bg1">
                    <a:lumMod val="65000"/>
                  </a:schemeClr>
                </a:solidFill>
                <a:effectLst/>
              </a:rPr>
              <a:t> SA Ballot CR for 35.3.16.8.3						Ming Gan		[4C]</a:t>
            </a:r>
          </a:p>
          <a:p>
            <a:pPr lvl="1">
              <a:buFont typeface="Arial" panose="020B0604020202020204" pitchFamily="34" charset="0"/>
              <a:buChar char="•"/>
            </a:pPr>
            <a:r>
              <a:rPr lang="en-US" sz="1200" b="0" i="0"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365r0</a:t>
            </a:r>
            <a:r>
              <a:rPr lang="en-US" sz="1200" b="0" i="0" strike="noStrike" dirty="0">
                <a:solidFill>
                  <a:schemeClr val="bg1">
                    <a:lumMod val="65000"/>
                  </a:schemeClr>
                </a:solidFill>
                <a:effectLst/>
              </a:rPr>
              <a:t> Prop. Res. to 11be </a:t>
            </a:r>
            <a:r>
              <a:rPr lang="en-US" sz="1200" b="0" i="0" strike="noStrike" dirty="0" err="1">
                <a:solidFill>
                  <a:schemeClr val="bg1">
                    <a:lumMod val="65000"/>
                  </a:schemeClr>
                </a:solidFill>
                <a:effectLst/>
              </a:rPr>
              <a:t>ini</a:t>
            </a:r>
            <a:r>
              <a:rPr lang="en-US" sz="1200" dirty="0" err="1">
                <a:solidFill>
                  <a:schemeClr val="bg1">
                    <a:lumMod val="65000"/>
                  </a:schemeClr>
                </a:solidFill>
              </a:rPr>
              <a:t>t.</a:t>
            </a:r>
            <a:r>
              <a:rPr lang="en-US" sz="1200" b="0" i="0" strike="noStrike" dirty="0">
                <a:solidFill>
                  <a:schemeClr val="bg1">
                    <a:lumMod val="65000"/>
                  </a:schemeClr>
                </a:solidFill>
                <a:effectLst/>
              </a:rPr>
              <a:t> SA ballot CIDs on EMLSR link number	Qi Wang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MAC Agenda–Backup</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338r0</a:t>
            </a:r>
            <a:r>
              <a:rPr lang="en-US" sz="1200" b="0" i="0" strike="noStrike" dirty="0">
                <a:solidFill>
                  <a:schemeClr val="tx1"/>
                </a:solidFill>
                <a:effectLst/>
              </a:rPr>
              <a:t> CR for CIDs related to </a:t>
            </a:r>
            <a:r>
              <a:rPr lang="en-US" sz="1200" b="0" i="0" strike="noStrike" dirty="0" err="1">
                <a:solidFill>
                  <a:schemeClr val="tx1"/>
                </a:solidFill>
                <a:effectLst/>
              </a:rPr>
              <a:t>rTWT</a:t>
            </a:r>
            <a:r>
              <a:rPr lang="en-US" sz="1200" b="0" i="0" strike="noStrike" dirty="0">
                <a:solidFill>
                  <a:schemeClr val="tx1"/>
                </a:solidFill>
                <a:effectLst/>
              </a:rPr>
              <a:t>						George Cherian		3</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326r0</a:t>
            </a:r>
            <a:r>
              <a:rPr lang="en-US" sz="1200" b="0" i="0" strike="noStrike" dirty="0">
                <a:solidFill>
                  <a:schemeClr val="tx1"/>
                </a:solidFill>
                <a:effectLst/>
              </a:rPr>
              <a:t> SA1: Resolution for CIDs assigned to Abhi				Abhishek Patil		10</a:t>
            </a:r>
          </a:p>
          <a:p>
            <a:pPr lvl="1">
              <a:buFont typeface="Arial" panose="020B0604020202020204" pitchFamily="34" charset="0"/>
              <a:buChar char="•"/>
            </a:pPr>
            <a:r>
              <a:rPr lang="en-US" sz="1200" b="0" i="0" strike="noStrike" dirty="0">
                <a:solidFill>
                  <a:srgbClr val="FF0000"/>
                </a:solidFill>
                <a:effectLst/>
                <a:hlinkClick r:id="rId2"/>
              </a:rPr>
              <a:t>329r0</a:t>
            </a:r>
            <a:r>
              <a:rPr lang="en-US" sz="1200" dirty="0">
                <a:solidFill>
                  <a:schemeClr val="tx1"/>
                </a:solidFill>
              </a:rPr>
              <a:t> </a:t>
            </a:r>
            <a:r>
              <a:rPr lang="en-US" sz="1200" b="0" i="0" strike="noStrike" dirty="0">
                <a:solidFill>
                  <a:schemeClr val="tx1"/>
                </a:solidFill>
                <a:effectLst/>
              </a:rPr>
              <a:t>SB1 Sounding Segmentation (CID 22373)				Youhan Kim			1</a:t>
            </a:r>
          </a:p>
          <a:p>
            <a:pPr lvl="1">
              <a:buFont typeface="Arial" panose="020B0604020202020204" pitchFamily="34" charset="0"/>
              <a:buChar char="•"/>
            </a:pPr>
            <a:r>
              <a:rPr lang="en-US" sz="1200" b="0" i="0" strike="noStrike" dirty="0">
                <a:solidFill>
                  <a:srgbClr val="FF0000"/>
                </a:solidFill>
                <a:effectLst/>
              </a:rPr>
              <a:t>334r0 </a:t>
            </a:r>
            <a:r>
              <a:rPr lang="en-US" sz="1200" b="0" i="0" strike="noStrike" dirty="0">
                <a:solidFill>
                  <a:schemeClr val="tx1"/>
                </a:solidFill>
                <a:effectLst/>
              </a:rPr>
              <a:t>ISAB CIDs on TWT							Rubayet Shafin		23</a:t>
            </a:r>
          </a:p>
          <a:p>
            <a:pPr lvl="1">
              <a:buFont typeface="Arial" panose="020B0604020202020204" pitchFamily="34" charset="0"/>
              <a:buChar char="•"/>
            </a:pPr>
            <a:r>
              <a:rPr lang="en-US" sz="1200" b="0" i="0" strike="noStrike" dirty="0">
                <a:solidFill>
                  <a:srgbClr val="FF0000"/>
                </a:solidFill>
                <a:effectLst/>
              </a:rPr>
              <a:t>335r0 </a:t>
            </a:r>
            <a:r>
              <a:rPr lang="en-US" sz="1200" b="0" i="0" strike="noStrike" dirty="0">
                <a:solidFill>
                  <a:schemeClr val="tx1"/>
                </a:solidFill>
                <a:effectLst/>
              </a:rPr>
              <a:t>ISAB CIDs on P2P							Rubayet Shafin		20</a:t>
            </a:r>
          </a:p>
          <a:p>
            <a:pPr lvl="1">
              <a:buFont typeface="Arial" panose="020B0604020202020204" pitchFamily="34" charset="0"/>
              <a:buChar char="•"/>
            </a:pPr>
            <a:r>
              <a:rPr lang="en-US" sz="1200" b="0" i="0" strike="noStrike" dirty="0">
                <a:solidFill>
                  <a:srgbClr val="FF0000"/>
                </a:solidFill>
                <a:effectLst/>
                <a:hlinkClick r:id="rId3"/>
              </a:rPr>
              <a:t>261r0</a:t>
            </a:r>
            <a:r>
              <a:rPr lang="en-US" sz="1200" b="0" i="0" strike="noStrike" dirty="0">
                <a:solidFill>
                  <a:srgbClr val="FF0000"/>
                </a:solidFill>
                <a:effectLst/>
              </a:rPr>
              <a:t> </a:t>
            </a:r>
            <a:r>
              <a:rPr lang="en-US" sz="1200" b="0" i="0" strike="noStrike" dirty="0">
                <a:solidFill>
                  <a:schemeClr val="tx1"/>
                </a:solidFill>
                <a:effectLst/>
              </a:rPr>
              <a:t>SA ballot CR for TTLM element					Mickael </a:t>
            </a:r>
            <a:r>
              <a:rPr lang="en-US" sz="1200" b="0" i="0" strike="noStrike" dirty="0" err="1">
                <a:solidFill>
                  <a:schemeClr val="tx1"/>
                </a:solidFill>
                <a:effectLst/>
              </a:rPr>
              <a:t>Lorgeoux</a:t>
            </a:r>
            <a:r>
              <a:rPr lang="en-US" sz="1200" b="0" i="0" strike="noStrike" dirty="0">
                <a:solidFill>
                  <a:schemeClr val="tx1"/>
                </a:solidFill>
                <a:effectLst/>
              </a:rPr>
              <a:t>		1</a:t>
            </a:r>
          </a:p>
          <a:p>
            <a:pPr lvl="1">
              <a:buFont typeface="Arial" panose="020B0604020202020204" pitchFamily="34" charset="0"/>
              <a:buChar char="•"/>
            </a:pPr>
            <a:r>
              <a:rPr lang="en-US" sz="1200" b="0" i="0" strike="noStrike" dirty="0">
                <a:solidFill>
                  <a:srgbClr val="FF0000"/>
                </a:solidFill>
                <a:effectLst/>
                <a:hlinkClick r:id="rId4"/>
              </a:rPr>
              <a:t>345r0</a:t>
            </a:r>
            <a:r>
              <a:rPr lang="en-US" sz="1200" b="0" i="0" strike="noStrike" dirty="0">
                <a:solidFill>
                  <a:srgbClr val="FF0000"/>
                </a:solidFill>
                <a:effectLst/>
              </a:rPr>
              <a:t> </a:t>
            </a:r>
            <a:r>
              <a:rPr lang="en-US" sz="1200" b="0" i="0" strike="noStrike" dirty="0">
                <a:solidFill>
                  <a:schemeClr val="tx1"/>
                </a:solidFill>
                <a:effectLst/>
              </a:rPr>
              <a:t>Prop. Res. for CID 22320 and 22321 on initial SA ballot on D5.0	Liuming Lu		2</a:t>
            </a:r>
            <a:endParaRPr lang="en-US" sz="14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353r0 </a:t>
            </a:r>
            <a:r>
              <a:rPr lang="en-US" sz="1200" b="0" i="0" strike="noStrike" dirty="0">
                <a:solidFill>
                  <a:schemeClr val="tx1"/>
                </a:solidFill>
                <a:effectLst/>
              </a:rPr>
              <a:t>D5.0 CR for ML Reconfiguration part 2					Binita Gupta		9</a:t>
            </a:r>
          </a:p>
          <a:p>
            <a:pPr lvl="1">
              <a:buFont typeface="Arial" panose="020B0604020202020204" pitchFamily="34" charset="0"/>
              <a:buChar char="•"/>
            </a:pPr>
            <a:r>
              <a:rPr lang="en-US" sz="1200" b="0" i="0" strike="noStrike" dirty="0">
                <a:solidFill>
                  <a:srgbClr val="FF0000"/>
                </a:solidFill>
                <a:effectLst/>
                <a:hlinkClick r:id="rId5"/>
              </a:rPr>
              <a:t>354r0 </a:t>
            </a:r>
            <a:r>
              <a:rPr lang="en-US" sz="1200" b="0" i="0" strike="noStrike" dirty="0">
                <a:solidFill>
                  <a:schemeClr val="tx1"/>
                </a:solidFill>
                <a:effectLst/>
              </a:rPr>
              <a:t>CR for Max Setup Link CIDs						Binita Gupta		3</a:t>
            </a:r>
          </a:p>
          <a:p>
            <a:pPr lvl="1">
              <a:buFont typeface="Arial" panose="020B0604020202020204" pitchFamily="34" charset="0"/>
              <a:buChar char="•"/>
            </a:pPr>
            <a:r>
              <a:rPr lang="en-US" sz="1200" b="0" i="0" strike="noStrike" dirty="0">
                <a:solidFill>
                  <a:srgbClr val="FF0000"/>
                </a:solidFill>
                <a:effectLst/>
              </a:rPr>
              <a:t>355r0 </a:t>
            </a:r>
            <a:r>
              <a:rPr lang="en-US" sz="1200" b="0" i="0" strike="noStrike" dirty="0">
                <a:solidFill>
                  <a:schemeClr val="tx1"/>
                </a:solidFill>
                <a:effectLst/>
              </a:rPr>
              <a:t>CR for Misc. CIDs							Binita Gupta		2</a:t>
            </a:r>
          </a:p>
          <a:p>
            <a:pPr lvl="1">
              <a:buFont typeface="Arial" panose="020B0604020202020204" pitchFamily="34" charset="0"/>
              <a:buChar char="•"/>
            </a:pPr>
            <a:r>
              <a:rPr lang="en-US" sz="1200" b="0" i="0" strike="noStrike" dirty="0">
                <a:solidFill>
                  <a:srgbClr val="FF0000"/>
                </a:solidFill>
                <a:effectLst/>
              </a:rPr>
              <a:t>362r0</a:t>
            </a:r>
            <a:r>
              <a:rPr lang="en-US" sz="1200" b="0" i="0" strike="noStrike" dirty="0">
                <a:solidFill>
                  <a:schemeClr val="tx1"/>
                </a:solidFill>
                <a:effectLst/>
              </a:rPr>
              <a:t> Initial CA ballot Miscellaneous CIDs					Liwen Chu		6</a:t>
            </a:r>
          </a:p>
          <a:p>
            <a:pPr lvl="1">
              <a:buFont typeface="Arial" panose="020B0604020202020204" pitchFamily="34" charset="0"/>
              <a:buChar char="•"/>
            </a:pPr>
            <a:r>
              <a:rPr lang="en-US" sz="1200" b="0" i="0" strike="noStrike" dirty="0">
                <a:solidFill>
                  <a:srgbClr val="FF0000"/>
                </a:solidFill>
                <a:effectLst/>
              </a:rPr>
              <a:t>367r0</a:t>
            </a:r>
            <a:r>
              <a:rPr lang="en-US" sz="1200" b="0" i="0" strike="noStrike" dirty="0">
                <a:solidFill>
                  <a:schemeClr val="tx1"/>
                </a:solidFill>
                <a:effectLst/>
              </a:rPr>
              <a:t> Prop. Res. to 11be </a:t>
            </a:r>
            <a:r>
              <a:rPr lang="en-US" sz="1200" b="0" i="0" strike="noStrike" dirty="0" err="1">
                <a:solidFill>
                  <a:schemeClr val="tx1"/>
                </a:solidFill>
                <a:effectLst/>
              </a:rPr>
              <a:t>init.</a:t>
            </a:r>
            <a:r>
              <a:rPr lang="en-US" sz="1200" b="0" i="0" strike="noStrike" dirty="0">
                <a:solidFill>
                  <a:schemeClr val="tx1"/>
                </a:solidFill>
                <a:effectLst/>
              </a:rPr>
              <a:t> SA ballot CID-22374 on EMLSR group addressed frames delivery													Qi Wang 		1</a:t>
            </a:r>
          </a:p>
          <a:p>
            <a:pPr lvl="1">
              <a:buFont typeface="Arial" panose="020B0604020202020204" pitchFamily="34" charset="0"/>
              <a:buChar char="•"/>
            </a:pPr>
            <a:r>
              <a:rPr lang="en-US" sz="1200" b="0" i="0" strike="noStrike" dirty="0">
                <a:solidFill>
                  <a:srgbClr val="FF0000"/>
                </a:solidFill>
                <a:effectLst/>
              </a:rPr>
              <a:t>364r0</a:t>
            </a:r>
            <a:r>
              <a:rPr lang="en-US" sz="1200" b="0" i="0" strike="noStrike" dirty="0">
                <a:solidFill>
                  <a:schemeClr val="tx1"/>
                </a:solidFill>
                <a:effectLst/>
              </a:rPr>
              <a:t> SA1: Resolution for CIDs assigned to 					Sanket Kalamkar	5</a:t>
            </a:r>
          </a:p>
          <a:p>
            <a:pPr lvl="1">
              <a:buFont typeface="Arial" panose="020B0604020202020204" pitchFamily="34" charset="0"/>
              <a:buChar char="•"/>
            </a:pPr>
            <a:r>
              <a:rPr lang="en-US" sz="1200" b="0" i="0" strike="noStrike" dirty="0">
                <a:solidFill>
                  <a:srgbClr val="FF0000"/>
                </a:solidFill>
                <a:effectLst/>
              </a:rPr>
              <a:t>371r0</a:t>
            </a:r>
            <a:r>
              <a:rPr lang="en-US" sz="1200" b="0" i="0" strike="noStrike" dirty="0">
                <a:solidFill>
                  <a:schemeClr val="tx1"/>
                </a:solidFill>
                <a:effectLst/>
              </a:rPr>
              <a:t> D5.0 CR for CIDs on R-TWT-Part 1					Kumail Haider	9</a:t>
            </a:r>
          </a:p>
          <a:p>
            <a:pPr lvl="1">
              <a:buFont typeface="Arial" panose="020B0604020202020204" pitchFamily="34" charset="0"/>
              <a:buChar char="•"/>
            </a:pPr>
            <a:r>
              <a:rPr lang="en-US" sz="1200" b="0" i="0" strike="noStrike" dirty="0">
                <a:solidFill>
                  <a:srgbClr val="FF0000"/>
                </a:solidFill>
                <a:effectLst/>
              </a:rPr>
              <a:t>372r0</a:t>
            </a:r>
            <a:r>
              <a:rPr lang="en-US" sz="1200" b="0" i="0" strike="noStrike" dirty="0">
                <a:solidFill>
                  <a:schemeClr val="tx1"/>
                </a:solidFill>
                <a:effectLst/>
              </a:rPr>
              <a:t> D5.0 CR for CIDs on R-TWT-Part 2					Kumail Haider	5</a:t>
            </a:r>
          </a:p>
          <a:p>
            <a:pPr lvl="1">
              <a:buFont typeface="Arial" panose="020B0604020202020204" pitchFamily="34" charset="0"/>
              <a:buChar char="•"/>
            </a:pPr>
            <a:r>
              <a:rPr lang="en-US" sz="1200" b="0" i="0" strike="noStrike" dirty="0">
                <a:solidFill>
                  <a:srgbClr val="FF0000"/>
                </a:solidFill>
                <a:effectLst/>
              </a:rPr>
              <a:t>376r0</a:t>
            </a:r>
            <a:r>
              <a:rPr lang="en-US" sz="1200" b="0" i="0" strike="noStrike" dirty="0">
                <a:solidFill>
                  <a:schemeClr val="tx1"/>
                </a:solidFill>
                <a:effectLst/>
              </a:rPr>
              <a:t> SB1 CR for Negotiation of TTLM					Yongho Seok		5</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7163952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b="0" i="0" strike="noStrike" dirty="0">
                <a:solidFill>
                  <a:schemeClr val="tx1"/>
                </a:solidFill>
                <a:effectLst/>
                <a:hlinkClick r:id="rId2"/>
              </a:rPr>
              <a:t>341r0</a:t>
            </a:r>
            <a:r>
              <a:rPr lang="en-US" sz="1400" b="0" i="0" strike="noStrike" dirty="0">
                <a:solidFill>
                  <a:schemeClr val="tx1"/>
                </a:solidFill>
                <a:effectLst/>
              </a:rPr>
              <a:t> SA Ballot CR for Miscellaneous CIDs				Ming Gan			[5C SP]</a:t>
            </a:r>
            <a:endParaRPr lang="en-US" sz="1400" dirty="0">
              <a:solidFill>
                <a:schemeClr val="tx1"/>
              </a:solidFill>
            </a:endParaRPr>
          </a:p>
          <a:p>
            <a:pPr>
              <a:buFont typeface="Arial" panose="020B0604020202020204" pitchFamily="34" charset="0"/>
              <a:buChar char="•"/>
            </a:pPr>
            <a:r>
              <a:rPr lang="en-US" sz="1400" b="0" i="0" strike="noStrike" dirty="0">
                <a:solidFill>
                  <a:srgbClr val="FF0000"/>
                </a:solidFill>
                <a:effectLst/>
                <a:hlinkClick r:id="rId3"/>
              </a:rPr>
              <a:t>319r3</a:t>
            </a:r>
            <a:r>
              <a:rPr lang="en-US" sz="1400" b="0" i="0" strike="noStrike" dirty="0">
                <a:solidFill>
                  <a:srgbClr val="FF0000"/>
                </a:solidFill>
                <a:effectLst/>
              </a:rPr>
              <a:t> </a:t>
            </a:r>
            <a:r>
              <a:rPr lang="en-US" sz="1400" b="0" i="0" strike="noStrike" dirty="0">
                <a:solidFill>
                  <a:schemeClr val="tx1"/>
                </a:solidFill>
                <a:effectLst/>
              </a:rPr>
              <a:t>CR for Miscellaneous CIDs Part II				Po-Kai Huang		[1C SP]</a:t>
            </a:r>
          </a:p>
          <a:p>
            <a:pPr>
              <a:buFont typeface="Arial" panose="020B0604020202020204" pitchFamily="34" charset="0"/>
              <a:buChar char="•"/>
            </a:pPr>
            <a:r>
              <a:rPr lang="en-US" sz="1400" b="0" i="0" strike="noStrike" dirty="0">
                <a:solidFill>
                  <a:srgbClr val="FF0000"/>
                </a:solidFill>
                <a:effectLst/>
                <a:hlinkClick r:id="rId4"/>
              </a:rPr>
              <a:t>291r3</a:t>
            </a:r>
            <a:r>
              <a:rPr lang="en-US" sz="1400" b="0" i="0" strike="noStrike" dirty="0">
                <a:solidFill>
                  <a:srgbClr val="FF0000"/>
                </a:solidFill>
                <a:effectLst/>
              </a:rPr>
              <a:t> </a:t>
            </a:r>
            <a:r>
              <a:rPr lang="en-US" sz="1400" b="0" i="0" strike="noStrike" dirty="0">
                <a:solidFill>
                  <a:schemeClr val="tx1"/>
                </a:solidFill>
                <a:effectLst/>
              </a:rPr>
              <a:t>Resolution of EPCS-related CIDs (SA Ballot)		John Wullert		[1C SP]</a:t>
            </a:r>
          </a:p>
          <a:p>
            <a:pPr>
              <a:buFont typeface="Arial" panose="020B0604020202020204" pitchFamily="34" charset="0"/>
              <a:buChar char="•"/>
            </a:pPr>
            <a:r>
              <a:rPr lang="en-US" sz="1400" b="0" i="0" strike="noStrike" dirty="0">
                <a:solidFill>
                  <a:srgbClr val="FF0000"/>
                </a:solidFill>
                <a:effectLst/>
                <a:hlinkClick r:id="rId5"/>
              </a:rPr>
              <a:t>300r3</a:t>
            </a:r>
            <a:r>
              <a:rPr lang="en-US" sz="1400" b="0" i="0" strike="noStrike" dirty="0">
                <a:solidFill>
                  <a:srgbClr val="FF0000"/>
                </a:solidFill>
                <a:effectLst/>
              </a:rPr>
              <a:t> </a:t>
            </a:r>
            <a:r>
              <a:rPr lang="en-US" sz="1400" b="0" i="0" strike="noStrike" dirty="0">
                <a:solidFill>
                  <a:schemeClr val="tx1"/>
                </a:solidFill>
                <a:effectLst/>
              </a:rPr>
              <a:t>Proposed Resolutions for CID-22382 &amp; CID-22383		Salvatore Talarico		[2C SP]</a:t>
            </a:r>
          </a:p>
          <a:p>
            <a:pPr>
              <a:buFont typeface="Arial" panose="020B0604020202020204" pitchFamily="34" charset="0"/>
              <a:buChar char="•"/>
            </a:pPr>
            <a:r>
              <a:rPr lang="en-US" sz="1400" b="0" dirty="0">
                <a:solidFill>
                  <a:schemeClr val="tx1"/>
                </a:solidFill>
                <a:hlinkClick r:id="rId6"/>
              </a:rPr>
              <a:t>294r1</a:t>
            </a:r>
            <a:r>
              <a:rPr lang="en-US" sz="1400" b="0" dirty="0">
                <a:solidFill>
                  <a:schemeClr val="tx1"/>
                </a:solidFill>
              </a:rPr>
              <a:t> </a:t>
            </a:r>
            <a:r>
              <a:rPr lang="en-US" sz="1400" b="0" i="0" strike="noStrike" dirty="0">
                <a:solidFill>
                  <a:schemeClr val="tx1"/>
                </a:solidFill>
                <a:effectLst/>
              </a:rPr>
              <a:t>SA ballot: CR for 35.3.7.5						Arik Klein			[1C SP]</a:t>
            </a:r>
          </a:p>
          <a:p>
            <a:pPr>
              <a:buFont typeface="Arial" panose="020B0604020202020204" pitchFamily="34" charset="0"/>
              <a:buChar char="•"/>
            </a:pPr>
            <a:r>
              <a:rPr lang="en-US" sz="1400" b="0" i="0" strike="noStrike">
                <a:solidFill>
                  <a:schemeClr val="tx1"/>
                </a:solidFill>
                <a:effectLst/>
                <a:hlinkClick r:id="rId7"/>
              </a:rPr>
              <a:t>324r2</a:t>
            </a:r>
            <a:r>
              <a:rPr lang="en-US" sz="1400" b="0" i="0" strike="noStrike">
                <a:solidFill>
                  <a:schemeClr val="tx1"/>
                </a:solidFill>
                <a:effectLst/>
              </a:rPr>
              <a:t> </a:t>
            </a:r>
            <a:r>
              <a:rPr lang="en-US" sz="1400" b="0" i="0" strike="noStrike" dirty="0">
                <a:solidFill>
                  <a:schemeClr val="tx1"/>
                </a:solidFill>
                <a:effectLst/>
              </a:rPr>
              <a:t>CR for 802.11be ISB						Laurent Cariou		[10C SP]</a:t>
            </a:r>
          </a:p>
          <a:p>
            <a:pPr>
              <a:buFont typeface="Arial" panose="020B0604020202020204" pitchFamily="34" charset="0"/>
              <a:buChar char="•"/>
            </a:pPr>
            <a:r>
              <a:rPr lang="en-US" sz="1400" b="0" i="0" strike="noStrike" dirty="0">
                <a:solidFill>
                  <a:schemeClr val="tx1"/>
                </a:solidFill>
                <a:effectLst/>
                <a:hlinkClick r:id="rId8"/>
              </a:rPr>
              <a:t>359r2</a:t>
            </a:r>
            <a:r>
              <a:rPr lang="en-US" sz="1400" b="0" i="0" strike="noStrike" dirty="0">
                <a:solidFill>
                  <a:schemeClr val="tx1"/>
                </a:solidFill>
                <a:effectLst/>
              </a:rPr>
              <a:t> D5.0 CR for P2P buffer report					Yunbo Li			[1C SP]</a:t>
            </a:r>
          </a:p>
          <a:p>
            <a:pPr>
              <a:buFont typeface="Arial" panose="020B0604020202020204" pitchFamily="34" charset="0"/>
              <a:buChar char="•"/>
            </a:pPr>
            <a:r>
              <a:rPr lang="en-US" sz="1400" b="0" dirty="0">
                <a:solidFill>
                  <a:schemeClr val="tx1"/>
                </a:solidFill>
                <a:hlinkClick r:id="rId9"/>
              </a:rPr>
              <a:t>483r0</a:t>
            </a:r>
            <a:r>
              <a:rPr lang="en-US" sz="1400" b="0" dirty="0">
                <a:solidFill>
                  <a:schemeClr val="tx1"/>
                </a:solidFill>
              </a:rPr>
              <a:t> CR for EHT link adaptation					Bo Gong			[2C]</a:t>
            </a:r>
          </a:p>
          <a:p>
            <a:pPr>
              <a:buFont typeface="Arial" panose="020B0604020202020204" pitchFamily="34" charset="0"/>
              <a:buChar char="•"/>
            </a:pPr>
            <a:r>
              <a:rPr lang="en-US" sz="1400" b="0" dirty="0">
                <a:solidFill>
                  <a:srgbClr val="FF0000"/>
                </a:solidFill>
                <a:hlinkClick r:id="rId10"/>
              </a:rPr>
              <a:t>588r0</a:t>
            </a:r>
            <a:r>
              <a:rPr lang="en-US" sz="1400" b="0" dirty="0">
                <a:solidFill>
                  <a:srgbClr val="FF0000"/>
                </a:solidFill>
              </a:rPr>
              <a:t> </a:t>
            </a:r>
            <a:r>
              <a:rPr lang="en-US" sz="1400" b="0" dirty="0">
                <a:solidFill>
                  <a:schemeClr val="tx1"/>
                </a:solidFill>
              </a:rPr>
              <a:t>TGbe SA1 Resolution to MLO MBSSID CIDs		Michael Montemurro 	[4C]</a:t>
            </a:r>
          </a:p>
          <a:p>
            <a:pPr>
              <a:buFont typeface="Arial" panose="020B0604020202020204" pitchFamily="34" charset="0"/>
              <a:buChar char="•"/>
            </a:pPr>
            <a:r>
              <a:rPr lang="en-US" sz="1400" b="0" i="0" strike="noStrike" dirty="0">
                <a:solidFill>
                  <a:srgbClr val="FF0000"/>
                </a:solidFill>
                <a:effectLst/>
                <a:hlinkClick r:id="rId11"/>
              </a:rPr>
              <a:t>347r0</a:t>
            </a:r>
            <a:r>
              <a:rPr lang="en-US" sz="1400" b="0" i="0" strike="noStrike" dirty="0">
                <a:solidFill>
                  <a:srgbClr val="FF0000"/>
                </a:solidFill>
                <a:effectLst/>
              </a:rPr>
              <a:t> </a:t>
            </a:r>
            <a:r>
              <a:rPr lang="en-US" sz="1400" b="0" i="0" strike="noStrike" dirty="0">
                <a:solidFill>
                  <a:schemeClr val="tx1"/>
                </a:solidFill>
                <a:effectLst/>
              </a:rPr>
              <a:t>SA Ballot CR for A-MPDU in EHT PPDU			SunHee Baek		[1C]</a:t>
            </a:r>
          </a:p>
          <a:p>
            <a:pPr>
              <a:buFont typeface="Arial" panose="020B0604020202020204" pitchFamily="34" charset="0"/>
              <a:buChar char="•"/>
            </a:pPr>
            <a:r>
              <a:rPr lang="en-US" sz="1400" b="0" i="0" strike="noStrike" dirty="0">
                <a:solidFill>
                  <a:srgbClr val="FF0000"/>
                </a:solidFill>
                <a:effectLst/>
                <a:hlinkClick r:id="rId12"/>
              </a:rPr>
              <a:t>356r0</a:t>
            </a:r>
            <a:r>
              <a:rPr lang="en-US" sz="1400" b="0" i="0" strike="noStrike" dirty="0">
                <a:solidFill>
                  <a:schemeClr val="tx1"/>
                </a:solidFill>
                <a:effectLst/>
              </a:rPr>
              <a:t> SA Ballot CR for STR						Insun Jang			[1C]</a:t>
            </a:r>
          </a:p>
          <a:p>
            <a:pPr>
              <a:buFont typeface="Arial" panose="020B0604020202020204" pitchFamily="34" charset="0"/>
              <a:buChar char="•"/>
            </a:pPr>
            <a:r>
              <a:rPr lang="en-US" sz="1400" b="0" dirty="0">
                <a:solidFill>
                  <a:srgbClr val="FF0000"/>
                </a:solidFill>
                <a:hlinkClick r:id="rId13"/>
              </a:rPr>
              <a:t>578r0</a:t>
            </a:r>
            <a:r>
              <a:rPr lang="en-US" sz="1400" b="0" dirty="0">
                <a:solidFill>
                  <a:schemeClr val="tx1"/>
                </a:solidFill>
              </a:rPr>
              <a:t> Channel Usage							Brian Hart			[1C]</a:t>
            </a:r>
          </a:p>
          <a:p>
            <a:pPr>
              <a:buFont typeface="Arial" panose="020B0604020202020204" pitchFamily="34" charset="0"/>
              <a:buChar char="•"/>
            </a:pPr>
            <a:r>
              <a:rPr lang="en-US" sz="1400" b="0" i="0" strike="noStrike" dirty="0">
                <a:solidFill>
                  <a:srgbClr val="FF0000"/>
                </a:solidFill>
                <a:effectLst/>
                <a:hlinkClick r:id="rId14"/>
              </a:rPr>
              <a:t>329r0</a:t>
            </a:r>
            <a:r>
              <a:rPr lang="en-US" sz="1400" dirty="0">
                <a:solidFill>
                  <a:schemeClr val="tx1"/>
                </a:solidFill>
              </a:rPr>
              <a:t> </a:t>
            </a:r>
            <a:r>
              <a:rPr lang="en-US" sz="1400" b="0" i="0" strike="noStrike" dirty="0">
                <a:solidFill>
                  <a:schemeClr val="tx1"/>
                </a:solidFill>
                <a:effectLst/>
              </a:rPr>
              <a:t>SB1 Sounding Segmentation (CID 22373)			Youhan Kim		[1C]</a:t>
            </a:r>
          </a:p>
          <a:p>
            <a:pPr>
              <a:buFont typeface="Arial" panose="020B0604020202020204" pitchFamily="34" charset="0"/>
              <a:buChar char="•"/>
            </a:pPr>
            <a:r>
              <a:rPr lang="en-US" sz="1400" b="0" i="0" strike="noStrike" dirty="0">
                <a:solidFill>
                  <a:srgbClr val="FF0000"/>
                </a:solidFill>
                <a:effectLst/>
                <a:hlinkClick r:id="rId15"/>
              </a:rPr>
              <a:t>340r0</a:t>
            </a:r>
            <a:r>
              <a:rPr lang="en-US" sz="1400" b="0" i="0" strike="noStrike" dirty="0">
                <a:solidFill>
                  <a:srgbClr val="FF0000"/>
                </a:solidFill>
                <a:effectLst/>
              </a:rPr>
              <a:t> </a:t>
            </a:r>
            <a:r>
              <a:rPr lang="en-US" sz="1400" b="0" i="0" strike="noStrike" dirty="0">
                <a:solidFill>
                  <a:schemeClr val="tx1"/>
                </a:solidFill>
                <a:effectLst/>
              </a:rPr>
              <a:t>SA Ballot CR for 35.3.16.8.3					Ming Gan			[4C]</a:t>
            </a:r>
          </a:p>
          <a:p>
            <a:pPr>
              <a:buFont typeface="Arial" panose="020B0604020202020204" pitchFamily="34" charset="0"/>
              <a:buChar char="•"/>
            </a:pPr>
            <a:r>
              <a:rPr lang="en-US" sz="1400" b="0" i="0" strike="noStrike" dirty="0">
                <a:solidFill>
                  <a:srgbClr val="FF0000"/>
                </a:solidFill>
                <a:effectLst/>
                <a:hlinkClick r:id="rId16"/>
              </a:rPr>
              <a:t>365r0</a:t>
            </a:r>
            <a:r>
              <a:rPr lang="en-US" sz="1400" b="0" i="0" strike="noStrike" dirty="0">
                <a:solidFill>
                  <a:schemeClr val="tx1"/>
                </a:solidFill>
                <a:effectLst/>
              </a:rPr>
              <a:t> Prop. Res. to 11be ini</a:t>
            </a:r>
            <a:r>
              <a:rPr lang="en-US" sz="1400" b="0" dirty="0">
                <a:solidFill>
                  <a:schemeClr val="tx1"/>
                </a:solidFill>
              </a:rPr>
              <a:t>t.</a:t>
            </a:r>
            <a:r>
              <a:rPr lang="en-US" sz="1400" b="0" i="0" strike="noStrike" dirty="0">
                <a:solidFill>
                  <a:schemeClr val="tx1"/>
                </a:solidFill>
                <a:effectLst/>
              </a:rPr>
              <a:t> SA ballot CIDs on EMLSR link number	Qi Wang		[4C]</a:t>
            </a:r>
            <a:endParaRPr lang="en-US" sz="16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pPr>
              <a:buFont typeface="Arial" panose="020B0604020202020204" pitchFamily="34" charset="0"/>
              <a:buChar char="•"/>
            </a:pPr>
            <a:r>
              <a:rPr lang="en-US" dirty="0">
                <a:hlinkClick r:id="rId2"/>
              </a:rPr>
              <a:t>11-23/442r43</a:t>
            </a:r>
            <a:r>
              <a:rPr lang="en-US" dirty="0"/>
              <a:t> </a:t>
            </a:r>
          </a:p>
          <a:p>
            <a:pPr lvl="1">
              <a:buFont typeface="Arial" panose="020B0604020202020204" pitchFamily="34" charset="0"/>
              <a:buChar char="•"/>
            </a:pPr>
            <a:r>
              <a:rPr lang="en-US"/>
              <a:t>Updated Thursday AM2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March</a:t>
            </a:r>
            <a:r>
              <a:rPr lang="en-US" sz="1400" b="1" dirty="0">
                <a:solidFill>
                  <a:schemeClr val="tx1"/>
                </a:solidFill>
                <a:effectLst/>
                <a:latin typeface="Times New Roman" panose="02020603050405020304" pitchFamily="18" charset="0"/>
                <a:ea typeface="Times New Roman" panose="02020603050405020304" pitchFamily="18" charset="0"/>
              </a:rPr>
              <a:t> 27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03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10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 April 17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April 24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ea typeface="Times New Roman" panose="02020603050405020304" pitchFamily="18" charset="0"/>
              </a:rPr>
              <a:t>May 02</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		(Wednesday) 						  Holiday</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May 08</a:t>
            </a:r>
            <a:r>
              <a:rPr lang="en-US" sz="1400" b="1" dirty="0">
                <a:solidFill>
                  <a:schemeClr val="tx1"/>
                </a:solidFill>
                <a:effectLst/>
                <a:latin typeface="Times New Roman" panose="02020603050405020304" pitchFamily="18" charset="0"/>
                <a:ea typeface="Times New Roman" panose="02020603050405020304" pitchFamily="18" charset="0"/>
              </a:rPr>
              <a:t>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400" b="1" dirty="0">
                <a:solidFill>
                  <a:schemeClr val="tx1"/>
                </a:solidFill>
                <a:effectLst/>
                <a:latin typeface="Times New Roman" panose="02020603050405020304" pitchFamily="18" charset="0"/>
                <a:ea typeface="Times New Roman" panose="02020603050405020304" pitchFamily="18" charset="0"/>
              </a:rPr>
              <a:t>PHY ad-hoc calls, on demand, with 10-day advanced notice (in parallel with MAC)</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Status: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 Complete comment resolution for initial SA</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4" name="Group 13">
            <a:extLst>
              <a:ext uri="{FF2B5EF4-FFF2-40B4-BE49-F238E27FC236}">
                <a16:creationId xmlns:a16="http://schemas.microsoft.com/office/drawing/2014/main" id="{91D04AF3-25E2-225B-7220-D9C9B8267E7A}"/>
              </a:ext>
            </a:extLst>
          </p:cNvPr>
          <p:cNvGrpSpPr/>
          <p:nvPr/>
        </p:nvGrpSpPr>
        <p:grpSpPr>
          <a:xfrm>
            <a:off x="2057400" y="1830388"/>
            <a:ext cx="4637836" cy="3478377"/>
            <a:chOff x="2057400" y="1830388"/>
            <a:chExt cx="4637836" cy="3478377"/>
          </a:xfrm>
        </p:grpSpPr>
        <p:pic>
          <p:nvPicPr>
            <p:cNvPr id="7" name="Picture 6">
              <a:extLst>
                <a:ext uri="{FF2B5EF4-FFF2-40B4-BE49-F238E27FC236}">
                  <a16:creationId xmlns:a16="http://schemas.microsoft.com/office/drawing/2014/main" id="{73E2663C-7EAD-55C2-CB84-EF7141753077}"/>
                </a:ext>
              </a:extLst>
            </p:cNvPr>
            <p:cNvPicPr>
              <a:picLocks noChangeAspect="1"/>
            </p:cNvPicPr>
            <p:nvPr/>
          </p:nvPicPr>
          <p:blipFill>
            <a:blip r:embed="rId2"/>
            <a:stretch>
              <a:fillRect/>
            </a:stretch>
          </p:blipFill>
          <p:spPr>
            <a:xfrm>
              <a:off x="2057400" y="1830388"/>
              <a:ext cx="4637836" cy="3478377"/>
            </a:xfrm>
            <a:prstGeom prst="rect">
              <a:avLst/>
            </a:prstGeom>
          </p:spPr>
        </p:pic>
        <p:sp>
          <p:nvSpPr>
            <p:cNvPr id="8" name="Rectangle 7">
              <a:extLst>
                <a:ext uri="{FF2B5EF4-FFF2-40B4-BE49-F238E27FC236}">
                  <a16:creationId xmlns:a16="http://schemas.microsoft.com/office/drawing/2014/main" id="{81002794-728D-0473-1D1A-66D52C7B8735}"/>
                </a:ext>
              </a:extLst>
            </p:cNvPr>
            <p:cNvSpPr/>
            <p:nvPr/>
          </p:nvSpPr>
          <p:spPr bwMode="auto">
            <a:xfrm>
              <a:off x="3657600" y="3465527"/>
              <a:ext cx="704973" cy="14722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C91C3E2F-E290-C0A0-A842-54674FB1D1F3}"/>
                </a:ext>
              </a:extLst>
            </p:cNvPr>
            <p:cNvSpPr/>
            <p:nvPr/>
          </p:nvSpPr>
          <p:spPr bwMode="auto">
            <a:xfrm flipV="1">
              <a:off x="2749899" y="2089480"/>
              <a:ext cx="755301" cy="288041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8754848B-B5A6-8577-7C61-AC8C812C2A32}"/>
                </a:ext>
              </a:extLst>
            </p:cNvPr>
            <p:cNvSpPr/>
            <p:nvPr/>
          </p:nvSpPr>
          <p:spPr bwMode="auto">
            <a:xfrm>
              <a:off x="4545248" y="2089480"/>
              <a:ext cx="712552" cy="2848333"/>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D56CE442-16D1-38C9-B4AF-976105AA8A09}"/>
                </a:ext>
              </a:extLst>
            </p:cNvPr>
            <p:cNvSpPr/>
            <p:nvPr/>
          </p:nvSpPr>
          <p:spPr bwMode="auto">
            <a:xfrm>
              <a:off x="5440474" y="3352800"/>
              <a:ext cx="731725" cy="1585013"/>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164026</TotalTime>
  <Words>5689</Words>
  <Application>Microsoft Office PowerPoint</Application>
  <PresentationFormat>On-screen Show (4:3)</PresentationFormat>
  <Paragraphs>968</Paragraphs>
  <Slides>44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March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Joint</vt:lpstr>
      <vt:lpstr>Submission’s List - PHY</vt:lpstr>
      <vt:lpstr>Submission’s List - MAC 1</vt:lpstr>
      <vt:lpstr>Submission’s List - MAC 2</vt:lpstr>
      <vt:lpstr>Submission’s List - MAC 3</vt:lpstr>
      <vt:lpstr>Submission’s List - MAC 4</vt:lpstr>
      <vt:lpstr>Submission’s List - MAC 5</vt:lpstr>
      <vt:lpstr>Monday MAC Agenda–AM1</vt:lpstr>
      <vt:lpstr>Monday Joint Agenda-PM1</vt:lpstr>
      <vt:lpstr>Summary from Jan. meeting &amp; conf calls</vt:lpstr>
      <vt:lpstr>TGbe Editor’s Report</vt:lpstr>
      <vt:lpstr>Approve TG Minutes</vt:lpstr>
      <vt:lpstr>CR Submissions</vt:lpstr>
      <vt:lpstr>Tuesday MAC Agenda–EVE</vt:lpstr>
      <vt:lpstr>Thursday PHY Agenda–AM1</vt:lpstr>
      <vt:lpstr>Thursday MAC Agenda–AM1</vt:lpstr>
      <vt:lpstr>MAC Agenda–Backup</vt:lpstr>
      <vt:lpstr>Thursday Joint Agenda-PM1</vt:lpstr>
      <vt:lpstr>CR Submissions</vt:lpstr>
      <vt:lpstr>Motions</vt:lpstr>
      <vt:lpstr>Teleconference Plan</vt:lpstr>
      <vt:lpstr>Status and Goals for May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2024-03-14T19:11:21Z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