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7" r:id="rId31"/>
    <p:sldId id="1016" r:id="rId32"/>
    <p:sldId id="1098" r:id="rId33"/>
    <p:sldId id="1085" r:id="rId34"/>
    <p:sldId id="1088" r:id="rId35"/>
    <p:sldId id="1089" r:id="rId36"/>
    <p:sldId id="1097" r:id="rId37"/>
    <p:sldId id="356" r:id="rId38"/>
    <p:sldId id="1039" r:id="rId39"/>
    <p:sldId id="1069" r:id="rId40"/>
    <p:sldId id="997" r:id="rId41"/>
    <p:sldId id="362" r:id="rId42"/>
    <p:sldId id="981" r:id="rId43"/>
    <p:sldId id="1015"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182" dt="2024-03-14T18:26:13.1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4T18:26:18.489" v="2704" actId="14100"/>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09T17:55:43.392" v="920" actId="13926"/>
        <pc:sldMkLst>
          <pc:docMk/>
          <pc:sldMk cId="3930036297" sldId="356"/>
        </pc:sldMkLst>
        <pc:spChg chg="mod">
          <ac:chgData name="Alfred Asterjadhi" userId="39de57b9-85c0-4fd1-aaac-8ca2b6560ad0" providerId="ADAL" clId="{65BF4D91-7971-4BD5-ACFB-6ADC0D7A16D2}" dt="2024-03-09T17:55:43.392" v="920"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modSp mod">
        <pc:chgData name="Alfred Asterjadhi" userId="39de57b9-85c0-4fd1-aaac-8ca2b6560ad0" providerId="ADAL" clId="{65BF4D91-7971-4BD5-ACFB-6ADC0D7A16D2}" dt="2024-03-14T05:35:00.933" v="2370" actId="6549"/>
        <pc:sldMkLst>
          <pc:docMk/>
          <pc:sldMk cId="3576977642" sldId="362"/>
        </pc:sldMkLst>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mod">
          <ac:chgData name="Alfred Asterjadhi" userId="39de57b9-85c0-4fd1-aaac-8ca2b6560ad0" providerId="ADAL" clId="{65BF4D91-7971-4BD5-ACFB-6ADC0D7A16D2}" dt="2024-03-14T05:35:00.933" v="2370" actId="6549"/>
          <ac:spMkLst>
            <pc:docMk/>
            <pc:sldMk cId="3576977642" sldId="362"/>
            <ac:spMk id="16" creationId="{CA1A1623-65F8-E7F3-860B-98677C489FFA}"/>
          </ac:spMkLst>
        </pc:sp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08T16:47:07.426" v="722"/>
        <pc:sldMkLst>
          <pc:docMk/>
          <pc:sldMk cId="1867128610" sldId="1015"/>
        </pc:sldMkLst>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18:26:18.489" v="2704" actId="14100"/>
        <pc:sldMkLst>
          <pc:docMk/>
          <pc:sldMk cId="3814028870" sldId="1039"/>
        </pc:sldMkLst>
        <pc:spChg chg="mod">
          <ac:chgData name="Alfred Asterjadhi" userId="39de57b9-85c0-4fd1-aaac-8ca2b6560ad0" providerId="ADAL" clId="{65BF4D91-7971-4BD5-ACFB-6ADC0D7A16D2}" dt="2024-03-14T18:26:18.489" v="2704" actId="14100"/>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sldChg>
      <pc:sldChg chg="modSp mod">
        <pc:chgData name="Alfred Asterjadhi" userId="39de57b9-85c0-4fd1-aaac-8ca2b6560ad0" providerId="ADAL" clId="{65BF4D91-7971-4BD5-ACFB-6ADC0D7A16D2}" dt="2024-03-14T17:09:38.650" v="2583" actId="20577"/>
        <pc:sldMkLst>
          <pc:docMk/>
          <pc:sldMk cId="1268796722" sldId="1069"/>
        </pc:sldMkLst>
        <pc:spChg chg="mod">
          <ac:chgData name="Alfred Asterjadhi" userId="39de57b9-85c0-4fd1-aaac-8ca2b6560ad0" providerId="ADAL" clId="{65BF4D91-7971-4BD5-ACFB-6ADC0D7A16D2}" dt="2024-03-14T17:09:38.650" v="2583" actId="2057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4T17:12:53.420" v="2585" actId="6549"/>
        <pc:sldMasterMkLst>
          <pc:docMk/>
          <pc:sldMasterMk cId="0" sldId="2147483648"/>
        </pc:sldMasterMkLst>
        <pc:spChg chg="mod">
          <ac:chgData name="Alfred Asterjadhi" userId="39de57b9-85c0-4fd1-aaac-8ca2b6560ad0" providerId="ADAL" clId="{65BF4D91-7971-4BD5-ACFB-6ADC0D7A16D2}" dt="2024-03-14T17:12:53.420" v="2585" actId="6549"/>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802.11-24/0237r8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88-00-00be-tgbe-sa1-resolution-to-mlo-mbssid-cids.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28-00-00be-sb1-20mhz-only-limited-capabilities.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83-00-00be-cr-for-eht-link-adaptation.docx" TargetMode="External"/><Relationship Id="rId5" Type="http://schemas.openxmlformats.org/officeDocument/2006/relationships/hyperlink" Target="https://mentor.ieee.org/802.11/dcn/24/11-24-0368-00-00be-resolutions-for-cid-22177.docx" TargetMode="External"/><Relationship Id="rId4" Type="http://schemas.openxmlformats.org/officeDocument/2006/relationships/hyperlink" Target="https://mentor.ieee.org/802.11/dcn/24/11-24-0430-00-00be-proposed-resolution-to-alignment-issue-in-figure-9-416.pp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40-00-00be-proposed-resolution-for-cid-22367.docx" TargetMode="External"/><Relationship Id="rId5" Type="http://schemas.openxmlformats.org/officeDocument/2006/relationships/hyperlink" Target="https://mentor.ieee.org/802.11/dcn/24/11-24-0304-03-00be-d5-0-cr-for-ml-reconfiguration-part-1.docx" TargetMode="External"/><Relationship Id="rId4" Type="http://schemas.openxmlformats.org/officeDocument/2006/relationships/hyperlink" Target="https://mentor.ieee.org/802.11/dcn/24/11-24-0319-01-00be-cr-for-miscellaneous-cids-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255-05-00be-tgbe-editor-s-report-on-initial-sa-ballot.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377-03-00be-tgbe-january-march-teleconference-minutes.docx" TargetMode="External"/><Relationship Id="rId2" Type="http://schemas.openxmlformats.org/officeDocument/2006/relationships/hyperlink" Target="https://mentor.ieee.org/802.11/dcn/24/11-24-0128-00-00be-tgbe-january-2024-meeting-minute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358-00-00be-d5-0-cr-for-miscellaneous-cids.docx" TargetMode="External"/><Relationship Id="rId3" Type="http://schemas.openxmlformats.org/officeDocument/2006/relationships/hyperlink" Target="https://mentor.ieee.org/802.11/dcn/24/11-24-0368-00-00be-resolutions-for-cid-22177.docx" TargetMode="External"/><Relationship Id="rId7" Type="http://schemas.openxmlformats.org/officeDocument/2006/relationships/hyperlink" Target="https://mentor.ieee.org/802.11/dcn/24/11-24-0321-00-00be-initial-sa-ballot-cr-for-cid-22159.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8-00-00be-sb1-20mhz-only-limited-capabilities.docx" TargetMode="External"/><Relationship Id="rId5" Type="http://schemas.openxmlformats.org/officeDocument/2006/relationships/hyperlink" Target="https://mentor.ieee.org/802.11/dcn/24/11-24-0381-00-00be-cr-cid22289.docx" TargetMode="External"/><Relationship Id="rId10" Type="http://schemas.openxmlformats.org/officeDocument/2006/relationships/hyperlink" Target="https://mentor.ieee.org/802.11/dcn/24/11-24-0286-00-00be-proposed-resolution-for-cid-22236.docx" TargetMode="External"/><Relationship Id="rId4" Type="http://schemas.openxmlformats.org/officeDocument/2006/relationships/hyperlink" Target="https://mentor.ieee.org/802.11/dcn/24/11-24-0483-00-00be-cr-for-eht-link-adaptation.docx" TargetMode="External"/><Relationship Id="rId9" Type="http://schemas.openxmlformats.org/officeDocument/2006/relationships/hyperlink" Target="https://mentor.ieee.org/802.11/dcn/24/11-24-0363-00-00be-saballotd5-0-cid22216.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312-00-00be-d5-0-cr-for-cid-22055-22192.docx" TargetMode="External"/><Relationship Id="rId3" Type="http://schemas.openxmlformats.org/officeDocument/2006/relationships/hyperlink" Target="https://mentor.ieee.org/802.11/dcn/24/11-24-0368-02-00be-resolutions-for-cid-22177.docx" TargetMode="External"/><Relationship Id="rId7" Type="http://schemas.openxmlformats.org/officeDocument/2006/relationships/hyperlink" Target="https://mentor.ieee.org/802.11/dcn/24/11-24-0324-01-00be-cr-for-802-11be-isb.docx" TargetMode="External"/><Relationship Id="rId2" Type="http://schemas.openxmlformats.org/officeDocument/2006/relationships/hyperlink" Target="https://mentor.ieee.org/802.11/dcn/24/11-24-0321-02-00be-initial-sa-ballot-cr-for-cid-22159.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9-00-00be-d5-0-cr-for-p2p-buffer-report.docx" TargetMode="External"/><Relationship Id="rId5" Type="http://schemas.openxmlformats.org/officeDocument/2006/relationships/hyperlink" Target="https://mentor.ieee.org/802.11/dcn/24/11-24-0357-00-00be-initial-sa-ballot-cr-for-35-3-21-2.docx" TargetMode="External"/><Relationship Id="rId4" Type="http://schemas.openxmlformats.org/officeDocument/2006/relationships/hyperlink" Target="https://mentor.ieee.org/802.11/dcn/24/11-24-0291-02-00be-resolution-of-epcs-related-cids-sa-ballot.docx" TargetMode="External"/><Relationship Id="rId9" Type="http://schemas.openxmlformats.org/officeDocument/2006/relationships/hyperlink" Target="https://mentor.ieee.org/802.11/dcn/24/11-24-0319-03-00be-cr-for-miscellaneous-cids-part-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273-01-00be-cr-1st-sa-ballot-subclause-3-2-1.docx" TargetMode="External"/><Relationship Id="rId4" Type="http://schemas.openxmlformats.org/officeDocument/2006/relationships/hyperlink" Target="https://mentor.ieee.org/802.11/dcn/24/11-24-0315-00-00be-crs-on-phy-comments-from-initial-sa-ballot.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0339-00-00be-sa-ballot-cr-for-35-1.docx" TargetMode="External"/><Relationship Id="rId3" Type="http://schemas.openxmlformats.org/officeDocument/2006/relationships/hyperlink" Target="https://mentor.ieee.org/802.11/dcn/24/11-24-0304-03-00be-d5-0-cr-for-ml-reconfiguration-part-1.docx" TargetMode="External"/><Relationship Id="rId7" Type="http://schemas.openxmlformats.org/officeDocument/2006/relationships/hyperlink" Target="https://mentor.ieee.org/802.11/dcn/24/11-24-0343-00-00be-initial-sa-cr-emlsr-misc.docx" TargetMode="External"/><Relationship Id="rId2" Type="http://schemas.openxmlformats.org/officeDocument/2006/relationships/hyperlink" Target="https://mentor.ieee.org/802.11/dcn/24/11-24-0305-01-00be-cr-for-rcm-releva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73-02-00be-saballotd5-0-cid22342.docx" TargetMode="External"/><Relationship Id="rId11" Type="http://schemas.openxmlformats.org/officeDocument/2006/relationships/hyperlink" Target="https://mentor.ieee.org/802.11/dcn/24/11-24-0365-00-00be-proposed-resolutions-to-11be-initial-sa-ballot-cids-on-emlsr-link-number.docx" TargetMode="External"/><Relationship Id="rId5" Type="http://schemas.openxmlformats.org/officeDocument/2006/relationships/hyperlink" Target="https://mentor.ieee.org/802.11/dcn/24/11-24-0294-00-00be-sa-ballot-cr-for-35-3-7-5.docx" TargetMode="External"/><Relationship Id="rId10" Type="http://schemas.openxmlformats.org/officeDocument/2006/relationships/hyperlink" Target="https://mentor.ieee.org/802.11/dcn/24/11-24-0340-00-00be-sa-ballot-cr-for-35-3-16-8-3.docx" TargetMode="External"/><Relationship Id="rId4" Type="http://schemas.openxmlformats.org/officeDocument/2006/relationships/hyperlink" Target="https://mentor.ieee.org/802.11/dcn/24/11-24-0293-01-00be-sa-ballot-cr-for-35-3-7-5-2.docx" TargetMode="External"/><Relationship Id="rId9" Type="http://schemas.openxmlformats.org/officeDocument/2006/relationships/hyperlink" Target="https://mentor.ieee.org/802.11/dcn/24/11-24-0341-00-00be-sa-ballot-cr-for-miscellaneous-cids.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0261-00-00be-sa-ballot-cr-for-ttlm-element.docx" TargetMode="External"/><Relationship Id="rId2" Type="http://schemas.openxmlformats.org/officeDocument/2006/relationships/hyperlink" Target="https://mentor.ieee.org/802.11/dcn/24/11-24-0329-00-00be-sb1-sounding-segmen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54-00-00be-cr-for-max-setup-link-cids.docx" TargetMode="External"/><Relationship Id="rId4" Type="http://schemas.openxmlformats.org/officeDocument/2006/relationships/hyperlink" Target="https://mentor.ieee.org/802.11/dcn/24/11-24-0345-01-00be-proposed-resolution-for-cid-22320-and-22321-on-initial-sa-ballot-on-d5-0.doc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4/11-24-0483-00-00be-cr-for-eht-link-adaptation.docx" TargetMode="External"/><Relationship Id="rId13" Type="http://schemas.openxmlformats.org/officeDocument/2006/relationships/hyperlink" Target="https://mentor.ieee.org/802.11/dcn/24/11-24-0329-00-00be-sb1-sounding-segmentation.docx" TargetMode="External"/><Relationship Id="rId3" Type="http://schemas.openxmlformats.org/officeDocument/2006/relationships/hyperlink" Target="https://mentor.ieee.org/802.11/dcn/24/11-24-0319-03-00be-cr-for-miscellaneous-cids-part-ii.docx" TargetMode="External"/><Relationship Id="rId7" Type="http://schemas.openxmlformats.org/officeDocument/2006/relationships/hyperlink" Target="https://mentor.ieee.org/802.11/dcn/24/11-24-0324-02-00be-cr-for-802-11be-isb.docx" TargetMode="External"/><Relationship Id="rId12" Type="http://schemas.openxmlformats.org/officeDocument/2006/relationships/hyperlink" Target="https://mentor.ieee.org/802.11/dcn/24/11-24-0578-00-00be-channel-usage.docx" TargetMode="External"/><Relationship Id="rId2" Type="http://schemas.openxmlformats.org/officeDocument/2006/relationships/hyperlink" Target="https://mentor.ieee.org/802.11/dcn/24/11-24-0341-00-00be-sa-ballot-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94-01-00be-sa-ballot-cr-for-35-3-7-5.docx" TargetMode="External"/><Relationship Id="rId11" Type="http://schemas.openxmlformats.org/officeDocument/2006/relationships/hyperlink" Target="https://mentor.ieee.org/802.11/dcn/24/11-24-0356-00-00be-sa-ballot-cr-for-str.docx" TargetMode="External"/><Relationship Id="rId5" Type="http://schemas.openxmlformats.org/officeDocument/2006/relationships/hyperlink" Target="https://mentor.ieee.org/802.11/dcn/24/11-24-0300-03-00be-proposed-resolutions-for-cid-22382-cid-22383.docx" TargetMode="External"/><Relationship Id="rId15" Type="http://schemas.openxmlformats.org/officeDocument/2006/relationships/hyperlink" Target="https://mentor.ieee.org/802.11/dcn/24/11-24-0365-00-00be-proposed-resolutions-to-11be-initial-sa-ballot-cids-on-emlsr-link-number.docx" TargetMode="External"/><Relationship Id="rId10" Type="http://schemas.openxmlformats.org/officeDocument/2006/relationships/hyperlink" Target="https://mentor.ieee.org/802.11/dcn/24/11-24-0347-00-00be-sa-ballot-cr-for-a-mpdu-in-eht-ppdu.docx" TargetMode="External"/><Relationship Id="rId4" Type="http://schemas.openxmlformats.org/officeDocument/2006/relationships/hyperlink" Target="https://mentor.ieee.org/802.11/dcn/24/11-24-0291-03-00be-resolution-of-epcs-related-cids-sa-ballot.docx" TargetMode="External"/><Relationship Id="rId9" Type="http://schemas.openxmlformats.org/officeDocument/2006/relationships/hyperlink" Target="https://mentor.ieee.org/802.11/dcn/24/11-24-0588-00-00be-tgbe-sa1-resolution-to-mlo-mbssid-cids.docx" TargetMode="External"/><Relationship Id="rId14" Type="http://schemas.openxmlformats.org/officeDocument/2006/relationships/hyperlink" Target="https://mentor.ieee.org/802.11/dcn/24/11-24-0340-00-00be-sa-ballot-cr-for-35-3-16-8-3.docx"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0442-43-00be-tgbe-motions-list-part-4.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5551418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 [PHY/MAC]</a:t>
                      </a:r>
                    </a:p>
                  </a:txBody>
                  <a:tcPr/>
                </a:tc>
                <a:tc>
                  <a:txBody>
                    <a:bodyPr/>
                    <a:lstStyle/>
                    <a:p>
                      <a:pPr algn="ctr"/>
                      <a:r>
                        <a:rPr lang="en-US" sz="1800" b="0" kern="1200" dirty="0">
                          <a:solidFill>
                            <a:schemeClr val="bg1">
                              <a:lumMod val="85000"/>
                            </a:schemeClr>
                          </a:solidFill>
                          <a:latin typeface="+mn-lt"/>
                          <a:ea typeface="+mn-ea"/>
                          <a:cs typeface="+mn-cs"/>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216300582"/>
              </p:ext>
            </p:extLst>
          </p:nvPr>
        </p:nvGraphicFramePr>
        <p:xfrm>
          <a:off x="851217" y="1582301"/>
          <a:ext cx="7736268" cy="36049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SA ballot on D5.0: Res. for TPE and Trigger frame</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CR_CID22289</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Xiaogang Chen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CID 22179 and 22180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Proposed Res. to Alignment issue in Figure 9-416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Mark Hamilton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N/A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368r3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Resolutions for CID 22177</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Jianhan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483r0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EHT link adaptation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328r0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SB1 20MHz-Only Limited Capabilities (CID 22381)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Youhan Kim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7030A0"/>
                          </a:solidFill>
                          <a:effectLst/>
                          <a:latin typeface="+mn-lt"/>
                        </a:rPr>
                        <a:t>379r0</a:t>
                      </a: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Section 36.3.11.12 on P802.11be D5.0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588r0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err="1">
                          <a:effectLst/>
                          <a:latin typeface="+mn-lt"/>
                          <a:ea typeface="Times New Roman" panose="02020603050405020304" pitchFamily="18" charset="0"/>
                        </a:rPr>
                        <a:t>TGbe</a:t>
                      </a:r>
                      <a:r>
                        <a:rPr lang="en-US" sz="1000" dirty="0">
                          <a:effectLst/>
                          <a:latin typeface="+mn-lt"/>
                          <a:ea typeface="Times New Roman" panose="02020603050405020304" pitchFamily="18" charset="0"/>
                        </a:rPr>
                        <a:t> SA1 Resolution to MLO MBSSID CIDs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 Montemurro</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02536464"/>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273r1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cr-1st-sa-ballot-subclause-3-2-1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260r0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ballots CR for EHT-SIG and Annex Z</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Ross J.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CRs on PHY comments from initial SA ballot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Bin Tian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330r0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Miscellaneous CIDs (CIDs 22104, 22217, 22218)</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Youhan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CID22344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Jinyoung Chun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693711237"/>
              </p:ext>
            </p:extLst>
          </p:nvPr>
        </p:nvGraphicFramePr>
        <p:xfrm>
          <a:off x="851217" y="1582301"/>
          <a:ext cx="7736268" cy="39557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293r0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SA ballot: CR for 35.3.7.5.2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rPr>
                        <a:t>294r0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SA ballot: CR for 35.3.7.5</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03/06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C000"/>
                          </a:solidFill>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rPr>
                        <a:t>296r4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R4M-25C</a:t>
                      </a:r>
                      <a:endParaRPr lang="en-US" sz="1000" dirty="0">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SP-2C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27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292r0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Resolution of Definition-Related CIDs (SA Ballot)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291r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 of EPCS-related CIDs (SA Ballot)</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SP-1C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D5.0 CR for CID-22055 &amp; 22192</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Kaiying Lu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7"/>
                        </a:rPr>
                        <a:t>305r0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SA-cr-for-RCM-relevant-CIDs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Jay Yang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319r</a:t>
                      </a:r>
                      <a:r>
                        <a:rPr lang="en-GB" sz="1000" u="sng"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 Part II</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CID 22159</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Juseong Moon</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322r0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35.3.7.2.4</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323r0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CID 22390</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Jason Y. Guo</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19250884"/>
              </p:ext>
            </p:extLst>
          </p:nvPr>
        </p:nvGraphicFramePr>
        <p:xfrm>
          <a:off x="851217" y="1582301"/>
          <a:ext cx="7736268" cy="37041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324r0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802.11be ISB</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Laurent Cariou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miscellaneous CIDs on MLO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Giovanni Chisci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related to </a:t>
                      </a:r>
                      <a:r>
                        <a:rPr lang="en-GB" sz="1000" dirty="0" err="1">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George Cherian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SA1: Resolution for CIDs assigned to Abhi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Abhishek Patil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300r0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Proposed Resolutions for CID-22382 &amp; CID-22383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Salvatore </a:t>
                      </a:r>
                      <a:r>
                        <a:rPr lang="en-GB" sz="1000" dirty="0" err="1">
                          <a:solidFill>
                            <a:srgbClr val="00B050"/>
                          </a:solidFill>
                          <a:effectLst/>
                          <a:latin typeface="+mn-lt"/>
                          <a:ea typeface="Times New Roman" panose="02020603050405020304" pitchFamily="18" charset="0"/>
                        </a:rPr>
                        <a:t>Talarico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Sounding Segmentation (CID 22373)</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P2P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261r0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TTLM element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Mickael Lorgeoux</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35.3.16.8.3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25007716"/>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341r0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 Ballot CR for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 Res. for CID 22320 and 22321 on initial SA ballot on D5.0</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TGbe Initial SA CR EMLSR 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SA Ballot CR for A-MPDU in EHT PPDU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SCS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Dibakar Das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ML Reconfiguration 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Max Setup Link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Misc.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Binita Gupta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STR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35.3.21.2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Guogang Huang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05011880"/>
              </p:ext>
            </p:extLst>
          </p:nvPr>
        </p:nvGraphicFramePr>
        <p:xfrm>
          <a:off x="851217" y="1582301"/>
          <a:ext cx="7736268" cy="3506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D5.0 CR for miscellaneous CIDs</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3"/>
                        </a:rPr>
                        <a:t>359r0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P2P buffer report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Initial CA ballot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 resolutions to 11be initial SA ballot CIDs on EMLSR link number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 on EMLSR co-ex indication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April)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CID-22374 on EMLSR group addressed frames delivery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Qi Wang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363r0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SABallotD5.0 CID22216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Thomas Derham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SA1: Resolution for CIDs assigned to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Sanket Halamkar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430359507"/>
              </p:ext>
            </p:extLst>
          </p:nvPr>
        </p:nvGraphicFramePr>
        <p:xfrm>
          <a:off x="851217" y="1582301"/>
          <a:ext cx="7736268" cy="29116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chemeClr val="tx1"/>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373r0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SABallotD5.0-CID22342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chemeClr val="tx1"/>
                          </a:solidFill>
                          <a:effectLst/>
                          <a:latin typeface="+mn-lt"/>
                          <a:ea typeface="Times New Roman" panose="02020603050405020304" pitchFamily="18" charset="0"/>
                        </a:rPr>
                        <a:t>Thomas Derham</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CR for Negotiation of TTLM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Yongho Seok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286r0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Proposed-resolution-for-CID22236</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Yonggang Fang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319r1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CR for Miscellaneous CIDs Part II</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304r3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D5.0 CR for ML Reconfiguration part 1</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540r0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Proposed resolution for CID 22367</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Edward Au</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578r0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Channel Usage</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Brian Hart</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296r4</a:t>
            </a:r>
            <a:r>
              <a:rPr lang="en-US" sz="1200" b="0" i="0" strike="noStrike" dirty="0">
                <a:solidFill>
                  <a:srgbClr val="00B050"/>
                </a:solidFill>
                <a:effectLst/>
              </a:rPr>
              <a:t> CR for Miscellaneous CIDs				Po-Kai Huang 	 [5C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319r0</a:t>
            </a:r>
            <a:r>
              <a:rPr lang="en-US" sz="1200" b="0" i="0" strike="noStrike" dirty="0">
                <a:solidFill>
                  <a:srgbClr val="00B050"/>
                </a:solidFill>
                <a:effectLst/>
              </a:rPr>
              <a:t> CR for Miscellaneous CIDs Part II			Po-Kai Huang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291r0</a:t>
            </a:r>
            <a:r>
              <a:rPr lang="en-US" sz="1200" dirty="0">
                <a:solidFill>
                  <a:srgbClr val="00B050"/>
                </a:solidFill>
              </a:rPr>
              <a:t> Resolution of EPCS-related CIDs (SA Ballot)		John Wullert		 [6C]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292r0</a:t>
            </a:r>
            <a:r>
              <a:rPr lang="en-US" sz="1200" dirty="0">
                <a:solidFill>
                  <a:srgbClr val="00B050"/>
                </a:solidFill>
              </a:rPr>
              <a:t> Resolution of Definition-Related CIDs (SA Ballot)	John Wullert		 [3C]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322r0</a:t>
            </a:r>
            <a:r>
              <a:rPr lang="en-US" sz="1200" b="0" i="0" strike="noStrike" dirty="0">
                <a:solidFill>
                  <a:srgbClr val="00B050"/>
                </a:solidFill>
                <a:effectLst/>
              </a:rPr>
              <a:t> ISB CR for 35.3.7.2.4					Jason Y. Guo		</a:t>
            </a:r>
            <a:r>
              <a:rPr lang="en-US" sz="1200" dirty="0">
                <a:solidFill>
                  <a:srgbClr val="00B050"/>
                </a:solidFill>
              </a:rPr>
              <a:t> [6C]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323r0</a:t>
            </a:r>
            <a:r>
              <a:rPr lang="en-US" sz="1200" b="0" i="0" strike="noStrike" dirty="0">
                <a:solidFill>
                  <a:srgbClr val="00B050"/>
                </a:solidFill>
                <a:effectLst/>
              </a:rPr>
              <a:t> ISB CR for CID 22390					Jason Y. Guo		</a:t>
            </a:r>
            <a:r>
              <a:rPr lang="en-US" sz="1200" dirty="0">
                <a:solidFill>
                  <a:srgbClr val="00B050"/>
                </a:solidFill>
              </a:rPr>
              <a:t> [1C]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305r0</a:t>
            </a:r>
            <a:r>
              <a:rPr lang="en-US" sz="1200" b="0" i="0" strike="noStrike" dirty="0">
                <a:solidFill>
                  <a:srgbClr val="00B050"/>
                </a:solidFill>
                <a:effectLst/>
              </a:rPr>
              <a:t> SA-CR-for-RCM-relevant-CIDs				Jay Yang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321r0</a:t>
            </a:r>
            <a:r>
              <a:rPr lang="en-US" sz="1200" b="0" i="0" strike="noStrike" dirty="0">
                <a:solidFill>
                  <a:schemeClr val="bg1">
                    <a:lumMod val="65000"/>
                  </a:schemeClr>
                </a:solidFill>
                <a:effectLst/>
              </a:rPr>
              <a:t> Initial SA Ballot CR for CID 22159			Juseong Moon		</a:t>
            </a:r>
            <a:r>
              <a:rPr lang="en-US" sz="1200" dirty="0">
                <a:solidFill>
                  <a:schemeClr val="bg1">
                    <a:lumMod val="65000"/>
                  </a:schemeClr>
                </a:solidFill>
              </a:rPr>
              <a:t> [1C]</a:t>
            </a:r>
            <a:endParaRPr lang="en-US" sz="1200" b="0" i="0"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09" y="5491490"/>
                <a:ext cx="652456" cy="282148"/>
              </a:xfrm>
              <a:prstGeom prst="rect">
                <a:avLst/>
              </a:prstGeom>
              <a:noFill/>
            </p:spPr>
            <p:txBody>
              <a:bodyPr wrap="square">
                <a:spAutoFit/>
              </a:bodyPr>
              <a:lstStyle/>
              <a:p>
                <a:r>
                  <a:rPr lang="en-US" sz="1050" b="1" dirty="0">
                    <a:solidFill>
                      <a:schemeClr val="tx1"/>
                    </a:solidFill>
                  </a:rPr>
                  <a:t>JOINT</a:t>
                </a:r>
                <a:endParaRPr lang="en-US" sz="1100" b="1" dirty="0">
                  <a:solidFill>
                    <a:schemeClr val="tx1"/>
                  </a:solidFill>
                </a:endParaRP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24/255r5</a:t>
            </a:r>
            <a:r>
              <a:rPr lang="en-US" sz="1800" b="0" dirty="0">
                <a:solidFill>
                  <a:srgbClr val="00B050"/>
                </a:solidFill>
              </a:rPr>
              <a:t> TGbe Editor's report on initial SA ballot  		Edward Au</a:t>
            </a:r>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a:t>
            </a:r>
            <a:r>
              <a:rPr lang="en-US" sz="1800" dirty="0">
                <a:solidFill>
                  <a:srgbClr val="6B9F25"/>
                </a:solidFill>
              </a:rPr>
              <a:t>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https://mentor.ieee.org/802.11/dcn/24/11-24-0128-</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-00be-tgbe-january-2024-meeting-minutes.docx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Matthew Fischer			Second: Jason Y. Guo</a:t>
            </a:r>
          </a:p>
          <a:p>
            <a:r>
              <a:rPr lang="en-US" sz="2000" dirty="0"/>
              <a:t>Discussion: None.</a:t>
            </a:r>
          </a:p>
          <a:p>
            <a:pPr marL="0" indent="0"/>
            <a:r>
              <a:rPr lang="en-US" sz="2000" dirty="0"/>
              <a:t>Result</a:t>
            </a:r>
            <a:r>
              <a:rPr lang="en-US" sz="2000" dirty="0">
                <a:highlight>
                  <a:srgbClr val="00FF00"/>
                </a:highlight>
              </a:rPr>
              <a: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309r0</a:t>
            </a:r>
            <a:r>
              <a:rPr lang="en-US" sz="1200" b="0" dirty="0">
                <a:solidFill>
                  <a:srgbClr val="00B050"/>
                </a:solidFill>
              </a:rPr>
              <a:t> SA ballot on D5.0: Res. for TPE and Trigger frame		Yanjun Sun		[4C]	</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368r0</a:t>
            </a:r>
            <a:r>
              <a:rPr lang="en-US" sz="1200" b="0" dirty="0">
                <a:solidFill>
                  <a:srgbClr val="00B050"/>
                </a:solidFill>
              </a:rPr>
              <a:t> Resolutions for CID 22177					Kaiying Lu		[1C]	</a:t>
            </a:r>
          </a:p>
          <a:p>
            <a:pPr>
              <a:buFont typeface="Arial" panose="020B0604020202020204" pitchFamily="34" charset="0"/>
              <a:buChar char="•"/>
            </a:pPr>
            <a:r>
              <a:rPr lang="en-GB" sz="1200" b="0" u="sng"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483r0</a:t>
            </a:r>
            <a:r>
              <a:rPr lang="en-US" sz="1200" b="0" dirty="0">
                <a:solidFill>
                  <a:schemeClr val="bg1">
                    <a:lumMod val="75000"/>
                  </a:schemeClr>
                </a:solidFill>
              </a:rPr>
              <a:t> CR for EHT link adaptation					Bo Gong		[2C]</a:t>
            </a:r>
          </a:p>
          <a:p>
            <a:pPr>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381r0</a:t>
            </a:r>
            <a:r>
              <a:rPr lang="en-US" sz="1200" b="0" dirty="0">
                <a:solidFill>
                  <a:srgbClr val="00B050"/>
                </a:solidFill>
              </a:rPr>
              <a:t> CR_CID22289							Xiaogang Chen	[1C]	</a:t>
            </a:r>
          </a:p>
          <a:p>
            <a:pPr>
              <a:buFont typeface="Arial" panose="020B0604020202020204" pitchFamily="34" charset="0"/>
              <a:buChar char="•"/>
            </a:pPr>
            <a:r>
              <a:rPr lang="en-US" sz="1200" b="0" i="0" strike="noStrike" dirty="0">
                <a:solidFill>
                  <a:srgbClr val="00B050"/>
                </a:solidFill>
                <a:effectLst/>
                <a:hlinkClick r:id="rId6">
                  <a:extLst>
                    <a:ext uri="{A12FA001-AC4F-418D-AE19-62706E023703}">
                      <ahyp:hlinkClr xmlns:ahyp="http://schemas.microsoft.com/office/drawing/2018/hyperlinkcolor" val="tx"/>
                    </a:ext>
                  </a:extLst>
                </a:hlinkClick>
              </a:rPr>
              <a:t>328r0</a:t>
            </a:r>
            <a:r>
              <a:rPr lang="en-US" sz="1200" b="0" i="0" strike="noStrike" dirty="0">
                <a:solidFill>
                  <a:srgbClr val="00B050"/>
                </a:solidFill>
                <a:effectLst/>
              </a:rPr>
              <a:t> SB1 20MHz-Only Limited Capabilities (CID 22381)		Youhan Kim		[1C]</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321r0</a:t>
            </a:r>
            <a:r>
              <a:rPr lang="en-US" sz="1200" b="0" i="0" strike="noStrike" dirty="0">
                <a:solidFill>
                  <a:srgbClr val="00B050"/>
                </a:solidFill>
                <a:effectLst/>
              </a:rPr>
              <a:t> Initial SA Ballot CR for CID 22159				Juseong Moon		</a:t>
            </a:r>
            <a:r>
              <a:rPr lang="en-US" sz="1200" b="0" dirty="0">
                <a:solidFill>
                  <a:srgbClr val="00B050"/>
                </a:solidFill>
              </a:rPr>
              <a:t> [1C]</a:t>
            </a:r>
            <a:endParaRPr lang="en-US" sz="1200" b="0" i="0" strike="noStrike" dirty="0">
              <a:solidFill>
                <a:srgbClr val="00B050"/>
              </a:solidFill>
              <a:effectLst/>
            </a:endParaRP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358r0</a:t>
            </a:r>
            <a:r>
              <a:rPr lang="en-US" sz="1200" b="0" i="0" strike="noStrike" dirty="0">
                <a:solidFill>
                  <a:srgbClr val="00B050"/>
                </a:solidFill>
                <a:effectLst/>
              </a:rPr>
              <a:t> D5.0 CR for miscellaneous CIDs				Yunbo Li		4</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363r0</a:t>
            </a:r>
            <a:r>
              <a:rPr lang="pt-BR" sz="1200" b="0" i="0" strike="noStrike" dirty="0">
                <a:solidFill>
                  <a:srgbClr val="00B050"/>
                </a:solidFill>
                <a:effectLst/>
              </a:rPr>
              <a:t> SABallotD5.0 CID22216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373r0</a:t>
            </a:r>
            <a:r>
              <a:rPr lang="pt-BR" sz="1200" b="0" i="0" strike="noStrike" dirty="0">
                <a:solidFill>
                  <a:srgbClr val="00B050"/>
                </a:solidFill>
                <a:effectLst/>
              </a:rPr>
              <a:t> SABallotD5.0-CID22342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286r0</a:t>
            </a:r>
            <a:r>
              <a:rPr lang="en-US" sz="1200" b="0" i="0" strike="noStrike" dirty="0">
                <a:solidFill>
                  <a:srgbClr val="00B050"/>
                </a:solidFill>
                <a:effectLst/>
              </a:rPr>
              <a:t> Proposed-resolution-for-CID22236				Yonggang Fang	1</a:t>
            </a:r>
            <a:endParaRPr lang="pt-BR" sz="1200" b="0" i="0" strike="noStrike" dirty="0">
              <a:solidFill>
                <a:srgbClr val="00B050"/>
              </a:solidFill>
              <a:effectLst/>
            </a:endParaRPr>
          </a:p>
          <a:p>
            <a:pPr>
              <a:buFont typeface="Arial" panose="020B0604020202020204" pitchFamily="34" charset="0"/>
              <a:buChar char="•"/>
            </a:pPr>
            <a:r>
              <a:rPr lang="en-US" sz="1200" b="0" dirty="0">
                <a:solidFill>
                  <a:srgbClr val="00B050"/>
                </a:solidFill>
              </a:rPr>
              <a:t>379r0 CR for Section 36.3.11.12 on P802.11be D5.0			Oded Redlich		1</a:t>
            </a:r>
          </a:p>
          <a:p>
            <a:pPr>
              <a:buFont typeface="Arial" panose="020B0604020202020204" pitchFamily="34" charset="0"/>
              <a:buChar char="•"/>
            </a:pPr>
            <a:r>
              <a:rPr lang="en-US" sz="1200" b="0" dirty="0">
                <a:solidFill>
                  <a:srgbClr val="00B050"/>
                </a:solidFill>
              </a:rPr>
              <a:t>292r2 Resolution of Definition-Related CIDs (SA Ballot)		John Wullert		4</a:t>
            </a:r>
          </a:p>
          <a:p>
            <a:pPr>
              <a:buFont typeface="Arial" panose="020B0604020202020204" pitchFamily="34" charset="0"/>
              <a:buChar char="•"/>
            </a:pPr>
            <a:r>
              <a:rPr lang="en-US" sz="1200" b="0" dirty="0">
                <a:solidFill>
                  <a:srgbClr val="00B050"/>
                </a:solidFill>
              </a:rPr>
              <a:t>368r2 Resolutions for CID 22177					Kaiying Lu		1	</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321r2</a:t>
            </a:r>
            <a:r>
              <a:rPr lang="en-US" sz="1200" b="0" i="0" strike="noStrike" dirty="0">
                <a:solidFill>
                  <a:srgbClr val="00B050"/>
                </a:solidFill>
                <a:effectLst/>
              </a:rPr>
              <a:t> Initial SA Ballot CR for CID 22159		Juseong Moon		 	[1C SP]</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368r2</a:t>
            </a:r>
            <a:r>
              <a:rPr lang="en-US" sz="1200" b="0" i="0" strike="noStrike" dirty="0">
                <a:solidFill>
                  <a:srgbClr val="00B050"/>
                </a:solidFill>
                <a:effectLst/>
              </a:rPr>
              <a:t> Resolutions for CID 22177			</a:t>
            </a:r>
            <a:r>
              <a:rPr lang="en-US" sz="1200" b="0" i="0" strike="noStrike" dirty="0" err="1">
                <a:solidFill>
                  <a:srgbClr val="00B050"/>
                </a:solidFill>
                <a:effectLst/>
              </a:rPr>
              <a:t>Kaiying</a:t>
            </a:r>
            <a:r>
              <a:rPr lang="en-US" sz="1200" b="0" i="0" strike="noStrike" dirty="0">
                <a:solidFill>
                  <a:srgbClr val="00B050"/>
                </a:solidFill>
                <a:effectLst/>
              </a:rPr>
              <a:t> Lu			[1C SP]</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291r2</a:t>
            </a:r>
            <a:r>
              <a:rPr lang="en-US" sz="1200" b="0" i="0" strike="noStrike" dirty="0">
                <a:solidFill>
                  <a:srgbClr val="00B050"/>
                </a:solidFill>
                <a:effectLst/>
              </a:rPr>
              <a:t> Resolution of EPCS-related CIDs (SA Ballot)	John </a:t>
            </a:r>
            <a:r>
              <a:rPr lang="en-US" sz="1200" b="0" i="0" strike="noStrike" dirty="0" err="1">
                <a:solidFill>
                  <a:srgbClr val="00B050"/>
                </a:solidFill>
                <a:effectLst/>
              </a:rPr>
              <a:t>Wullert</a:t>
            </a:r>
            <a:r>
              <a:rPr lang="en-US" sz="1200" b="0" i="0" strike="noStrike" dirty="0">
                <a:solidFill>
                  <a:srgbClr val="00B050"/>
                </a:solidFill>
                <a:effectLst/>
              </a:rPr>
              <a:t>			[1C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357r0</a:t>
            </a:r>
            <a:r>
              <a:rPr lang="en-US" sz="1200" b="0" i="0" strike="noStrike" dirty="0">
                <a:solidFill>
                  <a:srgbClr val="00B050"/>
                </a:solidFill>
                <a:effectLst/>
              </a:rPr>
              <a:t> Initial SA Ballot CR for 35.3.21.2		Guogang Huang		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359r0</a:t>
            </a:r>
            <a:r>
              <a:rPr lang="en-US" sz="1200" b="0" i="0" strike="noStrike" dirty="0">
                <a:solidFill>
                  <a:srgbClr val="00B050"/>
                </a:solidFill>
                <a:effectLst/>
              </a:rPr>
              <a:t> D5.0 CR for P2P buffer report			Yunbo Li			1</a:t>
            </a:r>
          </a:p>
          <a:p>
            <a:pPr lvl="1">
              <a:buFont typeface="Arial" panose="020B0604020202020204" pitchFamily="34" charset="0"/>
              <a:buChar char="•"/>
            </a:pPr>
            <a:r>
              <a:rPr lang="en-US" sz="1200" b="0" i="0" strike="noStrike" dirty="0">
                <a:solidFill>
                  <a:srgbClr val="00B050"/>
                </a:solidFill>
                <a:effectLst/>
                <a:hlinkClick r:id="rId7">
                  <a:extLst>
                    <a:ext uri="{A12FA001-AC4F-418D-AE19-62706E023703}">
                      <ahyp:hlinkClr xmlns:ahyp="http://schemas.microsoft.com/office/drawing/2018/hyperlinkcolor" val="tx"/>
                    </a:ext>
                  </a:extLst>
                </a:hlinkClick>
              </a:rPr>
              <a:t>324r0</a:t>
            </a:r>
            <a:r>
              <a:rPr lang="en-US" sz="1200" b="0" i="0" strike="noStrike" dirty="0">
                <a:solidFill>
                  <a:srgbClr val="00B050"/>
                </a:solidFill>
                <a:effectLst/>
              </a:rPr>
              <a:t> CR for 802.11be ISB				Laurent Cariou		43</a:t>
            </a:r>
          </a:p>
          <a:p>
            <a:pPr lvl="1">
              <a:buFont typeface="Arial" panose="020B0604020202020204" pitchFamily="34" charset="0"/>
              <a:buChar char="•"/>
            </a:pPr>
            <a:r>
              <a:rPr lang="en-US" sz="1200" b="0" i="0"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312r0</a:t>
            </a:r>
            <a:r>
              <a:rPr lang="en-US" sz="1200" b="0" i="0" strike="noStrike" dirty="0">
                <a:solidFill>
                  <a:schemeClr val="bg1">
                    <a:lumMod val="65000"/>
                  </a:schemeClr>
                </a:solidFill>
                <a:effectLst/>
              </a:rPr>
              <a:t> D5.0 CR for CID-22055 &amp; 22192		Kaiying Lu			3</a:t>
            </a:r>
          </a:p>
          <a:p>
            <a:pPr lvl="1">
              <a:buFont typeface="Arial" panose="020B0604020202020204" pitchFamily="34" charset="0"/>
              <a:buChar char="•"/>
            </a:pPr>
            <a:r>
              <a:rPr lang="en-US" sz="1200" b="0" i="0"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319r3</a:t>
            </a:r>
            <a:r>
              <a:rPr lang="en-US" sz="1200" b="0" i="0" strike="noStrike" dirty="0">
                <a:solidFill>
                  <a:schemeClr val="bg1">
                    <a:lumMod val="65000"/>
                  </a:schemeClr>
                </a:solidFill>
                <a:effectLst/>
              </a:rPr>
              <a:t> CR for Miscellaneous CIDs Part II		Po-Kai Huang			[3C]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434r0</a:t>
            </a:r>
            <a:r>
              <a:rPr lang="en-US" sz="1200" dirty="0">
                <a:solidFill>
                  <a:srgbClr val="00B050"/>
                </a:solidFill>
              </a:rPr>
              <a:t> CR for CID22344								Jinyoung Chun	1</a:t>
            </a:r>
          </a:p>
          <a:p>
            <a:pPr lvl="1">
              <a:buFont typeface="Arial" panose="020B0604020202020204" pitchFamily="34" charset="0"/>
              <a:buChar char="•"/>
            </a:pPr>
            <a:r>
              <a:rPr lang="en-GB" sz="1200" u="sng"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260r0</a:t>
            </a:r>
            <a:r>
              <a:rPr lang="en-US" sz="1200" dirty="0">
                <a:solidFill>
                  <a:srgbClr val="00B050"/>
                </a:solidFill>
              </a:rPr>
              <a:t> SA ballots CR for EHT-SIG and Annex Z				Ross J. Yu		2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315r0</a:t>
            </a:r>
            <a:r>
              <a:rPr lang="en-US" sz="1200" dirty="0">
                <a:solidFill>
                  <a:srgbClr val="00B050"/>
                </a:solidFill>
              </a:rPr>
              <a:t> CRs on PHY comments from initial SA ballot				Bin Tian		4	</a:t>
            </a:r>
          </a:p>
          <a:p>
            <a:pPr lvl="1">
              <a:buFont typeface="Arial" panose="020B0604020202020204" pitchFamily="34" charset="0"/>
              <a:buChar char="•"/>
            </a:pPr>
            <a:r>
              <a:rPr lang="en-US" sz="1200" dirty="0">
                <a:solidFill>
                  <a:srgbClr val="00B050"/>
                </a:solidFill>
              </a:rPr>
              <a:t>330r0 SB1 Miscellaneous CIDs (CIDs 22104, 22217, 22218)			Youhan Kim		3</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273r1</a:t>
            </a:r>
            <a:r>
              <a:rPr lang="en-US" sz="1200" b="0" i="0" strike="noStrike" dirty="0">
                <a:solidFill>
                  <a:srgbClr val="00B050"/>
                </a:solidFill>
                <a:effectLst/>
              </a:rPr>
              <a:t> </a:t>
            </a:r>
            <a:r>
              <a:rPr lang="en-US" sz="1200" dirty="0">
                <a:solidFill>
                  <a:srgbClr val="00B050"/>
                </a:solidFill>
              </a:rPr>
              <a:t>CR</a:t>
            </a:r>
            <a:r>
              <a:rPr lang="en-US" sz="1200" b="0" i="0" strike="noStrike" dirty="0">
                <a:solidFill>
                  <a:srgbClr val="00B050"/>
                </a:solidFill>
                <a:effectLst/>
              </a:rPr>
              <a:t>-1st-sa-ballot-subclause-3-2-1					Bo Sun	 	3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nn-NO" sz="1200" b="0" i="0" strike="noStrike" dirty="0">
                <a:solidFill>
                  <a:srgbClr val="00B050"/>
                </a:solidFill>
                <a:effectLst/>
                <a:hlinkClick r:id="rId2">
                  <a:extLst>
                    <a:ext uri="{A12FA001-AC4F-418D-AE19-62706E023703}">
                      <ahyp:hlinkClr xmlns:ahyp="http://schemas.microsoft.com/office/drawing/2018/hyperlinkcolor" val="tx"/>
                    </a:ext>
                  </a:extLst>
                </a:hlinkClick>
              </a:rPr>
              <a:t>305r1</a:t>
            </a:r>
            <a:r>
              <a:rPr lang="nn-NO" sz="1200" b="0" i="0" strike="noStrike" dirty="0">
                <a:solidFill>
                  <a:srgbClr val="00B050"/>
                </a:solidFill>
                <a:effectLst/>
              </a:rPr>
              <a:t> SA-CR-for-RCM-relevant-CIDs						Jay Yang		[3C SP]</a:t>
            </a:r>
            <a:endParaRPr lang="nn-NO"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304r3</a:t>
            </a:r>
            <a:r>
              <a:rPr lang="en-US" sz="1200" i="0" u="none" strike="noStrike" kern="1200" dirty="0">
                <a:solidFill>
                  <a:srgbClr val="00B050"/>
                </a:solidFill>
                <a:effectLst/>
                <a:ea typeface="Times New Roman" panose="02020603050405020304" pitchFamily="18" charset="0"/>
              </a:rPr>
              <a:t> D5.0 CR for ML Reconfiguration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Binita Gupta		[2C SP]</a:t>
            </a:r>
          </a:p>
          <a:p>
            <a:pPr lvl="1">
              <a:buFont typeface="Arial" panose="020B0604020202020204" pitchFamily="34" charset="0"/>
              <a:buChar char="•"/>
            </a:pPr>
            <a:r>
              <a:rPr lang="en-US" sz="1200" kern="1200" dirty="0">
                <a:solidFill>
                  <a:srgbClr val="00B050"/>
                </a:solidFill>
                <a:hlinkClick r:id="rId4">
                  <a:extLst>
                    <a:ext uri="{A12FA001-AC4F-418D-AE19-62706E023703}">
                      <ahyp:hlinkClr xmlns:ahyp="http://schemas.microsoft.com/office/drawing/2018/hyperlinkcolor" val="tx"/>
                    </a:ext>
                  </a:extLst>
                </a:hlinkClick>
              </a:rPr>
              <a:t>293r1</a:t>
            </a:r>
            <a:r>
              <a:rPr lang="en-US" sz="1200" kern="1200" dirty="0">
                <a:solidFill>
                  <a:srgbClr val="00B050"/>
                </a:solidFill>
              </a:rPr>
              <a:t> SA ballot: CR for 35.3.7.5.2						Arik Klein		[9C SP]</a:t>
            </a:r>
          </a:p>
          <a:p>
            <a:pPr lvl="1">
              <a:buFont typeface="Arial" panose="020B0604020202020204" pitchFamily="34" charset="0"/>
              <a:buChar char="•"/>
            </a:pPr>
            <a:r>
              <a:rPr lang="en-US" sz="1200" i="0" strike="noStrike" kern="1200" dirty="0">
                <a:solidFill>
                  <a:srgbClr val="6B9F25"/>
                </a:solidFill>
                <a:effectLst/>
                <a:hlinkClick r:id="rId5">
                  <a:extLst>
                    <a:ext uri="{A12FA001-AC4F-418D-AE19-62706E023703}">
                      <ahyp:hlinkClr xmlns:ahyp="http://schemas.microsoft.com/office/drawing/2018/hyperlinkcolor" val="tx"/>
                    </a:ext>
                  </a:extLst>
                </a:hlinkClick>
              </a:rPr>
              <a:t>294r</a:t>
            </a:r>
            <a:r>
              <a:rPr lang="en-US" sz="1200" kern="1200" dirty="0">
                <a:solidFill>
                  <a:srgbClr val="00B050"/>
                </a:solidFill>
                <a:hlinkClick r:id="rId5">
                  <a:extLst>
                    <a:ext uri="{A12FA001-AC4F-418D-AE19-62706E023703}">
                      <ahyp:hlinkClr xmlns:ahyp="http://schemas.microsoft.com/office/drawing/2018/hyperlinkcolor" val="tx"/>
                    </a:ext>
                  </a:extLst>
                </a:hlinkClick>
              </a:rPr>
              <a:t>0</a:t>
            </a:r>
            <a:r>
              <a:rPr lang="en-US" sz="1200" kern="1200" dirty="0">
                <a:solidFill>
                  <a:srgbClr val="00B050"/>
                </a:solidFill>
              </a:rPr>
              <a:t> SA ballot: CR for 35.3.7.5						Arik Klein 		[7C SP]</a:t>
            </a:r>
          </a:p>
          <a:p>
            <a:pPr lvl="1">
              <a:buFont typeface="Arial" panose="020B0604020202020204" pitchFamily="34" charset="0"/>
              <a:buChar char="•"/>
            </a:pPr>
            <a:r>
              <a:rPr lang="pt-BR" sz="1200" i="0" strike="noStrike" dirty="0">
                <a:solidFill>
                  <a:srgbClr val="FFC000"/>
                </a:solidFill>
                <a:effectLst/>
                <a:hlinkClick r:id="rId6">
                  <a:extLst>
                    <a:ext uri="{A12FA001-AC4F-418D-AE19-62706E023703}">
                      <ahyp:hlinkClr xmlns:ahyp="http://schemas.microsoft.com/office/drawing/2018/hyperlinkcolor" val="tx"/>
                    </a:ext>
                  </a:extLst>
                </a:hlinkClick>
              </a:rPr>
              <a:t>373r2</a:t>
            </a:r>
            <a:r>
              <a:rPr lang="pt-BR" sz="1200" i="0" strike="noStrike" dirty="0">
                <a:solidFill>
                  <a:srgbClr val="FFC000"/>
                </a:solidFill>
                <a:effectLst/>
              </a:rPr>
              <a:t> SABallotD5.0-CID22342						Thomas Derham	[1C SP]</a:t>
            </a:r>
          </a:p>
          <a:p>
            <a:pPr lvl="1">
              <a:buFont typeface="Arial" panose="020B0604020202020204" pitchFamily="34" charset="0"/>
              <a:buChar char="•"/>
            </a:pPr>
            <a:r>
              <a:rPr lang="en-US" sz="1200" b="0" i="0" strike="noStrike" dirty="0">
                <a:solidFill>
                  <a:srgbClr val="00B050"/>
                </a:solidFill>
                <a:effectLst/>
                <a:hlinkClick r:id="rId7">
                  <a:extLst>
                    <a:ext uri="{A12FA001-AC4F-418D-AE19-62706E023703}">
                      <ahyp:hlinkClr xmlns:ahyp="http://schemas.microsoft.com/office/drawing/2018/hyperlinkcolor" val="tx"/>
                    </a:ext>
                  </a:extLst>
                </a:hlinkClick>
              </a:rPr>
              <a:t>343r0</a:t>
            </a:r>
            <a:r>
              <a:rPr lang="en-US" sz="1200" b="0" i="0" strike="noStrike" dirty="0">
                <a:solidFill>
                  <a:srgbClr val="00B050"/>
                </a:solidFill>
                <a:effectLst/>
              </a:rPr>
              <a:t> TGbe Initial SA CR EMLSR </a:t>
            </a:r>
            <a:r>
              <a:rPr lang="en-US" sz="1200" b="0" i="0" strike="noStrike" dirty="0" err="1">
                <a:solidFill>
                  <a:srgbClr val="00B050"/>
                </a:solidFill>
                <a:effectLst/>
              </a:rPr>
              <a:t>misc</a:t>
            </a:r>
            <a:r>
              <a:rPr lang="en-US" sz="1200" b="0" i="0" strike="noStrike" dirty="0">
                <a:solidFill>
                  <a:srgbClr val="00B050"/>
                </a:solidFill>
                <a:effectLst/>
              </a:rPr>
              <a:t>					Minyoung Park 	[12C]</a:t>
            </a:r>
          </a:p>
          <a:p>
            <a:pPr lvl="1">
              <a:buFont typeface="Arial" panose="020B0604020202020204" pitchFamily="34" charset="0"/>
              <a:buChar char="•"/>
            </a:pPr>
            <a:r>
              <a:rPr lang="en-US" sz="1200" b="0" i="0" strike="noStrike" dirty="0">
                <a:solidFill>
                  <a:srgbClr val="00B050"/>
                </a:solidFill>
                <a:effectLst/>
                <a:hlinkClick r:id="rId8">
                  <a:extLst>
                    <a:ext uri="{A12FA001-AC4F-418D-AE19-62706E023703}">
                      <ahyp:hlinkClr xmlns:ahyp="http://schemas.microsoft.com/office/drawing/2018/hyperlinkcolor" val="tx"/>
                    </a:ext>
                  </a:extLst>
                </a:hlinkClick>
              </a:rPr>
              <a:t>339r0</a:t>
            </a:r>
            <a:r>
              <a:rPr lang="en-US" sz="1200" b="0" i="0" strike="noStrike" dirty="0">
                <a:solidFill>
                  <a:srgbClr val="00B050"/>
                </a:solidFill>
                <a:effectLst/>
              </a:rPr>
              <a:t> SA ballot CR for 35.1							Ming Gan		[8C]</a:t>
            </a:r>
          </a:p>
          <a:p>
            <a:pPr lvl="1">
              <a:buFont typeface="Arial" panose="020B0604020202020204" pitchFamily="34" charset="0"/>
              <a:buChar char="•"/>
            </a:pPr>
            <a:r>
              <a:rPr lang="en-US" sz="1200" b="0" i="0" strike="noStrike" dirty="0">
                <a:solidFill>
                  <a:srgbClr val="00B050"/>
                </a:solidFill>
                <a:effectLst/>
                <a:hlinkClick r:id="rId9">
                  <a:extLst>
                    <a:ext uri="{A12FA001-AC4F-418D-AE19-62706E023703}">
                      <ahyp:hlinkClr xmlns:ahyp="http://schemas.microsoft.com/office/drawing/2018/hyperlinkcolor" val="tx"/>
                    </a:ext>
                  </a:extLst>
                </a:hlinkClick>
              </a:rPr>
              <a:t>341r0</a:t>
            </a:r>
            <a:r>
              <a:rPr lang="en-US" sz="1200" b="0" i="0" strike="noStrike" dirty="0">
                <a:solidFill>
                  <a:srgbClr val="00B050"/>
                </a:solidFill>
                <a:effectLst/>
              </a:rPr>
              <a:t> SA Ballot CR for Miscellaneous CIDs					Ming Gan		[5C]</a:t>
            </a:r>
            <a:endParaRPr lang="en-US" sz="1200" dirty="0">
              <a:solidFill>
                <a:srgbClr val="00B050"/>
              </a:solidFill>
            </a:endParaRPr>
          </a:p>
          <a:p>
            <a:pPr lvl="1">
              <a:buFont typeface="Arial" panose="020B0604020202020204" pitchFamily="34" charset="0"/>
              <a:buChar char="•"/>
            </a:pPr>
            <a:r>
              <a:rPr lang="en-US" sz="1200" b="0" i="0"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340r0</a:t>
            </a:r>
            <a:r>
              <a:rPr lang="en-US" sz="1200" b="0" i="0" strike="noStrike" dirty="0">
                <a:solidFill>
                  <a:schemeClr val="bg1">
                    <a:lumMod val="65000"/>
                  </a:schemeClr>
                </a:solidFill>
                <a:effectLst/>
              </a:rPr>
              <a:t> SA Ballot CR for 35.3.16.8.3						Ming Gan		[4C]</a:t>
            </a:r>
          </a:p>
          <a:p>
            <a:pPr lvl="1">
              <a:buFont typeface="Arial" panose="020B0604020202020204" pitchFamily="34" charset="0"/>
              <a:buChar char="•"/>
            </a:pPr>
            <a:r>
              <a:rPr lang="en-US" sz="1200" b="0" i="0"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365r0</a:t>
            </a:r>
            <a:r>
              <a:rPr lang="en-US" sz="1200" b="0" i="0" strike="noStrike" dirty="0">
                <a:solidFill>
                  <a:schemeClr val="bg1">
                    <a:lumMod val="65000"/>
                  </a:schemeClr>
                </a:solidFill>
                <a:effectLst/>
              </a:rPr>
              <a:t> Prop. Res. to 11be </a:t>
            </a:r>
            <a:r>
              <a:rPr lang="en-US" sz="1200" b="0" i="0" strike="noStrike" dirty="0" err="1">
                <a:solidFill>
                  <a:schemeClr val="bg1">
                    <a:lumMod val="65000"/>
                  </a:schemeClr>
                </a:solidFill>
                <a:effectLst/>
              </a:rPr>
              <a:t>ini</a:t>
            </a:r>
            <a:r>
              <a:rPr lang="en-US" sz="1200" dirty="0" err="1">
                <a:solidFill>
                  <a:schemeClr val="bg1">
                    <a:lumMod val="65000"/>
                  </a:schemeClr>
                </a:solidFill>
              </a:rPr>
              <a:t>t.</a:t>
            </a:r>
            <a:r>
              <a:rPr lang="en-US" sz="1200" b="0" i="0" strike="noStrike" dirty="0">
                <a:solidFill>
                  <a:schemeClr val="bg1">
                    <a:lumMod val="65000"/>
                  </a:schemeClr>
                </a:solidFill>
                <a:effectLst/>
              </a:rPr>
              <a:t> SA ballot CIDs on EMLSR link number	Qi Wang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hlinkClick r:id="rId2"/>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hlinkClick r:id="rId3"/>
              </a:rPr>
              <a:t>261r0</a:t>
            </a:r>
            <a:r>
              <a:rPr lang="en-US" sz="1200" b="0" i="0" strike="noStrike" dirty="0">
                <a:solidFill>
                  <a:srgbClr val="FF0000"/>
                </a:solidFill>
                <a:effectLst/>
              </a:rPr>
              <a:t>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hlinkClick r:id="rId4"/>
              </a:rPr>
              <a:t>345r0</a:t>
            </a:r>
            <a:r>
              <a:rPr lang="en-US" sz="1200" b="0" i="0" strike="noStrike" dirty="0">
                <a:solidFill>
                  <a:srgbClr val="FF0000"/>
                </a:solidFill>
                <a:effectLst/>
              </a:rPr>
              <a:t>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hlinkClick r:id="rId5"/>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b="0" i="0" strike="noStrike" dirty="0">
                <a:solidFill>
                  <a:schemeClr val="tx1"/>
                </a:solidFill>
                <a:effectLst/>
                <a:hlinkClick r:id="rId2"/>
              </a:rPr>
              <a:t>341r0</a:t>
            </a:r>
            <a:r>
              <a:rPr lang="en-US" sz="1400" b="0" i="0" strike="noStrike" dirty="0">
                <a:solidFill>
                  <a:schemeClr val="tx1"/>
                </a:solidFill>
                <a:effectLst/>
              </a:rPr>
              <a:t> SA Ballot CR for Miscellaneous CIDs				Ming Gan			[5C SP]</a:t>
            </a:r>
            <a:endParaRPr lang="en-US" sz="1400" dirty="0">
              <a:solidFill>
                <a:schemeClr val="tx1"/>
              </a:solidFill>
            </a:endParaRPr>
          </a:p>
          <a:p>
            <a:pPr>
              <a:buFont typeface="Arial" panose="020B0604020202020204" pitchFamily="34" charset="0"/>
              <a:buChar char="•"/>
            </a:pPr>
            <a:r>
              <a:rPr lang="en-US" sz="1400" b="0" i="0" strike="noStrike" dirty="0">
                <a:solidFill>
                  <a:srgbClr val="FF0000"/>
                </a:solidFill>
                <a:effectLst/>
                <a:hlinkClick r:id="rId3"/>
              </a:rPr>
              <a:t>319r3</a:t>
            </a:r>
            <a:r>
              <a:rPr lang="en-US" sz="1400" b="0" i="0" strike="noStrike" dirty="0">
                <a:solidFill>
                  <a:srgbClr val="FF0000"/>
                </a:solidFill>
                <a:effectLst/>
              </a:rPr>
              <a:t> </a:t>
            </a:r>
            <a:r>
              <a:rPr lang="en-US" sz="1400" b="0" i="0" strike="noStrike" dirty="0">
                <a:solidFill>
                  <a:schemeClr val="tx1"/>
                </a:solidFill>
                <a:effectLst/>
              </a:rPr>
              <a:t>CR for Miscellaneous CIDs Part II				Po-Kai Huang		[1C SP]</a:t>
            </a:r>
          </a:p>
          <a:p>
            <a:pPr>
              <a:buFont typeface="Arial" panose="020B0604020202020204" pitchFamily="34" charset="0"/>
              <a:buChar char="•"/>
            </a:pPr>
            <a:r>
              <a:rPr lang="en-US" sz="1400" b="0" i="0" strike="noStrike" dirty="0">
                <a:solidFill>
                  <a:srgbClr val="FF0000"/>
                </a:solidFill>
                <a:effectLst/>
                <a:hlinkClick r:id="rId4"/>
              </a:rPr>
              <a:t>291r3</a:t>
            </a:r>
            <a:r>
              <a:rPr lang="en-US" sz="1400" b="0" i="0" strike="noStrike" dirty="0">
                <a:solidFill>
                  <a:srgbClr val="FF0000"/>
                </a:solidFill>
                <a:effectLst/>
              </a:rPr>
              <a:t> </a:t>
            </a:r>
            <a:r>
              <a:rPr lang="en-US" sz="1400" b="0" i="0" strike="noStrike" dirty="0">
                <a:solidFill>
                  <a:schemeClr val="tx1"/>
                </a:solidFill>
                <a:effectLst/>
              </a:rPr>
              <a:t>Resolution of EPCS-related CIDs (SA Ballot)		John Wullert		[1C SP]</a:t>
            </a:r>
          </a:p>
          <a:p>
            <a:pPr>
              <a:buFont typeface="Arial" panose="020B0604020202020204" pitchFamily="34" charset="0"/>
              <a:buChar char="•"/>
            </a:pPr>
            <a:r>
              <a:rPr lang="en-US" sz="1400" b="0" i="0" strike="noStrike" dirty="0">
                <a:solidFill>
                  <a:srgbClr val="FF0000"/>
                </a:solidFill>
                <a:effectLst/>
                <a:hlinkClick r:id="rId5"/>
              </a:rPr>
              <a:t>300r3</a:t>
            </a:r>
            <a:r>
              <a:rPr lang="en-US" sz="1400" b="0" i="0" strike="noStrike" dirty="0">
                <a:solidFill>
                  <a:srgbClr val="FF0000"/>
                </a:solidFill>
                <a:effectLst/>
              </a:rPr>
              <a:t> </a:t>
            </a:r>
            <a:r>
              <a:rPr lang="en-US" sz="1400" b="0" i="0" strike="noStrike" dirty="0">
                <a:solidFill>
                  <a:schemeClr val="tx1"/>
                </a:solidFill>
                <a:effectLst/>
              </a:rPr>
              <a:t>Proposed Resolutions for CID-22382 &amp; CID-22383		Salvatore Talarico		[2C SP]</a:t>
            </a:r>
          </a:p>
          <a:p>
            <a:pPr>
              <a:buFont typeface="Arial" panose="020B0604020202020204" pitchFamily="34" charset="0"/>
              <a:buChar char="•"/>
            </a:pPr>
            <a:r>
              <a:rPr lang="en-US" sz="1400" b="0" dirty="0">
                <a:solidFill>
                  <a:schemeClr val="tx1"/>
                </a:solidFill>
                <a:hlinkClick r:id="rId6"/>
              </a:rPr>
              <a:t>294r1</a:t>
            </a:r>
            <a:r>
              <a:rPr lang="en-US" sz="1400" b="0" dirty="0">
                <a:solidFill>
                  <a:schemeClr val="tx1"/>
                </a:solidFill>
              </a:rPr>
              <a:t> </a:t>
            </a:r>
            <a:r>
              <a:rPr lang="en-US" sz="1400" b="0" i="0" strike="noStrike" dirty="0">
                <a:solidFill>
                  <a:schemeClr val="tx1"/>
                </a:solidFill>
                <a:effectLst/>
              </a:rPr>
              <a:t>SA ballot: CR for 35.3.7.5						Arik Klein			[1C SP]</a:t>
            </a:r>
          </a:p>
          <a:p>
            <a:pPr>
              <a:buFont typeface="Arial" panose="020B0604020202020204" pitchFamily="34" charset="0"/>
              <a:buChar char="•"/>
            </a:pPr>
            <a:r>
              <a:rPr lang="en-US" sz="1400" b="0" i="0" strike="noStrike" dirty="0">
                <a:solidFill>
                  <a:schemeClr val="tx1"/>
                </a:solidFill>
                <a:effectLst/>
                <a:hlinkClick r:id="rId7"/>
              </a:rPr>
              <a:t>324r2</a:t>
            </a:r>
            <a:r>
              <a:rPr lang="en-US" sz="1400" b="0" i="0" strike="noStrike" dirty="0">
                <a:solidFill>
                  <a:schemeClr val="tx1"/>
                </a:solidFill>
                <a:effectLst/>
              </a:rPr>
              <a:t> CR for 802.11be ISB						Laurent Cariou		10C SP]</a:t>
            </a:r>
          </a:p>
          <a:p>
            <a:pPr>
              <a:buFont typeface="Arial" panose="020B0604020202020204" pitchFamily="34" charset="0"/>
              <a:buChar char="•"/>
            </a:pPr>
            <a:r>
              <a:rPr lang="en-US" sz="1400" b="0" dirty="0">
                <a:solidFill>
                  <a:schemeClr val="tx1"/>
                </a:solidFill>
                <a:hlinkClick r:id="rId8"/>
              </a:rPr>
              <a:t>483r0</a:t>
            </a:r>
            <a:r>
              <a:rPr lang="en-US" sz="1400" b="0" dirty="0">
                <a:solidFill>
                  <a:schemeClr val="tx1"/>
                </a:solidFill>
              </a:rPr>
              <a:t> CR for EHT link adaptation					Bo Gong			[2C]</a:t>
            </a:r>
          </a:p>
          <a:p>
            <a:pPr>
              <a:buFont typeface="Arial" panose="020B0604020202020204" pitchFamily="34" charset="0"/>
              <a:buChar char="•"/>
            </a:pPr>
            <a:r>
              <a:rPr lang="en-US" sz="1400" b="0" dirty="0">
                <a:solidFill>
                  <a:srgbClr val="FF0000"/>
                </a:solidFill>
                <a:hlinkClick r:id="rId9"/>
              </a:rPr>
              <a:t>588r0</a:t>
            </a:r>
            <a:r>
              <a:rPr lang="en-US" sz="1400" b="0" dirty="0">
                <a:solidFill>
                  <a:srgbClr val="FF0000"/>
                </a:solidFill>
              </a:rPr>
              <a:t> </a:t>
            </a:r>
            <a:r>
              <a:rPr lang="en-US" sz="1400" b="0" dirty="0">
                <a:solidFill>
                  <a:schemeClr val="tx1"/>
                </a:solidFill>
              </a:rPr>
              <a:t>TGbe SA1 Resolution to MLO MBSSID CIDs		Michael Montemurro 	[4C]</a:t>
            </a:r>
          </a:p>
          <a:p>
            <a:pPr>
              <a:buFont typeface="Arial" panose="020B0604020202020204" pitchFamily="34" charset="0"/>
              <a:buChar char="•"/>
            </a:pPr>
            <a:r>
              <a:rPr lang="en-US" sz="1400" b="0" i="0" strike="noStrike" dirty="0">
                <a:solidFill>
                  <a:srgbClr val="FF0000"/>
                </a:solidFill>
                <a:effectLst/>
                <a:hlinkClick r:id="rId10"/>
              </a:rPr>
              <a:t>347r0</a:t>
            </a:r>
            <a:r>
              <a:rPr lang="en-US" sz="1400" b="0" i="0" strike="noStrike" dirty="0">
                <a:solidFill>
                  <a:srgbClr val="FF0000"/>
                </a:solidFill>
                <a:effectLst/>
              </a:rPr>
              <a:t> </a:t>
            </a:r>
            <a:r>
              <a:rPr lang="en-US" sz="1400" b="0" i="0" strike="noStrike" dirty="0">
                <a:solidFill>
                  <a:schemeClr val="tx1"/>
                </a:solidFill>
                <a:effectLst/>
              </a:rPr>
              <a:t>SA Ballot CR for A-MPDU in EHT PPDU			SunHee Baek		[1C]</a:t>
            </a:r>
          </a:p>
          <a:p>
            <a:pPr>
              <a:buFont typeface="Arial" panose="020B0604020202020204" pitchFamily="34" charset="0"/>
              <a:buChar char="•"/>
            </a:pPr>
            <a:r>
              <a:rPr lang="en-US" sz="1400" b="0" i="0" strike="noStrike" dirty="0">
                <a:solidFill>
                  <a:srgbClr val="FF0000"/>
                </a:solidFill>
                <a:effectLst/>
                <a:hlinkClick r:id="rId11"/>
              </a:rPr>
              <a:t>356r0</a:t>
            </a:r>
            <a:r>
              <a:rPr lang="en-US" sz="1400" b="0" i="0" strike="noStrike" dirty="0">
                <a:solidFill>
                  <a:schemeClr val="tx1"/>
                </a:solidFill>
                <a:effectLst/>
              </a:rPr>
              <a:t> SA Ballot CR for STR						Insun Jang			[1C]</a:t>
            </a:r>
          </a:p>
          <a:p>
            <a:pPr>
              <a:buFont typeface="Arial" panose="020B0604020202020204" pitchFamily="34" charset="0"/>
              <a:buChar char="•"/>
            </a:pPr>
            <a:r>
              <a:rPr lang="en-US" sz="1400" b="0" dirty="0">
                <a:solidFill>
                  <a:srgbClr val="FF0000"/>
                </a:solidFill>
                <a:hlinkClick r:id="rId12"/>
              </a:rPr>
              <a:t>578r0</a:t>
            </a:r>
            <a:r>
              <a:rPr lang="en-US" sz="1400" b="0" dirty="0">
                <a:solidFill>
                  <a:schemeClr val="tx1"/>
                </a:solidFill>
              </a:rPr>
              <a:t> Channel Usage							Brian Hart			[1C]</a:t>
            </a:r>
          </a:p>
          <a:p>
            <a:pPr>
              <a:buFont typeface="Arial" panose="020B0604020202020204" pitchFamily="34" charset="0"/>
              <a:buChar char="•"/>
            </a:pPr>
            <a:r>
              <a:rPr lang="en-US" sz="1400" b="0" i="0" strike="noStrike" dirty="0">
                <a:solidFill>
                  <a:srgbClr val="FF0000"/>
                </a:solidFill>
                <a:effectLst/>
                <a:hlinkClick r:id="rId13"/>
              </a:rPr>
              <a:t>329r0</a:t>
            </a:r>
            <a:r>
              <a:rPr lang="en-US" sz="1400" dirty="0">
                <a:solidFill>
                  <a:schemeClr val="tx1"/>
                </a:solidFill>
              </a:rPr>
              <a:t> </a:t>
            </a:r>
            <a:r>
              <a:rPr lang="en-US" sz="1400" b="0" i="0" strike="noStrike" dirty="0">
                <a:solidFill>
                  <a:schemeClr val="tx1"/>
                </a:solidFill>
                <a:effectLst/>
              </a:rPr>
              <a:t>SB1 Sounding Segmentation (CID 22373)			Youhan Kim		[1C]</a:t>
            </a:r>
          </a:p>
          <a:p>
            <a:pPr>
              <a:buFont typeface="Arial" panose="020B0604020202020204" pitchFamily="34" charset="0"/>
              <a:buChar char="•"/>
            </a:pPr>
            <a:r>
              <a:rPr lang="en-US" sz="1400" b="0" i="0" strike="noStrike" dirty="0">
                <a:solidFill>
                  <a:srgbClr val="FF0000"/>
                </a:solidFill>
                <a:effectLst/>
                <a:hlinkClick r:id="rId14"/>
              </a:rPr>
              <a:t>340r0</a:t>
            </a:r>
            <a:r>
              <a:rPr lang="en-US" sz="1400" b="0" i="0" strike="noStrike" dirty="0">
                <a:solidFill>
                  <a:srgbClr val="FF0000"/>
                </a:solidFill>
                <a:effectLst/>
              </a:rPr>
              <a:t> </a:t>
            </a:r>
            <a:r>
              <a:rPr lang="en-US" sz="1400" b="0" i="0" strike="noStrike" dirty="0">
                <a:solidFill>
                  <a:schemeClr val="tx1"/>
                </a:solidFill>
                <a:effectLst/>
              </a:rPr>
              <a:t>SA Ballot CR for 35.3.16.8.3					Ming Gan			[4C]</a:t>
            </a:r>
          </a:p>
          <a:p>
            <a:pPr>
              <a:buFont typeface="Arial" panose="020B0604020202020204" pitchFamily="34" charset="0"/>
              <a:buChar char="•"/>
            </a:pPr>
            <a:r>
              <a:rPr lang="en-US" sz="1400" b="0" i="0" strike="noStrike" dirty="0">
                <a:solidFill>
                  <a:srgbClr val="FF0000"/>
                </a:solidFill>
                <a:effectLst/>
                <a:hlinkClick r:id="rId15"/>
              </a:rPr>
              <a:t>365r0</a:t>
            </a:r>
            <a:r>
              <a:rPr lang="en-US" sz="1400" b="0" i="0" strike="noStrike" dirty="0">
                <a:solidFill>
                  <a:schemeClr val="tx1"/>
                </a:solidFill>
                <a:effectLst/>
              </a:rPr>
              <a:t> Prop. Res. to 11be ini</a:t>
            </a:r>
            <a:r>
              <a:rPr lang="en-US" sz="1400" b="0" dirty="0">
                <a:solidFill>
                  <a:schemeClr val="tx1"/>
                </a:solidFill>
              </a:rPr>
              <a:t>t.</a:t>
            </a:r>
            <a:r>
              <a:rPr lang="en-US" sz="1400" b="0" i="0" strike="noStrike" dirty="0">
                <a:solidFill>
                  <a:schemeClr val="tx1"/>
                </a:solidFill>
                <a:effectLst/>
              </a:rPr>
              <a:t> SA ballot CIDs on EMLSR link number	Qi Wang		[4C]</a:t>
            </a:r>
          </a:p>
          <a:p>
            <a:pPr>
              <a:buFont typeface="Arial" panose="020B0604020202020204" pitchFamily="34" charset="0"/>
              <a:buChar char="•"/>
            </a:pPr>
            <a:r>
              <a:rPr lang="en-US" sz="1600"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hlinkClick r:id="rId2"/>
              </a:rPr>
              <a:t>11-23/442r43</a:t>
            </a:r>
            <a:r>
              <a:rPr lang="en-US" dirty="0"/>
              <a:t> </a:t>
            </a:r>
          </a:p>
          <a:p>
            <a:pPr lvl="1">
              <a:buFont typeface="Arial" panose="020B0604020202020204" pitchFamily="34" charset="0"/>
              <a:buChar char="•"/>
            </a:pPr>
            <a:r>
              <a:rPr lang="en-US"/>
              <a:t>Updated Thursday AM2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March</a:t>
            </a:r>
            <a:r>
              <a:rPr lang="en-US" sz="1400" b="1" dirty="0">
                <a:solidFill>
                  <a:schemeClr val="tx1"/>
                </a:solidFill>
                <a:effectLst/>
                <a:latin typeface="Times New Roman" panose="02020603050405020304" pitchFamily="18" charset="0"/>
                <a:ea typeface="Times New Roman" panose="02020603050405020304" pitchFamily="18" charset="0"/>
              </a:rPr>
              <a: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03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10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 April 17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24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May 02</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(Wednesday) 						  Holiday</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May 08</a:t>
            </a:r>
            <a:r>
              <a:rPr lang="en-US" sz="1400" b="1" dirty="0">
                <a:solidFill>
                  <a:schemeClr val="tx1"/>
                </a:solidFill>
                <a:effectLst/>
                <a:latin typeface="Times New Roman" panose="02020603050405020304" pitchFamily="18" charset="0"/>
                <a:ea typeface="Times New Roman" panose="02020603050405020304" pitchFamily="18" charset="0"/>
              </a:rPr>
              <a:t>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400" b="1" dirty="0">
                <a:solidFill>
                  <a:schemeClr val="tx1"/>
                </a:solidFill>
                <a:effectLst/>
                <a:latin typeface="Times New Roman" panose="02020603050405020304" pitchFamily="18" charset="0"/>
                <a:ea typeface="Times New Roman" panose="02020603050405020304" pitchFamily="18" charset="0"/>
              </a:rPr>
              <a:t>PHY ad-hoc calls, on demand, with 10-day advanced notice (in parallel with MAC)</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Complete comment resolution for initial SA ballot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164005</TotalTime>
  <Words>5663</Words>
  <Application>Microsoft Office PowerPoint</Application>
  <PresentationFormat>On-screen Show (4:3)</PresentationFormat>
  <Paragraphs>960</Paragraphs>
  <Slides>44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TGbe Editor’s Report</vt:lpstr>
      <vt:lpstr>Approve TG Minutes</vt:lpstr>
      <vt:lpstr>CR Submissions</vt:lpstr>
      <vt:lpstr>Tuesday MAC Agenda–EVE</vt:lpstr>
      <vt:lpstr>Thursday PHY Agenda–AM1</vt:lpstr>
      <vt:lpstr>Thursday MAC Agenda–AM1</vt:lpstr>
      <vt:lpstr>MAC Agenda–Backup</vt:lpstr>
      <vt:lpstr>Thursday Joint Agenda-PM1</vt:lpstr>
      <vt:lpstr>CR Submissions</vt:lpstr>
      <vt:lpstr>Motions</vt:lpstr>
      <vt:lpstr>Teleconference Plan</vt:lpstr>
      <vt:lpstr>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2024-03-14T18:26:20Z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