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92" r:id="rId22"/>
    <p:sldId id="1091" r:id="rId23"/>
    <p:sldId id="1090" r:id="rId24"/>
    <p:sldId id="1093" r:id="rId25"/>
    <p:sldId id="1094" r:id="rId26"/>
    <p:sldId id="1096" r:id="rId27"/>
    <p:sldId id="1082" r:id="rId28"/>
    <p:sldId id="1018" r:id="rId29"/>
    <p:sldId id="365" r:id="rId30"/>
    <p:sldId id="1016" r:id="rId31"/>
    <p:sldId id="1017" r:id="rId32"/>
    <p:sldId id="1098" r:id="rId33"/>
    <p:sldId id="1085" r:id="rId34"/>
    <p:sldId id="1088" r:id="rId35"/>
    <p:sldId id="1089" r:id="rId36"/>
    <p:sldId id="1097" r:id="rId37"/>
    <p:sldId id="356" r:id="rId38"/>
    <p:sldId id="1039" r:id="rId39"/>
    <p:sldId id="1069" r:id="rId40"/>
    <p:sldId id="997" r:id="rId41"/>
    <p:sldId id="362" r:id="rId42"/>
    <p:sldId id="981" r:id="rId43"/>
    <p:sldId id="1015" r:id="rId44"/>
    <p:sldId id="323" r:id="rId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BF4D91-7971-4BD5-ACFB-6ADC0D7A16D2}" v="53" dt="2024-03-11T01:02:35.9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docChgLst>
    <pc:chgData name="Alfred Asterjadhi" userId="39de57b9-85c0-4fd1-aaac-8ca2b6560ad0" providerId="ADAL" clId="{65BF4D91-7971-4BD5-ACFB-6ADC0D7A16D2}"/>
    <pc:docChg chg="undo custSel addSld delSld modSld modMainMaster">
      <pc:chgData name="Alfred Asterjadhi" userId="39de57b9-85c0-4fd1-aaac-8ca2b6560ad0" providerId="ADAL" clId="{65BF4D91-7971-4BD5-ACFB-6ADC0D7A16D2}" dt="2024-03-11T01:04:28.723" v="1079" actId="20577"/>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11T01:04:28.723" v="1079" actId="2057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graphicFrameChg chg="mod modGraphic">
          <ac:chgData name="Alfred Asterjadhi" userId="39de57b9-85c0-4fd1-aaac-8ca2b6560ad0" providerId="ADAL" clId="{65BF4D91-7971-4BD5-ACFB-6ADC0D7A16D2}" dt="2024-03-11T01:04:28.723" v="107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11T00:37:01.865" v="941" actId="20577"/>
        <pc:sldMkLst>
          <pc:docMk/>
          <pc:sldMk cId="2243228416" sldId="299"/>
        </pc:sldMkLst>
        <pc:spChg chg="mod">
          <ac:chgData name="Alfred Asterjadhi" userId="39de57b9-85c0-4fd1-aaac-8ca2b6560ad0" providerId="ADAL" clId="{65BF4D91-7971-4BD5-ACFB-6ADC0D7A16D2}" dt="2024-03-11T00:37:01.865" v="941" actId="20577"/>
          <ac:spMkLst>
            <pc:docMk/>
            <pc:sldMk cId="2243228416" sldId="299"/>
            <ac:spMk id="6" creationId="{CA57C26B-2146-F1F1-CCAD-5EFC80B83624}"/>
          </ac:spMkLst>
        </pc:spChg>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09T17:55:43.392" v="920" actId="13926"/>
        <pc:sldMkLst>
          <pc:docMk/>
          <pc:sldMk cId="3930036297" sldId="356"/>
        </pc:sldMkLst>
        <pc:spChg chg="mod">
          <ac:chgData name="Alfred Asterjadhi" userId="39de57b9-85c0-4fd1-aaac-8ca2b6560ad0" providerId="ADAL" clId="{65BF4D91-7971-4BD5-ACFB-6ADC0D7A16D2}" dt="2024-03-09T17:55:43.392" v="920" actId="13926"/>
          <ac:spMkLst>
            <pc:docMk/>
            <pc:sldMk cId="3930036297" sldId="356"/>
            <ac:spMk id="2" creationId="{4B5F0D0E-8BB7-48AB-9160-728B8B3399A2}"/>
          </ac:spMkLst>
        </pc:spChg>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modSp mod">
        <pc:chgData name="Alfred Asterjadhi" userId="39de57b9-85c0-4fd1-aaac-8ca2b6560ad0" providerId="ADAL" clId="{65BF4D91-7971-4BD5-ACFB-6ADC0D7A16D2}" dt="2024-03-08T16:47:03.633" v="720"/>
        <pc:sldMkLst>
          <pc:docMk/>
          <pc:sldMk cId="3576977642" sldId="362"/>
        </pc:sldMkLst>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ldChg>
      <pc:sldChg chg="addSp delSp modSp mod chgLayout">
        <pc:chgData name="Alfred Asterjadhi" userId="39de57b9-85c0-4fd1-aaac-8ca2b6560ad0" providerId="ADAL" clId="{65BF4D91-7971-4BD5-ACFB-6ADC0D7A16D2}" dt="2024-03-11T00:40:32.192" v="965" actId="404"/>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11T00:40:32.192" v="965" actId="404"/>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08T16:47:02.152" v="719"/>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ldChg>
      <pc:sldChg chg="modSp mod">
        <pc:chgData name="Alfred Asterjadhi" userId="39de57b9-85c0-4fd1-aaac-8ca2b6560ad0" providerId="ADAL" clId="{65BF4D91-7971-4BD5-ACFB-6ADC0D7A16D2}" dt="2024-03-11T01:01:08.409" v="1058" actId="255"/>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modGraphic">
          <ac:chgData name="Alfred Asterjadhi" userId="39de57b9-85c0-4fd1-aaac-8ca2b6560ad0" providerId="ADAL" clId="{65BF4D91-7971-4BD5-ACFB-6ADC0D7A16D2}" dt="2024-03-11T01:01:08.409" v="1058" actId="255"/>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08T16:47:07.426" v="722"/>
        <pc:sldMkLst>
          <pc:docMk/>
          <pc:sldMk cId="1867128610" sldId="1015"/>
        </pc:sldMkLst>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modSp mod">
        <pc:chgData name="Alfred Asterjadhi" userId="39de57b9-85c0-4fd1-aaac-8ca2b6560ad0" providerId="ADAL" clId="{65BF4D91-7971-4BD5-ACFB-6ADC0D7A16D2}" dt="2024-03-11T00:45:13.657" v="984" actId="20577"/>
        <pc:sldMkLst>
          <pc:docMk/>
          <pc:sldMk cId="3604798043" sldId="1016"/>
        </pc:sldMkLst>
        <pc:spChg chg="mod">
          <ac:chgData name="Alfred Asterjadhi" userId="39de57b9-85c0-4fd1-aaac-8ca2b6560ad0" providerId="ADAL" clId="{65BF4D91-7971-4BD5-ACFB-6ADC0D7A16D2}" dt="2024-03-11T00:45:13.657" v="984" actId="20577"/>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ldChg>
      <pc:sldChg chg="modSp mod">
        <pc:chgData name="Alfred Asterjadhi" userId="39de57b9-85c0-4fd1-aaac-8ca2b6560ad0" providerId="ADAL" clId="{65BF4D91-7971-4BD5-ACFB-6ADC0D7A16D2}" dt="2024-03-11T01:02:13.016" v="1077" actId="6549"/>
        <pc:sldMkLst>
          <pc:docMk/>
          <pc:sldMk cId="4027437955" sldId="1017"/>
        </pc:sldMkLst>
        <pc:spChg chg="mod">
          <ac:chgData name="Alfred Asterjadhi" userId="39de57b9-85c0-4fd1-aaac-8ca2b6560ad0" providerId="ADAL" clId="{65BF4D91-7971-4BD5-ACFB-6ADC0D7A16D2}" dt="2024-03-09T01:54:34.555" v="905" actId="20577"/>
          <ac:spMkLst>
            <pc:docMk/>
            <pc:sldMk cId="4027437955" sldId="1017"/>
            <ac:spMk id="2" creationId="{3D4A45D8-2F9A-F2CA-AD57-6FBDBDBF4F24}"/>
          </ac:spMkLst>
        </pc:spChg>
        <pc:spChg chg="mod">
          <ac:chgData name="Alfred Asterjadhi" userId="39de57b9-85c0-4fd1-aaac-8ca2b6560ad0" providerId="ADAL" clId="{65BF4D91-7971-4BD5-ACFB-6ADC0D7A16D2}" dt="2024-03-11T01:02:13.016" v="1077" actId="6549"/>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09T01:54:29.745" v="900" actId="20577"/>
        <pc:sldMkLst>
          <pc:docMk/>
          <pc:sldMk cId="4282743175" sldId="1018"/>
        </pc:sldMkLst>
        <pc:spChg chg="mod">
          <ac:chgData name="Alfred Asterjadhi" userId="39de57b9-85c0-4fd1-aaac-8ca2b6560ad0" providerId="ADAL" clId="{65BF4D91-7971-4BD5-ACFB-6ADC0D7A16D2}" dt="2024-03-08T16:41:23.333" v="667"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9T01:54:29.745" v="900" actId="20577"/>
          <ac:spMkLst>
            <pc:docMk/>
            <pc:sldMk cId="4282743175" sldId="1018"/>
            <ac:spMk id="3" creationId="{DFB0BA47-D7B6-4F95-932E-A7AA615BC440}"/>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modSp mod">
        <pc:chgData name="Alfred Asterjadhi" userId="39de57b9-85c0-4fd1-aaac-8ca2b6560ad0" providerId="ADAL" clId="{65BF4D91-7971-4BD5-ACFB-6ADC0D7A16D2}" dt="2024-03-08T16:46:59.146" v="717"/>
        <pc:sldMkLst>
          <pc:docMk/>
          <pc:sldMk cId="3814028870" sldId="1039"/>
        </pc:sldMkLst>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sldChg>
      <pc:sldChg chg="modSp mod">
        <pc:chgData name="Alfred Asterjadhi" userId="39de57b9-85c0-4fd1-aaac-8ca2b6560ad0" providerId="ADAL" clId="{65BF4D91-7971-4BD5-ACFB-6ADC0D7A16D2}" dt="2024-03-08T16:47:00.753" v="718"/>
        <pc:sldMkLst>
          <pc:docMk/>
          <pc:sldMk cId="1268796722" sldId="1069"/>
        </pc:sldMkLst>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08T16:46:38.788" v="705"/>
        <pc:sldMkLst>
          <pc:docMk/>
          <pc:sldMk cId="241393342" sldId="1082"/>
        </pc:sldMkLst>
        <pc:spChg chg="mod">
          <ac:chgData name="Alfred Asterjadhi" userId="39de57b9-85c0-4fd1-aaac-8ca2b6560ad0" providerId="ADAL" clId="{65BF4D91-7971-4BD5-ACFB-6ADC0D7A16D2}" dt="2024-03-08T16:18:06.191" v="247" actId="13926"/>
          <ac:spMkLst>
            <pc:docMk/>
            <pc:sldMk cId="241393342" sldId="1082"/>
            <ac:spMk id="2" creationId="{4B5F0D0E-8BB7-48AB-9160-728B8B3399A2}"/>
          </ac:spMkLst>
        </pc:spChg>
        <pc:spChg chg="mod">
          <ac:chgData name="Alfred Asterjadhi" userId="39de57b9-85c0-4fd1-aaac-8ca2b6560ad0" providerId="ADAL" clId="{65BF4D91-7971-4BD5-ACFB-6ADC0D7A16D2}" dt="2024-03-08T16:18:00.021" v="246" actId="255"/>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11T00:38:36.040" v="954" actId="13926"/>
        <pc:sldMkLst>
          <pc:docMk/>
          <pc:sldMk cId="2501485540" sldId="1085"/>
        </pc:sldMkLst>
        <pc:spChg chg="mod">
          <ac:chgData name="Alfred Asterjadhi" userId="39de57b9-85c0-4fd1-aaac-8ca2b6560ad0" providerId="ADAL" clId="{65BF4D91-7971-4BD5-ACFB-6ADC0D7A16D2}" dt="2024-03-11T00:38:36.040" v="954" actId="13926"/>
          <ac:spMkLst>
            <pc:docMk/>
            <pc:sldMk cId="2501485540" sldId="1085"/>
            <ac:spMk id="2" creationId="{4B5F0D0E-8BB7-48AB-9160-728B8B3399A2}"/>
          </ac:spMkLst>
        </pc:spChg>
        <pc:spChg chg="mod">
          <ac:chgData name="Alfred Asterjadhi" userId="39de57b9-85c0-4fd1-aaac-8ca2b6560ad0" providerId="ADAL" clId="{65BF4D91-7971-4BD5-ACFB-6ADC0D7A16D2}" dt="2024-03-08T16:21:33.509" v="285" actId="21"/>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del mod">
        <pc:chgData name="Alfred Asterjadhi" userId="39de57b9-85c0-4fd1-aaac-8ca2b6560ad0" providerId="ADAL" clId="{65BF4D91-7971-4BD5-ACFB-6ADC0D7A16D2}" dt="2024-03-11T00:38:29.016" v="952" actId="47"/>
        <pc:sldMkLst>
          <pc:docMk/>
          <pc:sldMk cId="137095402" sldId="1086"/>
        </pc:sldMkLst>
        <pc:spChg chg="mod">
          <ac:chgData name="Alfred Asterjadhi" userId="39de57b9-85c0-4fd1-aaac-8ca2b6560ad0" providerId="ADAL" clId="{65BF4D91-7971-4BD5-ACFB-6ADC0D7A16D2}" dt="2024-03-11T00:37:44.602" v="947" actId="400"/>
          <ac:spMkLst>
            <pc:docMk/>
            <pc:sldMk cId="137095402" sldId="1086"/>
            <ac:spMk id="2" creationId="{4B5F0D0E-8BB7-48AB-9160-728B8B3399A2}"/>
          </ac:spMkLst>
        </pc:spChg>
        <pc:spChg chg="mod">
          <ac:chgData name="Alfred Asterjadhi" userId="39de57b9-85c0-4fd1-aaac-8ca2b6560ad0" providerId="ADAL" clId="{65BF4D91-7971-4BD5-ACFB-6ADC0D7A16D2}" dt="2024-03-09T17:55:16.058" v="916" actId="2057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del mod">
        <pc:chgData name="Alfred Asterjadhi" userId="39de57b9-85c0-4fd1-aaac-8ca2b6560ad0" providerId="ADAL" clId="{65BF4D91-7971-4BD5-ACFB-6ADC0D7A16D2}" dt="2024-03-11T00:38:30.661" v="953" actId="47"/>
        <pc:sldMkLst>
          <pc:docMk/>
          <pc:sldMk cId="1114118589" sldId="1087"/>
        </pc:sldMkLst>
        <pc:spChg chg="mod">
          <ac:chgData name="Alfred Asterjadhi" userId="39de57b9-85c0-4fd1-aaac-8ca2b6560ad0" providerId="ADAL" clId="{65BF4D91-7971-4BD5-ACFB-6ADC0D7A16D2}" dt="2024-03-11T00:38:06.216" v="949" actId="400"/>
          <ac:spMkLst>
            <pc:docMk/>
            <pc:sldMk cId="1114118589" sldId="1087"/>
            <ac:spMk id="2" creationId="{4B5F0D0E-8BB7-48AB-9160-728B8B3399A2}"/>
          </ac:spMkLst>
        </pc:spChg>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11T00:37:36.568" v="946" actId="404"/>
        <pc:sldMkLst>
          <pc:docMk/>
          <pc:sldMk cId="3264687494" sldId="1088"/>
        </pc:sldMkLst>
        <pc:spChg chg="mod">
          <ac:chgData name="Alfred Asterjadhi" userId="39de57b9-85c0-4fd1-aaac-8ca2b6560ad0" providerId="ADAL" clId="{65BF4D91-7971-4BD5-ACFB-6ADC0D7A16D2}" dt="2024-03-09T17:55:35.409" v="918" actId="13926"/>
          <ac:spMkLst>
            <pc:docMk/>
            <pc:sldMk cId="3264687494" sldId="1088"/>
            <ac:spMk id="2" creationId="{4B5F0D0E-8BB7-48AB-9160-728B8B3399A2}"/>
          </ac:spMkLst>
        </pc:spChg>
        <pc:spChg chg="mod">
          <ac:chgData name="Alfred Asterjadhi" userId="39de57b9-85c0-4fd1-aaac-8ca2b6560ad0" providerId="ADAL" clId="{65BF4D91-7971-4BD5-ACFB-6ADC0D7A16D2}" dt="2024-03-11T00:37:36.568" v="946" actId="404"/>
          <ac:spMkLst>
            <pc:docMk/>
            <pc:sldMk cId="3264687494" sldId="1088"/>
            <ac:spMk id="3" creationId="{DFB0BA47-D7B6-4F95-932E-A7AA615BC440}"/>
          </ac:spMkLst>
        </pc:spChg>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modSp mod">
        <pc:chgData name="Alfred Asterjadhi" userId="39de57b9-85c0-4fd1-aaac-8ca2b6560ad0" providerId="ADAL" clId="{65BF4D91-7971-4BD5-ACFB-6ADC0D7A16D2}" dt="2024-03-11T00:38:15.665" v="950" actId="21"/>
        <pc:sldMkLst>
          <pc:docMk/>
          <pc:sldMk cId="174397000" sldId="1089"/>
        </pc:sldMkLst>
        <pc:spChg chg="mod">
          <ac:chgData name="Alfred Asterjadhi" userId="39de57b9-85c0-4fd1-aaac-8ca2b6560ad0" providerId="ADAL" clId="{65BF4D91-7971-4BD5-ACFB-6ADC0D7A16D2}" dt="2024-03-09T17:55:37.756" v="919" actId="13926"/>
          <ac:spMkLst>
            <pc:docMk/>
            <pc:sldMk cId="174397000" sldId="1089"/>
            <ac:spMk id="2" creationId="{4B5F0D0E-8BB7-48AB-9160-728B8B3399A2}"/>
          </ac:spMkLst>
        </pc:spChg>
        <pc:spChg chg="mod">
          <ac:chgData name="Alfred Asterjadhi" userId="39de57b9-85c0-4fd1-aaac-8ca2b6560ad0" providerId="ADAL" clId="{65BF4D91-7971-4BD5-ACFB-6ADC0D7A16D2}" dt="2024-03-11T00:38:15.665" v="950" actId="21"/>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sldChg>
      <pc:sldChg chg="modSp add mod">
        <pc:chgData name="Alfred Asterjadhi" userId="39de57b9-85c0-4fd1-aaac-8ca2b6560ad0" providerId="ADAL" clId="{65BF4D91-7971-4BD5-ACFB-6ADC0D7A16D2}" dt="2024-03-11T01:01:32.416" v="1064" actId="255"/>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modGraphic">
          <ac:chgData name="Alfred Asterjadhi" userId="39de57b9-85c0-4fd1-aaac-8ca2b6560ad0" providerId="ADAL" clId="{65BF4D91-7971-4BD5-ACFB-6ADC0D7A16D2}" dt="2024-03-11T01:01:32.416" v="1064" actId="255"/>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11T01:01:24.284" v="1062" actId="255"/>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modGraphic">
          <ac:chgData name="Alfred Asterjadhi" userId="39de57b9-85c0-4fd1-aaac-8ca2b6560ad0" providerId="ADAL" clId="{65BF4D91-7971-4BD5-ACFB-6ADC0D7A16D2}" dt="2024-03-11T01:01:24.284" v="1062" actId="255"/>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11T01:01:18.036" v="1060" actId="255"/>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modGraphic">
          <ac:chgData name="Alfred Asterjadhi" userId="39de57b9-85c0-4fd1-aaac-8ca2b6560ad0" providerId="ADAL" clId="{65BF4D91-7971-4BD5-ACFB-6ADC0D7A16D2}" dt="2024-03-11T01:01:18.036" v="1060" actId="255"/>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11T01:01:42.086" v="1066" actId="255"/>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11T01:01:42.086" v="1066" actId="255"/>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11T01:01:48.840" v="1068" actId="255"/>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11T01:01:48.840" v="1068" actId="255"/>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11T01:02:00.785" v="1075" actId="404"/>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modGraphic">
          <ac:chgData name="Alfred Asterjadhi" userId="39de57b9-85c0-4fd1-aaac-8ca2b6560ad0" providerId="ADAL" clId="{65BF4D91-7971-4BD5-ACFB-6ADC0D7A16D2}" dt="2024-03-11T01:02:00.785" v="1075" actId="404"/>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11T00:38:18.319" v="951"/>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11T00:38:18.319" v="951"/>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Chg chg="add">
        <pc:chgData name="Alfred Asterjadhi" userId="39de57b9-85c0-4fd1-aaac-8ca2b6560ad0" providerId="ADAL" clId="{65BF4D91-7971-4BD5-ACFB-6ADC0D7A16D2}" dt="2024-03-09T01:53:05.284" v="799" actId="2890"/>
        <pc:sldMkLst>
          <pc:docMk/>
          <pc:sldMk cId="155139106" sldId="1098"/>
        </pc:sldMkLst>
      </pc:sldChg>
      <pc:sldMasterChg chg="modSp mod">
        <pc:chgData name="Alfred Asterjadhi" userId="39de57b9-85c0-4fd1-aaac-8ca2b6560ad0" providerId="ADAL" clId="{65BF4D91-7971-4BD5-ACFB-6ADC0D7A16D2}" dt="2024-03-11T00:39:00.594" v="956" actId="20577"/>
        <pc:sldMasterMkLst>
          <pc:docMk/>
          <pc:sldMasterMk cId="0" sldId="2147483648"/>
        </pc:sldMasterMkLst>
        <pc:spChg chg="mod">
          <ac:chgData name="Alfred Asterjadhi" userId="39de57b9-85c0-4fd1-aaac-8ca2b6560ad0" providerId="ADAL" clId="{65BF4D91-7971-4BD5-ACFB-6ADC0D7A16D2}" dt="2024-03-11T00:39:00.594" v="956" actId="20577"/>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802.11-24/0237r3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430-00-00be-proposed-resolution-to-alignment-issue-in-figure-9-416.ppt"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5.xml"/><Relationship Id="rId5" Type="http://schemas.openxmlformats.org/officeDocument/2006/relationships/hyperlink" Target="https://mentor.ieee.org/802.11/dcn/24/11-24-0483-00-00be-cr-for-eht-link-adaptation.docx" TargetMode="External"/><Relationship Id="rId4" Type="http://schemas.openxmlformats.org/officeDocument/2006/relationships/hyperlink" Target="https://mentor.ieee.org/802.11/dcn/24/11-24-0368-00-00be-resolutions-for-cid-22177.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260-00-00be-sa-ballots-cr-for-eht-sig-and-annex-z.docx" TargetMode="External"/><Relationship Id="rId2" Type="http://schemas.openxmlformats.org/officeDocument/2006/relationships/hyperlink" Target="https://mentor.ieee.org/802.11/dcn/24/11-24-0273-01-00be-cr-1st-sa-ballot-subclause-3-2-1.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434-00-00be-cr-for-cid22344.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319-00-00be-cr-for-miscellaneous-cids-part-ii.docx" TargetMode="External"/><Relationship Id="rId3" Type="http://schemas.openxmlformats.org/officeDocument/2006/relationships/hyperlink" Target="https://mentor.ieee.org/802.11/dcn/24/11-24-0294-00-00be-sa-ballot-cr-for-35-3-7-5.docx" TargetMode="External"/><Relationship Id="rId7" Type="http://schemas.openxmlformats.org/officeDocument/2006/relationships/hyperlink" Target="https://mentor.ieee.org/802.11/dcn/24/11-24-0305-00-00be-cr-for-rcm-relevant-cids.docx" TargetMode="External"/><Relationship Id="rId2" Type="http://schemas.openxmlformats.org/officeDocument/2006/relationships/hyperlink" Target="https://mentor.ieee.org/802.11/dcn/24/11-24-0293-00-00be-sa-ballot-cr-for-35-3-7-5-2.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291-00-00be-resolution-of-epcs-related-cids-sa-ballot.docx" TargetMode="External"/><Relationship Id="rId11" Type="http://schemas.openxmlformats.org/officeDocument/2006/relationships/hyperlink" Target="https://mentor.ieee.org/802.11/dcn/24/11-24-0323-00-00be-isb-cr-for-cid-22390.docx" TargetMode="External"/><Relationship Id="rId5" Type="http://schemas.openxmlformats.org/officeDocument/2006/relationships/hyperlink" Target="https://mentor.ieee.org/802.11/dcn/24/11-24-0292-00-00be-resolution-of-definition-related-cids-sa-ballot.docx" TargetMode="External"/><Relationship Id="rId10" Type="http://schemas.openxmlformats.org/officeDocument/2006/relationships/hyperlink" Target="https://mentor.ieee.org/802.11/dcn/24/11-24-0322-00-00be-isb-cr-for-35-3-7-2-4.docx" TargetMode="External"/><Relationship Id="rId4" Type="http://schemas.openxmlformats.org/officeDocument/2006/relationships/hyperlink" Target="https://mentor.ieee.org/802.11/dcn/24/11-24-0296-04-00be-cr-for-miscellaneous-cids.docx" TargetMode="External"/><Relationship Id="rId9" Type="http://schemas.openxmlformats.org/officeDocument/2006/relationships/hyperlink" Target="https://mentor.ieee.org/802.11/dcn/24/11-24-0321-00-00be-initial-sa-ballot-cr-for-cid-22159.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0300-00-00be-proposed-resolutions-for-cid-22382-cid-22383.doc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0357-00-00be-initial-sa-ballot-cr-for-35-3-21-2.docx"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359-00-00be-d5-0-cr-for-p2p-buffer-report.docx" TargetMode="External"/><Relationship Id="rId2" Type="http://schemas.openxmlformats.org/officeDocument/2006/relationships/hyperlink" Target="https://mentor.ieee.org/802.11/dcn/24/11-24-0358-00-00be-d5-0-cr-for-miscellaneous-cids.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63-00-00be-saballotd5-0-cid22216.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286-00-00be-proposed-resolution-for-cid-22236.docx" TargetMode="External"/><Relationship Id="rId2" Type="http://schemas.openxmlformats.org/officeDocument/2006/relationships/hyperlink" Target="https://mentor.ieee.org/802.11/dcn/24/11-24-0363-00-00be-saballotd5-0-cid22216.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40-00-00be-proposed-resolution-for-cid-22367.docx" TargetMode="External"/><Relationship Id="rId5" Type="http://schemas.openxmlformats.org/officeDocument/2006/relationships/hyperlink" Target="https://mentor.ieee.org/802.11/dcn/24/11-24-0304-03-00be-d5-0-cr-for-ml-reconfiguration-part-1.docx" TargetMode="External"/><Relationship Id="rId4" Type="http://schemas.openxmlformats.org/officeDocument/2006/relationships/hyperlink" Target="https://mentor.ieee.org/802.11/dcn/24/11-24-0319-01-00be-cr-for-miscellaneous-cids-part-ii.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0305-00-00be-cr-for-rcm-relevant-cids.docx" TargetMode="External"/><Relationship Id="rId3" Type="http://schemas.openxmlformats.org/officeDocument/2006/relationships/hyperlink" Target="https://mentor.ieee.org/802.11/dcn/24/11-24-0319-00-00be-cr-for-miscellaneous-cids-part-ii.docx" TargetMode="External"/><Relationship Id="rId7" Type="http://schemas.openxmlformats.org/officeDocument/2006/relationships/hyperlink" Target="https://mentor.ieee.org/802.11/dcn/24/11-24-0323-00-00be-isb-cr-for-cid-22390.docx" TargetMode="External"/><Relationship Id="rId2" Type="http://schemas.openxmlformats.org/officeDocument/2006/relationships/hyperlink" Target="https://mentor.ieee.org/802.11/dcn/24/11-24-0296-04-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0-00be-isb-cr-for-35-3-7-2-4.docx" TargetMode="External"/><Relationship Id="rId5" Type="http://schemas.openxmlformats.org/officeDocument/2006/relationships/hyperlink" Target="https://mentor.ieee.org/802.11/dcn/24/11-24-0292-00-00be-resolution-of-definition-related-cids-sa-ballot.docx" TargetMode="External"/><Relationship Id="rId4" Type="http://schemas.openxmlformats.org/officeDocument/2006/relationships/hyperlink" Target="https://mentor.ieee.org/802.11/dcn/24/11-24-0291-00-00be-resolution-of-epcs-related-cids-sa-ballot.docx" TargetMode="External"/><Relationship Id="rId9" Type="http://schemas.openxmlformats.org/officeDocument/2006/relationships/hyperlink" Target="https://mentor.ieee.org/802.11/dcn/24/11-24-0321-00-00be-initial-sa-ballot-cr-for-cid-22159.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254-03-00be-ieee-802-11be-initial-sa-ballot-comments.xlsx" TargetMode="External"/><Relationship Id="rId2" Type="http://schemas.openxmlformats.org/officeDocument/2006/relationships/hyperlink" Target="https://mentor.ieee.org/802.11/dcn/24/11-24-0206-09-00be-jan-mar-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377-01-00be-tgbe-january-march-teleconference-minute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4/11-24-0255-05-00be-tgbe-editor-s-report-on-initial-sa-ballot.ppt"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0430-00-00be-proposed-resolution-to-alignment-issue-in-figure-9-416.ppt"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81-00-00be-cr-cid22289.docx" TargetMode="External"/><Relationship Id="rId5" Type="http://schemas.openxmlformats.org/officeDocument/2006/relationships/hyperlink" Target="https://mentor.ieee.org/802.11/dcn/24/11-24-0483-00-00be-cr-for-eht-link-adaptation.docx" TargetMode="External"/><Relationship Id="rId4" Type="http://schemas.openxmlformats.org/officeDocument/2006/relationships/hyperlink" Target="https://mentor.ieee.org/802.11/dcn/24/11-24-0368-00-00be-resolutions-for-cid-22177.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4/11-24-0358-00-00be-d5-0-cr-for-miscellaneous-cids.docx" TargetMode="External"/><Relationship Id="rId2" Type="http://schemas.openxmlformats.org/officeDocument/2006/relationships/hyperlink" Target="https://mentor.ieee.org/802.11/dcn/24/11-24-0357-00-00be-initial-sa-ballot-cr-for-35-3-2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86-00-00be-proposed-resolution-for-cid-22236.docx" TargetMode="External"/><Relationship Id="rId5" Type="http://schemas.openxmlformats.org/officeDocument/2006/relationships/hyperlink" Target="https://mentor.ieee.org/802.11/dcn/24/11-24-0363-00-00be-saballotd5-0-cid22216.docx" TargetMode="External"/><Relationship Id="rId4" Type="http://schemas.openxmlformats.org/officeDocument/2006/relationships/hyperlink" Target="https://mentor.ieee.org/802.11/dcn/24/11-24-0359-00-00be-d5-0-cr-for-p2p-buffer-report.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260-00-00be-sa-ballots-cr-for-eht-sig-and-annex-z.docx" TargetMode="External"/><Relationship Id="rId2" Type="http://schemas.openxmlformats.org/officeDocument/2006/relationships/hyperlink" Target="https://mentor.ieee.org/802.11/dcn/24/11-24-0273-01-00be-cr-1st-sa-ballot-subclause-3-2-1.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434-00-00be-cr-for-cid22344.doc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 and conf calls</a:t>
            </a:r>
          </a:p>
          <a:p>
            <a:pPr>
              <a:buFont typeface="Arial" panose="020B0604020202020204" pitchFamily="34" charset="0"/>
              <a:buChar char="•"/>
            </a:pPr>
            <a:r>
              <a:rPr lang="en-US" sz="1800" dirty="0"/>
              <a:t>Approve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a:lnSpc>
                <a:spcPct val="80000"/>
              </a:lnSpc>
              <a:buFont typeface="Arial" panose="020B0604020202020204" pitchFamily="34" charset="0"/>
              <a:buChar char="•"/>
            </a:pPr>
            <a:r>
              <a:rPr lang="en-US" altLang="en-US" sz="1400" dirty="0"/>
              <a:t>Monday AM1 (08:00-10:00)</a:t>
            </a:r>
          </a:p>
          <a:p>
            <a:pPr lvl="1">
              <a:lnSpc>
                <a:spcPct val="80000"/>
              </a:lnSpc>
              <a:buFont typeface="Arial" panose="020B0604020202020204" pitchFamily="34" charset="0"/>
              <a:buChar char="•"/>
            </a:pPr>
            <a:r>
              <a:rPr lang="en-US" altLang="en-US" sz="1200" dirty="0"/>
              <a:t>MAC Ad-Hoc session (chaired by Jeongki)</a:t>
            </a:r>
          </a:p>
          <a:p>
            <a:pPr lvl="0">
              <a:buFont typeface="Arial" panose="020B0604020202020204" pitchFamily="34" charset="0"/>
              <a:buChar char="•"/>
            </a:pPr>
            <a:r>
              <a:rPr lang="en-US" altLang="en-US" sz="1400" dirty="0"/>
              <a:t>Monday, PM1, Joint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TGbe minutes from January 2024 meeting</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EVE (19:30-21:30)</a:t>
            </a:r>
          </a:p>
          <a:p>
            <a:pPr lvl="1">
              <a:lnSpc>
                <a:spcPct val="80000"/>
              </a:lnSpc>
              <a:buFont typeface="Arial" panose="020B0604020202020204" pitchFamily="34" charset="0"/>
              <a:buChar char="•"/>
            </a:pPr>
            <a:r>
              <a:rPr lang="en-US" altLang="en-US" sz="1200" dirty="0"/>
              <a:t>MAC Ad-Hoc session (chaired by Jeongki)</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kern="0" dirty="0"/>
              <a:t>Thursday AM1 (08:00-10:00)</a:t>
            </a:r>
          </a:p>
          <a:p>
            <a:pPr lvl="1">
              <a:lnSpc>
                <a:spcPct val="80000"/>
              </a:lnSpc>
              <a:buFont typeface="Arial" panose="020B0604020202020204" pitchFamily="34" charset="0"/>
              <a:buChar char="•"/>
            </a:pPr>
            <a:r>
              <a:rPr lang="en-US" altLang="en-US" sz="1200" kern="0" dirty="0"/>
              <a:t>PHY Ad-Hoc session (chaired by Tianyu)</a:t>
            </a:r>
          </a:p>
          <a:p>
            <a:pPr lvl="1">
              <a:lnSpc>
                <a:spcPct val="80000"/>
              </a:lnSpc>
              <a:buFont typeface="Arial" panose="020B0604020202020204" pitchFamily="34" charset="0"/>
              <a:buChar char="•"/>
            </a:pPr>
            <a:r>
              <a:rPr lang="en-US" altLang="en-US" sz="1200" kern="0" dirty="0"/>
              <a:t>MAC Ad-Hoc session (chaired by Jeongki)</a:t>
            </a:r>
          </a:p>
          <a:p>
            <a:pPr>
              <a:lnSpc>
                <a:spcPct val="80000"/>
              </a:lnSpc>
              <a:buFont typeface="Arial" panose="020B0604020202020204" pitchFamily="34" charset="0"/>
              <a:buChar char="•"/>
            </a:pPr>
            <a:r>
              <a:rPr lang="en-US" altLang="en-US" sz="1400" kern="0" dirty="0"/>
              <a:t>Thursday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CR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95551418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algn="ctr"/>
                      <a:r>
                        <a:rPr lang="en-US" sz="1800" b="0" kern="1200" dirty="0">
                          <a:solidFill>
                            <a:schemeClr val="bg1">
                              <a:lumMod val="85000"/>
                            </a:schemeClr>
                          </a:solidFill>
                          <a:latin typeface="+mn-lt"/>
                          <a:ea typeface="+mn-ea"/>
                          <a:cs typeface="+mn-cs"/>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 [PHY/MAC]</a:t>
                      </a:r>
                    </a:p>
                  </a:txBody>
                  <a:tcPr/>
                </a:tc>
                <a:tc>
                  <a:txBody>
                    <a:bodyPr/>
                    <a:lstStyle/>
                    <a:p>
                      <a:pPr algn="ctr"/>
                      <a:r>
                        <a:rPr lang="en-US" sz="1800" b="0" kern="1200" dirty="0">
                          <a:solidFill>
                            <a:schemeClr val="bg1">
                              <a:lumMod val="85000"/>
                            </a:schemeClr>
                          </a:solidFill>
                          <a:latin typeface="+mn-lt"/>
                          <a:ea typeface="+mn-ea"/>
                          <a:cs typeface="+mn-cs"/>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u="sng" dirty="0">
                          <a:solidFill>
                            <a:schemeClr val="bg1">
                              <a:lumMod val="85000"/>
                            </a:schemeClr>
                          </a:solidFill>
                        </a:rPr>
                        <a:t>[PHY/MAC]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0" kern="1200" dirty="0">
                          <a:solidFill>
                            <a:schemeClr val="bg1">
                              <a:lumMod val="85000"/>
                            </a:schemeClr>
                          </a:solidFill>
                          <a:latin typeface="+mn-lt"/>
                          <a:ea typeface="+mn-ea"/>
                          <a:cs typeface="+mn-cs"/>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bg1">
                              <a:lumMod val="85000"/>
                            </a:schemeClr>
                          </a:solidFill>
                          <a:latin typeface="+mn-lt"/>
                          <a:ea typeface="+mn-ea"/>
                          <a:cs typeface="+mn-cs"/>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Joint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808091564"/>
              </p:ext>
            </p:extLst>
          </p:nvPr>
        </p:nvGraphicFramePr>
        <p:xfrm>
          <a:off x="851217" y="1582301"/>
          <a:ext cx="7736268" cy="350578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309r0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SA ballot on D5.0: Res. for TPE and Trigger frame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Yanjun Sun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381r0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CR_CID22289</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Xiaogang Chen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CID 22179 and 22180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Gong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430r0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Proposed Res. to Alignment issue in Figure 9-416</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Mark Hamilton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N/A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368r0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Resolutions for CID 22177</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Jianhan Liu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5"/>
                        </a:rPr>
                        <a:t>483r0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EHT link adaptation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Gong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01445955"/>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5206732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PHY</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478188628"/>
              </p:ext>
            </p:extLst>
          </p:nvPr>
        </p:nvGraphicFramePr>
        <p:xfrm>
          <a:off x="851217" y="1582301"/>
          <a:ext cx="7736268" cy="370416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2"/>
                        </a:rPr>
                        <a:t>273r1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cr-1st-sa-ballot-subclause-3-2-1</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Bo Sun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3"/>
                        </a:rPr>
                        <a:t>260r0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ballots CR for EHT-SIG and Annex Z</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Ross J. Yu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315r0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CRs on PHY comments from initial SA ballot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Bin Tian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328r0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SB1 20MHz-Only Limited Capabilities (CID 22381)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Youhan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SB1 Miscellaneous CIDs (CIDs 22104, 22217, 22218)</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Youhan Kim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434r0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CID22344</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Jinyoung Chun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01445955"/>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5206732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65429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370748223"/>
              </p:ext>
            </p:extLst>
          </p:nvPr>
        </p:nvGraphicFramePr>
        <p:xfrm>
          <a:off x="851217" y="1582301"/>
          <a:ext cx="7736268" cy="385656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2"/>
                        </a:rPr>
                        <a:t>293r0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SA ballot: CR for 35.3.7.5.2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mn-lt"/>
                          <a:ea typeface="Times New Roman" panose="02020603050405020304" pitchFamily="18" charset="0"/>
                        </a:rPr>
                        <a:t>Arik Klein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03/06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FFC000"/>
                          </a:solidFill>
                          <a:effectLst/>
                          <a:latin typeface="+mn-lt"/>
                          <a:ea typeface="Times New Roman" panose="02020603050405020304" pitchFamily="18" charset="0"/>
                        </a:rPr>
                        <a:t>Deferred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3"/>
                        </a:rPr>
                        <a:t>294r0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SA ballot: CR for 35.3.7.5</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mn-lt"/>
                          <a:ea typeface="Times New Roman" panose="02020603050405020304" pitchFamily="18" charset="0"/>
                        </a:rPr>
                        <a:t>Arik Klein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03/06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FFC000"/>
                          </a:solidFill>
                          <a:effectLst/>
                          <a:latin typeface="+mn-lt"/>
                          <a:ea typeface="Times New Roman" panose="02020603050405020304" pitchFamily="18" charset="0"/>
                        </a:rPr>
                        <a:t>Deferred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6</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rPr>
                        <a:t>296r4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Miscellaneous CIDs</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Po-Kai Huang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R4M-22C</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 SP-5C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27</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5"/>
                        </a:rPr>
                        <a:t>292r0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Resolution of Definition-Related CIDs (SA Ballot)</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John Wullert</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End of Feb)</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6"/>
                        </a:rPr>
                        <a:t>291r0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Resolution of EPCS-related CIDs (SA Ballot)</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John Wullert</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End of Feb)</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6</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312r0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D5.0 CR for CID-22055 &amp; 22192</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Kaiying Lu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End of Feb)</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u="sng">
                          <a:solidFill>
                            <a:srgbClr val="FF0000"/>
                          </a:solidFill>
                          <a:effectLst/>
                          <a:latin typeface="+mn-lt"/>
                          <a:ea typeface="Times New Roman" panose="02020603050405020304" pitchFamily="18" charset="0"/>
                          <a:hlinkClick r:id="rId7"/>
                        </a:rPr>
                        <a:t>305r0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SA-cr-for-RCM-relevant-CIDs</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Jay Yang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8"/>
                        </a:rPr>
                        <a:t>319r0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Miscellaneous CIDs Part II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Po-Kai Huang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u="sng">
                          <a:solidFill>
                            <a:srgbClr val="FF0000"/>
                          </a:solidFill>
                          <a:effectLst/>
                          <a:latin typeface="+mn-lt"/>
                          <a:ea typeface="Times New Roman" panose="02020603050405020304" pitchFamily="18" charset="0"/>
                          <a:hlinkClick r:id="rId9"/>
                        </a:rPr>
                        <a:t>321r0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Initial SA Ballot CR for CID 22159</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Juseong Moon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GB" sz="1000" u="sng">
                          <a:solidFill>
                            <a:srgbClr val="FF0000"/>
                          </a:solidFill>
                          <a:effectLst/>
                          <a:latin typeface="+mn-lt"/>
                          <a:ea typeface="Times New Roman" panose="02020603050405020304" pitchFamily="18" charset="0"/>
                          <a:hlinkClick r:id="rId10"/>
                        </a:rPr>
                        <a:t>322r0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ISB CR for 35.3.7.2.4</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Jason Y. Guo</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6</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u="sng">
                          <a:solidFill>
                            <a:srgbClr val="FF0000"/>
                          </a:solidFill>
                          <a:effectLst/>
                          <a:latin typeface="+mn-lt"/>
                          <a:ea typeface="Times New Roman" panose="02020603050405020304" pitchFamily="18" charset="0"/>
                          <a:hlinkClick r:id="rId11"/>
                        </a:rPr>
                        <a:t>323r0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ISB CR for CID 22390</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Jason Y. Guo</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2017046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919250884"/>
              </p:ext>
            </p:extLst>
          </p:nvPr>
        </p:nvGraphicFramePr>
        <p:xfrm>
          <a:off x="851217" y="1582301"/>
          <a:ext cx="7736268" cy="370416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802.11be ISB</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Laurent Cariou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miscellaneous CIDs on MLO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Giovanni Chisci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338r0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CIDs related to </a:t>
                      </a:r>
                      <a:r>
                        <a:rPr lang="en-GB" sz="1000" dirty="0" err="1">
                          <a:effectLst/>
                          <a:latin typeface="+mn-lt"/>
                          <a:ea typeface="Times New Roman" panose="02020603050405020304" pitchFamily="18" charset="0"/>
                        </a:rPr>
                        <a:t>rTWT</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George Cherian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SA1: Resolution for CIDs assigned to Abhi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Abhishek Patil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10</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2"/>
                        </a:rPr>
                        <a:t>300r0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Proposed Resolutions for CID-22382 &amp; CID-22383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Salvatore </a:t>
                      </a:r>
                      <a:r>
                        <a:rPr lang="en-GB" sz="1000" dirty="0" err="1">
                          <a:solidFill>
                            <a:srgbClr val="00B050"/>
                          </a:solidFill>
                          <a:effectLst/>
                          <a:latin typeface="+mn-lt"/>
                          <a:ea typeface="Times New Roman" panose="02020603050405020304" pitchFamily="18" charset="0"/>
                        </a:rPr>
                        <a:t>Talarico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Presented 03/06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FFC000"/>
                          </a:solidFill>
                          <a:effectLst/>
                          <a:latin typeface="+mn-lt"/>
                          <a:ea typeface="Times New Roman" panose="02020603050405020304" pitchFamily="18" charset="0"/>
                        </a:rPr>
                        <a:t>Deferred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329r0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SB1 Sounding Segmentation (CID 22373)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Youhan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ISAB CIDs on 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ISAB CIDs on P2P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20</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261r0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TTLM element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Mickael Lorgeoux</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339r0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35.1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35.3.16.8.3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22480146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23554799"/>
              </p:ext>
            </p:extLst>
          </p:nvPr>
        </p:nvGraphicFramePr>
        <p:xfrm>
          <a:off x="851217" y="1582301"/>
          <a:ext cx="7736268" cy="330792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341r0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SA Ballot CR for Miscellaneous CIDs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Ming Gan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Prop. Res. for CID 22320 and 22321 on initial SA ballot on D5.0</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Liuming Lu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TGbe Initial SA CR EMLSR 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347r0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SA Ballot CR for A-MPDU in EHT PPDU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SunHee Baek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for CIDs on SCS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Dibakar Das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ML Reconfiguration part 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Max Setup Link CIDs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Binita Gupta</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 F2F)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Misc. CIDs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Binita Gupta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356r0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 Ballot CR for STR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Insun Jang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357r0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Initial SA Ballot CR for 35.3.21.2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Guogang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949803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799471490"/>
              </p:ext>
            </p:extLst>
          </p:nvPr>
        </p:nvGraphicFramePr>
        <p:xfrm>
          <a:off x="851217" y="1582301"/>
          <a:ext cx="7736268" cy="3506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2"/>
                        </a:rPr>
                        <a:t>358r0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miscellaneous CIDs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Yunbo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FF0000"/>
                          </a:solidFill>
                          <a:effectLst/>
                          <a:latin typeface="+mn-lt"/>
                          <a:ea typeface="Times New Roman" panose="02020603050405020304" pitchFamily="18" charset="0"/>
                          <a:hlinkClick r:id="rId3"/>
                        </a:rPr>
                        <a:t>359r0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P2P buffer report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Yunbo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Initial CA ballot Miscellaneous CIDs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6</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Proposed resolutions to 11be initial SA ballot CIDs on EMLSR link number</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Qi Wang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Proposed resolution to 11be initial SA ballot CID on EMLSR co-ex indication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Qi Wang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April)</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Proposed resolution to 11be initial SA ballot CID-22374 on EMLSR group addressed frames delivery</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Qi Wang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363r0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SABallotD5.0 CID22216</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Thomas Derham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364r0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SA1: Resolution for CIDs assigned to </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Sanket Halamkar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(ETA: March)</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371r0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CIDs on R-TWT-Part 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 F2F)</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D5.0 CR for CIDs on R-TWT-Part 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42129070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MAC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4140783594"/>
              </p:ext>
            </p:extLst>
          </p:nvPr>
        </p:nvGraphicFramePr>
        <p:xfrm>
          <a:off x="851217" y="1582301"/>
          <a:ext cx="7736268" cy="32087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60635">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373r0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SABallotD5.0-CID22342</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Thomas Derham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376r0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SB1 CR for Negotiation of TTLM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Yongho Seok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(ETA: March)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286r0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Proposed-resolution-for-CID22236</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Yonggang Fang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5</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319r1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CR for Miscellaneous CIDs Part II</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304r3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D5.0 CR for ML Reconfiguration part 1</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Binita Gupta</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6"/>
                        </a:rPr>
                        <a:t>540r0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Proposed resolution for CID 22367</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Edward Au</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172850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chemeClr val="tx1"/>
                </a:solidFill>
                <a:effectLst/>
                <a:hlinkClick r:id="rId2"/>
              </a:rPr>
              <a:t>296r4</a:t>
            </a:r>
            <a:r>
              <a:rPr lang="en-US" sz="1200" b="0" i="0" strike="noStrike" dirty="0">
                <a:solidFill>
                  <a:schemeClr val="tx1"/>
                </a:solidFill>
                <a:effectLst/>
              </a:rPr>
              <a:t> CR for Miscellaneous CIDs				Po-Kai Huang 	 [5C SP]</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3"/>
              </a:rPr>
              <a:t>319r0</a:t>
            </a:r>
            <a:r>
              <a:rPr lang="en-US" sz="1200" b="0" i="0" strike="noStrike" dirty="0">
                <a:solidFill>
                  <a:schemeClr val="tx1"/>
                </a:solidFill>
                <a:effectLst/>
              </a:rPr>
              <a:t> CR for Miscellaneous CIDs Part II			Po-Kai Huang		</a:t>
            </a:r>
            <a:r>
              <a:rPr lang="en-US" sz="1200" dirty="0">
                <a:solidFill>
                  <a:schemeClr val="tx1"/>
                </a:solidFill>
              </a:rPr>
              <a:t> [2C]</a:t>
            </a:r>
            <a:endParaRPr lang="en-US" sz="1200" b="0" i="0" strike="noStrike" dirty="0">
              <a:solidFill>
                <a:schemeClr val="tx1"/>
              </a:solidFill>
              <a:effectLst/>
            </a:endParaRP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4"/>
              </a:rPr>
              <a:t>291r0</a:t>
            </a:r>
            <a:r>
              <a:rPr lang="en-US" sz="1200" dirty="0">
                <a:solidFill>
                  <a:schemeClr val="tx1"/>
                </a:solidFill>
              </a:rPr>
              <a:t> Resolution of EPCS-related CIDs (SA Ballot)		John Wullert		 [6C]</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5"/>
              </a:rPr>
              <a:t>292r0</a:t>
            </a:r>
            <a:r>
              <a:rPr lang="en-US" sz="1200" dirty="0">
                <a:solidFill>
                  <a:schemeClr val="tx1"/>
                </a:solidFill>
              </a:rPr>
              <a:t> Resolution of Definition-Related CIDs (SA Ballot)	John Wullert		 [3C]</a:t>
            </a: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6"/>
              </a:rPr>
              <a:t>322r0</a:t>
            </a:r>
            <a:r>
              <a:rPr lang="en-US" sz="1200" b="0" i="0" strike="noStrike" dirty="0">
                <a:solidFill>
                  <a:schemeClr val="tx1"/>
                </a:solidFill>
                <a:effectLst/>
              </a:rPr>
              <a:t> ISB CR for 35.3.7.2.4					Jason Y. Guo		</a:t>
            </a:r>
            <a:r>
              <a:rPr lang="en-US" sz="1200" dirty="0">
                <a:solidFill>
                  <a:schemeClr val="tx1"/>
                </a:solidFill>
              </a:rPr>
              <a:t> [6C]</a:t>
            </a:r>
            <a:endParaRPr lang="en-US" sz="1200" b="0" i="0" strike="noStrike" dirty="0">
              <a:solidFill>
                <a:schemeClr val="tx1"/>
              </a:solidFill>
              <a:effectLst/>
            </a:endParaRP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7"/>
              </a:rPr>
              <a:t>323r0</a:t>
            </a:r>
            <a:r>
              <a:rPr lang="en-US" sz="1200" b="0" i="0" strike="noStrike" dirty="0">
                <a:solidFill>
                  <a:schemeClr val="tx1"/>
                </a:solidFill>
                <a:effectLst/>
              </a:rPr>
              <a:t> ISB CR for CID 22390					Jason Y. Guo		</a:t>
            </a:r>
            <a:r>
              <a:rPr lang="en-US" sz="1200" dirty="0">
                <a:solidFill>
                  <a:schemeClr val="tx1"/>
                </a:solidFill>
              </a:rPr>
              <a:t> [1C]</a:t>
            </a:r>
            <a:endParaRPr lang="en-US" sz="1200" b="0" i="0" strike="noStrike" dirty="0">
              <a:solidFill>
                <a:schemeClr val="tx1"/>
              </a:solidFill>
              <a:effectLst/>
            </a:endParaRP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8"/>
              </a:rPr>
              <a:t>305r0</a:t>
            </a:r>
            <a:r>
              <a:rPr lang="en-US" sz="1200" b="0" i="0" strike="noStrike" dirty="0">
                <a:solidFill>
                  <a:schemeClr val="tx1"/>
                </a:solidFill>
                <a:effectLst/>
              </a:rPr>
              <a:t> SA-CR-for-RCM-relevant-CIDs				Jay Yang		</a:t>
            </a:r>
            <a:r>
              <a:rPr lang="en-US" sz="1200" dirty="0">
                <a:solidFill>
                  <a:schemeClr val="tx1"/>
                </a:solidFill>
              </a:rPr>
              <a:t> [3C]</a:t>
            </a:r>
            <a:endParaRPr lang="en-US" sz="1200" b="0" i="0" strike="noStrike" dirty="0">
              <a:solidFill>
                <a:schemeClr val="tx1"/>
              </a:solidFill>
              <a:effectLst/>
            </a:endParaRP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9"/>
              </a:rPr>
              <a:t>321r0</a:t>
            </a:r>
            <a:r>
              <a:rPr lang="en-US" sz="1200" b="0" i="0" strike="noStrike" dirty="0">
                <a:solidFill>
                  <a:schemeClr val="tx1"/>
                </a:solidFill>
                <a:effectLst/>
              </a:rPr>
              <a:t> Initial SA Ballot CR for CID 22159			Juseong Moon		</a:t>
            </a:r>
            <a:r>
              <a:rPr lang="en-US" sz="1200" dirty="0">
                <a:solidFill>
                  <a:schemeClr val="tx1"/>
                </a:solidFill>
              </a:rPr>
              <a:t> [1C]</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January 2024 meeting</a:t>
            </a:r>
          </a:p>
          <a:p>
            <a:pPr lvl="0">
              <a:lnSpc>
                <a:spcPct val="80000"/>
              </a:lnSpc>
              <a:buFont typeface="Arial" panose="020B0604020202020204" pitchFamily="34" charset="0"/>
              <a:buChar char="•"/>
            </a:pPr>
            <a:r>
              <a:rPr lang="en-US" altLang="en-US" sz="1400" dirty="0"/>
              <a:t>Approve TG minutes from January 2024</a:t>
            </a:r>
          </a:p>
          <a:p>
            <a:pPr lvl="0">
              <a:lnSpc>
                <a:spcPct val="80000"/>
              </a:lnSpc>
              <a:buFont typeface="Arial" panose="020B0604020202020204" pitchFamily="34" charset="0"/>
              <a:buChar char="•"/>
            </a:pPr>
            <a:r>
              <a:rPr lang="en-US" altLang="en-US" sz="1400" dirty="0"/>
              <a:t>TGbe Editor’s Report</a:t>
            </a:r>
          </a:p>
          <a:p>
            <a:pPr lvl="0">
              <a:lnSpc>
                <a:spcPct val="80000"/>
              </a:lnSpc>
              <a:buFont typeface="Arial" panose="020B0604020202020204" pitchFamily="34" charset="0"/>
              <a:buChar char="•"/>
            </a:pPr>
            <a:r>
              <a:rPr lang="en-US" altLang="en-US" sz="1400" dirty="0"/>
              <a:t>CR submissions</a:t>
            </a:r>
            <a:endParaRPr lang="en-US" altLang="en-US" sz="1100" dirty="0"/>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Jan.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416483" y="1981200"/>
            <a:ext cx="4530670" cy="4190999"/>
          </a:xfrm>
        </p:spPr>
        <p:txBody>
          <a:bodyPr/>
          <a:lstStyle/>
          <a:p>
            <a:pPr>
              <a:buFont typeface="Arial" panose="020B0604020202020204" pitchFamily="34" charset="0"/>
              <a:buChar char="•"/>
            </a:pPr>
            <a:r>
              <a:rPr lang="en-US" sz="1400" dirty="0"/>
              <a:t>Since the January interim</a:t>
            </a:r>
          </a:p>
          <a:p>
            <a:pPr marL="800100" lvl="1" indent="-342900">
              <a:buFont typeface="Arial" panose="020B0604020202020204" pitchFamily="34" charset="0"/>
              <a:buChar char="•"/>
            </a:pPr>
            <a:r>
              <a:rPr lang="en-US" sz="1200" dirty="0"/>
              <a:t>Delivered IEEE802.11be D5.0, and a D5.01</a:t>
            </a:r>
          </a:p>
          <a:p>
            <a:pPr marL="1200150" lvl="2" indent="-285750">
              <a:buFont typeface="Arial" panose="020B0604020202020204" pitchFamily="34" charset="0"/>
              <a:buChar char="•"/>
            </a:pPr>
            <a:r>
              <a:rPr lang="en-US" sz="1100" dirty="0"/>
              <a:t>Latter one is aligned with </a:t>
            </a:r>
            <a:r>
              <a:rPr lang="en-US" sz="1100" dirty="0" err="1"/>
              <a:t>REVme</a:t>
            </a:r>
            <a:r>
              <a:rPr lang="en-US" sz="1100" dirty="0"/>
              <a:t> D5.0</a:t>
            </a:r>
          </a:p>
          <a:p>
            <a:pPr marL="1200150" lvl="2" indent="-285750">
              <a:buFont typeface="Arial" panose="020B0604020202020204" pitchFamily="34" charset="0"/>
              <a:buChar char="•"/>
            </a:pPr>
            <a:r>
              <a:rPr lang="en-US" sz="1100" dirty="0"/>
              <a:t>Both drafts are available in the members area</a:t>
            </a:r>
          </a:p>
          <a:p>
            <a:pPr marL="800100" lvl="1" indent="-342900">
              <a:buFont typeface="Arial" panose="020B0604020202020204" pitchFamily="34" charset="0"/>
              <a:buChar char="•"/>
            </a:pPr>
            <a:r>
              <a:rPr lang="en-US" sz="1200" dirty="0"/>
              <a:t>Completed the initial SA ballot on TGbe D5.0</a:t>
            </a:r>
          </a:p>
          <a:p>
            <a:pPr marL="1200150" lvl="2" indent="-285750">
              <a:buFont typeface="Arial" panose="020B0604020202020204" pitchFamily="34" charset="0"/>
              <a:buChar char="•"/>
            </a:pPr>
            <a:r>
              <a:rPr lang="en-US" sz="1100" dirty="0"/>
              <a:t>Approval rate of ~82% with a total of 415 comments</a:t>
            </a:r>
          </a:p>
          <a:p>
            <a:pPr marL="1657350" lvl="3" indent="-285750">
              <a:buFont typeface="Arial" panose="020B0604020202020204" pitchFamily="34" charset="0"/>
              <a:buChar char="•"/>
            </a:pPr>
            <a:r>
              <a:rPr lang="en-US" sz="1050" dirty="0"/>
              <a:t>Includes 4 comments from SA Public Review process</a:t>
            </a:r>
          </a:p>
          <a:p>
            <a:pPr marL="800100" lvl="1" indent="-342900">
              <a:buFont typeface="Arial" panose="020B0604020202020204" pitchFamily="34" charset="0"/>
              <a:buChar char="•"/>
            </a:pPr>
            <a:r>
              <a:rPr lang="en-US" sz="1200" dirty="0"/>
              <a:t>Held 4 telcos between Feb. and March (</a:t>
            </a:r>
            <a:r>
              <a:rPr lang="en-US" sz="1200" dirty="0">
                <a:hlinkClick r:id="rId2"/>
              </a:rPr>
              <a:t>11-24/0206r9</a:t>
            </a:r>
            <a:r>
              <a:rPr lang="en-US" sz="1200" dirty="0"/>
              <a:t>)</a:t>
            </a:r>
          </a:p>
          <a:p>
            <a:pPr marL="1200150" lvl="2" indent="-285750">
              <a:buFont typeface="Arial" panose="020B0604020202020204" pitchFamily="34" charset="0"/>
              <a:buChar char="•"/>
            </a:pPr>
            <a:r>
              <a:rPr lang="en-US" sz="1100" dirty="0"/>
              <a:t>Resolved ~30% of the SA comments (</a:t>
            </a:r>
            <a:r>
              <a:rPr lang="en-US" sz="1100" dirty="0">
                <a:hlinkClick r:id="rId3"/>
              </a:rPr>
              <a:t>11-24/0254r3</a:t>
            </a:r>
            <a:r>
              <a:rPr lang="en-US" sz="1100" dirty="0"/>
              <a:t>)</a:t>
            </a:r>
          </a:p>
          <a:p>
            <a:pPr>
              <a:buFont typeface="Arial" panose="020B0604020202020204" pitchFamily="34" charset="0"/>
              <a:buChar char="•"/>
            </a:pPr>
            <a:r>
              <a:rPr lang="en-US" sz="1400" dirty="0"/>
              <a:t>Targets for March plenary</a:t>
            </a:r>
          </a:p>
          <a:p>
            <a:pPr marL="800100" lvl="1" indent="-342900">
              <a:buFont typeface="Arial" panose="020B0604020202020204" pitchFamily="34" charset="0"/>
              <a:buChar char="•"/>
            </a:pPr>
            <a:r>
              <a:rPr lang="en-US" sz="1200" dirty="0"/>
              <a:t>Approve meeting minutes for January interim and telcos</a:t>
            </a:r>
          </a:p>
          <a:p>
            <a:pPr marL="800100" lvl="1" indent="-342900">
              <a:buFont typeface="Arial" panose="020B0604020202020204" pitchFamily="34" charset="0"/>
              <a:buChar char="•"/>
            </a:pPr>
            <a:r>
              <a:rPr lang="en-US" sz="1200" dirty="0"/>
              <a:t>Continue comment resolution and any other tech. submissions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March 2024</a:t>
            </a:r>
            <a:endParaRPr lang="en-GB" dirty="0"/>
          </a:p>
        </p:txBody>
      </p:sp>
      <p:grpSp>
        <p:nvGrpSpPr>
          <p:cNvPr id="12" name="Group 11">
            <a:extLst>
              <a:ext uri="{FF2B5EF4-FFF2-40B4-BE49-F238E27FC236}">
                <a16:creationId xmlns:a16="http://schemas.microsoft.com/office/drawing/2014/main" id="{75C49A28-FFD6-0949-EBA6-DEE6D26464C6}"/>
              </a:ext>
            </a:extLst>
          </p:cNvPr>
          <p:cNvGrpSpPr/>
          <p:nvPr/>
        </p:nvGrpSpPr>
        <p:grpSpPr>
          <a:xfrm>
            <a:off x="4724400" y="1751013"/>
            <a:ext cx="4754563" cy="4533900"/>
            <a:chOff x="6858000" y="1525409"/>
            <a:chExt cx="5283200" cy="4930308"/>
          </a:xfrm>
        </p:grpSpPr>
        <p:pic>
          <p:nvPicPr>
            <p:cNvPr id="13" name="Picture 12">
              <a:extLst>
                <a:ext uri="{FF2B5EF4-FFF2-40B4-BE49-F238E27FC236}">
                  <a16:creationId xmlns:a16="http://schemas.microsoft.com/office/drawing/2014/main" id="{FC07E3A4-D968-B8AF-028A-07BBD5296479}"/>
                </a:ext>
              </a:extLst>
            </p:cNvPr>
            <p:cNvPicPr>
              <a:picLocks noChangeAspect="1"/>
            </p:cNvPicPr>
            <p:nvPr/>
          </p:nvPicPr>
          <p:blipFill>
            <a:blip r:embed="rId4"/>
            <a:stretch>
              <a:fillRect/>
            </a:stretch>
          </p:blipFill>
          <p:spPr>
            <a:xfrm>
              <a:off x="6858000" y="1525409"/>
              <a:ext cx="5283200" cy="3962400"/>
            </a:xfrm>
            <a:prstGeom prst="rect">
              <a:avLst/>
            </a:prstGeom>
          </p:spPr>
        </p:pic>
        <p:sp>
          <p:nvSpPr>
            <p:cNvPr id="14" name="Rectangle 13">
              <a:extLst>
                <a:ext uri="{FF2B5EF4-FFF2-40B4-BE49-F238E27FC236}">
                  <a16:creationId xmlns:a16="http://schemas.microsoft.com/office/drawing/2014/main" id="{468B71B9-01B8-3BDB-342E-26B4E0F82FAB}"/>
                </a:ext>
              </a:extLst>
            </p:cNvPr>
            <p:cNvSpPr/>
            <p:nvPr/>
          </p:nvSpPr>
          <p:spPr bwMode="auto">
            <a:xfrm flipV="1">
              <a:off x="7666724" y="5029200"/>
              <a:ext cx="791476" cy="4571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20206810-5118-BFE4-6CC2-443EC72D3524}"/>
                </a:ext>
              </a:extLst>
            </p:cNvPr>
            <p:cNvSpPr/>
            <p:nvPr/>
          </p:nvSpPr>
          <p:spPr bwMode="auto">
            <a:xfrm>
              <a:off x="8678414" y="4102694"/>
              <a:ext cx="818541" cy="94936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938FD8E8-0848-6EAC-988D-EA524FA25976}"/>
                </a:ext>
              </a:extLst>
            </p:cNvPr>
            <p:cNvSpPr/>
            <p:nvPr/>
          </p:nvSpPr>
          <p:spPr bwMode="auto">
            <a:xfrm>
              <a:off x="9690106" y="2667000"/>
              <a:ext cx="825494" cy="237930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EC18A5B9-4293-E8B7-4A03-A2DC29EDA6EB}"/>
                </a:ext>
              </a:extLst>
            </p:cNvPr>
            <p:cNvSpPr/>
            <p:nvPr/>
          </p:nvSpPr>
          <p:spPr bwMode="auto">
            <a:xfrm>
              <a:off x="10708750" y="4086554"/>
              <a:ext cx="825494" cy="959041"/>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nvGrpSpPr>
            <p:cNvPr id="18" name="Group 17">
              <a:extLst>
                <a:ext uri="{FF2B5EF4-FFF2-40B4-BE49-F238E27FC236}">
                  <a16:creationId xmlns:a16="http://schemas.microsoft.com/office/drawing/2014/main" id="{0EF89811-5BBF-2596-506A-ECA61EC13197}"/>
                </a:ext>
              </a:extLst>
            </p:cNvPr>
            <p:cNvGrpSpPr/>
            <p:nvPr/>
          </p:nvGrpSpPr>
          <p:grpSpPr>
            <a:xfrm>
              <a:off x="8098450" y="5411859"/>
              <a:ext cx="3207755" cy="1043858"/>
              <a:chOff x="8552276" y="5181755"/>
              <a:chExt cx="3207755" cy="1043858"/>
            </a:xfrm>
          </p:grpSpPr>
          <p:grpSp>
            <p:nvGrpSpPr>
              <p:cNvPr id="20" name="Group 19">
                <a:extLst>
                  <a:ext uri="{FF2B5EF4-FFF2-40B4-BE49-F238E27FC236}">
                    <a16:creationId xmlns:a16="http://schemas.microsoft.com/office/drawing/2014/main" id="{411BAF28-679E-0808-7C63-6855B52DFE66}"/>
                  </a:ext>
                </a:extLst>
              </p:cNvPr>
              <p:cNvGrpSpPr/>
              <p:nvPr/>
            </p:nvGrpSpPr>
            <p:grpSpPr>
              <a:xfrm>
                <a:off x="8552276" y="5181755"/>
                <a:ext cx="3207755" cy="1043858"/>
                <a:chOff x="9314474" y="5383231"/>
                <a:chExt cx="2650378" cy="1006577"/>
              </a:xfrm>
            </p:grpSpPr>
            <p:sp>
              <p:nvSpPr>
                <p:cNvPr id="23" name="Rectangle 22">
                  <a:extLst>
                    <a:ext uri="{FF2B5EF4-FFF2-40B4-BE49-F238E27FC236}">
                      <a16:creationId xmlns:a16="http://schemas.microsoft.com/office/drawing/2014/main" id="{FD5D2120-7211-4DB8-A4A1-0E9688665CEB}"/>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1E39DF7-21EB-5379-C5AF-D762A373BCD6}"/>
                    </a:ext>
                  </a:extLst>
                </p:cNvPr>
                <p:cNvSpPr txBox="1"/>
                <p:nvPr/>
              </p:nvSpPr>
              <p:spPr>
                <a:xfrm>
                  <a:off x="9663399" y="6093023"/>
                  <a:ext cx="1556513" cy="296785"/>
                </a:xfrm>
                <a:prstGeom prst="rect">
                  <a:avLst/>
                </a:prstGeom>
                <a:noFill/>
              </p:spPr>
              <p:txBody>
                <a:bodyPr wrap="none" rtlCol="0">
                  <a:spAutoFit/>
                </a:bodyPr>
                <a:lstStyle/>
                <a:p>
                  <a:r>
                    <a:rPr lang="en-US" sz="1400" dirty="0">
                      <a:solidFill>
                        <a:schemeClr val="tx1"/>
                      </a:solidFill>
                    </a:rPr>
                    <a:t> CID Distribution (415)</a:t>
                  </a:r>
                </a:p>
              </p:txBody>
            </p:sp>
            <p:sp>
              <p:nvSpPr>
                <p:cNvPr id="25" name="Rectangle 24">
                  <a:extLst>
                    <a:ext uri="{FF2B5EF4-FFF2-40B4-BE49-F238E27FC236}">
                      <a16:creationId xmlns:a16="http://schemas.microsoft.com/office/drawing/2014/main" id="{97822EDC-D102-21A4-49B3-99C9A8763D6B}"/>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347F10BF-7FC5-CCF7-5840-2DCDAAF6439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7" name="Rectangle 26">
                  <a:extLst>
                    <a:ext uri="{FF2B5EF4-FFF2-40B4-BE49-F238E27FC236}">
                      <a16:creationId xmlns:a16="http://schemas.microsoft.com/office/drawing/2014/main" id="{8D53906D-6953-4FD6-98A4-36825DEC50D6}"/>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E4663275-C24C-38FE-9E47-678C1E85A369}"/>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9" name="TextBox 28">
                  <a:extLst>
                    <a:ext uri="{FF2B5EF4-FFF2-40B4-BE49-F238E27FC236}">
                      <a16:creationId xmlns:a16="http://schemas.microsoft.com/office/drawing/2014/main" id="{F09B09C4-386C-53A0-523C-6A16A80418B1}"/>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~90%</a:t>
                  </a:r>
                </a:p>
              </p:txBody>
            </p:sp>
            <p:sp>
              <p:nvSpPr>
                <p:cNvPr id="30" name="TextBox 29">
                  <a:extLst>
                    <a:ext uri="{FF2B5EF4-FFF2-40B4-BE49-F238E27FC236}">
                      <a16:creationId xmlns:a16="http://schemas.microsoft.com/office/drawing/2014/main" id="{CDAD11F5-A8B3-1344-7704-944F1F753E31}"/>
                    </a:ext>
                  </a:extLst>
                </p:cNvPr>
                <p:cNvSpPr txBox="1"/>
                <p:nvPr/>
              </p:nvSpPr>
              <p:spPr>
                <a:xfrm>
                  <a:off x="9314474" y="5383231"/>
                  <a:ext cx="360520" cy="244847"/>
                </a:xfrm>
                <a:prstGeom prst="rect">
                  <a:avLst/>
                </a:prstGeom>
                <a:noFill/>
              </p:spPr>
              <p:txBody>
                <a:bodyPr wrap="none" rtlCol="0">
                  <a:spAutoFit/>
                </a:bodyPr>
                <a:lstStyle/>
                <a:p>
                  <a:r>
                    <a:rPr lang="en-US" sz="1050" dirty="0">
                      <a:solidFill>
                        <a:schemeClr val="tx1"/>
                      </a:solidFill>
                    </a:rPr>
                    <a:t>~5%</a:t>
                  </a:r>
                </a:p>
              </p:txBody>
            </p:sp>
          </p:grpSp>
          <p:sp>
            <p:nvSpPr>
              <p:cNvPr id="21" name="TextBox 20">
                <a:extLst>
                  <a:ext uri="{FF2B5EF4-FFF2-40B4-BE49-F238E27FC236}">
                    <a16:creationId xmlns:a16="http://schemas.microsoft.com/office/drawing/2014/main" id="{0612C06B-DB72-FC2B-5FAF-D50F71C214E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2" name="TextBox 21">
                <a:extLst>
                  <a:ext uri="{FF2B5EF4-FFF2-40B4-BE49-F238E27FC236}">
                    <a16:creationId xmlns:a16="http://schemas.microsoft.com/office/drawing/2014/main" id="{55E73088-C3D9-DA10-302B-DABE5FE20DFE}"/>
                  </a:ext>
                </a:extLst>
              </p:cNvPr>
              <p:cNvSpPr txBox="1"/>
              <p:nvPr/>
            </p:nvSpPr>
            <p:spPr>
              <a:xfrm rot="16200000">
                <a:off x="11224209" y="5491490"/>
                <a:ext cx="652456" cy="282148"/>
              </a:xfrm>
              <a:prstGeom prst="rect">
                <a:avLst/>
              </a:prstGeom>
              <a:noFill/>
            </p:spPr>
            <p:txBody>
              <a:bodyPr wrap="square">
                <a:spAutoFit/>
              </a:bodyPr>
              <a:lstStyle/>
              <a:p>
                <a:r>
                  <a:rPr lang="en-US" sz="1050" b="1" dirty="0">
                    <a:solidFill>
                      <a:schemeClr val="tx1"/>
                    </a:solidFill>
                  </a:rPr>
                  <a:t>JOINT</a:t>
                </a:r>
                <a:endParaRPr lang="en-US" sz="1100" b="1" dirty="0">
                  <a:solidFill>
                    <a:schemeClr val="tx1"/>
                  </a:solidFill>
                </a:endParaRPr>
              </a:p>
            </p:txBody>
          </p:sp>
        </p:grpSp>
        <p:sp>
          <p:nvSpPr>
            <p:cNvPr id="19" name="TextBox 18">
              <a:extLst>
                <a:ext uri="{FF2B5EF4-FFF2-40B4-BE49-F238E27FC236}">
                  <a16:creationId xmlns:a16="http://schemas.microsoft.com/office/drawing/2014/main" id="{CF5A2C3B-98D1-61B7-51A3-FA8D14849DB2}"/>
                </a:ext>
              </a:extLst>
            </p:cNvPr>
            <p:cNvSpPr txBox="1"/>
            <p:nvPr/>
          </p:nvSpPr>
          <p:spPr>
            <a:xfrm rot="16200000">
              <a:off x="8033529" y="5727328"/>
              <a:ext cx="652456" cy="261610"/>
            </a:xfrm>
            <a:prstGeom prst="rect">
              <a:avLst/>
            </a:prstGeom>
            <a:noFill/>
          </p:spPr>
          <p:txBody>
            <a:bodyPr wrap="square">
              <a:spAutoFit/>
            </a:bodyPr>
            <a:lstStyle/>
            <a:p>
              <a:pPr algn="ctr"/>
              <a:r>
                <a:rPr lang="en-US" sz="1100" b="1" dirty="0">
                  <a:solidFill>
                    <a:schemeClr val="tx1"/>
                  </a:solidFill>
                </a:rPr>
                <a:t>PHY</a:t>
              </a:r>
            </a:p>
          </p:txBody>
        </p:sp>
      </p:gr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https://mentor.ieee.org/802.11/dcn/24/11-24-0377-</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-00be-tgbe-january-march-teleconference-minutes.docx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https://mentor.ieee.org/802.11/dcn/24/11-24-0377-</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-00be-tgbe-january-march-teleconference-minutes.docx</a:t>
            </a:r>
            <a:endParaRPr lang="en-US" sz="1800" dirty="0">
              <a:solidFill>
                <a:schemeClr val="tx1"/>
              </a:solidFill>
            </a:endParaRPr>
          </a:p>
          <a:p>
            <a:endParaRPr lang="en-US" dirty="0"/>
          </a:p>
          <a:p>
            <a:r>
              <a:rPr lang="en-US" sz="2000" dirty="0"/>
              <a:t>Move:			Second:</a:t>
            </a:r>
          </a:p>
          <a:p>
            <a:r>
              <a:rPr lang="en-US" sz="2000" dirty="0"/>
              <a:t>Discussion: </a:t>
            </a:r>
          </a:p>
          <a:p>
            <a:pPr marL="0" indent="0"/>
            <a:r>
              <a:rPr lang="en-US" sz="2000" dirty="0"/>
              <a:t>Result:</a:t>
            </a:r>
            <a:endParaRPr lang="en-US" dirty="0"/>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a:t>TGbe Editor’s </a:t>
            </a:r>
            <a:r>
              <a:rPr lang="en-US" dirty="0"/>
              <a:t>Report</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hlinkClick r:id="rId2"/>
              </a:rPr>
              <a:t>24/255r5</a:t>
            </a:r>
            <a:r>
              <a:rPr lang="en-US" sz="1800" b="0" dirty="0"/>
              <a:t> TGbe Editor's report on initial SA ballot  		Edward Au</a:t>
            </a:r>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0274379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200" b="0" u="sng" dirty="0">
                <a:solidFill>
                  <a:srgbClr val="0000FF"/>
                </a:solidFill>
                <a:effectLst/>
                <a:ea typeface="Times New Roman" panose="02020603050405020304" pitchFamily="18" charset="0"/>
                <a:hlinkClick r:id="rId2"/>
              </a:rPr>
              <a:t>309r0</a:t>
            </a:r>
            <a:r>
              <a:rPr lang="en-US" sz="1200" b="0" dirty="0"/>
              <a:t> SA ballot on D5.0: Res. for TPE and Trigger frame		Yanjun Sun		[4C]	</a:t>
            </a:r>
          </a:p>
          <a:p>
            <a:pPr>
              <a:buFont typeface="Arial" panose="020B0604020202020204" pitchFamily="34" charset="0"/>
              <a:buChar char="•"/>
            </a:pPr>
            <a:r>
              <a:rPr lang="en-GB" sz="1200" b="0" u="sng" dirty="0">
                <a:solidFill>
                  <a:srgbClr val="0000FF"/>
                </a:solidFill>
                <a:effectLst/>
                <a:ea typeface="Times New Roman" panose="02020603050405020304" pitchFamily="18" charset="0"/>
                <a:hlinkClick r:id="rId3"/>
              </a:rPr>
              <a:t>430r0</a:t>
            </a:r>
            <a:r>
              <a:rPr lang="en-US" sz="1200" b="0" dirty="0"/>
              <a:t> Proposed Res. to Alignment issue in Figure 9-416		Mark Hamilton	[N/A]</a:t>
            </a:r>
          </a:p>
          <a:p>
            <a:pPr>
              <a:buFont typeface="Arial" panose="020B0604020202020204" pitchFamily="34" charset="0"/>
              <a:buChar char="•"/>
            </a:pPr>
            <a:r>
              <a:rPr lang="en-GB" sz="1200" b="0" u="sng" dirty="0">
                <a:solidFill>
                  <a:srgbClr val="0000FF"/>
                </a:solidFill>
                <a:effectLst/>
                <a:ea typeface="Times New Roman" panose="02020603050405020304" pitchFamily="18" charset="0"/>
                <a:hlinkClick r:id="rId4"/>
              </a:rPr>
              <a:t>368r0</a:t>
            </a:r>
            <a:r>
              <a:rPr lang="en-US" sz="1200" b="0" dirty="0"/>
              <a:t> Resolutions for CID 22177					Jianhan Liu		[1C]	</a:t>
            </a:r>
          </a:p>
          <a:p>
            <a:pPr>
              <a:buFont typeface="Arial" panose="020B0604020202020204" pitchFamily="34" charset="0"/>
              <a:buChar char="•"/>
            </a:pPr>
            <a:r>
              <a:rPr lang="en-GB" sz="1200" b="0" u="sng" dirty="0">
                <a:solidFill>
                  <a:srgbClr val="0000FF"/>
                </a:solidFill>
                <a:effectLst/>
                <a:ea typeface="Times New Roman" panose="02020603050405020304" pitchFamily="18" charset="0"/>
                <a:hlinkClick r:id="rId5"/>
              </a:rPr>
              <a:t>483r0</a:t>
            </a:r>
            <a:r>
              <a:rPr lang="en-US" sz="1200" b="0" dirty="0"/>
              <a:t> CR for EHT link adaptation					Bo Gong		[2C]</a:t>
            </a:r>
          </a:p>
          <a:p>
            <a:pPr>
              <a:buFont typeface="Arial" panose="020B0604020202020204" pitchFamily="34" charset="0"/>
              <a:buChar char="•"/>
            </a:pPr>
            <a:r>
              <a:rPr lang="en-US" sz="1200" b="0" dirty="0">
                <a:solidFill>
                  <a:srgbClr val="FF0000"/>
                </a:solidFill>
                <a:hlinkClick r:id="rId6"/>
              </a:rPr>
              <a:t>381r0</a:t>
            </a:r>
            <a:r>
              <a:rPr lang="en-US" sz="1200" b="0" dirty="0"/>
              <a:t> CR_CID22289							Xiaogang Chen	[1C]	</a:t>
            </a:r>
          </a:p>
          <a:p>
            <a:pPr>
              <a:buFont typeface="Arial" panose="020B0604020202020204" pitchFamily="34" charset="0"/>
              <a:buChar char="•"/>
            </a:pPr>
            <a:r>
              <a:rPr lang="en-US" sz="1200" b="0" dirty="0">
                <a:solidFill>
                  <a:srgbClr val="FF0000"/>
                </a:solidFill>
              </a:rPr>
              <a:t>374r0</a:t>
            </a:r>
            <a:r>
              <a:rPr lang="en-US" sz="1200" b="0" dirty="0"/>
              <a:t> CR for CID 22179 and 22180					Bo Gong		[2C]</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551391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Agenda–EVE</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2"/>
              </a:rPr>
              <a:t>357r0</a:t>
            </a:r>
            <a:r>
              <a:rPr lang="en-US" sz="1200" b="0" i="0" strike="noStrike" dirty="0">
                <a:solidFill>
                  <a:schemeClr val="tx1"/>
                </a:solidFill>
                <a:effectLst/>
              </a:rPr>
              <a:t> Initial SA Ballot CR for 35.3.21.2		Guogang Huang		5</a:t>
            </a: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3"/>
              </a:rPr>
              <a:t>358r0</a:t>
            </a:r>
            <a:r>
              <a:rPr lang="en-US" sz="1200" b="0" i="0" strike="noStrike" dirty="0">
                <a:solidFill>
                  <a:schemeClr val="tx1"/>
                </a:solidFill>
                <a:effectLst/>
              </a:rPr>
              <a:t> D5.0 CR for miscellaneous CIDs		Yunbo Li			4</a:t>
            </a:r>
          </a:p>
          <a:p>
            <a:pPr lvl="1">
              <a:buFont typeface="Arial" panose="020B0604020202020204" pitchFamily="34" charset="0"/>
              <a:buChar char="•"/>
            </a:pPr>
            <a:r>
              <a:rPr lang="en-GB" sz="1200" u="sng" dirty="0">
                <a:solidFill>
                  <a:srgbClr val="FF0000"/>
                </a:solidFill>
                <a:effectLst/>
                <a:ea typeface="Times New Roman" panose="02020603050405020304" pitchFamily="18" charset="0"/>
                <a:hlinkClick r:id="rId4"/>
              </a:rPr>
              <a:t>359r0</a:t>
            </a:r>
            <a:r>
              <a:rPr lang="en-US" sz="1200" b="0" i="0" strike="noStrike" dirty="0">
                <a:solidFill>
                  <a:schemeClr val="tx1"/>
                </a:solidFill>
                <a:effectLst/>
              </a:rPr>
              <a:t> D5.0 CR for P2P buffer report			Yunbo Li			1</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5"/>
              </a:rPr>
              <a:t>363r0</a:t>
            </a:r>
            <a:r>
              <a:rPr lang="pt-BR" sz="1200" b="0" i="0" strike="noStrike" dirty="0">
                <a:solidFill>
                  <a:schemeClr val="tx1"/>
                </a:solidFill>
                <a:effectLst/>
              </a:rPr>
              <a:t> SABallotD5.0 CID22216				Thomas Derham		1</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5"/>
              </a:rPr>
              <a:t>373r0</a:t>
            </a:r>
            <a:r>
              <a:rPr lang="pt-BR" sz="1200" b="0" i="0" strike="noStrike" dirty="0">
                <a:solidFill>
                  <a:schemeClr val="tx1"/>
                </a:solidFill>
                <a:effectLst/>
              </a:rPr>
              <a:t> SABallotD5.0-CID22342			Thomas Derham		1</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6"/>
              </a:rPr>
              <a:t>286r0</a:t>
            </a:r>
            <a:r>
              <a:rPr lang="en-US" sz="1200" b="0" i="0" strike="noStrike" dirty="0">
                <a:solidFill>
                  <a:schemeClr val="tx1"/>
                </a:solidFill>
                <a:effectLst/>
              </a:rPr>
              <a:t> Proposed-resolution-for-CID22236		Yonggang Fang		1</a:t>
            </a:r>
            <a:endParaRPr lang="pt-BR" sz="1200" b="0" i="0" strike="noStrike" dirty="0">
              <a:solidFill>
                <a:schemeClr val="tx1"/>
              </a:solidFill>
              <a:effectLst/>
            </a:endParaRPr>
          </a:p>
          <a:p>
            <a:pPr lvl="1">
              <a:buFont typeface="Arial" panose="020B0604020202020204" pitchFamily="34" charset="0"/>
              <a:buChar char="•"/>
            </a:pPr>
            <a:r>
              <a:rPr lang="en-US" sz="1200" b="0" i="0" strike="noStrike" dirty="0">
                <a:solidFill>
                  <a:srgbClr val="FF0000"/>
                </a:solidFill>
                <a:effectLst/>
              </a:rPr>
              <a:t>312r0</a:t>
            </a:r>
            <a:r>
              <a:rPr lang="en-US" sz="1200" b="0" i="0" strike="noStrike" dirty="0">
                <a:solidFill>
                  <a:schemeClr val="tx1"/>
                </a:solidFill>
                <a:effectLst/>
              </a:rPr>
              <a:t> D5.0 CR for CID-22055 &amp; 22192		Kaiying Lu			3</a:t>
            </a:r>
          </a:p>
          <a:p>
            <a:pPr lvl="1">
              <a:buFont typeface="Arial" panose="020B0604020202020204" pitchFamily="34" charset="0"/>
              <a:buChar char="•"/>
            </a:pPr>
            <a:r>
              <a:rPr lang="en-US" sz="1200" b="0" i="0" strike="noStrike" dirty="0">
                <a:solidFill>
                  <a:srgbClr val="FF0000"/>
                </a:solidFill>
                <a:effectLst/>
              </a:rPr>
              <a:t>324r0</a:t>
            </a:r>
            <a:r>
              <a:rPr lang="en-US" sz="1200" b="0" i="0" strike="noStrike" dirty="0">
                <a:solidFill>
                  <a:schemeClr val="tx1"/>
                </a:solidFill>
                <a:effectLst/>
              </a:rPr>
              <a:t> CR for 802.11be ISB				Laurent Cariou		43</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501485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2"/>
              </a:rPr>
              <a:t>273r1</a:t>
            </a:r>
            <a:r>
              <a:rPr lang="en-US" sz="1200" b="0" i="0" strike="noStrike" dirty="0">
                <a:solidFill>
                  <a:schemeClr val="tx1"/>
                </a:solidFill>
                <a:effectLst/>
              </a:rPr>
              <a:t> </a:t>
            </a:r>
            <a:r>
              <a:rPr lang="en-US" sz="1200" dirty="0">
                <a:solidFill>
                  <a:schemeClr val="tx1"/>
                </a:solidFill>
              </a:rPr>
              <a:t>CR</a:t>
            </a:r>
            <a:r>
              <a:rPr lang="en-US" sz="1200" b="0" i="0" strike="noStrike" dirty="0">
                <a:solidFill>
                  <a:schemeClr val="tx1"/>
                </a:solidFill>
                <a:effectLst/>
              </a:rPr>
              <a:t>-1st-sa-ballot-subclause-3-2-1					Bo Sun	 	3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3"/>
              </a:rPr>
              <a:t>260r0</a:t>
            </a:r>
            <a:r>
              <a:rPr lang="en-US" sz="1200" b="0" i="0" strike="noStrike" dirty="0">
                <a:solidFill>
                  <a:schemeClr val="tx1"/>
                </a:solidFill>
                <a:effectLst/>
              </a:rPr>
              <a:t> SA ballots CR for EHT-SIG and Annex Z				Ross J. Yu		2	</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4"/>
              </a:rPr>
              <a:t>434r0</a:t>
            </a:r>
            <a:r>
              <a:rPr lang="en-US" sz="1200" b="0" i="0" strike="noStrike" dirty="0">
                <a:solidFill>
                  <a:schemeClr val="tx1"/>
                </a:solidFill>
                <a:effectLst/>
              </a:rPr>
              <a:t> CR for CID22344								Jinyoung Chun	1</a:t>
            </a:r>
          </a:p>
          <a:p>
            <a:pPr lvl="1">
              <a:buFont typeface="Arial" panose="020B0604020202020204" pitchFamily="34" charset="0"/>
              <a:buChar char="•"/>
            </a:pPr>
            <a:r>
              <a:rPr lang="en-US" sz="1200" b="0" i="0" strike="noStrike" dirty="0">
                <a:solidFill>
                  <a:srgbClr val="FF0000"/>
                </a:solidFill>
                <a:effectLst/>
              </a:rPr>
              <a:t>315r0</a:t>
            </a:r>
            <a:r>
              <a:rPr lang="en-US" sz="1200" b="0" i="0" strike="noStrike" dirty="0">
                <a:solidFill>
                  <a:schemeClr val="tx1"/>
                </a:solidFill>
                <a:effectLst/>
              </a:rPr>
              <a:t> CRs on PHY comments from initial SA ballot				Bin Tian		4	</a:t>
            </a:r>
          </a:p>
          <a:p>
            <a:pPr lvl="1">
              <a:buFont typeface="Arial" panose="020B0604020202020204" pitchFamily="34" charset="0"/>
              <a:buChar char="•"/>
            </a:pPr>
            <a:r>
              <a:rPr lang="en-US" sz="1200" b="0" i="0" strike="noStrike" dirty="0">
                <a:solidFill>
                  <a:srgbClr val="FF0000"/>
                </a:solidFill>
                <a:effectLst/>
              </a:rPr>
              <a:t>328r0</a:t>
            </a:r>
            <a:r>
              <a:rPr lang="en-US" sz="1200" b="0" i="0" strike="noStrike" dirty="0">
                <a:solidFill>
                  <a:schemeClr val="tx1"/>
                </a:solidFill>
                <a:effectLst/>
              </a:rPr>
              <a:t> SB1 20MHz-Only Limited Capabilities (CID 22381)			Youhan Kim		1</a:t>
            </a:r>
          </a:p>
          <a:p>
            <a:pPr lvl="1">
              <a:buFont typeface="Arial" panose="020B0604020202020204" pitchFamily="34" charset="0"/>
              <a:buChar char="•"/>
            </a:pPr>
            <a:r>
              <a:rPr lang="en-US" sz="1200" b="0" i="0" strike="noStrike" dirty="0">
                <a:solidFill>
                  <a:srgbClr val="FF0000"/>
                </a:solidFill>
                <a:effectLst/>
              </a:rPr>
              <a:t>330r0</a:t>
            </a:r>
            <a:r>
              <a:rPr lang="en-US" sz="1200" b="0" i="0" strike="noStrike" dirty="0">
                <a:solidFill>
                  <a:schemeClr val="tx1"/>
                </a:solidFill>
                <a:effectLst/>
              </a:rPr>
              <a:t> SB1 Miscellaneous CIDs (CIDs 22104, 22217, 22218)			Youhan Kim		3</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646874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FF0000"/>
                </a:solidFill>
                <a:effectLst/>
              </a:rPr>
              <a:t>338r0</a:t>
            </a:r>
            <a:r>
              <a:rPr lang="en-US" sz="1200" b="0" i="0" strike="noStrike" dirty="0">
                <a:solidFill>
                  <a:schemeClr val="tx1"/>
                </a:solidFill>
                <a:effectLst/>
              </a:rPr>
              <a:t> CR for CIDs related to </a:t>
            </a:r>
            <a:r>
              <a:rPr lang="en-US" sz="1200" b="0" i="0" strike="noStrike" dirty="0" err="1">
                <a:solidFill>
                  <a:schemeClr val="tx1"/>
                </a:solidFill>
                <a:effectLst/>
              </a:rPr>
              <a:t>rTWT</a:t>
            </a:r>
            <a:r>
              <a:rPr lang="en-US" sz="1200" b="0" i="0" strike="noStrike" dirty="0">
                <a:solidFill>
                  <a:schemeClr val="tx1"/>
                </a:solidFill>
                <a:effectLst/>
              </a:rPr>
              <a:t>				George Cherian		3</a:t>
            </a:r>
            <a:endParaRPr lang="en-US" sz="1200" dirty="0">
              <a:solidFill>
                <a:schemeClr val="tx1"/>
              </a:solidFill>
            </a:endParaRPr>
          </a:p>
          <a:p>
            <a:pPr lvl="1">
              <a:buFont typeface="Arial" panose="020B0604020202020204" pitchFamily="34" charset="0"/>
              <a:buChar char="•"/>
            </a:pPr>
            <a:r>
              <a:rPr lang="en-US" sz="1200" b="0" i="0" strike="noStrike" dirty="0">
                <a:solidFill>
                  <a:srgbClr val="FF0000"/>
                </a:solidFill>
                <a:effectLst/>
              </a:rPr>
              <a:t>326r0</a:t>
            </a:r>
            <a:r>
              <a:rPr lang="en-US" sz="1200" b="0" i="0" strike="noStrike" dirty="0">
                <a:solidFill>
                  <a:schemeClr val="tx1"/>
                </a:solidFill>
                <a:effectLst/>
              </a:rPr>
              <a:t> SA1: Resolution for CIDs assigned to Abhi		Abhishek Patil		10</a:t>
            </a:r>
          </a:p>
          <a:p>
            <a:pPr lvl="1">
              <a:buFont typeface="Arial" panose="020B0604020202020204" pitchFamily="34" charset="0"/>
              <a:buChar char="•"/>
            </a:pPr>
            <a:r>
              <a:rPr lang="en-US" sz="1200" b="0" i="0" strike="noStrike" dirty="0">
                <a:solidFill>
                  <a:srgbClr val="FF0000"/>
                </a:solidFill>
                <a:effectLst/>
              </a:rPr>
              <a:t>329r0</a:t>
            </a:r>
            <a:r>
              <a:rPr lang="en-US" sz="1200" dirty="0">
                <a:solidFill>
                  <a:schemeClr val="tx1"/>
                </a:solidFill>
              </a:rPr>
              <a:t> </a:t>
            </a:r>
            <a:r>
              <a:rPr lang="en-US" sz="1200" b="0" i="0" strike="noStrike" dirty="0">
                <a:solidFill>
                  <a:schemeClr val="tx1"/>
                </a:solidFill>
                <a:effectLst/>
              </a:rPr>
              <a:t>SB1 Sounding Segmentation (CID 22373)		Youhan Kim			1</a:t>
            </a:r>
          </a:p>
          <a:p>
            <a:pPr lvl="1">
              <a:buFont typeface="Arial" panose="020B0604020202020204" pitchFamily="34" charset="0"/>
              <a:buChar char="•"/>
            </a:pPr>
            <a:r>
              <a:rPr lang="en-US" sz="1200" b="0" i="0" strike="noStrike" dirty="0">
                <a:solidFill>
                  <a:srgbClr val="FF0000"/>
                </a:solidFill>
                <a:effectLst/>
              </a:rPr>
              <a:t>334r0 </a:t>
            </a:r>
            <a:r>
              <a:rPr lang="en-US" sz="1200" b="0" i="0" strike="noStrike" dirty="0">
                <a:solidFill>
                  <a:schemeClr val="tx1"/>
                </a:solidFill>
                <a:effectLst/>
              </a:rPr>
              <a:t>ISAB CIDs on TWT					Rubayet Shafin		23</a:t>
            </a:r>
          </a:p>
          <a:p>
            <a:pPr lvl="1">
              <a:buFont typeface="Arial" panose="020B0604020202020204" pitchFamily="34" charset="0"/>
              <a:buChar char="•"/>
            </a:pPr>
            <a:r>
              <a:rPr lang="en-US" sz="1200" b="0" i="0" strike="noStrike" dirty="0">
                <a:solidFill>
                  <a:srgbClr val="FF0000"/>
                </a:solidFill>
                <a:effectLst/>
              </a:rPr>
              <a:t>335r0 </a:t>
            </a:r>
            <a:r>
              <a:rPr lang="en-US" sz="1200" b="0" i="0" strike="noStrike" dirty="0">
                <a:solidFill>
                  <a:schemeClr val="tx1"/>
                </a:solidFill>
                <a:effectLst/>
              </a:rPr>
              <a:t>ISAB CIDs on P2P					Rubayet Shafin		20</a:t>
            </a:r>
          </a:p>
          <a:p>
            <a:pPr lvl="1">
              <a:buFont typeface="Arial" panose="020B0604020202020204" pitchFamily="34" charset="0"/>
              <a:buChar char="•"/>
            </a:pPr>
            <a:r>
              <a:rPr lang="en-US" sz="1200" b="0" i="0" strike="noStrike" dirty="0">
                <a:solidFill>
                  <a:srgbClr val="FF0000"/>
                </a:solidFill>
                <a:effectLst/>
              </a:rPr>
              <a:t>261r0 </a:t>
            </a:r>
            <a:r>
              <a:rPr lang="en-US" sz="1200" b="0" i="0" strike="noStrike" dirty="0">
                <a:solidFill>
                  <a:schemeClr val="tx1"/>
                </a:solidFill>
                <a:effectLst/>
              </a:rPr>
              <a:t>SA ballot CR for TTLM element			Mickael </a:t>
            </a:r>
            <a:r>
              <a:rPr lang="en-US" sz="1200" b="0" i="0" strike="noStrike" dirty="0" err="1">
                <a:solidFill>
                  <a:schemeClr val="tx1"/>
                </a:solidFill>
                <a:effectLst/>
              </a:rPr>
              <a:t>Lorgeoux</a:t>
            </a:r>
            <a:r>
              <a:rPr lang="en-US" sz="1200" b="0" i="0" strike="noStrike" dirty="0">
                <a:solidFill>
                  <a:schemeClr val="tx1"/>
                </a:solidFill>
                <a:effectLst/>
              </a:rPr>
              <a:t>		1</a:t>
            </a:r>
          </a:p>
          <a:p>
            <a:pPr lvl="1">
              <a:buFont typeface="Arial" panose="020B0604020202020204" pitchFamily="34" charset="0"/>
              <a:buChar char="•"/>
            </a:pPr>
            <a:r>
              <a:rPr lang="en-US" sz="1200" b="0" i="0" strike="noStrike" dirty="0">
                <a:solidFill>
                  <a:srgbClr val="FF0000"/>
                </a:solidFill>
                <a:effectLst/>
              </a:rPr>
              <a:t>339r0 </a:t>
            </a:r>
            <a:r>
              <a:rPr lang="en-US" sz="1200" b="0" i="0" strike="noStrike" dirty="0">
                <a:solidFill>
                  <a:schemeClr val="tx1"/>
                </a:solidFill>
                <a:effectLst/>
              </a:rPr>
              <a:t>SA ballot CR for 35.1					Ming Gan			8</a:t>
            </a:r>
          </a:p>
          <a:p>
            <a:pPr lvl="1">
              <a:buFont typeface="Arial" panose="020B0604020202020204" pitchFamily="34" charset="0"/>
              <a:buChar char="•"/>
            </a:pPr>
            <a:r>
              <a:rPr lang="en-US" sz="1200" b="0" i="0" strike="noStrike" dirty="0">
                <a:solidFill>
                  <a:srgbClr val="FF0000"/>
                </a:solidFill>
                <a:effectLst/>
              </a:rPr>
              <a:t>340r0 </a:t>
            </a:r>
            <a:r>
              <a:rPr lang="en-US" sz="1200" b="0" i="0" strike="noStrike" dirty="0">
                <a:solidFill>
                  <a:schemeClr val="tx1"/>
                </a:solidFill>
                <a:effectLst/>
              </a:rPr>
              <a:t>SA Ballot CR for 35.3.16.8.3				Ming Gan			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743970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MAC Agenda–Backup</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rgbClr val="FF0000"/>
                </a:solidFill>
                <a:effectLst/>
              </a:rPr>
              <a:t>341r0 </a:t>
            </a:r>
            <a:r>
              <a:rPr lang="en-US" sz="1200" b="0" i="0" strike="noStrike" dirty="0">
                <a:solidFill>
                  <a:schemeClr val="tx1"/>
                </a:solidFill>
                <a:effectLst/>
              </a:rPr>
              <a:t>SA Ballot CR for Miscellaneous CIDs					Ming Gan		5</a:t>
            </a:r>
            <a:endParaRPr lang="en-US" sz="1200" dirty="0">
              <a:solidFill>
                <a:schemeClr val="tx1"/>
              </a:solidFill>
            </a:endParaRPr>
          </a:p>
          <a:p>
            <a:pPr lvl="1">
              <a:buFont typeface="Arial" panose="020B0604020202020204" pitchFamily="34" charset="0"/>
              <a:buChar char="•"/>
            </a:pPr>
            <a:r>
              <a:rPr lang="en-US" sz="1200" b="0" i="0" strike="noStrike" dirty="0">
                <a:solidFill>
                  <a:srgbClr val="FF0000"/>
                </a:solidFill>
                <a:effectLst/>
              </a:rPr>
              <a:t>345r0 </a:t>
            </a:r>
            <a:r>
              <a:rPr lang="en-US" sz="1200" b="0" i="0" strike="noStrike" dirty="0">
                <a:solidFill>
                  <a:schemeClr val="tx1"/>
                </a:solidFill>
                <a:effectLst/>
              </a:rPr>
              <a:t>Prop. Res. for CID 22320 and 22321 on initial SA ballot on D5.0	Liuming Lu		2</a:t>
            </a:r>
            <a:endParaRPr lang="en-US" sz="1400" b="0" i="0" strike="noStrike" dirty="0">
              <a:solidFill>
                <a:schemeClr val="tx1"/>
              </a:solidFill>
              <a:effectLst/>
            </a:endParaRPr>
          </a:p>
          <a:p>
            <a:pPr lvl="1">
              <a:buFont typeface="Arial" panose="020B0604020202020204" pitchFamily="34" charset="0"/>
              <a:buChar char="•"/>
            </a:pPr>
            <a:r>
              <a:rPr lang="en-US" sz="1200" b="0" i="0" strike="noStrike" dirty="0">
                <a:solidFill>
                  <a:srgbClr val="FF0000"/>
                </a:solidFill>
                <a:effectLst/>
              </a:rPr>
              <a:t>343r0 </a:t>
            </a:r>
            <a:r>
              <a:rPr lang="en-US" sz="1200" b="0" i="0" strike="noStrike" dirty="0">
                <a:solidFill>
                  <a:schemeClr val="tx1"/>
                </a:solidFill>
                <a:effectLst/>
              </a:rPr>
              <a:t>TGbe Initial SA CR EMLSR </a:t>
            </a:r>
            <a:r>
              <a:rPr lang="en-US" sz="1200" b="0" i="0" strike="noStrike" dirty="0" err="1">
                <a:solidFill>
                  <a:schemeClr val="tx1"/>
                </a:solidFill>
                <a:effectLst/>
              </a:rPr>
              <a:t>misc</a:t>
            </a:r>
            <a:r>
              <a:rPr lang="en-US" sz="1200" b="0" i="0" strike="noStrike" dirty="0">
                <a:solidFill>
                  <a:schemeClr val="tx1"/>
                </a:solidFill>
                <a:effectLst/>
              </a:rPr>
              <a:t>					Minyoung Park 	12</a:t>
            </a:r>
          </a:p>
          <a:p>
            <a:pPr lvl="1">
              <a:buFont typeface="Arial" panose="020B0604020202020204" pitchFamily="34" charset="0"/>
              <a:buChar char="•"/>
            </a:pPr>
            <a:r>
              <a:rPr lang="en-US" sz="1200" b="0" i="0" strike="noStrike" dirty="0">
                <a:solidFill>
                  <a:srgbClr val="FF0000"/>
                </a:solidFill>
                <a:effectLst/>
              </a:rPr>
              <a:t>347r0 </a:t>
            </a:r>
            <a:r>
              <a:rPr lang="en-US" sz="1200" b="0" i="0" strike="noStrike" dirty="0">
                <a:solidFill>
                  <a:schemeClr val="tx1"/>
                </a:solidFill>
                <a:effectLst/>
              </a:rPr>
              <a:t>SA Ballot CR for A-MPDU in EHT PPDU				</a:t>
            </a:r>
            <a:r>
              <a:rPr lang="en-US" sz="1200" b="0" i="0" strike="noStrike" dirty="0" err="1">
                <a:solidFill>
                  <a:schemeClr val="tx1"/>
                </a:solidFill>
                <a:effectLst/>
              </a:rPr>
              <a:t>SunHee</a:t>
            </a:r>
            <a:r>
              <a:rPr lang="en-US" sz="1200" b="0" i="0" strike="noStrike" dirty="0">
                <a:solidFill>
                  <a:schemeClr val="tx1"/>
                </a:solidFill>
                <a:effectLst/>
              </a:rPr>
              <a:t> Baek		1</a:t>
            </a:r>
          </a:p>
          <a:p>
            <a:pPr lvl="1">
              <a:buFont typeface="Arial" panose="020B0604020202020204" pitchFamily="34" charset="0"/>
              <a:buChar char="•"/>
            </a:pPr>
            <a:r>
              <a:rPr lang="en-US" sz="1200" b="0" i="0" strike="noStrike" dirty="0">
                <a:solidFill>
                  <a:srgbClr val="FF0000"/>
                </a:solidFill>
                <a:effectLst/>
              </a:rPr>
              <a:t>350r0 </a:t>
            </a:r>
            <a:r>
              <a:rPr lang="en-US" sz="1200" b="0" i="0" strike="noStrike" dirty="0">
                <a:solidFill>
                  <a:schemeClr val="tx1"/>
                </a:solidFill>
                <a:effectLst/>
              </a:rPr>
              <a:t>CR for CIDs on SCS							Dibakar Das		2</a:t>
            </a:r>
          </a:p>
          <a:p>
            <a:pPr lvl="1">
              <a:buFont typeface="Arial" panose="020B0604020202020204" pitchFamily="34" charset="0"/>
              <a:buChar char="•"/>
            </a:pPr>
            <a:r>
              <a:rPr lang="en-US" sz="1200" b="0" i="0" strike="noStrike" dirty="0">
                <a:solidFill>
                  <a:srgbClr val="FF0000"/>
                </a:solidFill>
                <a:effectLst/>
              </a:rPr>
              <a:t>353r0 </a:t>
            </a:r>
            <a:r>
              <a:rPr lang="en-US" sz="1200" b="0" i="0" strike="noStrike" dirty="0">
                <a:solidFill>
                  <a:schemeClr val="tx1"/>
                </a:solidFill>
                <a:effectLst/>
              </a:rPr>
              <a:t>D5.0 CR for ML Reconfiguration part 2					Binita Gupta		9</a:t>
            </a:r>
          </a:p>
          <a:p>
            <a:pPr lvl="1">
              <a:buFont typeface="Arial" panose="020B0604020202020204" pitchFamily="34" charset="0"/>
              <a:buChar char="•"/>
            </a:pPr>
            <a:r>
              <a:rPr lang="en-US" sz="1200" b="0" i="0" strike="noStrike" dirty="0">
                <a:solidFill>
                  <a:srgbClr val="FF0000"/>
                </a:solidFill>
                <a:effectLst/>
              </a:rPr>
              <a:t>354r0 </a:t>
            </a:r>
            <a:r>
              <a:rPr lang="en-US" sz="1200" b="0" i="0" strike="noStrike" dirty="0">
                <a:solidFill>
                  <a:schemeClr val="tx1"/>
                </a:solidFill>
                <a:effectLst/>
              </a:rPr>
              <a:t>CR for Max Setup Link CIDs						Binita Gupta		3</a:t>
            </a:r>
          </a:p>
          <a:p>
            <a:pPr lvl="1">
              <a:buFont typeface="Arial" panose="020B0604020202020204" pitchFamily="34" charset="0"/>
              <a:buChar char="•"/>
            </a:pPr>
            <a:r>
              <a:rPr lang="en-US" sz="1200" b="0" i="0" strike="noStrike" dirty="0">
                <a:solidFill>
                  <a:srgbClr val="FF0000"/>
                </a:solidFill>
                <a:effectLst/>
              </a:rPr>
              <a:t>355r0 </a:t>
            </a:r>
            <a:r>
              <a:rPr lang="en-US" sz="1200" b="0" i="0" strike="noStrike" dirty="0">
                <a:solidFill>
                  <a:schemeClr val="tx1"/>
                </a:solidFill>
                <a:effectLst/>
              </a:rPr>
              <a:t>CR for Misc. CIDs							Binita Gupta		2</a:t>
            </a:r>
          </a:p>
          <a:p>
            <a:pPr lvl="1">
              <a:buFont typeface="Arial" panose="020B0604020202020204" pitchFamily="34" charset="0"/>
              <a:buChar char="•"/>
            </a:pPr>
            <a:r>
              <a:rPr lang="en-US" sz="1200" b="0" i="0" strike="noStrike" dirty="0">
                <a:solidFill>
                  <a:srgbClr val="FF0000"/>
                </a:solidFill>
                <a:effectLst/>
              </a:rPr>
              <a:t>356r0</a:t>
            </a:r>
            <a:r>
              <a:rPr lang="en-US" sz="1200" b="0" i="0" strike="noStrike" dirty="0">
                <a:solidFill>
                  <a:schemeClr val="tx1"/>
                </a:solidFill>
                <a:effectLst/>
              </a:rPr>
              <a:t> SA Ballot CR for STR							Insun Jang		1</a:t>
            </a:r>
          </a:p>
          <a:p>
            <a:pPr lvl="1">
              <a:buFont typeface="Arial" panose="020B0604020202020204" pitchFamily="34" charset="0"/>
              <a:buChar char="•"/>
            </a:pPr>
            <a:r>
              <a:rPr lang="en-US" sz="1200" b="0" i="0" strike="noStrike" dirty="0">
                <a:solidFill>
                  <a:srgbClr val="FF0000"/>
                </a:solidFill>
                <a:effectLst/>
              </a:rPr>
              <a:t>362r0</a:t>
            </a:r>
            <a:r>
              <a:rPr lang="en-US" sz="1200" b="0" i="0" strike="noStrike" dirty="0">
                <a:solidFill>
                  <a:schemeClr val="tx1"/>
                </a:solidFill>
                <a:effectLst/>
              </a:rPr>
              <a:t> Initial CA ballot Miscellaneous CIDs					Liwen Chu		6</a:t>
            </a:r>
          </a:p>
          <a:p>
            <a:pPr lvl="1">
              <a:buFont typeface="Arial" panose="020B0604020202020204" pitchFamily="34" charset="0"/>
              <a:buChar char="•"/>
            </a:pPr>
            <a:r>
              <a:rPr lang="en-US" sz="1200" b="0" i="0" strike="noStrike" dirty="0">
                <a:solidFill>
                  <a:srgbClr val="FF0000"/>
                </a:solidFill>
                <a:effectLst/>
              </a:rPr>
              <a:t>365r0</a:t>
            </a:r>
            <a:r>
              <a:rPr lang="en-US" sz="1200" b="0" i="0" strike="noStrike" dirty="0">
                <a:solidFill>
                  <a:schemeClr val="tx1"/>
                </a:solidFill>
                <a:effectLst/>
              </a:rPr>
              <a:t> Prop. Res. to 11be </a:t>
            </a:r>
            <a:r>
              <a:rPr lang="en-US" sz="1200" b="0" i="0" strike="noStrike" dirty="0" err="1">
                <a:solidFill>
                  <a:schemeClr val="tx1"/>
                </a:solidFill>
                <a:effectLst/>
              </a:rPr>
              <a:t>ini</a:t>
            </a:r>
            <a:r>
              <a:rPr lang="en-US" sz="1200" dirty="0" err="1">
                <a:solidFill>
                  <a:schemeClr val="tx1"/>
                </a:solidFill>
              </a:rPr>
              <a:t>t.</a:t>
            </a:r>
            <a:r>
              <a:rPr lang="en-US" sz="1200" b="0" i="0" strike="noStrike" dirty="0">
                <a:solidFill>
                  <a:schemeClr val="tx1"/>
                </a:solidFill>
                <a:effectLst/>
              </a:rPr>
              <a:t> SA ballot CIDs on EMLSR link number	Qi Wang		4</a:t>
            </a:r>
          </a:p>
          <a:p>
            <a:pPr lvl="1">
              <a:buFont typeface="Arial" panose="020B0604020202020204" pitchFamily="34" charset="0"/>
              <a:buChar char="•"/>
            </a:pPr>
            <a:r>
              <a:rPr lang="en-US" sz="1200" b="0" i="0" strike="noStrike" dirty="0">
                <a:solidFill>
                  <a:srgbClr val="FF0000"/>
                </a:solidFill>
                <a:effectLst/>
              </a:rPr>
              <a:t>367r0</a:t>
            </a:r>
            <a:r>
              <a:rPr lang="en-US" sz="1200" b="0" i="0" strike="noStrike" dirty="0">
                <a:solidFill>
                  <a:schemeClr val="tx1"/>
                </a:solidFill>
                <a:effectLst/>
              </a:rPr>
              <a:t> Prop. Res. to 11be </a:t>
            </a:r>
            <a:r>
              <a:rPr lang="en-US" sz="1200" b="0" i="0" strike="noStrike" dirty="0" err="1">
                <a:solidFill>
                  <a:schemeClr val="tx1"/>
                </a:solidFill>
                <a:effectLst/>
              </a:rPr>
              <a:t>init.</a:t>
            </a:r>
            <a:r>
              <a:rPr lang="en-US" sz="1200" b="0" i="0" strike="noStrike" dirty="0">
                <a:solidFill>
                  <a:schemeClr val="tx1"/>
                </a:solidFill>
                <a:effectLst/>
              </a:rPr>
              <a:t> SA ballot CID-22374 on EMLSR group addressed frames delivery													Qi Wang 		1</a:t>
            </a:r>
          </a:p>
          <a:p>
            <a:pPr lvl="1">
              <a:buFont typeface="Arial" panose="020B0604020202020204" pitchFamily="34" charset="0"/>
              <a:buChar char="•"/>
            </a:pPr>
            <a:r>
              <a:rPr lang="en-US" sz="1200" b="0" i="0" strike="noStrike" dirty="0">
                <a:solidFill>
                  <a:srgbClr val="FF0000"/>
                </a:solidFill>
                <a:effectLst/>
              </a:rPr>
              <a:t>364r0</a:t>
            </a:r>
            <a:r>
              <a:rPr lang="en-US" sz="1200" b="0" i="0" strike="noStrike" dirty="0">
                <a:solidFill>
                  <a:schemeClr val="tx1"/>
                </a:solidFill>
                <a:effectLst/>
              </a:rPr>
              <a:t> SA1: Resolution for CIDs assigned to 					Sanket Kalamkar	5</a:t>
            </a:r>
          </a:p>
          <a:p>
            <a:pPr lvl="1">
              <a:buFont typeface="Arial" panose="020B0604020202020204" pitchFamily="34" charset="0"/>
              <a:buChar char="•"/>
            </a:pPr>
            <a:r>
              <a:rPr lang="en-US" sz="1200" b="0" i="0" strike="noStrike" dirty="0">
                <a:solidFill>
                  <a:srgbClr val="FF0000"/>
                </a:solidFill>
                <a:effectLst/>
              </a:rPr>
              <a:t>371r0</a:t>
            </a:r>
            <a:r>
              <a:rPr lang="en-US" sz="1200" b="0" i="0" strike="noStrike" dirty="0">
                <a:solidFill>
                  <a:schemeClr val="tx1"/>
                </a:solidFill>
                <a:effectLst/>
              </a:rPr>
              <a:t> D5.0 CR for CIDs on R-TWT-Part 1					Kumail Haider	9</a:t>
            </a:r>
          </a:p>
          <a:p>
            <a:pPr lvl="1">
              <a:buFont typeface="Arial" panose="020B0604020202020204" pitchFamily="34" charset="0"/>
              <a:buChar char="•"/>
            </a:pPr>
            <a:r>
              <a:rPr lang="en-US" sz="1200" b="0" i="0" strike="noStrike" dirty="0">
                <a:solidFill>
                  <a:srgbClr val="FF0000"/>
                </a:solidFill>
                <a:effectLst/>
              </a:rPr>
              <a:t>372r0</a:t>
            </a:r>
            <a:r>
              <a:rPr lang="en-US" sz="1200" b="0" i="0" strike="noStrike" dirty="0">
                <a:solidFill>
                  <a:schemeClr val="tx1"/>
                </a:solidFill>
                <a:effectLst/>
              </a:rPr>
              <a:t> D5.0 CR for CIDs on R-TWT-Part 2					Kumail Haider	5</a:t>
            </a:r>
          </a:p>
          <a:p>
            <a:pPr lvl="1">
              <a:buFont typeface="Arial" panose="020B0604020202020204" pitchFamily="34" charset="0"/>
              <a:buChar char="•"/>
            </a:pPr>
            <a:r>
              <a:rPr lang="en-US" sz="1200" b="0" i="0" strike="noStrike" dirty="0">
                <a:solidFill>
                  <a:srgbClr val="FF0000"/>
                </a:solidFill>
                <a:effectLst/>
              </a:rPr>
              <a:t>376r0</a:t>
            </a:r>
            <a:r>
              <a:rPr lang="en-US" sz="1200" b="0" i="0" strike="noStrike" dirty="0">
                <a:solidFill>
                  <a:schemeClr val="tx1"/>
                </a:solidFill>
                <a:effectLst/>
              </a:rPr>
              <a:t> SB1 CR for Negotiation of TTLM					Yongho Seok		5</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7163952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EDD9C5A0-F427-CEFF-3F4B-4AFBD466FFF1}"/>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162397</TotalTime>
  <Words>5084</Words>
  <Application>Microsoft Office PowerPoint</Application>
  <PresentationFormat>On-screen Show (4:3)</PresentationFormat>
  <Paragraphs>912</Paragraphs>
  <Slides>44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4"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March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Joint</vt:lpstr>
      <vt:lpstr>Submission’s List - PHY</vt:lpstr>
      <vt:lpstr>Submission’s List - MAC 1</vt:lpstr>
      <vt:lpstr>Submission’s List - MAC 2</vt:lpstr>
      <vt:lpstr>Submission’s List - MAC 3</vt:lpstr>
      <vt:lpstr>Submission’s List - MAC 4</vt:lpstr>
      <vt:lpstr>Submission’s List - MAC 5</vt:lpstr>
      <vt:lpstr>Monday MAC Agenda–AM1</vt:lpstr>
      <vt:lpstr>Monday Joint Agenda-PM1</vt:lpstr>
      <vt:lpstr>Summary from Jan. meeting &amp; conf calls</vt:lpstr>
      <vt:lpstr>Approve TG Minutes</vt:lpstr>
      <vt:lpstr>TGbe Editor’s Report</vt:lpstr>
      <vt:lpstr>CR Submissions</vt:lpstr>
      <vt:lpstr>Tuesday MAC Agenda–EVE</vt:lpstr>
      <vt:lpstr>Thursday PHY Agenda–AM1</vt:lpstr>
      <vt:lpstr>Thursday MAC Agenda–AM1</vt:lpstr>
      <vt:lpstr>MAC Agenda–Backup</vt:lpstr>
      <vt:lpstr>Thursday Joint Agenda-PM1</vt:lpstr>
      <vt:lpstr>CR Submissions</vt:lpstr>
      <vt:lpstr>Motions</vt:lpstr>
      <vt:lpstr>Teleconference Plan</vt:lpstr>
      <vt:lpstr>Goals for May 2024</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1462</cp:revision>
  <cp:lastPrinted>1601-01-01T00:00:00Z</cp:lastPrinted>
  <dcterms:created xsi:type="dcterms:W3CDTF">2017-01-26T15:28:16Z</dcterms:created>
  <dcterms:modified xsi:type="dcterms:W3CDTF">2024-03-11T01:04:31Z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