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86" r:id="rId22"/>
    <p:sldId id="1087" r:id="rId23"/>
    <p:sldId id="1088" r:id="rId24"/>
    <p:sldId id="1089" r:id="rId25"/>
    <p:sldId id="1084" r:id="rId26"/>
    <p:sldId id="1091" r:id="rId27"/>
    <p:sldId id="1092" r:id="rId28"/>
    <p:sldId id="1085" r:id="rId29"/>
    <p:sldId id="1095" r:id="rId30"/>
    <p:sldId id="1096" r:id="rId31"/>
    <p:sldId id="1098" r:id="rId32"/>
    <p:sldId id="1097" r:id="rId33"/>
    <p:sldId id="1099" r:id="rId34"/>
    <p:sldId id="1106" r:id="rId35"/>
    <p:sldId id="1107" r:id="rId36"/>
    <p:sldId id="1108" r:id="rId37"/>
    <p:sldId id="1109" r:id="rId38"/>
    <p:sldId id="1090" r:id="rId39"/>
    <p:sldId id="1006" r:id="rId40"/>
    <p:sldId id="1023" r:id="rId41"/>
    <p:sldId id="1024" r:id="rId42"/>
    <p:sldId id="1028" r:id="rId43"/>
    <p:sldId id="1081" r:id="rId44"/>
    <p:sldId id="1082" r:id="rId45"/>
    <p:sldId id="1110" r:id="rId46"/>
    <p:sldId id="1093" r:id="rId47"/>
    <p:sldId id="1094" r:id="rId48"/>
    <p:sldId id="1112" r:id="rId49"/>
    <p:sldId id="1063" r:id="rId50"/>
    <p:sldId id="1064" r:id="rId51"/>
    <p:sldId id="1113" r:id="rId52"/>
    <p:sldId id="1103" r:id="rId53"/>
    <p:sldId id="1100" r:id="rId54"/>
    <p:sldId id="1114" r:id="rId55"/>
    <p:sldId id="1104" r:id="rId56"/>
    <p:sldId id="1105" r:id="rId57"/>
    <p:sldId id="356" r:id="rId58"/>
    <p:sldId id="1039" r:id="rId59"/>
    <p:sldId id="1069" r:id="rId60"/>
    <p:sldId id="997" r:id="rId61"/>
    <p:sldId id="362" r:id="rId62"/>
    <p:sldId id="1034" r:id="rId63"/>
    <p:sldId id="323" r:id="rId6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B0D687-C88D-4306-A291-1C75F3A322C2}" v="265" dt="2024-03-13T15:23:43.7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13T16:15:54.878" v="4754" actId="14100"/>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09T20:19:15.197" v="1787"/>
        <pc:sldMkLst>
          <pc:docMk/>
          <pc:sldMk cId="3930036297" sldId="356"/>
        </pc:sldMkLst>
        <pc:spChg chg="mod">
          <ac:chgData name="Alfred Asterjadhi" userId="39de57b9-85c0-4fd1-aaac-8ca2b6560ad0" providerId="ADAL" clId="{6DB0D687-C88D-4306-A291-1C75F3A322C2}" dt="2024-03-09T17:43:46.400" v="1497"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11T04:44:35.961" v="2591" actId="21"/>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11T04:44:35.961" v="2591" actId="2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09T20:19:18.922" v="1790"/>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09T20:19:21.552" v="1792"/>
        <pc:sldMkLst>
          <pc:docMk/>
          <pc:sldMk cId="1865298196" sldId="1034"/>
        </pc:sldMkLst>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1T04:48:00.655" v="2648"/>
        <pc:sldMkLst>
          <pc:docMk/>
          <pc:sldMk cId="3814028870" sldId="1039"/>
        </pc:sldMkLst>
        <pc:spChg chg="mod">
          <ac:chgData name="Alfred Asterjadhi" userId="39de57b9-85c0-4fd1-aaac-8ca2b6560ad0" providerId="ADAL" clId="{6DB0D687-C88D-4306-A291-1C75F3A322C2}" dt="2024-03-11T04:48:00.655" v="2648"/>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09T20:19:59.961" v="1795" actId="6549"/>
        <pc:sldMkLst>
          <pc:docMk/>
          <pc:sldMk cId="1268796722" sldId="1069"/>
        </pc:sldMkLst>
        <pc:spChg chg="mod">
          <ac:chgData name="Alfred Asterjadhi" userId="39de57b9-85c0-4fd1-aaac-8ca2b6560ad0" providerId="ADAL" clId="{6DB0D687-C88D-4306-A291-1C75F3A322C2}" dt="2024-03-09T20:19:59.961" v="1795" actId="6549"/>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09T20:18:46.440" v="1765"/>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08T21:07:18.368" v="92" actId="2165"/>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09T20:18:50.600" v="1768"/>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08T21:08:41.043" v="103" actId="403"/>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12T05:00:39.662" v="3654"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12T05:00:39.662" v="3654"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12T05:00:25.698" v="3652"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12T05:00:25.698" v="3652"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09T20:18:43.019" v="1763"/>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08T21:06:04.343" v="83" actId="403"/>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09T20:18:44.524" v="1764"/>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08T21:06:34.395" v="86" actId="403"/>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09T20:18:49.053" v="176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08T21:08:04.377" v="98" actId="403"/>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09T20:18:51.977" v="1769"/>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08T21:09:33.561" v="115" actId="403"/>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09T20:18:53.204" v="1770"/>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08T21:09:56.516" v="118" actId="403"/>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09T20:18:55.881" v="1772"/>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08T21:10:37.452" v="125" actId="403"/>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09T20:18:54.568" v="1771"/>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08T21:10:14.101" v="121" actId="403"/>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11T04:34:10.842" v="2388" actId="2057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11T04:34:07.994" v="2387" actId="120"/>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3T15:49:24.172" v="4694" actId="20577"/>
        <pc:sldMkLst>
          <pc:docMk/>
          <pc:sldMk cId="1079960312" sldId="1100"/>
        </pc:sldMkLst>
        <pc:spChg chg="mod">
          <ac:chgData name="Alfred Asterjadhi" userId="39de57b9-85c0-4fd1-aaac-8ca2b6560ad0" providerId="ADAL" clId="{6DB0D687-C88D-4306-A291-1C75F3A322C2}" dt="2024-03-11T03:58:16.219" v="1850" actId="6549"/>
          <ac:spMkLst>
            <pc:docMk/>
            <pc:sldMk cId="1079960312" sldId="1100"/>
            <ac:spMk id="2" creationId="{4B5F0D0E-8BB7-48AB-9160-728B8B3399A2}"/>
          </ac:spMkLst>
        </pc:spChg>
        <pc:spChg chg="mod">
          <ac:chgData name="Alfred Asterjadhi" userId="39de57b9-85c0-4fd1-aaac-8ca2b6560ad0" providerId="ADAL" clId="{6DB0D687-C88D-4306-A291-1C75F3A322C2}" dt="2024-03-13T15:49:24.172" v="4694" actId="2057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6:15:54.878" v="4754" actId="14100"/>
        <pc:sldMkLst>
          <pc:docMk/>
          <pc:sldMk cId="2496265761" sldId="1103"/>
        </pc:sldMkLst>
        <pc:spChg chg="mod">
          <ac:chgData name="Alfred Asterjadhi" userId="39de57b9-85c0-4fd1-aaac-8ca2b6560ad0" providerId="ADAL" clId="{6DB0D687-C88D-4306-A291-1C75F3A322C2}" dt="2024-03-11T03:58:59.515" v="1856" actId="20577"/>
          <ac:spMkLst>
            <pc:docMk/>
            <pc:sldMk cId="2496265761" sldId="1103"/>
            <ac:spMk id="2" creationId="{4B5F0D0E-8BB7-48AB-9160-728B8B3399A2}"/>
          </ac:spMkLst>
        </pc:spChg>
        <pc:spChg chg="mod">
          <ac:chgData name="Alfred Asterjadhi" userId="39de57b9-85c0-4fd1-aaac-8ca2b6560ad0" providerId="ADAL" clId="{6DB0D687-C88D-4306-A291-1C75F3A322C2}" dt="2024-03-13T16:15:54.878" v="4754" actId="14100"/>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2T22:47:31.046" v="4305"/>
        <pc:sldMkLst>
          <pc:docMk/>
          <pc:sldMk cId="1019001900" sldId="1104"/>
        </pc:sldMkLst>
        <pc:spChg chg="mod">
          <ac:chgData name="Alfred Asterjadhi" userId="39de57b9-85c0-4fd1-aaac-8ca2b6560ad0" providerId="ADAL" clId="{6DB0D687-C88D-4306-A291-1C75F3A322C2}" dt="2024-03-11T03:59:36.181" v="1903" actId="20577"/>
          <ac:spMkLst>
            <pc:docMk/>
            <pc:sldMk cId="1019001900" sldId="1104"/>
            <ac:spMk id="2" creationId="{4B5F0D0E-8BB7-48AB-9160-728B8B3399A2}"/>
          </ac:spMkLst>
        </pc:spChg>
        <pc:spChg chg="mod">
          <ac:chgData name="Alfred Asterjadhi" userId="39de57b9-85c0-4fd1-aaac-8ca2b6560ad0" providerId="ADAL" clId="{6DB0D687-C88D-4306-A291-1C75F3A322C2}" dt="2024-03-12T22:47:31.046" v="4305"/>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2T05:14:23.601" v="3802" actId="20577"/>
        <pc:sldMkLst>
          <pc:docMk/>
          <pc:sldMk cId="1371861126" sldId="1105"/>
        </pc:sldMkLst>
        <pc:spChg chg="mod">
          <ac:chgData name="Alfred Asterjadhi" userId="39de57b9-85c0-4fd1-aaac-8ca2b6560ad0" providerId="ADAL" clId="{6DB0D687-C88D-4306-A291-1C75F3A322C2}" dt="2024-03-11T03:59:44.348" v="1904"/>
          <ac:spMkLst>
            <pc:docMk/>
            <pc:sldMk cId="1371861126" sldId="1105"/>
            <ac:spMk id="2" creationId="{4B5F0D0E-8BB7-48AB-9160-728B8B3399A2}"/>
          </ac:spMkLst>
        </pc:spChg>
        <pc:spChg chg="mod">
          <ac:chgData name="Alfred Asterjadhi" userId="39de57b9-85c0-4fd1-aaac-8ca2b6560ad0" providerId="ADAL" clId="{6DB0D687-C88D-4306-A291-1C75F3A322C2}" dt="2024-03-12T05:14:23.601" v="3802" actId="2057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12T22:45:13.427" v="4287" actId="2057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12T22:45:13.427" v="4287" actId="2057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2T19:24:45.195" v="4210" actId="20577"/>
        <pc:sldMkLst>
          <pc:docMk/>
          <pc:sldMk cId="3684869715" sldId="1112"/>
        </pc:sldMkLst>
        <pc:spChg chg="mod">
          <ac:chgData name="Alfred Asterjadhi" userId="39de57b9-85c0-4fd1-aaac-8ca2b6560ad0" providerId="ADAL" clId="{6DB0D687-C88D-4306-A291-1C75F3A322C2}" dt="2024-03-12T19:24:45.195" v="4210"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3T06:27:43.844" v="4484" actId="14100"/>
        <pc:sldMkLst>
          <pc:docMk/>
          <pc:sldMk cId="2132934075" sldId="1113"/>
        </pc:sldMkLst>
        <pc:spChg chg="mod">
          <ac:chgData name="Alfred Asterjadhi" userId="39de57b9-85c0-4fd1-aaac-8ca2b6560ad0" providerId="ADAL" clId="{6DB0D687-C88D-4306-A291-1C75F3A322C2}" dt="2024-03-13T06:27:43.844" v="4484" actId="14100"/>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3T15:49:32.782" v="4707" actId="113"/>
        <pc:sldMkLst>
          <pc:docMk/>
          <pc:sldMk cId="2871942750" sldId="1114"/>
        </pc:sldMkLst>
        <pc:spChg chg="mod">
          <ac:chgData name="Alfred Asterjadhi" userId="39de57b9-85c0-4fd1-aaac-8ca2b6560ad0" providerId="ADAL" clId="{6DB0D687-C88D-4306-A291-1C75F3A322C2}" dt="2024-03-13T15:49:32.782" v="4707" actId="113"/>
          <ac:spMkLst>
            <pc:docMk/>
            <pc:sldMk cId="2871942750" sldId="1114"/>
            <ac:spMk id="3" creationId="{7238D357-906C-0607-293E-358D67EAC46E}"/>
          </ac:spMkLst>
        </pc:spChg>
      </pc:sldChg>
      <pc:sldMasterChg chg="modSp mod">
        <pc:chgData name="Alfred Asterjadhi" userId="39de57b9-85c0-4fd1-aaac-8ca2b6560ad0" providerId="ADAL" clId="{6DB0D687-C88D-4306-A291-1C75F3A322C2}" dt="2024-03-13T15:50:44.087" v="4710" actId="20577"/>
        <pc:sldMasterMkLst>
          <pc:docMk/>
          <pc:sldMasterMk cId="0" sldId="2147483648"/>
        </pc:sldMasterMkLst>
        <pc:spChg chg="mod">
          <ac:chgData name="Alfred Asterjadhi" userId="39de57b9-85c0-4fd1-aaac-8ca2b6560ad0" providerId="ADAL" clId="{6DB0D687-C88D-4306-A291-1C75F3A322C2}" dt="2024-03-13T15:50:44.087" v="4710"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48"/>
        </pc:sldMasterMkLst>
        <pc:spChg chg="mod">
          <ac:chgData name="Alfred Asterjadhi" userId="39de57b9-85c0-4fd1-aaac-8ca2b6560ad0" providerId="ADAL" clId="{2761FCC1-4A6E-4EF5-91BC-E3C73DA579E7}" dt="2024-01-22T19:25:14.023" v="4947" actId="6549"/>
          <ac:spMkLst>
            <pc:docMk/>
            <pc:sldMasterMk cId="0" sldId="2147483648"/>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48"/>
        </pc:sldMasterMkLst>
        <pc:spChg chg="mod">
          <ac:chgData name="Alfred Asterjadhi" userId="39de57b9-85c0-4fd1-aaac-8ca2b6560ad0" providerId="ADAL" clId="{875D7F4B-4CFD-4D5A-A60B-02496C8C34BE}" dt="2024-02-02T18:23:22.317" v="4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802.11-24/0235r10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2023-00-00bn-further-discussion-on-non-primary-channel-access.pptx" TargetMode="External"/><Relationship Id="rId3" Type="http://schemas.openxmlformats.org/officeDocument/2006/relationships/hyperlink" Target="https://mentor.ieee.org/802.11/dcn/23/11-23-1960-01-00bn-enhanced-replay-detection-for-header-protection.pptx" TargetMode="External"/><Relationship Id="rId7" Type="http://schemas.openxmlformats.org/officeDocument/2006/relationships/hyperlink" Target="https://mentor.ieee.org/802.11/dcn/23/11-23-2007-00-00bn-enhancement-of-bsr.pptx" TargetMode="External"/><Relationship Id="rId2" Type="http://schemas.openxmlformats.org/officeDocument/2006/relationships/hyperlink" Target="https://mentor.ieee.org/802.11/dcn/23/11-23-1896-01-00bn-signaling-details-for-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02-01-00bn-in-device-coexistence-and-interference-follow-up.pptx" TargetMode="External"/><Relationship Id="rId11" Type="http://schemas.openxmlformats.org/officeDocument/2006/relationships/hyperlink" Target="https://mentor.ieee.org/802.11/dcn/23/11-23-2126-00-00bn-low-latency-channel-access-follow-up.pptx" TargetMode="External"/><Relationship Id="rId5" Type="http://schemas.openxmlformats.org/officeDocument/2006/relationships/hyperlink" Target="https://mentor.ieee.org/802.11/dcn/23/11-23-1997-00-00bn-mac-header-protection.pptx" TargetMode="External"/><Relationship Id="rId10" Type="http://schemas.openxmlformats.org/officeDocument/2006/relationships/hyperlink" Target="https://mentor.ieee.org/802.11/dcn/23/11-23-2063-00-00bn-enhanced-acknowledgement-for-low-latency-communication-follow-up.pptx" TargetMode="External"/><Relationship Id="rId4" Type="http://schemas.openxmlformats.org/officeDocument/2006/relationships/hyperlink" Target="https://mentor.ieee.org/802.11/dcn/23/11-23-1963-00-00bn-periodical-nss-adjustment-for-an-mld.pptx" TargetMode="External"/><Relationship Id="rId9" Type="http://schemas.openxmlformats.org/officeDocument/2006/relationships/hyperlink" Target="https://mentor.ieee.org/802.11/dcn/23/11-23-2026-00-00bn-balanced-wireless-in-devic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031-00-00bn-deterministic-backoff.pptx" TargetMode="External"/><Relationship Id="rId13" Type="http://schemas.openxmlformats.org/officeDocument/2006/relationships/hyperlink" Target="https://mentor.ieee.org/802.11/dcn/24/11-24-0093-01-00bn-nav-setting-for-coordinated-tdma.pptxhttps:/mentor.ieee.org/802.11/dcn/24/11-24-0093-01-00bn-nav-setting-for-coordinated-tdma.pptx" TargetMode="External"/><Relationship Id="rId3" Type="http://schemas.openxmlformats.org/officeDocument/2006/relationships/hyperlink" Target="https://mentor.ieee.org/802.11/dcn/23/11-23-2147-00-00bn-improved-uhr-seamless-roaming-for-multi-link-device.pptx" TargetMode="External"/><Relationship Id="rId7" Type="http://schemas.openxmlformats.org/officeDocument/2006/relationships/hyperlink" Target="https://mentor.ieee.org/802.11/dcn/24/11-24-0025-00-00bn-phy-modifications-for-high-mobility-stas.pptx" TargetMode="External"/><Relationship Id="rId12" Type="http://schemas.openxmlformats.org/officeDocument/2006/relationships/hyperlink" Target="https://mentor.ieee.org/802.11/dcn/23/11-23-2142-00-00bn-txop-adjustment-for-inter-bss-r-twt-schedule-protection.pptx" TargetMode="External"/><Relationship Id="rId2" Type="http://schemas.openxmlformats.org/officeDocument/2006/relationships/hyperlink" Target="https://mentor.ieee.org/802.11/dcn/23/11-23-2127-00-00bn-11bn-power-save.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217-00-00bn-some-thoughts-on-relay-improvement.pptx" TargetMode="External"/><Relationship Id="rId11" Type="http://schemas.openxmlformats.org/officeDocument/2006/relationships/hyperlink" Target="https://mentor.ieee.org/802.11/dcn/24/11-24-0073-00-00bn-thoughts-on-proxy-scs.pptx" TargetMode="External"/><Relationship Id="rId5" Type="http://schemas.openxmlformats.org/officeDocument/2006/relationships/hyperlink" Target="https://mentor.ieee.org/802.11/dcn/23/11-23-2211-00-00bn-txop-bandwidth-expansion.pptx" TargetMode="External"/><Relationship Id="rId10" Type="http://schemas.openxmlformats.org/officeDocument/2006/relationships/hyperlink" Target="https://mentor.ieee.org/802.11/dcn/24/11-24-0052-00-00bn-seamless-roaming-details.pptx" TargetMode="External"/><Relationship Id="rId4" Type="http://schemas.openxmlformats.org/officeDocument/2006/relationships/hyperlink" Target="https://mentor.ieee.org/802.11/dcn/23/11-23-2150-00-00bn-low-sta-cost-uhr-seamless-roaming-for-multi-link-device.pptx" TargetMode="External"/><Relationship Id="rId9" Type="http://schemas.openxmlformats.org/officeDocument/2006/relationships/hyperlink" Target="https://mentor.ieee.org/802.11/dcn/24/11-24-0042-00-00bn-thoughts-on-flexible-control-frame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101-00-00bn-mld-roaming.pptx" TargetMode="External"/><Relationship Id="rId3" Type="http://schemas.openxmlformats.org/officeDocument/2006/relationships/hyperlink" Target="https://mentor.ieee.org/802.11/dcn/24/11-24-0083-00-00bn-smooth-roaming-follow-up-2.pptx" TargetMode="External"/><Relationship Id="rId7" Type="http://schemas.openxmlformats.org/officeDocument/2006/relationships/hyperlink" Target="https://mentor.ieee.org/802.11/dcn/24/11-24-0097-00-00bn-ap-power-management-follow-up.pptx" TargetMode="External"/><Relationship Id="rId2" Type="http://schemas.openxmlformats.org/officeDocument/2006/relationships/hyperlink" Target="https://mentor.ieee.org/802.11/dcn/24/11-24-0074-00-00bn-relay-operation-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94-00-00bn-probe-before-talk-and-unsolicited-unavailability-announcement-for-co-ex-management.pptx" TargetMode="External"/><Relationship Id="rId11" Type="http://schemas.openxmlformats.org/officeDocument/2006/relationships/hyperlink" Target="https://mentor.ieee.org/802.11/dcn/24/11-24-0105-00-00bn-txop-for-relay-communication-in-11bn.pptx" TargetMode="External"/><Relationship Id="rId5" Type="http://schemas.openxmlformats.org/officeDocument/2006/relationships/hyperlink" Target="https://mentor.ieee.org/802.11/dcn/24/11-24-0091-00-00bn-enhanced-scheduling-method-for-low-latency-traffic-follow-up.pptx" TargetMode="External"/><Relationship Id="rId10" Type="http://schemas.openxmlformats.org/officeDocument/2006/relationships/hyperlink" Target="https://mentor.ieee.org/802.11/dcn/24/11-24-0103-00-00bn-txop-level-preemption-for-low-latency-application-in-802-11bn.pptx" TargetMode="External"/><Relationship Id="rId4" Type="http://schemas.openxmlformats.org/officeDocument/2006/relationships/hyperlink" Target="https://mentor.ieee.org/802.11/dcn/24/11-24-0090-00-00bn-protected-low-latency-communications-for-mlo.pptx" TargetMode="External"/><Relationship Id="rId9" Type="http://schemas.openxmlformats.org/officeDocument/2006/relationships/hyperlink" Target="https://mentor.ieee.org/802.11/dcn/24/11-24-0102-00-00bn-multi-ap-coordinated-puncturing.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067-00-00bn-range-expansion-via-repeated-transmission.pptx" TargetMode="External"/><Relationship Id="rId3" Type="http://schemas.openxmlformats.org/officeDocument/2006/relationships/hyperlink" Target="https://mentor.ieee.org/802.11/dcn/24/11-24-0108-00-00bn-triggered-beamforming-in-tgbn-follow-up.pptx" TargetMode="External"/><Relationship Id="rId7" Type="http://schemas.openxmlformats.org/officeDocument/2006/relationships/hyperlink" Target="https://mentor.ieee.org/802.11/dcn/23/11-23-2078-03-00bn-coex-enhancement-for-xr-use-cases.pptx" TargetMode="External"/><Relationship Id="rId2" Type="http://schemas.openxmlformats.org/officeDocument/2006/relationships/hyperlink" Target="https://mentor.ieee.org/802.11/dcn/24/11-24-0106-00-00bn-seamless-roaming-consid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87-00-00bn-clarifications-on-the-ldpc-rate-matching.pptx" TargetMode="External"/><Relationship Id="rId5" Type="http://schemas.openxmlformats.org/officeDocument/2006/relationships/hyperlink" Target="https://mentor.ieee.org/802.11/dcn/24/11-24-0119-00-00bn-enhanced-hcca-for-controlled-uhr-scenarios.pptx" TargetMode="External"/><Relationship Id="rId4" Type="http://schemas.openxmlformats.org/officeDocument/2006/relationships/hyperlink" Target="https://mentor.ieee.org/802.11/dcn/24/11-24-0110-00-00bn-regarding-mpdu-identification-issue-in-cross-link-error-recovery.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0142-00-00bn-residual-interference-in-cbf.pptx" TargetMode="External"/><Relationship Id="rId2" Type="http://schemas.openxmlformats.org/officeDocument/2006/relationships/hyperlink" Target="https://mentor.ieee.org/802.11/dcn/24/11-24-0070-00-00bn-some-details-about-non-primary-channel-acces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168-00-00bn-txop-preemption-in-11bn.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ocuments?is_dcn=332&amp;is_group=00bn" TargetMode="External"/><Relationship Id="rId2" Type="http://schemas.openxmlformats.org/officeDocument/2006/relationships/hyperlink" Target="https://mentor.ieee.org/802.11/dcn/24/11-24-0284-00-00bn-low-latency-low-collision-low-power-uhr-medium-acces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52-00-00bn-enabling-unscheduling-ap-ps-follow-up.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391-00-00bn-legacy-sta-and-obss-issues-for-preemption.pptx" TargetMode="External"/><Relationship Id="rId2" Type="http://schemas.openxmlformats.org/officeDocument/2006/relationships/hyperlink" Target="https://mentor.ieee.org/802.11/dcn/24/11-24-0390-00-00bn-a-uniform-procedure-for-preemption.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0409-00-00bn-hierarchical-modulation-for-802-11.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4/11-24-0443-00-00bn-discussion-on-bounded-delay-in-industrial-scenario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0520-00-00bn-discussion-on-dru.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529-00-00bn-coordinated-spatial-reuse-discussion.pptx" TargetMode="External"/><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19-00-00bn-pingpongwarningforuhr.pptx" TargetMode="External"/><Relationship Id="rId5" Type="http://schemas.openxmlformats.org/officeDocument/2006/relationships/hyperlink" Target="https://mentor.ieee.org/802.11/dcn/24/11-24-0518-00-00bn-troubleshootingmetricsfouhr.pptx" TargetMode="External"/><Relationship Id="rId4" Type="http://schemas.openxmlformats.org/officeDocument/2006/relationships/hyperlink" Target="https://mentor.ieee.org/802.11/dcn/24/11-24-0530-00-00bn-indication-of-11bn-feature-set.ppt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0538-00-00bn-sp-based-non-primary-channel-access.pptx" TargetMode="Externa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0001-00-00bn-dl-mu-ext-ppdus.pptx" TargetMode="Externa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3/11-23-1914-02-00bn-enhanced-security-considerations-in-uhr.pptx" TargetMode="External"/><Relationship Id="rId13" Type="http://schemas.openxmlformats.org/officeDocument/2006/relationships/hyperlink" Target="https://mentor.ieee.org/802.11/dcn/23/11-23-1996-00-00bn-improve-roaming-between-mlds.pptx" TargetMode="External"/><Relationship Id="rId18" Type="http://schemas.openxmlformats.org/officeDocument/2006/relationships/hyperlink" Target="https://mentor.ieee.org/802.11/dcn/23/11-23-1971-02-00bn-further-thoughts-on-seamless-roaming.pptx" TargetMode="External"/><Relationship Id="rId3" Type="http://schemas.openxmlformats.org/officeDocument/2006/relationships/hyperlink" Target="https://mentor.ieee.org/802.11/dcn/23/11-23-1954-00-00bn-two-dimensional-a-ppdu.pptx" TargetMode="External"/><Relationship Id="rId7" Type="http://schemas.openxmlformats.org/officeDocument/2006/relationships/hyperlink" Target="https://mentor.ieee.org/802.11/dcn/23/11-23-1888-01-00bn-mac-header-protection-follow-up.pptx" TargetMode="External"/><Relationship Id="rId12" Type="http://schemas.openxmlformats.org/officeDocument/2006/relationships/hyperlink" Target="https://mentor.ieee.org/802.11/dcn/23/11-23-2157-02-00bn-seamless-roaming-within-a-mobility-domain.pptx" TargetMode="External"/><Relationship Id="rId17" Type="http://schemas.openxmlformats.org/officeDocument/2006/relationships/hyperlink" Target="https://mentor.ieee.org/802.11/dcn/23/11-23-1898-02-00bn-signaling-details-for-non-colocated-ap-mld.pptx" TargetMode="External"/><Relationship Id="rId2" Type="http://schemas.openxmlformats.org/officeDocument/2006/relationships/hyperlink" Target="https://mentor.ieee.org/802.11/dcn/23/11-23-1953-00-00bn-two-dimensional-resource-allocation.pptx" TargetMode="External"/><Relationship Id="rId16" Type="http://schemas.openxmlformats.org/officeDocument/2006/relationships/hyperlink" Target="https://mentor.ieee.org/802.11/dcn/23/11-23-1897-00-00bn-thoughts-on-improving-roaming-under-existing-architecture.pptx" TargetMode="External"/><Relationship Id="rId20" Type="http://schemas.openxmlformats.org/officeDocument/2006/relationships/hyperlink" Target="https://mentor.ieee.org/802.11/dcn/23/11-23-2005-01-00bn-non-primary-channel-access-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102-00-0uhr-security-enhancement-follow-up.pptx" TargetMode="External"/><Relationship Id="rId11" Type="http://schemas.openxmlformats.org/officeDocument/2006/relationships/hyperlink" Target="https://mentor.ieee.org/802.11/dcn/23/11-23-1884-02-00bn-seamless-roaming.pptx" TargetMode="External"/><Relationship Id="rId5" Type="http://schemas.openxmlformats.org/officeDocument/2006/relationships/hyperlink" Target="https://mentor.ieee.org/802.11/dcn/23/11-23-0356-01-0uhr-mac-header-protection.pptx" TargetMode="External"/><Relationship Id="rId15" Type="http://schemas.openxmlformats.org/officeDocument/2006/relationships/hyperlink" Target="https://mentor.ieee.org/802.11/dcn/23/11-23-1937-01-00bn-smooth-roaming-follow-up-1.pptx" TargetMode="External"/><Relationship Id="rId10" Type="http://schemas.openxmlformats.org/officeDocument/2006/relationships/hyperlink" Target="https://mentor.ieee.org/802.11/dcn/23/11-23-1908-02-00bn-seamless-roaming-procedure.pptx" TargetMode="External"/><Relationship Id="rId19" Type="http://schemas.openxmlformats.org/officeDocument/2006/relationships/hyperlink" Target="https://mentor.ieee.org/802.11/dcn/23/11-23-1840-02-00bn-relay-for-11bn.pptx" TargetMode="External"/><Relationship Id="rId4" Type="http://schemas.openxmlformats.org/officeDocument/2006/relationships/hyperlink" Target="https://mentor.ieee.org/802.11/dcn/23/11-23-0352-01-0uhr-enhanced-security-discussion.pptx" TargetMode="External"/><Relationship Id="rId9" Type="http://schemas.openxmlformats.org/officeDocument/2006/relationships/hyperlink" Target="https://mentor.ieee.org/802.11/dcn/23/11-23-1997-00-00bn-mac-header-protection.pptx" TargetMode="External"/><Relationship Id="rId14" Type="http://schemas.openxmlformats.org/officeDocument/2006/relationships/hyperlink" Target="https://mentor.ieee.org/802.11/dcn/23/11-23-0322-00-0uhr-improve-roaming-between-mlds.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4/11-24-0331-01-00bn-tgbn-january-february-march-2024-teleconference-minutes.docx" TargetMode="External"/><Relationship Id="rId2" Type="http://schemas.openxmlformats.org/officeDocument/2006/relationships/hyperlink" Target="https://mentor.ieee.org/802.11/dcn/24/11-24-0303-00-00bn-tgbn-january-2024-meeting-minutes.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093-01-00bn-nav-setting-for-coordinated-tdma.pptxhttps:/mentor.ieee.org/802.11/dcn/24/11-24-0093-01-00bn-nav-setting-for-coordinated-tdma.pptx" TargetMode="External"/><Relationship Id="rId2" Type="http://schemas.openxmlformats.org/officeDocument/2006/relationships/hyperlink" Target="https://mentor.ieee.org/802.11/dcn/23/11-23-2142-00-00bn-txop-adjustment-for-inter-bss-r-twt-schedule-protec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217-00-00bn-some-thoughts-on-relay-improvement.pptx" TargetMode="External"/><Relationship Id="rId5" Type="http://schemas.openxmlformats.org/officeDocument/2006/relationships/hyperlink" Target="https://mentor.ieee.org/802.11/dcn/24/11-24-0105-00-00bn-txop-for-relay-communication-in-11bn.pptx" TargetMode="External"/><Relationship Id="rId4" Type="http://schemas.openxmlformats.org/officeDocument/2006/relationships/hyperlink" Target="https://mentor.ieee.org/802.11/dcn/24/11-24-0102-00-00bn-multi-ap-coordinated-puncturing.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180-00-00bn-thoughts-on-the-beamforming-and-feedback.pptx" TargetMode="External"/><Relationship Id="rId7" Type="http://schemas.openxmlformats.org/officeDocument/2006/relationships/hyperlink" Target="https://mentor.ieee.org/802.11/dcn/24/11-24-0224-00-00bn-discussion-on-a-ppdu-follow-up.pptx" TargetMode="External"/><Relationship Id="rId2" Type="http://schemas.openxmlformats.org/officeDocument/2006/relationships/hyperlink" Target="https://mentor.ieee.org/802.11/dcn/24/11-24-0025-01-00bn-phy-modifications-for-high-mobility-sta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510-00-00bn-high-level-thoughts-on-ldpc-rate-matching-design-for-11bn.pptx" TargetMode="External"/><Relationship Id="rId5" Type="http://schemas.openxmlformats.org/officeDocument/2006/relationships/hyperlink" Target="https://mentor.ieee.org/802.11/dcn/24/11-24-0187-00-00bn-clarifications-on-the-ldpc-rate-matching.pptx" TargetMode="External"/><Relationship Id="rId4" Type="http://schemas.openxmlformats.org/officeDocument/2006/relationships/hyperlink" Target="https://mentor.ieee.org/802.11/dcn/24/11-24-0395-00-00bn-mu-csi-fb-type-for-non-tb-sounding.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2002-01-00bn-in-device-coexistence-and-interference-follow-up.pptx" TargetMode="External"/><Relationship Id="rId2" Type="http://schemas.openxmlformats.org/officeDocument/2006/relationships/hyperlink" Target="https://mentor.ieee.org/802.11/dcn/23/11-23-2026-00-00bn-balanced-wireless-in-device.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2007-00-00bn-enhancement-of-bsr.pptx" TargetMode="External"/><Relationship Id="rId4" Type="http://schemas.openxmlformats.org/officeDocument/2006/relationships/hyperlink" Target="https://mentor.ieee.org/802.11/dcn/23/11-23-1963-00-00bn-periodical-nss-adjustment-for-an-mld.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1908-02-00bn-seamless-roaming-procedure.pptx" TargetMode="External"/><Relationship Id="rId13" Type="http://schemas.openxmlformats.org/officeDocument/2006/relationships/hyperlink" Target="https://mentor.ieee.org/802.11/dcn/23/11-23-1937-01-00bn-smooth-roaming-follow-up-1.pptx" TargetMode="External"/><Relationship Id="rId3" Type="http://schemas.openxmlformats.org/officeDocument/2006/relationships/hyperlink" Target="https://mentor.ieee.org/802.11/dcn/23/11-23-0356-01-0uhr-mac-header-protection.pptx" TargetMode="External"/><Relationship Id="rId7" Type="http://schemas.openxmlformats.org/officeDocument/2006/relationships/hyperlink" Target="https://mentor.ieee.org/802.11/dcn/23/11-23-1997-01-00bn-mac-header-protection.pptx" TargetMode="External"/><Relationship Id="rId12" Type="http://schemas.openxmlformats.org/officeDocument/2006/relationships/hyperlink" Target="https://mentor.ieee.org/802.11/dcn/23/11-23-0322-00-0uhr-improve-roaming-between-mlds.pptx" TargetMode="External"/><Relationship Id="rId2" Type="http://schemas.openxmlformats.org/officeDocument/2006/relationships/hyperlink" Target="https://mentor.ieee.org/802.11/dcn/24/11-24-0352-00-00bn-enabling-unscheduling-ap-ps-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4-02-00bn-enhanced-security-considerations-in-uhr.pptx" TargetMode="External"/><Relationship Id="rId11" Type="http://schemas.openxmlformats.org/officeDocument/2006/relationships/hyperlink" Target="https://mentor.ieee.org/802.11/dcn/23/11-23-1996-00-00bn-improve-roaming-between-mlds.pptx" TargetMode="External"/><Relationship Id="rId5" Type="http://schemas.openxmlformats.org/officeDocument/2006/relationships/hyperlink" Target="https://mentor.ieee.org/802.11/dcn/23/11-23-1888-01-00bn-mac-header-protection-follow-up.pptx" TargetMode="External"/><Relationship Id="rId15" Type="http://schemas.openxmlformats.org/officeDocument/2006/relationships/hyperlink" Target="https://mentor.ieee.org/802.11/dcn/23/11-23-1971-02-00bn-further-thoughts-on-seamless-roaming.pptx" TargetMode="External"/><Relationship Id="rId10" Type="http://schemas.openxmlformats.org/officeDocument/2006/relationships/hyperlink" Target="https://mentor.ieee.org/802.11/dcn/23/11-23-2157-02-00bn-seamless-roaming-within-a-mobility-domain.pptx" TargetMode="External"/><Relationship Id="rId4" Type="http://schemas.openxmlformats.org/officeDocument/2006/relationships/hyperlink" Target="https://mentor.ieee.org/802.11/dcn/23/11-23-1102-00-0uhr-security-enhancement-follow-up.pptx" TargetMode="External"/><Relationship Id="rId9" Type="http://schemas.openxmlformats.org/officeDocument/2006/relationships/hyperlink" Target="https://mentor.ieee.org/802.11/dcn/23/11-23-1884-02-00bn-seamless-roaming.pptx" TargetMode="External"/><Relationship Id="rId14" Type="http://schemas.openxmlformats.org/officeDocument/2006/relationships/hyperlink" Target="https://mentor.ieee.org/802.11/dcn/23/11-23-1897-00-00bn-thoughts-on-improving-roaming-under-existing-architecture.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0468-00-00bn-dru-tone-plan-for-11bn.pptx" TargetMode="External"/><Relationship Id="rId13" Type="http://schemas.openxmlformats.org/officeDocument/2006/relationships/hyperlink" Target="https://mentor.ieee.org/802.11/dcn/24/11-24-0520-00-00bn-discussion-on-dru.pptx" TargetMode="External"/><Relationship Id="rId3" Type="http://schemas.openxmlformats.org/officeDocument/2006/relationships/hyperlink" Target="https://mentor.ieee.org/802.11/dcn/24/11-24-0332-00-00bn-discussion-on-drus.pptx" TargetMode="External"/><Relationship Id="rId7" Type="http://schemas.openxmlformats.org/officeDocument/2006/relationships/hyperlink" Target="https://mentor.ieee.org/802.11/dcn/24/11-24-0429-00-00bn-range-extension-with-dru.pptx" TargetMode="External"/><Relationship Id="rId12" Type="http://schemas.openxmlformats.org/officeDocument/2006/relationships/hyperlink" Target="https://mentor.ieee.org/802.11/dcn/24/11-24-0501-00-00bn-pilot-design-considerations-for-dru.pptx" TargetMode="External"/><Relationship Id="rId2" Type="http://schemas.openxmlformats.org/officeDocument/2006/relationships/hyperlink" Target="https://mentor.ieee.org/802.11/dcn/23/11-23-2200-00-00bn-distribution-bandwidth-of-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02-00-00bn-20-mhz-tone-plan-and-pilot-design-for-dru.pptx" TargetMode="External"/><Relationship Id="rId11" Type="http://schemas.openxmlformats.org/officeDocument/2006/relationships/hyperlink" Target="https://mentor.ieee.org/802.11/dcn/24/11-24-0500-00-00bn-follow-up-on-high-level-thoughts-on-dru-design.pptx" TargetMode="External"/><Relationship Id="rId5" Type="http://schemas.openxmlformats.org/officeDocument/2006/relationships/hyperlink" Target="https://mentor.ieee.org/802.11/dcn/24/11-24-0401-00-00bn-multiple-dru-follow-up.pptx" TargetMode="External"/><Relationship Id="rId10" Type="http://schemas.openxmlformats.org/officeDocument/2006/relationships/hyperlink" Target="https://mentor.ieee.org/802.11/dcn/24/11-24-0476-00-00bn-11-24-xxxx-00-tone-plan-design-principles-for-distributed-ru-v0.pptx" TargetMode="External"/><Relationship Id="rId4" Type="http://schemas.openxmlformats.org/officeDocument/2006/relationships/hyperlink" Target="https://mentor.ieee.org/802.11/dcn/24/11-24-0400-00-00bn-hybrid-ppdu-and-distribution-bandwidth-for-dru.pptx" TargetMode="External"/><Relationship Id="rId9" Type="http://schemas.openxmlformats.org/officeDocument/2006/relationships/hyperlink" Target="https://mentor.ieee.org/802.11/dcn/24/11-24-0477-01-00bn-high-level-perspective-on-dru-follow-up.ppt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3/11-23-2023-01-00bn-further-discussion-on-non-primary-channel-access.pptx" TargetMode="External"/><Relationship Id="rId2" Type="http://schemas.openxmlformats.org/officeDocument/2006/relationships/hyperlink" Target="https://mentor.ieee.org/802.11/dcn/23/11-23-2007-01-00bn-enhancement-of-bsr.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127-00-00bn-11bn-power-save.pptx" TargetMode="External"/><Relationship Id="rId5" Type="http://schemas.openxmlformats.org/officeDocument/2006/relationships/hyperlink" Target="https://mentor.ieee.org/802.11/dcn/23/11-23-2126-00-00bn-low-latency-channel-access-follow-up.pptx" TargetMode="External"/><Relationship Id="rId4" Type="http://schemas.openxmlformats.org/officeDocument/2006/relationships/hyperlink" Target="https://mentor.ieee.org/802.11/dcn/23/11-23-2063-00-00bn-enhanced-acknowledgement-for-low-latency-communication-follow-up.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4/11-24-0520-00-00bn-discussion-on-dru.pptx" TargetMode="External"/><Relationship Id="rId3" Type="http://schemas.openxmlformats.org/officeDocument/2006/relationships/hyperlink" Target="https://mentor.ieee.org/802.11/dcn/24/11-24-0468-00-00bn-dru-tone-plan-for-11bn.pptx" TargetMode="External"/><Relationship Id="rId7" Type="http://schemas.openxmlformats.org/officeDocument/2006/relationships/hyperlink" Target="https://mentor.ieee.org/802.11/dcn/24/11-24-0501-00-00bn-pilot-design-considerations-for-dru.pptx" TargetMode="External"/><Relationship Id="rId2" Type="http://schemas.openxmlformats.org/officeDocument/2006/relationships/hyperlink" Target="https://mentor.ieee.org/802.11/dcn/24/11-24-0429-00-00bn-range-extension-with-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500-00-00bn-follow-up-on-high-level-thoughts-on-dru-design.pptx" TargetMode="External"/><Relationship Id="rId5" Type="http://schemas.openxmlformats.org/officeDocument/2006/relationships/hyperlink" Target="https://mentor.ieee.org/802.11/dcn/24/11-24-0476-00-00bn-11-24-xxxx-00-tone-plan-design-principles-for-distributed-ru-v0.pptx" TargetMode="External"/><Relationship Id="rId4" Type="http://schemas.openxmlformats.org/officeDocument/2006/relationships/hyperlink" Target="https://mentor.ieee.org/802.11/dcn/24/11-24-0477-01-00bn-high-level-perspective-on-dru-follow-up.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3/11-23-2127-00-00bn-11bn-power-save.pptx" TargetMode="External"/><Relationship Id="rId2" Type="http://schemas.openxmlformats.org/officeDocument/2006/relationships/hyperlink" Target="https://mentor.ieee.org/802.11/dcn/23/11-23-2126-00-00bn-low-latency-channel-access-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211-00-00bn-txop-bandwidth-expansion.pptx" TargetMode="External"/><Relationship Id="rId5" Type="http://schemas.openxmlformats.org/officeDocument/2006/relationships/hyperlink" Target="https://mentor.ieee.org/802.11/dcn/23/11-23-2150-00-00bn-low-sta-cost-uhr-seamless-roaming-for-multi-link-device.pptx" TargetMode="External"/><Relationship Id="rId4" Type="http://schemas.openxmlformats.org/officeDocument/2006/relationships/hyperlink" Target="https://mentor.ieee.org/802.11/dcn/23/11-23-2147-00-00bn-improved-uhr-seamless-roaming-for-multi-link-device.ppt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1103-00-0uhr-in-device-interference-discussion.pptx" TargetMode="External"/><Relationship Id="rId3" Type="http://schemas.openxmlformats.org/officeDocument/2006/relationships/hyperlink" Target="https://mentor.ieee.org/802.11/dcn/23/11-23-2003-01-00bn-client-power-save.pptx" TargetMode="External"/><Relationship Id="rId7" Type="http://schemas.openxmlformats.org/officeDocument/2006/relationships/hyperlink" Target="https://mentor.ieee.org/802.11/dcn/23/11-23-2002-02-00bn-in-device-coexistence-and-interference-follow-up.pptx" TargetMode="External"/><Relationship Id="rId2" Type="http://schemas.openxmlformats.org/officeDocument/2006/relationships/hyperlink" Target="https://mentor.ieee.org/802.11/dcn/23/11-23-1875-01-00bn-power-save-proposal-for-non-ap-mobile-a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40-01-00bn-enabling-ap-power-save-follow-up.pptx" TargetMode="External"/><Relationship Id="rId5" Type="http://schemas.openxmlformats.org/officeDocument/2006/relationships/hyperlink" Target="https://mentor.ieee.org/802.11/dcn/23/11-23-1936-00-00bn-ap-mld-power-save-follow-up.pptx" TargetMode="External"/><Relationship Id="rId4" Type="http://schemas.openxmlformats.org/officeDocument/2006/relationships/hyperlink" Target="https://mentor.ieee.org/802.11/dcn/23/11-23-1965-02-00bn-dynamic-power-save-follow-up.pptx" TargetMode="External"/><Relationship Id="rId9" Type="http://schemas.openxmlformats.org/officeDocument/2006/relationships/hyperlink" Target="https://mentor.ieee.org/802.11/dcn/24/11-24-0097-00-00bn-ap-power-management-follow-up.ppt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4/11-24-0417-00-00bn-impact-of-tx-evm-on-mimo-detection-follow-up.pptx" TargetMode="External"/><Relationship Id="rId3" Type="http://schemas.openxmlformats.org/officeDocument/2006/relationships/hyperlink" Target="https://mentor.ieee.org/802.11/dcn/24/11-24-0500-00-00bn-follow-up-on-high-level-thoughts-on-dru-design.pptx" TargetMode="External"/><Relationship Id="rId7" Type="http://schemas.openxmlformats.org/officeDocument/2006/relationships/hyperlink" Target="https://mentor.ieee.org/802.11/dcn/24/11-24-0457-00-00bn-hierarchical-modulation-for-802-11-initial-results.pptx" TargetMode="External"/><Relationship Id="rId12" Type="http://schemas.openxmlformats.org/officeDocument/2006/relationships/hyperlink" Target="https://mentor.ieee.org/802.11/dcn/24/11-24-0508-00-00bn-extended-6-ghz-channelization.pptx" TargetMode="External"/><Relationship Id="rId2" Type="http://schemas.openxmlformats.org/officeDocument/2006/relationships/hyperlink" Target="https://mentor.ieee.org/802.11/dcn/24/11-24-0476-00-00bn-11-24-xxxx-00-tone-plan-design-principles-for-distributed-ru-v0.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09-03-00bn-hierarchical-modulation-for-802-11.pptx" TargetMode="External"/><Relationship Id="rId11" Type="http://schemas.openxmlformats.org/officeDocument/2006/relationships/hyperlink" Target="https://mentor.ieee.org/802.11/dcn/24/11-24-0437-00-00bn-interference-mitigation-for-improved-reliability-more-insights.pptx" TargetMode="External"/><Relationship Id="rId5" Type="http://schemas.openxmlformats.org/officeDocument/2006/relationships/hyperlink" Target="https://mentor.ieee.org/802.11/dcn/24/11-24-0520-00-00bn-discussion-on-dru.pptx" TargetMode="External"/><Relationship Id="rId10" Type="http://schemas.openxmlformats.org/officeDocument/2006/relationships/hyperlink" Target="https://mentor.ieee.org/802.11/dcn/24/11-24-0435-00-00bn-ideas-related-to-achieving-ultra-high-reliability.pptx" TargetMode="External"/><Relationship Id="rId4" Type="http://schemas.openxmlformats.org/officeDocument/2006/relationships/hyperlink" Target="https://mentor.ieee.org/802.11/dcn/24/11-24-0501-00-00bn-pilot-design-considerations-for-dru.pptx" TargetMode="External"/><Relationship Id="rId9" Type="http://schemas.openxmlformats.org/officeDocument/2006/relationships/hyperlink" Target="https://mentor.ieee.org/802.11/dcn/24/11-24-0428-00-00bn-uhr-preamble-design-options.ppt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0031-00-00bn-deterministic-backoff.pptx" TargetMode="External"/><Relationship Id="rId7" Type="http://schemas.openxmlformats.org/officeDocument/2006/relationships/hyperlink" Target="https://mentor.ieee.org/802.11/dcn/24/11-24-0074-00-00bn-relay-operation-follow-up.pptx" TargetMode="External"/><Relationship Id="rId2" Type="http://schemas.openxmlformats.org/officeDocument/2006/relationships/hyperlink" Target="https://mentor.ieee.org/802.11/dcn/23/11-23-2211-00-00bn-txop-bandwidth-expan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73-00-00bn-thoughts-on-proxy-scs.pptx" TargetMode="External"/><Relationship Id="rId5" Type="http://schemas.openxmlformats.org/officeDocument/2006/relationships/hyperlink" Target="https://mentor.ieee.org/802.11/dcn/24/11-24-0052-00-00bn-seamless-roaming-details.pptx" TargetMode="External"/><Relationship Id="rId4" Type="http://schemas.openxmlformats.org/officeDocument/2006/relationships/hyperlink" Target="https://mentor.ieee.org/802.11/dcn/24/11-24-0042-00-00bn-thoughts-on-flexible-control-frames.pptx" TargetMode="External"/></Relationships>
</file>

<file path=ppt/slides/_rels/slide54.xml.rels><?xml version="1.0" encoding="UTF-8" standalone="yes"?>
<Relationships xmlns="http://schemas.openxmlformats.org/package/2006/relationships"><Relationship Id="rId8" Type="http://schemas.openxmlformats.org/officeDocument/2006/relationships/hyperlink" Target="https://mentor.ieee.org/802.11/dcn/23/11-23-1517-00-0uhr-follow-up-on-the-relay-transmission.pptx" TargetMode="External"/><Relationship Id="rId13" Type="http://schemas.openxmlformats.org/officeDocument/2006/relationships/hyperlink" Target="https://mentor.ieee.org/802.11/dcn/23/11-23-1889-00-00bn-considerations-for-relay-operation-in-next-generation-wi-fi-networks.pptx" TargetMode="External"/><Relationship Id="rId18" Type="http://schemas.openxmlformats.org/officeDocument/2006/relationships/hyperlink" Target="https://mentor.ieee.org/802.11/dcn/23/11-23-1955-01-00bn-considerations-for-relay-operation-in-next-generation-wi-fi-networks-part-3.pptx" TargetMode="External"/><Relationship Id="rId3" Type="http://schemas.openxmlformats.org/officeDocument/2006/relationships/hyperlink" Target="https://mentor.ieee.org/802.11/dcn/23/11-23-1138-01-0uhr-features-to-consider-for-efficient-relay-operation.pptx" TargetMode="External"/><Relationship Id="rId21" Type="http://schemas.openxmlformats.org/officeDocument/2006/relationships/hyperlink" Target="https://mentor.ieee.org/802.11/dcn/24/11-24-0105-00-00bn-txop-for-relay-communication-in-11bn.pptx" TargetMode="External"/><Relationship Id="rId7" Type="http://schemas.openxmlformats.org/officeDocument/2006/relationships/hyperlink" Target="https://mentor.ieee.org/802.11/dcn/23/11-23-1450-01-0uhr-consideration-on-uhr-relay-architecture.pptx" TargetMode="External"/><Relationship Id="rId12" Type="http://schemas.openxmlformats.org/officeDocument/2006/relationships/hyperlink" Target="https://mentor.ieee.org/802.11/dcn/23/11-23-1840-02-00bn-relay-for-11bn.pptx" TargetMode="External"/><Relationship Id="rId17" Type="http://schemas.openxmlformats.org/officeDocument/2006/relationships/hyperlink" Target="https://mentor.ieee.org/802.11/dcn/23/11-23-1969-00-00bn-consideration-on-uhr-relay-architecture.pptx" TargetMode="External"/><Relationship Id="rId2" Type="http://schemas.openxmlformats.org/officeDocument/2006/relationships/hyperlink" Target="https://mentor.ieee.org/802.11/dcn/22/11-22-1908-01-0uhr-uhr-rate-vs-range-enhancement-with-relay.pptx" TargetMode="External"/><Relationship Id="rId16" Type="http://schemas.openxmlformats.org/officeDocument/2006/relationships/hyperlink" Target="https://mentor.ieee.org/802.11/dcn/23/11-23-1948-00-00bn-txop-sharing-based-ul-relaying.pptx" TargetMode="External"/><Relationship Id="rId20" Type="http://schemas.openxmlformats.org/officeDocument/2006/relationships/hyperlink" Target="https://mentor.ieee.org/802.11/dcn/24/11-24-0074-00-00bn-relay-oper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75-00-0uhr-uhr-relay-follow-up.pptx" TargetMode="External"/><Relationship Id="rId11" Type="http://schemas.openxmlformats.org/officeDocument/2006/relationships/hyperlink" Target="https://mentor.ieee.org/802.11/dcn/23/11-23-1839-00-00bn-evaluation-for-the-relay-transmission.pptx" TargetMode="External"/><Relationship Id="rId5" Type="http://schemas.openxmlformats.org/officeDocument/2006/relationships/hyperlink" Target="https://mentor.ieee.org/802.11/dcn/23/11-23-1146-01-0uhr-relaying-for-low-latency-traffic-in-uhr.pptx" TargetMode="External"/><Relationship Id="rId15" Type="http://schemas.openxmlformats.org/officeDocument/2006/relationships/hyperlink" Target="https://mentor.ieee.org/802.11/dcn/23/11-23-1928-00-00bn-considerations-for-relay-operation-in-next-generation-wi-fi-networks-part-2.pptx" TargetMode="External"/><Relationship Id="rId23" Type="http://schemas.openxmlformats.org/officeDocument/2006/relationships/hyperlink" Target="https://mentor.ieee.org/802.11/dcn/24/11-24-0386-00-00bn-lower-mac-relay-follow-up.pptx" TargetMode="External"/><Relationship Id="rId10" Type="http://schemas.openxmlformats.org/officeDocument/2006/relationships/hyperlink" Target="https://mentor.ieee.org/802.11/dcn/23/11-23-1838-00-00bn-follow-up-on-the-relay-transmission.pptx" TargetMode="External"/><Relationship Id="rId19" Type="http://schemas.openxmlformats.org/officeDocument/2006/relationships/hyperlink" Target="https://mentor.ieee.org/802.11/dcn/23/11-23-2217-01-00bn-some-thoughts-on-relay-improvement.pptx" TargetMode="External"/><Relationship Id="rId4" Type="http://schemas.openxmlformats.org/officeDocument/2006/relationships/hyperlink" Target="https://mentor.ieee.org/802.11/dcn/23/11-23-1139-00-0uhr-relay-transmission-in-uhr.pptx" TargetMode="External"/><Relationship Id="rId9" Type="http://schemas.openxmlformats.org/officeDocument/2006/relationships/hyperlink" Target="https://mentor.ieee.org/802.11/dcn/23/11-23-1518-00-0uhr-evaluation-for-the-relay-transmission.pptx" TargetMode="External"/><Relationship Id="rId14" Type="http://schemas.openxmlformats.org/officeDocument/2006/relationships/hyperlink" Target="https://mentor.ieee.org/802.11/dcn/23/11-23-1899-00-00bn-relay-operation-for-11bn.pptx" TargetMode="External"/><Relationship Id="rId22" Type="http://schemas.openxmlformats.org/officeDocument/2006/relationships/hyperlink" Target="https://mentor.ieee.org/802.11/dcn/24/11-24-0385-00-00bn-discussion-on-11bn-relay-operation.pptx"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4/11-24-0438-00-00bn-ueqm-benefit-analysis.pptx" TargetMode="External"/><Relationship Id="rId7" Type="http://schemas.openxmlformats.org/officeDocument/2006/relationships/hyperlink" Target="https://mentor.ieee.org/802.11/dcn/24/11-24-0507-00-00bn-ueqm-further-details.pptx" TargetMode="External"/><Relationship Id="rId2" Type="http://schemas.openxmlformats.org/officeDocument/2006/relationships/hyperlink" Target="https://mentor.ieee.org/802.11/dcn/24/11-24-0433-00-00bn-analysis-on-ueqm-and-ueq-mc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98-00-00bn-unequal-modulation-in-mimo-txbf-and-new-mcs-for-11bn.pptx" TargetMode="External"/><Relationship Id="rId5" Type="http://schemas.openxmlformats.org/officeDocument/2006/relationships/hyperlink" Target="https://mentor.ieee.org/802.11/dcn/24/11-24-0469-00-00bn-new-mcss-for-11bn.pptx" TargetMode="External"/><Relationship Id="rId4" Type="http://schemas.openxmlformats.org/officeDocument/2006/relationships/hyperlink" Target="https://mentor.ieee.org/802.11/dcn/24/11-24-0439-00-00bn-ueqm-evaluation-and-simulation-results.pptx" TargetMode="Externa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4/11-24-0090-00-00bn-protected-low-latency-communications-for-mlo.pptx" TargetMode="External"/><Relationship Id="rId2" Type="http://schemas.openxmlformats.org/officeDocument/2006/relationships/hyperlink" Target="https://mentor.ieee.org/802.11/dcn/24/11-24-0083-00-00bn-smooth-roaming-follow-up-2.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94-00-00bn-probe-before-talk-and-unsolicited-unavailability-announcement-for-co-ex-management.pptx" TargetMode="External"/><Relationship Id="rId4" Type="http://schemas.openxmlformats.org/officeDocument/2006/relationships/hyperlink" Target="https://mentor.ieee.org/802.11/dcn/24/11-24-0091-00-00bn-enhanced-scheduling-method-for-low-latency-traffic-follow-up.pptx"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0142-00-00bn-residual-interference-in-cbf.pptx" TargetMode="External"/><Relationship Id="rId2" Type="http://schemas.openxmlformats.org/officeDocument/2006/relationships/hyperlink" Target="https://mentor.ieee.org/802.11/dcn/24/11-24-0108-00-00bn-triggered-beamforming-in-tgbn-follow-up.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4/11-24-0171-04-00bn-tgbn-motions-list-part-1.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srini.k1@samsung.com" TargetMode="External"/><Relationship Id="rId5" Type="http://schemas.openxmlformats.org/officeDocument/2006/relationships/hyperlink" Target="mailto:aasterja@qti.qualcomm.com" TargetMode="External"/><Relationship Id="rId10" Type="http://schemas.openxmlformats.org/officeDocument/2006/relationships/hyperlink" Target="mailto:xiaofei.wang@interdigital.com" TargetMode="External"/><Relationship Id="rId4" Type="http://schemas.openxmlformats.org/officeDocument/2006/relationships/hyperlink" Target="mailto:yusuke.asai@ntt.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March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 2024 meeting</a:t>
            </a:r>
          </a:p>
          <a:p>
            <a:pPr>
              <a:buFont typeface="Arial" panose="020B0604020202020204" pitchFamily="34" charset="0"/>
              <a:buChar char="•"/>
            </a:pPr>
            <a:r>
              <a:rPr lang="en-US" sz="1800" dirty="0"/>
              <a:t>Approve TGbn minutes from Jan.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January 2024 meeting</a:t>
            </a:r>
          </a:p>
          <a:p>
            <a:pPr lvl="1">
              <a:lnSpc>
                <a:spcPct val="80000"/>
              </a:lnSpc>
              <a:buFont typeface="Arial" panose="020B0604020202020204" pitchFamily="34" charset="0"/>
              <a:buChar char="•"/>
            </a:pPr>
            <a:r>
              <a:rPr lang="en-US" altLang="en-US" sz="1200" dirty="0"/>
              <a:t>Approve TGbn minutes from January 2024 meeting</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endParaRPr lang="en-US" altLang="en-US" sz="18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364755715"/>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[MAC]</a:t>
                      </a:r>
                      <a:r>
                        <a:rPr lang="en-US" b="0" dirty="0">
                          <a:solidFill>
                            <a:schemeClr val="bg1">
                              <a:lumMod val="85000"/>
                            </a:schemeClr>
                          </a:solidFill>
                        </a:rPr>
                        <a:t> </a:t>
                      </a: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strike="sngStrike" dirty="0">
                          <a:solidFill>
                            <a:schemeClr val="bg1">
                              <a:lumMod val="85000"/>
                            </a:schemeClr>
                          </a:solidFill>
                        </a:rPr>
                        <a:t>TGbe</a:t>
                      </a:r>
                      <a:r>
                        <a:rPr lang="en-US" sz="1800" b="0" dirty="0">
                          <a:solidFill>
                            <a:schemeClr val="bg1">
                              <a:lumMod val="85000"/>
                            </a:schemeClr>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[PHY/MAC</a:t>
                      </a:r>
                      <a:r>
                        <a:rPr lang="en-US" sz="1800" b="0" u="none"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[PHY/MAC]</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a:t>
                      </a:r>
                    </a:p>
                  </a:txBody>
                  <a:tcPr/>
                </a:tc>
                <a:tc>
                  <a:txBody>
                    <a:bodyPr/>
                    <a:lstStyle/>
                    <a:p>
                      <a:pPr algn="ctr"/>
                      <a:r>
                        <a:rPr lang="en-US" sz="1800" b="1" dirty="0">
                          <a:solidFill>
                            <a:schemeClr val="tx1"/>
                          </a:solidFill>
                        </a:rPr>
                        <a:t>TGbn [PHY/MAC]</a:t>
                      </a:r>
                    </a:p>
                  </a:txBody>
                  <a:tcPr/>
                </a:tc>
                <a:tc>
                  <a:txBody>
                    <a:bodyPr/>
                    <a:lstStyle/>
                    <a:p>
                      <a:pPr algn="ctr"/>
                      <a:r>
                        <a:rPr lang="en-US" sz="1800" b="0"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[MAC]</a:t>
                      </a:r>
                      <a:r>
                        <a:rPr lang="en-US" b="0" dirty="0">
                          <a:solidFill>
                            <a:schemeClr val="bg1">
                              <a:lumMod val="85000"/>
                            </a:schemeClr>
                          </a:solidFill>
                        </a:rPr>
                        <a:t> </a:t>
                      </a: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Denver, Colorado, USA</a:t>
            </a:r>
          </a:p>
          <a:p>
            <a:pPr algn="ctr">
              <a:lnSpc>
                <a:spcPct val="90000"/>
              </a:lnSpc>
              <a:buFontTx/>
              <a:buNone/>
            </a:pPr>
            <a:r>
              <a:rPr lang="en-US" sz="4000" dirty="0">
                <a:latin typeface="Arial" panose="020B0604020202020204" pitchFamily="34" charset="0"/>
              </a:rPr>
              <a:t>March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21332914"/>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hlinkClick r:id="rId2"/>
                        </a:rPr>
                        <a:t>23/1896</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dirty="0">
                          <a:solidFill>
                            <a:srgbClr val="000000"/>
                          </a:solidFill>
                          <a:effectLst/>
                          <a:latin typeface="+mn-lt"/>
                        </a:rPr>
                        <a:t>Signaling details for header protection</a:t>
                      </a:r>
                      <a:endParaRPr lang="en-US"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Abhishek Patil </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hlinkClick r:id="rId3"/>
                        </a:rPr>
                        <a:t>23/1960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rPr>
                        <a:t>Enhanced replay detection for header protection</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Abhishek Patil</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23/1963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Periodical NSS Adjustment for an MLD</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Yunbo Li</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Parameter Update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23/1997</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MAC header protection</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Po-Kai Huang</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23/2002</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In-device coexistence and interference follow-up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Cariou, Laurent</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Coexistence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23/2007</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Enhancement of BSR</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Frank Hsu</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Feedback</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23/2023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Further discussion on Non-Primary Channel Access</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Sindhu Verma</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NPCA</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9"/>
                        </a:rPr>
                        <a:t>23/2026</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Balanced Wireless In-Device</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Brian Hart</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 Q&amp;A</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Coexistence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23/2063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Enhanced Acknowledgement for Low Latency Communication Follow-Up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Tuncer Baykas</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Acknowledgment</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563C1"/>
                          </a:solidFill>
                          <a:effectLst/>
                          <a:latin typeface="+mn-lt"/>
                          <a:hlinkClick r:id="rId11"/>
                        </a:rPr>
                        <a:t>23/2126</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rPr>
                        <a:t>Low latency channel access follow 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Dmitry Akhmetov</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dirty="0">
                          <a:solidFill>
                            <a:srgbClr val="0D0D0D"/>
                          </a:solidFill>
                          <a:effectLst/>
                          <a:latin typeface="+mn-lt"/>
                        </a:rPr>
                        <a:t>Pending</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Channel Access</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MAC</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70479532"/>
              </p:ext>
            </p:extLst>
          </p:nvPr>
        </p:nvGraphicFramePr>
        <p:xfrm>
          <a:off x="851217" y="1587465"/>
          <a:ext cx="7736268" cy="42867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dirty="0">
                          <a:solidFill>
                            <a:srgbClr val="0563C1"/>
                          </a:solidFill>
                          <a:effectLst/>
                          <a:latin typeface="+mn-lt"/>
                          <a:ea typeface="MS Gothic" panose="020B0609070205080204" pitchFamily="49" charset="-128"/>
                          <a:hlinkClick r:id="rId2"/>
                        </a:rPr>
                        <a:t>23/2127</a:t>
                      </a:r>
                      <a:endParaRPr lang="en-GB" sz="1000" b="0" i="0" u="sng" strike="noStrike" dirty="0">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11bn Power Save</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Jeongki Kim</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Power Save</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dirty="0">
                          <a:solidFill>
                            <a:srgbClr val="0563C1"/>
                          </a:solidFill>
                          <a:effectLst/>
                          <a:latin typeface="+mn-lt"/>
                          <a:ea typeface="MS Gothic" panose="020B0609070205080204" pitchFamily="49" charset="-128"/>
                          <a:hlinkClick r:id="rId3"/>
                        </a:rPr>
                        <a:t>23/2147</a:t>
                      </a:r>
                      <a:endParaRPr lang="en-GB" sz="1000" b="0" i="0" u="sng" strike="noStrike" dirty="0">
                        <a:solidFill>
                          <a:srgbClr val="0563C1"/>
                        </a:solidFill>
                        <a:effectLst/>
                        <a:latin typeface="+mn-lt"/>
                      </a:endParaRPr>
                    </a:p>
                  </a:txBody>
                  <a:tcPr marL="95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Improved UHR Seamless Roaming for MLD</a:t>
                      </a:r>
                      <a:endParaRPr lang="en-GB"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Hui Che</a:t>
                      </a:r>
                      <a:endParaRPr lang="en-GB" sz="1000" b="0" i="0" u="none" strike="noStrike" dirty="0">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Roaming</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23/2150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dirty="0">
                          <a:solidFill>
                            <a:srgbClr val="000000"/>
                          </a:solidFill>
                          <a:effectLst/>
                          <a:latin typeface="+mn-lt"/>
                          <a:ea typeface="MS Gothic" panose="020B0609070205080204" pitchFamily="49" charset="-128"/>
                        </a:rPr>
                        <a:t>Low STA Cost UHR Seamless Roaming for MLD</a:t>
                      </a:r>
                      <a:endParaRPr lang="en-US"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Hui Che</a:t>
                      </a:r>
                      <a:endParaRPr lang="en-GB" sz="1000" b="0" i="0" u="none" strike="noStrike" dirty="0">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Roaming</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hlinkClick r:id="rId5"/>
                        </a:rPr>
                        <a:t>23/2211</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dirty="0">
                          <a:solidFill>
                            <a:srgbClr val="000000"/>
                          </a:solidFill>
                          <a:effectLst/>
                          <a:latin typeface="+mn-lt"/>
                        </a:rPr>
                        <a:t>TXOP bandwidth expansion</a:t>
                      </a:r>
                      <a:endParaRPr lang="en-GB"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Shawn Kim</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Channel Access</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23/2217</a:t>
                      </a:r>
                      <a:endParaRPr lang="en-GB" sz="1000" b="0" i="0" u="sng" strike="noStrike" dirty="0">
                        <a:solidFill>
                          <a:srgbClr val="00B050"/>
                        </a:solidFill>
                        <a:effectLst/>
                        <a:latin typeface="+mn-lt"/>
                      </a:endParaRPr>
                    </a:p>
                  </a:txBody>
                  <a:tcPr marL="9525" marR="9525" marT="9525" marB="0" anchor="ctr"/>
                </a:tc>
                <a:tc>
                  <a:txBody>
                    <a:bodyPr/>
                    <a:lstStyle/>
                    <a:p>
                      <a:pPr algn="l" fontAlgn="ctr"/>
                      <a:r>
                        <a:rPr lang="en-US" sz="1000" b="0" i="0" u="none" strike="noStrike" dirty="0">
                          <a:solidFill>
                            <a:srgbClr val="00B050"/>
                          </a:solidFill>
                          <a:effectLst/>
                          <a:latin typeface="+mn-lt"/>
                        </a:rPr>
                        <a:t> Some thoughts on relay improvement</a:t>
                      </a:r>
                    </a:p>
                  </a:txBody>
                  <a:tcPr marL="85725" marR="9525" marT="9525" marB="0" anchor="ctr"/>
                </a:tc>
                <a:tc>
                  <a:txBody>
                    <a:bodyPr/>
                    <a:lstStyle/>
                    <a:p>
                      <a:pPr algn="l" fontAlgn="ctr"/>
                      <a:r>
                        <a:rPr lang="en-GB" sz="1000" b="0" i="0" u="none" strike="noStrike" dirty="0">
                          <a:solidFill>
                            <a:srgbClr val="00B050"/>
                          </a:solidFill>
                          <a:effectLst/>
                          <a:latin typeface="+mn-lt"/>
                        </a:rPr>
                        <a:t>Jay Yang</a:t>
                      </a:r>
                    </a:p>
                  </a:txBody>
                  <a:tcPr marL="857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kern="1200">
                          <a:solidFill>
                            <a:srgbClr val="00B050"/>
                          </a:solidFill>
                          <a:effectLst/>
                          <a:latin typeface="+mn-lt"/>
                        </a:rPr>
                        <a:t>Relay</a:t>
                      </a:r>
                      <a:endParaRPr lang="en-GB" sz="1000" b="0" i="0" u="none" strike="noStrike">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MAC</a:t>
                      </a:r>
                      <a:endParaRPr lang="en-GB"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2028515828"/>
                  </a:ext>
                </a:extLst>
              </a:tr>
              <a:tr h="278505">
                <a:tc gridSpan="6">
                  <a:txBody>
                    <a:bodyPr/>
                    <a:lstStyle/>
                    <a:p>
                      <a:pPr marL="0" marR="0" algn="ctr">
                        <a:spcBef>
                          <a:spcPts val="0"/>
                        </a:spcBef>
                        <a:spcAft>
                          <a:spcPts val="0"/>
                        </a:spcAft>
                      </a:pPr>
                      <a:r>
                        <a:rPr lang="en-US" sz="1000" b="1" dirty="0">
                          <a:effectLst/>
                          <a:latin typeface="+mn-lt"/>
                          <a:ea typeface="Times New Roman" panose="02020603050405020304" pitchFamily="18" charset="0"/>
                        </a:rPr>
                        <a:t>FIRST CUT-OFF</a:t>
                      </a: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13528317"/>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24/0025</a:t>
                      </a:r>
                      <a:endParaRPr lang="en-US" sz="1000" b="0" i="0" u="sng" strike="noStrike">
                        <a:solidFill>
                          <a:srgbClr val="0563C1"/>
                        </a:solidFill>
                        <a:effectLst/>
                        <a:latin typeface="+mn-lt"/>
                      </a:endParaRPr>
                    </a:p>
                  </a:txBody>
                  <a:tcPr marL="9525" marR="9525" anchor="ctr"/>
                </a:tc>
                <a:tc>
                  <a:txBody>
                    <a:bodyPr/>
                    <a:lstStyle/>
                    <a:p>
                      <a:pPr algn="l" fontAlgn="ctr"/>
                      <a:r>
                        <a:rPr lang="en-GB" sz="1000" b="0" i="0" u="none" strike="noStrike">
                          <a:solidFill>
                            <a:srgbClr val="000000"/>
                          </a:solidFill>
                          <a:effectLst/>
                          <a:latin typeface="+mn-lt"/>
                        </a:rPr>
                        <a:t>PHY modifications for high-mobility STAs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Azin Neishaboori</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Pilot Tones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PHY</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24/0031</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Deterministic Backoff</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Menzo Wentink</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Channel Access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9"/>
                        </a:rPr>
                        <a:t>24/0042</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Thoughts on Flexible Control frames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George Cherian</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Feedback</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24/0052</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Seamless Roaming details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Duncan Ho </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Roaming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MAC</a:t>
                      </a: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1"/>
                        </a:rPr>
                        <a:t>24/0073</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Thoughts on proxy SCS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Guogang Huang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QoS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dirty="0">
                          <a:solidFill>
                            <a:srgbClr val="000000"/>
                          </a:solidFill>
                          <a:effectLst/>
                          <a:latin typeface="+mn-lt"/>
                        </a:rPr>
                        <a:t>MAC</a:t>
                      </a: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98332502"/>
                  </a:ext>
                </a:extLst>
              </a:tr>
              <a:tr h="278505">
                <a:tc gridSpan="6">
                  <a:txBody>
                    <a:bodyPr/>
                    <a:lstStyle/>
                    <a:p>
                      <a:pPr algn="ctr" fontAlgn="ctr"/>
                      <a:r>
                        <a:rPr lang="en-GB" sz="1000" b="0" i="0" u="none" strike="noStrike" dirty="0">
                          <a:solidFill>
                            <a:schemeClr val="tx1"/>
                          </a:solidFill>
                          <a:effectLst/>
                          <a:latin typeface="+mn-lt"/>
                        </a:rPr>
                        <a:t>Docs below were postponed/deferred for one reason or another</a:t>
                      </a:r>
                    </a:p>
                  </a:txBody>
                  <a:tcPr marL="95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l" fontAlgn="ctr"/>
                      <a:endParaRPr lang="en-GB" sz="1000" b="0" i="0" u="none" strike="noStrike" dirty="0">
                        <a:solidFill>
                          <a:srgbClr val="000000"/>
                        </a:solidFill>
                        <a:effectLst/>
                        <a:latin typeface="+mn-lt"/>
                      </a:endParaRPr>
                    </a:p>
                  </a:txBody>
                  <a:tcPr marL="85725" marR="9525" marT="9525" marB="0" anchor="ctr"/>
                </a:tc>
                <a:tc hMerge="1">
                  <a:txBody>
                    <a:bodyPr/>
                    <a:lstStyle/>
                    <a:p>
                      <a:pPr algn="ctr" fontAlgn="ctr"/>
                      <a:endParaRPr lang="en-GB" sz="1000" b="0" i="0" u="none" strike="noStrike" dirty="0">
                        <a:solidFill>
                          <a:srgbClr val="0D0D0D"/>
                        </a:solidFill>
                        <a:effectLst/>
                        <a:latin typeface="+mn-lt"/>
                      </a:endParaRPr>
                    </a:p>
                  </a:txBody>
                  <a:tcPr marL="9525" marR="9525" marT="9525" marB="0" anchor="ctr"/>
                </a:tc>
                <a:tc hMerge="1">
                  <a:txBody>
                    <a:bodyPr/>
                    <a:lstStyle/>
                    <a:p>
                      <a:pPr algn="ctr" fontAlgn="ctr"/>
                      <a:endParaRPr lang="en-GB" sz="1000" b="0" i="0" u="none" strike="noStrike">
                        <a:solidFill>
                          <a:srgbClr val="0D0D0D"/>
                        </a:solidFill>
                        <a:effectLst/>
                        <a:latin typeface="+mn-lt"/>
                      </a:endParaRPr>
                    </a:p>
                  </a:txBody>
                  <a:tcPr marL="9525" marR="9525" marT="9525" marB="0" anchor="ctr"/>
                </a:tc>
                <a:tc hMerge="1">
                  <a:txBody>
                    <a:bodyPr/>
                    <a:lstStyle/>
                    <a:p>
                      <a:pPr algn="ctr" fontAlgn="ct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938236622"/>
                  </a:ext>
                </a:extLst>
              </a:tr>
              <a:tr h="278505">
                <a:tc>
                  <a:txBody>
                    <a:bodyPr/>
                    <a:lstStyle/>
                    <a:p>
                      <a:pPr algn="ctr"/>
                      <a:r>
                        <a:rPr lang="en-US" sz="1000" dirty="0">
                          <a:solidFill>
                            <a:srgbClr val="00B050"/>
                          </a:solidFill>
                          <a:hlinkClick r:id="rId12">
                            <a:extLst>
                              <a:ext uri="{A12FA001-AC4F-418D-AE19-62706E023703}">
                                <ahyp:hlinkClr xmlns:ahyp="http://schemas.microsoft.com/office/drawing/2018/hyperlinkcolor" val="tx"/>
                              </a:ext>
                            </a:extLst>
                          </a:hlinkClick>
                        </a:rPr>
                        <a:t>23/2142</a:t>
                      </a:r>
                      <a:endParaRPr lang="en-US" sz="1000" dirty="0">
                        <a:solidFill>
                          <a:srgbClr val="00B050"/>
                        </a:solidFill>
                      </a:endParaRPr>
                    </a:p>
                  </a:txBody>
                  <a:tcPr marL="9525" marR="9525" marT="9525" marB="0" anchor="ctr"/>
                </a:tc>
                <a:tc>
                  <a:txBody>
                    <a:bodyPr/>
                    <a:lstStyle/>
                    <a:p>
                      <a:pPr algn="l" fontAlgn="ctr"/>
                      <a:r>
                        <a:rPr lang="en-US" sz="1000" b="0" i="0" u="none" strike="noStrike" dirty="0">
                          <a:solidFill>
                            <a:srgbClr val="00B050"/>
                          </a:solidFill>
                          <a:effectLst/>
                          <a:latin typeface="+mn-lt"/>
                        </a:rPr>
                        <a:t>TXOP Adjustment for Inter-BSS R-TWT Schedule Protection</a:t>
                      </a:r>
                    </a:p>
                  </a:txBody>
                  <a:tcPr marL="85725" marR="9525" marT="9525" marB="0" anchor="ctr"/>
                </a:tc>
                <a:tc>
                  <a:txBody>
                    <a:bodyPr/>
                    <a:lstStyle/>
                    <a:p>
                      <a:pPr algn="l" fontAlgn="ctr"/>
                      <a:r>
                        <a:rPr lang="en-GB" sz="1000" b="0" i="0" u="none" strike="noStrike" dirty="0">
                          <a:solidFill>
                            <a:srgbClr val="00B050"/>
                          </a:solidFill>
                          <a:effectLst/>
                          <a:latin typeface="+mn-lt"/>
                        </a:rPr>
                        <a:t>Dana </a:t>
                      </a:r>
                      <a:r>
                        <a:rPr lang="en-GB" sz="1000" b="0" i="0" u="none" strike="noStrike" dirty="0" err="1">
                          <a:solidFill>
                            <a:srgbClr val="00B050"/>
                          </a:solidFill>
                          <a:effectLst/>
                          <a:latin typeface="+mn-lt"/>
                        </a:rPr>
                        <a:t>Ciochina</a:t>
                      </a:r>
                      <a:endParaRPr lang="en-GB" sz="1000" b="0" i="0" u="none" strike="noStrike" dirty="0">
                        <a:solidFill>
                          <a:srgbClr val="00B050"/>
                        </a:solidFill>
                        <a:effectLst/>
                        <a:latin typeface="+mn-lt"/>
                      </a:endParaRPr>
                    </a:p>
                  </a:txBody>
                  <a:tcPr marL="85725" marR="9525" marT="9525" marB="0" anchor="ctr"/>
                </a:tc>
                <a:tc>
                  <a:txBody>
                    <a:bodyPr/>
                    <a:lstStyle/>
                    <a:p>
                      <a:pPr algn="ctr" fontAlgn="ctr"/>
                      <a:r>
                        <a:rPr lang="en-GB" sz="1000" b="0" i="0" u="none" strike="noStrike" kern="1200" dirty="0">
                          <a:solidFill>
                            <a:srgbClr val="00B050"/>
                          </a:solidFill>
                          <a:effectLst/>
                          <a:latin typeface="+mn-lt"/>
                        </a:rPr>
                        <a:t>Presented</a:t>
                      </a:r>
                      <a:endParaRPr lang="en-GB" sz="1000" b="0" i="0" u="none" strike="noStrike" dirty="0">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C-RTWT</a:t>
                      </a:r>
                      <a:endParaRPr lang="en-GB" sz="1000" b="0" i="0" u="none" strike="noStrike" dirty="0">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Joint</a:t>
                      </a:r>
                      <a:endParaRPr lang="en-GB"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3708561238"/>
                  </a:ext>
                </a:extLst>
              </a:tr>
              <a:tr h="278505">
                <a:tc>
                  <a:txBody>
                    <a:bodyPr/>
                    <a:lstStyle/>
                    <a:p>
                      <a:pPr algn="ctr"/>
                      <a:r>
                        <a:rPr lang="en-US" sz="1000" dirty="0">
                          <a:hlinkClick r:id="rId13"/>
                        </a:rPr>
                        <a:t>24/0093</a:t>
                      </a:r>
                      <a:endParaRPr lang="en-US" sz="1000" dirty="0"/>
                    </a:p>
                  </a:txBody>
                  <a:tcPr marL="9525" marR="9525" marT="9525" marB="0" anchor="ctr"/>
                </a:tc>
                <a:tc>
                  <a:txBody>
                    <a:bodyPr/>
                    <a:lstStyle/>
                    <a:p>
                      <a:pPr algn="l" fontAlgn="ctr"/>
                      <a:r>
                        <a:rPr lang="en-US" sz="1000" b="0" i="0" u="none" strike="noStrike" dirty="0">
                          <a:solidFill>
                            <a:srgbClr val="000000"/>
                          </a:solidFill>
                          <a:effectLst/>
                          <a:latin typeface="+mn-lt"/>
                        </a:rPr>
                        <a:t>NAV setting for Coordinated TDMA</a:t>
                      </a:r>
                    </a:p>
                  </a:txBody>
                  <a:tcPr marL="85725" marR="9525" marT="9525" marB="0" anchor="ctr"/>
                </a:tc>
                <a:tc>
                  <a:txBody>
                    <a:bodyPr/>
                    <a:lstStyle/>
                    <a:p>
                      <a:pPr algn="l" fontAlgn="ctr"/>
                      <a:r>
                        <a:rPr lang="en-GB" sz="1000" b="0" i="0" u="none" strike="noStrike" dirty="0">
                          <a:solidFill>
                            <a:srgbClr val="000000"/>
                          </a:solidFill>
                          <a:effectLst/>
                          <a:latin typeface="+mn-lt"/>
                        </a:rPr>
                        <a:t>Dibakar Das</a:t>
                      </a:r>
                    </a:p>
                  </a:txBody>
                  <a:tcPr marL="85725" marR="9525" marT="9525" marB="0" anchor="ctr"/>
                </a:tc>
                <a:tc>
                  <a:txBody>
                    <a:bodyPr/>
                    <a:lstStyle/>
                    <a:p>
                      <a:pPr algn="ctr" fontAlgn="ctr"/>
                      <a:r>
                        <a:rPr lang="en-GB" sz="1000" b="0" i="0" u="none" strike="noStrike" kern="1200" dirty="0">
                          <a:solidFill>
                            <a:srgbClr val="0D0D0D"/>
                          </a:solidFill>
                          <a:effectLst/>
                          <a:latin typeface="+mn-lt"/>
                        </a:rPr>
                        <a:t>Pending</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C-TDMA</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Joint</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4011586504"/>
                  </a:ext>
                </a:extLst>
              </a:tr>
            </a:tbl>
          </a:graphicData>
        </a:graphic>
      </p:graphicFrame>
    </p:spTree>
    <p:extLst>
      <p:ext uri="{BB962C8B-B14F-4D97-AF65-F5344CB8AC3E}">
        <p14:creationId xmlns:p14="http://schemas.microsoft.com/office/powerpoint/2010/main" val="427559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38618733"/>
              </p:ext>
            </p:extLst>
          </p:nvPr>
        </p:nvGraphicFramePr>
        <p:xfrm>
          <a:off x="851217" y="1587465"/>
          <a:ext cx="7736268" cy="319199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2"/>
                        </a:rPr>
                        <a:t>24/0074</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dirty="0">
                          <a:solidFill>
                            <a:srgbClr val="000000"/>
                          </a:solidFill>
                          <a:effectLst/>
                          <a:latin typeface="+mn-lt"/>
                        </a:rPr>
                        <a:t> Relay operation follow-up</a:t>
                      </a:r>
                    </a:p>
                  </a:txBody>
                  <a:tcPr marL="9525" marR="9525" marT="9525" marB="0" anchor="ctr"/>
                </a:tc>
                <a:tc>
                  <a:txBody>
                    <a:bodyPr/>
                    <a:lstStyle/>
                    <a:p>
                      <a:pPr algn="l" fontAlgn="ctr"/>
                      <a:r>
                        <a:rPr lang="en-GB" sz="1000" b="0" i="0" u="none" strike="noStrike" dirty="0">
                          <a:solidFill>
                            <a:srgbClr val="000000"/>
                          </a:solidFill>
                          <a:effectLst/>
                          <a:latin typeface="+mn-lt"/>
                        </a:rPr>
                        <a:t>Guogang Huang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Relay</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3"/>
                        </a:rPr>
                        <a:t>24/0083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Smooth roaming follow up 2</a:t>
                      </a:r>
                    </a:p>
                  </a:txBody>
                  <a:tcPr marL="9525" marR="9525" marT="9525" marB="0" anchor="ctr"/>
                </a:tc>
                <a:tc>
                  <a:txBody>
                    <a:bodyPr/>
                    <a:lstStyle/>
                    <a:p>
                      <a:pPr algn="l" fontAlgn="ctr"/>
                      <a:r>
                        <a:rPr lang="en-GB" sz="1000" b="0" i="0" u="none" strike="noStrike">
                          <a:solidFill>
                            <a:srgbClr val="000000"/>
                          </a:solidFill>
                          <a:effectLst/>
                          <a:latin typeface="+mn-lt"/>
                        </a:rPr>
                        <a:t>Liwen Chu</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24/0090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Protected Low Latency Communications for MLO</a:t>
                      </a:r>
                    </a:p>
                  </a:txBody>
                  <a:tcPr marL="9525" marR="9525" marT="9525" marB="0" anchor="ctr"/>
                </a:tc>
                <a:tc>
                  <a:txBody>
                    <a:bodyPr/>
                    <a:lstStyle/>
                    <a:p>
                      <a:pPr algn="l" fontAlgn="ctr"/>
                      <a:r>
                        <a:rPr lang="en-GB" sz="1000" b="0" i="0" u="none" strike="noStrike">
                          <a:solidFill>
                            <a:srgbClr val="000000"/>
                          </a:solidFill>
                          <a:effectLst/>
                          <a:latin typeface="+mn-lt"/>
                        </a:rPr>
                        <a:t>Serhat Erkucuk</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Channel Access</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24/0091</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Enhanced Scheduling Method for Low Latency Traffic – Follow Up</a:t>
                      </a:r>
                    </a:p>
                  </a:txBody>
                  <a:tcPr marL="9525" marR="9525" marT="9525" marB="0" anchor="ctr"/>
                </a:tc>
                <a:tc>
                  <a:txBody>
                    <a:bodyPr/>
                    <a:lstStyle/>
                    <a:p>
                      <a:pPr algn="l" fontAlgn="ctr"/>
                      <a:r>
                        <a:rPr lang="en-GB" sz="1000" b="0" i="0" u="none" strike="noStrike">
                          <a:solidFill>
                            <a:srgbClr val="000000"/>
                          </a:solidFill>
                          <a:effectLst/>
                          <a:latin typeface="+mn-lt"/>
                        </a:rPr>
                        <a:t>Serhat Erkucuk</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Preemption</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24/0094</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Probe-before-Talk and Unsolicited Unavailability Announcement for Co-ex Management</a:t>
                      </a:r>
                    </a:p>
                  </a:txBody>
                  <a:tcPr marL="9525" marR="9525" marT="9525" marB="0" anchor="ctr"/>
                </a:tc>
                <a:tc>
                  <a:txBody>
                    <a:bodyPr/>
                    <a:lstStyle/>
                    <a:p>
                      <a:pPr algn="l" fontAlgn="ctr"/>
                      <a:r>
                        <a:rPr lang="en-GB" sz="1000" b="0" i="0" u="none" strike="noStrike" dirty="0">
                          <a:solidFill>
                            <a:srgbClr val="000000"/>
                          </a:solidFill>
                          <a:effectLst/>
                          <a:latin typeface="+mn-lt"/>
                        </a:rPr>
                        <a:t>Qi Wang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Coex</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24/0097</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AP Power Management - Follow up</a:t>
                      </a:r>
                    </a:p>
                  </a:txBody>
                  <a:tcPr marL="9525" marR="9525" marT="9525" marB="0" anchor="ctr"/>
                </a:tc>
                <a:tc>
                  <a:txBody>
                    <a:bodyPr/>
                    <a:lstStyle/>
                    <a:p>
                      <a:pPr algn="l" fontAlgn="ctr"/>
                      <a:r>
                        <a:rPr lang="en-GB" sz="1000" b="0" i="0" u="none" strike="noStrike">
                          <a:solidFill>
                            <a:srgbClr val="000000"/>
                          </a:solidFill>
                          <a:effectLst/>
                          <a:latin typeface="+mn-lt"/>
                        </a:rPr>
                        <a:t>Yongsen Ma</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Power Save</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24/0101</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MLD Roaming</a:t>
                      </a:r>
                    </a:p>
                  </a:txBody>
                  <a:tcPr marL="9525" marR="9525" marT="9525" marB="0" anchor="ctr"/>
                </a:tc>
                <a:tc>
                  <a:txBody>
                    <a:bodyPr/>
                    <a:lstStyle/>
                    <a:p>
                      <a:pPr algn="l" fontAlgn="ctr"/>
                      <a:r>
                        <a:rPr lang="en-GB" sz="1000" b="0" i="0" u="none" strike="noStrike">
                          <a:solidFill>
                            <a:srgbClr val="000000"/>
                          </a:solidFill>
                          <a:effectLst/>
                          <a:latin typeface="+mn-lt"/>
                        </a:rPr>
                        <a:t>Gabor Bajko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dirty="0">
                          <a:solidFill>
                            <a:srgbClr val="00B050"/>
                          </a:solidFill>
                          <a:effectLst/>
                          <a:latin typeface="+mn-lt"/>
                          <a:ea typeface="MS Gothic" panose="020B0609070205080204" pitchFamily="49" charset="-128"/>
                          <a:hlinkClick r:id="rId9">
                            <a:extLst>
                              <a:ext uri="{A12FA001-AC4F-418D-AE19-62706E023703}">
                                <ahyp:hlinkClr xmlns:ahyp="http://schemas.microsoft.com/office/drawing/2018/hyperlinkcolor" val="tx"/>
                              </a:ext>
                            </a:extLst>
                          </a:hlinkClick>
                        </a:rPr>
                        <a:t>24/0102</a:t>
                      </a:r>
                      <a:endParaRPr lang="en-GB" sz="1000" b="0" i="0" u="sng" strike="noStrike" dirty="0">
                        <a:solidFill>
                          <a:srgbClr val="00B050"/>
                        </a:solidFill>
                        <a:effectLst/>
                        <a:latin typeface="+mn-lt"/>
                      </a:endParaRPr>
                    </a:p>
                  </a:txBody>
                  <a:tcPr marL="9525" marR="9525" marT="9525" marB="0" anchor="ctr"/>
                </a:tc>
                <a:tc>
                  <a:txBody>
                    <a:bodyPr/>
                    <a:lstStyle/>
                    <a:p>
                      <a:pPr algn="l" fontAlgn="ctr"/>
                      <a:r>
                        <a:rPr lang="en-GB" sz="1000" b="0" i="0" u="none" strike="noStrike">
                          <a:solidFill>
                            <a:srgbClr val="00B050"/>
                          </a:solidFill>
                          <a:effectLst/>
                          <a:latin typeface="+mn-lt"/>
                        </a:rPr>
                        <a:t>Multi-AP Coordinated Puncturing</a:t>
                      </a:r>
                    </a:p>
                  </a:txBody>
                  <a:tcPr marL="9525" marR="9525" marT="9525" marB="0" anchor="ctr"/>
                </a:tc>
                <a:tc>
                  <a:txBody>
                    <a:bodyPr/>
                    <a:lstStyle/>
                    <a:p>
                      <a:pPr algn="l" fontAlgn="ctr"/>
                      <a:r>
                        <a:rPr lang="en-GB" sz="1000" b="0" i="0" u="none" strike="noStrike">
                          <a:solidFill>
                            <a:srgbClr val="00B050"/>
                          </a:solidFill>
                          <a:effectLst/>
                          <a:latin typeface="+mn-lt"/>
                        </a:rPr>
                        <a:t>Shawn Kim</a:t>
                      </a:r>
                    </a:p>
                  </a:txBody>
                  <a:tcPr marL="95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a:solidFill>
                            <a:srgbClr val="00B050"/>
                          </a:solidFill>
                          <a:effectLst/>
                          <a:latin typeface="+mn-lt"/>
                        </a:rPr>
                        <a:t>MAP-CMA</a:t>
                      </a:r>
                    </a:p>
                  </a:txBody>
                  <a:tcPr marL="9525" marR="9525" marT="9525" marB="0" anchor="ctr"/>
                </a:tc>
                <a:tc>
                  <a:txBody>
                    <a:bodyPr/>
                    <a:lstStyle/>
                    <a:p>
                      <a:pPr algn="ctr" fontAlgn="ctr"/>
                      <a:r>
                        <a:rPr lang="en-GB"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24/0103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TXOP level preemption for Low latency application in 802.11bn</a:t>
                      </a:r>
                    </a:p>
                  </a:txBody>
                  <a:tcPr marL="9525" marR="9525" marT="9525" marB="0" anchor="ctr"/>
                </a:tc>
                <a:tc>
                  <a:txBody>
                    <a:bodyPr/>
                    <a:lstStyle/>
                    <a:p>
                      <a:pPr algn="l" fontAlgn="ctr"/>
                      <a:r>
                        <a:rPr lang="en-GB" sz="1000" b="0" i="0" u="none" strike="noStrike">
                          <a:solidFill>
                            <a:srgbClr val="000000"/>
                          </a:solidFill>
                          <a:effectLst/>
                          <a:latin typeface="+mn-lt"/>
                        </a:rPr>
                        <a:t>Juan Fang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Preemption</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0B050"/>
                          </a:solidFill>
                          <a:effectLst/>
                          <a:latin typeface="+mn-lt"/>
                          <a:ea typeface="MS Gothic" panose="020B0609070205080204" pitchFamily="49" charset="-128"/>
                          <a:hlinkClick r:id="rId11">
                            <a:extLst>
                              <a:ext uri="{A12FA001-AC4F-418D-AE19-62706E023703}">
                                <ahyp:hlinkClr xmlns:ahyp="http://schemas.microsoft.com/office/drawing/2018/hyperlinkcolor" val="tx"/>
                              </a:ext>
                            </a:extLst>
                          </a:hlinkClick>
                        </a:rPr>
                        <a:t>24/0105</a:t>
                      </a:r>
                      <a:endParaRPr lang="en-GB" sz="1000" b="0" i="0" u="sng" strike="noStrike">
                        <a:solidFill>
                          <a:srgbClr val="00B050"/>
                        </a:solidFill>
                        <a:effectLst/>
                        <a:latin typeface="+mn-lt"/>
                      </a:endParaRPr>
                    </a:p>
                  </a:txBody>
                  <a:tcPr marL="9525" marR="9525" marT="9525" marB="0" anchor="ctr"/>
                </a:tc>
                <a:tc>
                  <a:txBody>
                    <a:bodyPr/>
                    <a:lstStyle/>
                    <a:p>
                      <a:pPr algn="l" fontAlgn="ctr"/>
                      <a:r>
                        <a:rPr lang="en-US" sz="1000" b="0" i="0" u="none" strike="noStrike">
                          <a:solidFill>
                            <a:srgbClr val="00B050"/>
                          </a:solidFill>
                          <a:effectLst/>
                          <a:latin typeface="+mn-lt"/>
                        </a:rPr>
                        <a:t>TXOP for Relay communication in 11bn</a:t>
                      </a:r>
                    </a:p>
                  </a:txBody>
                  <a:tcPr marL="9525" marR="9525" marT="9525" marB="0" anchor="ctr"/>
                </a:tc>
                <a:tc>
                  <a:txBody>
                    <a:bodyPr/>
                    <a:lstStyle/>
                    <a:p>
                      <a:pPr algn="l" fontAlgn="ctr"/>
                      <a:r>
                        <a:rPr lang="en-GB" sz="1000" b="0" i="0" u="none" strike="noStrike">
                          <a:solidFill>
                            <a:srgbClr val="00B050"/>
                          </a:solidFill>
                          <a:effectLst/>
                          <a:latin typeface="+mn-lt"/>
                        </a:rPr>
                        <a:t>Dongguk Lim</a:t>
                      </a:r>
                    </a:p>
                  </a:txBody>
                  <a:tcPr marL="95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a:solidFill>
                            <a:srgbClr val="00B050"/>
                          </a:solidFill>
                          <a:effectLst/>
                          <a:latin typeface="+mn-lt"/>
                        </a:rPr>
                        <a:t>Relay</a:t>
                      </a:r>
                    </a:p>
                  </a:txBody>
                  <a:tcPr marL="9525" marR="9525" marT="9525" marB="0" anchor="ctr"/>
                </a:tc>
                <a:tc>
                  <a:txBody>
                    <a:bodyPr/>
                    <a:lstStyle/>
                    <a:p>
                      <a:pPr algn="ctr" fontAlgn="ctr"/>
                      <a:r>
                        <a:rPr lang="en-GB"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388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33644569"/>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2"/>
                        </a:rPr>
                        <a:t>24/0106</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Seamless Roaming Consideration</a:t>
                      </a:r>
                    </a:p>
                  </a:txBody>
                  <a:tcPr marL="9525" marR="9525" marT="9525" marB="0" anchor="ctr"/>
                </a:tc>
                <a:tc>
                  <a:txBody>
                    <a:bodyPr/>
                    <a:lstStyle/>
                    <a:p>
                      <a:pPr algn="l" fontAlgn="ctr"/>
                      <a:r>
                        <a:rPr lang="en-GB" sz="1000" b="0" i="0" u="none" strike="noStrike">
                          <a:solidFill>
                            <a:srgbClr val="000000"/>
                          </a:solidFill>
                          <a:effectLst/>
                          <a:latin typeface="+mn-lt"/>
                        </a:rPr>
                        <a:t>Hitoshi MORIOKA</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3"/>
                        </a:rPr>
                        <a:t>24/0108</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Triggered Beamforming in TGbn - Follow Up</a:t>
                      </a:r>
                    </a:p>
                  </a:txBody>
                  <a:tcPr marL="9525" marR="9525" marT="9525" marB="0" anchor="ctr"/>
                </a:tc>
                <a:tc>
                  <a:txBody>
                    <a:bodyPr/>
                    <a:lstStyle/>
                    <a:p>
                      <a:pPr algn="l" fontAlgn="ctr"/>
                      <a:r>
                        <a:rPr lang="en-GB" sz="1000" b="0" i="0" u="none" strike="noStrike">
                          <a:solidFill>
                            <a:srgbClr val="000000"/>
                          </a:solidFill>
                          <a:effectLst/>
                          <a:latin typeface="+mn-lt"/>
                        </a:rPr>
                        <a:t>Shimi Shilo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Beamforming</a:t>
                      </a:r>
                    </a:p>
                  </a:txBody>
                  <a:tcPr marL="9525" marR="9525" marT="9525" marB="0" anchor="ctr"/>
                </a:tc>
                <a:tc>
                  <a:txBody>
                    <a:bodyPr/>
                    <a:lstStyle/>
                    <a:p>
                      <a:pPr algn="ctr" fontAlgn="ctr"/>
                      <a:r>
                        <a:rPr lang="en-GB" sz="1000" b="0" i="0" u="none" strike="noStrike">
                          <a:solidFill>
                            <a:srgbClr val="000000"/>
                          </a:solidFill>
                          <a:effectLst/>
                          <a:latin typeface="+mn-lt"/>
                        </a:rPr>
                        <a:t>Joint</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24/0110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Regarding MPDU Identification Issue in Cross Link Error Recovery</a:t>
                      </a:r>
                    </a:p>
                  </a:txBody>
                  <a:tcPr marL="9525" marR="9525" marT="9525" marB="0" anchor="ctr"/>
                </a:tc>
                <a:tc>
                  <a:txBody>
                    <a:bodyPr/>
                    <a:lstStyle/>
                    <a:p>
                      <a:pPr algn="l" fontAlgn="ctr"/>
                      <a:r>
                        <a:rPr lang="en-GB" sz="1000" b="0" i="0" u="none" strike="noStrike">
                          <a:solidFill>
                            <a:srgbClr val="000000"/>
                          </a:solidFill>
                          <a:effectLst/>
                          <a:latin typeface="+mn-lt"/>
                        </a:rPr>
                        <a:t>Juseong Moon</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Acknowledgment</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24/0119</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Enhanced HCCA for Controlled UHR Scenarios</a:t>
                      </a:r>
                    </a:p>
                  </a:txBody>
                  <a:tcPr marL="9525" marR="9525" marT="9525" marB="0" anchor="ctr"/>
                </a:tc>
                <a:tc>
                  <a:txBody>
                    <a:bodyPr/>
                    <a:lstStyle/>
                    <a:p>
                      <a:pPr algn="l" fontAlgn="ctr"/>
                      <a:r>
                        <a:rPr lang="en-GB" sz="1000" b="0" i="0" u="none" strike="noStrike">
                          <a:solidFill>
                            <a:srgbClr val="000000"/>
                          </a:solidFill>
                          <a:effectLst/>
                          <a:latin typeface="+mn-lt"/>
                        </a:rPr>
                        <a:t>Salvatore Talarico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Channel Access</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24/0187</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dirty="0">
                          <a:solidFill>
                            <a:srgbClr val="000000"/>
                          </a:solidFill>
                          <a:effectLst/>
                          <a:latin typeface="+mn-lt"/>
                        </a:rPr>
                        <a:t>Clarifications on the LDPC rate matching</a:t>
                      </a:r>
                    </a:p>
                  </a:txBody>
                  <a:tcPr marL="9525" marR="9525" marT="9525" marB="0" anchor="ctr"/>
                </a:tc>
                <a:tc>
                  <a:txBody>
                    <a:bodyPr/>
                    <a:lstStyle/>
                    <a:p>
                      <a:pPr algn="l" fontAlgn="ctr"/>
                      <a:r>
                        <a:rPr lang="en-GB" sz="1000" b="0" i="0" u="none" strike="noStrike">
                          <a:solidFill>
                            <a:srgbClr val="000000"/>
                          </a:solidFill>
                          <a:effectLst/>
                          <a:latin typeface="+mn-lt"/>
                        </a:rPr>
                        <a:t>Xiaogang Chen</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LDPC</a:t>
                      </a:r>
                    </a:p>
                  </a:txBody>
                  <a:tcPr marL="9525" marR="9525" marT="9525" marB="0" anchor="ctr"/>
                </a:tc>
                <a:tc>
                  <a:txBody>
                    <a:bodyPr/>
                    <a:lstStyle/>
                    <a:p>
                      <a:pPr algn="ctr" fontAlgn="ctr"/>
                      <a:r>
                        <a:rPr lang="en-GB" sz="1000" b="0" i="0" u="none" strike="noStrike" dirty="0">
                          <a:solidFill>
                            <a:srgbClr val="000000"/>
                          </a:solidFill>
                          <a:effectLst/>
                          <a:latin typeface="+mn-lt"/>
                        </a:rPr>
                        <a:t>PHY</a:t>
                      </a:r>
                    </a:p>
                  </a:txBody>
                  <a:tcPr marL="9525" marR="9525" marT="9525" marB="0" anchor="ctr"/>
                </a:tc>
                <a:extLst>
                  <a:ext uri="{0D108BD9-81ED-4DB2-BD59-A6C34878D82A}">
                    <a16:rowId xmlns:a16="http://schemas.microsoft.com/office/drawing/2014/main" val="2028515828"/>
                  </a:ext>
                </a:extLst>
              </a:tr>
              <a:tr h="278505">
                <a:tc gridSpan="6">
                  <a:txBody>
                    <a:bodyPr/>
                    <a:lstStyle/>
                    <a:p>
                      <a:pPr marL="0" marR="0" algn="ctr">
                        <a:spcBef>
                          <a:spcPts val="0"/>
                        </a:spcBef>
                        <a:spcAft>
                          <a:spcPts val="0"/>
                        </a:spcAft>
                      </a:pPr>
                      <a:r>
                        <a:rPr lang="en-US" sz="1000" b="1" dirty="0">
                          <a:effectLst/>
                          <a:latin typeface="+mn-lt"/>
                          <a:ea typeface="Times New Roman" panose="02020603050405020304" pitchFamily="18" charset="0"/>
                        </a:rPr>
                        <a:t>SECOND CUT-OFF</a:t>
                      </a: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97160923"/>
                  </a:ext>
                </a:extLst>
              </a:tr>
              <a:tr h="278505">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7"/>
                        </a:rPr>
                        <a:t>23/2078</a:t>
                      </a:r>
                      <a:endParaRPr lang="en-US" sz="10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1000" b="0" i="0" u="none" strike="noStrike" dirty="0" err="1">
                          <a:solidFill>
                            <a:srgbClr val="000000"/>
                          </a:solidFill>
                          <a:effectLst/>
                          <a:latin typeface="Times New Roman" panose="02020603050405020304" pitchFamily="18" charset="0"/>
                        </a:rPr>
                        <a:t>Coex</a:t>
                      </a:r>
                      <a:r>
                        <a:rPr lang="en-GB" sz="1000" b="0" i="0" u="none" strike="noStrike" dirty="0">
                          <a:solidFill>
                            <a:srgbClr val="000000"/>
                          </a:solidFill>
                          <a:effectLst/>
                          <a:latin typeface="Times New Roman" panose="02020603050405020304" pitchFamily="18" charset="0"/>
                        </a:rPr>
                        <a:t> Enhancement for XR Use Cases</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Guoqing Li </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23/2152</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Mobility Improvement</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23/2153</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transmission reliability improvement</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23/2200</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Distribution bandwidth of DRU</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 Yu</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8"/>
                        </a:rPr>
                        <a:t>24/0067</a:t>
                      </a:r>
                      <a:endParaRPr lang="en-US"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Range Expansion via Repeated Transmission</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Nima Namvar</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endParaRPr lang="en-US"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082127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94139780"/>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24/0070</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Some details about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24/0131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Signaling of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Insun Jang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24/0132</a:t>
                      </a: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Preemptive access for UL low latency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3"/>
                        </a:rPr>
                        <a:t>24/0142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Residual Interference in CBF</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Dana Ciochina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24/0151</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Establishment of Security Key for Control frame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24/0160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R-TWT Coordination Negotiation in Multi-BSS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24/0161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R-TWT Announcement in Multi-BSS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4"/>
                        </a:rPr>
                        <a:t>24/0168</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preemption in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24/0180</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Thoughts Beamforming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Beamforming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24/0224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Discussion on A-PPDU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Jian 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A-PPDU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0429634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69059257"/>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24/0227</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TXOP Protection in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24/0264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Timing Information Sharing for Next Generation WLANs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Peshal Nayak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24/0284</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latency, low collision, low power UHR medium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Sean Coffey</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24/0299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Initial ctrl frame for BW switching modes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24/0317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Coordinated Transmission ID</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Yanchun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24/0318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Robust Secondary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Yanchun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3"/>
                        </a:rPr>
                        <a:t>24/0332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Discussion on DRUs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24/0349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Enhanced Fast BSS Transition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4"/>
                        </a:rPr>
                        <a:t>24/0352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Enabling Unscheduling AP PS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24/0375</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NAV protection for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Si-Chan Noh</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695106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71626144"/>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Further Considerations on Coordinated 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Latency Based on L4S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L4S</a:t>
                      </a:r>
                    </a:p>
                  </a:txBody>
                  <a:tcPr marL="9525" marR="9525" marT="9525" marB="0" anchor="ctr"/>
                </a:tc>
                <a:tc>
                  <a:txBody>
                    <a:bodyPr/>
                    <a:lstStyle/>
                    <a:p>
                      <a:pPr algn="ctr" fontAlgn="ctr"/>
                      <a:r>
                        <a:rPr lang="en-GB" sz="1000" b="0" i="0" u="none" strike="noStrike" kern="1200">
                          <a:solidFill>
                            <a:srgbClr val="0D0D0D"/>
                          </a:solidFill>
                          <a:effectLst/>
                          <a:latin typeface="Times New Roman" panose="02020603050405020304" pitchFamily="18" charset="0"/>
                        </a:rPr>
                        <a:t>Joint</a:t>
                      </a:r>
                      <a:endParaRPr lang="en-GB" sz="1000" b="0" i="0" u="none" strike="noStrike">
                        <a:solidFill>
                          <a:srgbClr val="0D0D0D"/>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11bn Relay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24/0386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Lower MAC Relay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24/0387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Sharing for C-BF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24/0388</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Impact of Network Topology on Coordinated R-TWT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 Qing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Preemption for Low Latency</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Mohamed Abouelseoud</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a:solidFill>
                            <a:srgbClr val="0563C1"/>
                          </a:solidFill>
                          <a:effectLst/>
                          <a:latin typeface="Times New Roman" panose="02020603050405020304" pitchFamily="18" charset="0"/>
                          <a:hlinkClick r:id="rId2"/>
                        </a:rPr>
                        <a:t>24/0390</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A Uniform Procedure for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3"/>
                        </a:rPr>
                        <a:t>24/0391</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Legacy STA and OBSS Issues for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Enhancements on Base-Channel Peer-to-peer (P2P) Communications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3870646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88258215"/>
              </p:ext>
            </p:extLst>
          </p:nvPr>
        </p:nvGraphicFramePr>
        <p:xfrm>
          <a:off x="851217" y="1587465"/>
          <a:ext cx="7736268" cy="324439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24/0393</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Enhancements on Off-Channel Peer-to-peer (P2P) Communications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MU CSI Feedback Type for Non-TB Sounding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Junghoon Suh</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Hybrid PPDU and Distribution Bandwidth for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Multiple DRU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20 MHz Tone Plan and Pilot Design for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Managed on-channel P2P communication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Inaki Val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Managed Networks under highly congested scenarios -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Inaki Val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R-TWT Multi-AP Coordination -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Enhancements on TWT SP Management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24/0409</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Hierarchical Modulation for 802.11</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Vamadevan Namboodiri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Modulation</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4963186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62832523"/>
              </p:ext>
            </p:extLst>
          </p:nvPr>
        </p:nvGraphicFramePr>
        <p:xfrm>
          <a:off x="851217" y="1587465"/>
          <a:ext cx="7736268" cy="31465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Return in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Seamless Roaming Procedure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Yelin Yoon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Seamless Roaming Recommendation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Yelin Yoon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24/0414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Improving acknowledgment mechanisms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Alfred Asterjadhi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Acknowledgment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24/0416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Target STA Prioritization in EDCA-based Preemption Mechanisms during a DL TXOP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Mingyu LEE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Impact of Tx EVM on MIMO Detection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Genadiy Tsodik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24/0420</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Enabling Flexible Coexistence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24/0426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EDCA for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Enabling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preamble design options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1385834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15800883"/>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Range Extension with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Signal for preemption request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Xiangxin Gu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24/0433</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Analysis on UEQM and UEQ MCS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Jian 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Ideas related to achieving (Ultra) High Reliability</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Leif Wilhelmsson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SP-based-in-device-coexistence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Interference Mitigation for Improved Reliability – More Insights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UEQM Benefit Analysis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UEQM evaluation and simulation results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Latency reduction for immediate real-time application traffic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Yue Qi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MACs</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24/0443</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Determining Latency in Industrial Scenarios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Yue Xu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539101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March IEEE 802 wireless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https://cvent.me/PE85XZ</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7837167"/>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on Joint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Kazunobu Serizawa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Considerations on Dynamic Subchannel Operation–Follow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AP state transitions in DPS mode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24/0453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Coordination and Roaming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24/0454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Sounding MAC Procedure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Hierarchical Modulation_for_802.11_initial_results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Vamadevan Namboodiri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 (after 409)</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Modulation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on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rPr>
                        <a:t>24/0463</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QoS enhancements for UHR</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Dibakar Das</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UHR unequal modulation pattern and new MCS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Rui Cao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Tone Plan Design Principles for Distributed 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Bo Gong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2663438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7320613"/>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24/0486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power listening mode for clients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24/0487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Some considerations on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Control Frame and MAC Header Protection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Dynamic channel switch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Secondary channel usage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Security enhancement (control frame protection)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Control 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24/0498</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Unequal Modulation in MIMO TxBF and New MCS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Follow up on high level thoughts on dRU design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Lin Yang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2595837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87722239"/>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24/0501</a:t>
                      </a:r>
                    </a:p>
                  </a:txBody>
                  <a:tcPr marL="9525" marR="9525" marT="9525" marB="0" anchor="ctr"/>
                </a:tc>
                <a:tc>
                  <a:txBody>
                    <a:bodyPr/>
                    <a:lstStyle/>
                    <a:p>
                      <a:pPr algn="l" fontAlgn="ctr"/>
                      <a:r>
                        <a:rPr lang="en-US" sz="1000" b="0" i="0" u="none" strike="noStrike" dirty="0">
                          <a:solidFill>
                            <a:srgbClr val="000000"/>
                          </a:solidFill>
                          <a:effectLst/>
                          <a:latin typeface="Times New Roman" panose="02020603050405020304" pitchFamily="18" charset="0"/>
                        </a:rPr>
                        <a:t>Pilot design considerations for </a:t>
                      </a:r>
                      <a:r>
                        <a:rPr lang="en-US" sz="1000" b="0" i="0" u="none" strike="noStrike" dirty="0" err="1">
                          <a:solidFill>
                            <a:srgbClr val="000000"/>
                          </a:solidFill>
                          <a:effectLst/>
                          <a:latin typeface="Times New Roman" panose="02020603050405020304" pitchFamily="18" charset="0"/>
                        </a:rPr>
                        <a:t>dRU</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Lin Yang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MAC header protection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Header 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Power save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24/0507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UEQM – Further details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24/0509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Thoughts on in-device coexistence and P2P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24/0510</a:t>
                      </a: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High Level Thoughts on LDPC Rate Matching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 Zhang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24/0511</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Requirements and Functionalities for Multi-AP Framework</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24/0512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for Coordinated 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24/0515</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Coordination for AP Failure Mitigation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9159754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95453588"/>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dirty="0">
                          <a:solidFill>
                            <a:srgbClr val="FF0000"/>
                          </a:solidFill>
                          <a:effectLst/>
                          <a:latin typeface="+mn-lt"/>
                        </a:rPr>
                        <a:t>24/0517</a:t>
                      </a:r>
                    </a:p>
                  </a:txBody>
                  <a:tcPr marL="9525" marR="9525" marT="9525" marB="0" anchor="b"/>
                </a:tc>
                <a:tc>
                  <a:txBody>
                    <a:bodyPr/>
                    <a:lstStyle/>
                    <a:p>
                      <a:pPr algn="l" fontAlgn="ctr"/>
                      <a:r>
                        <a:rPr lang="en-US" sz="1000" b="0" i="0" u="none" strike="noStrike" dirty="0" err="1">
                          <a:solidFill>
                            <a:srgbClr val="000000"/>
                          </a:solidFill>
                          <a:effectLst/>
                          <a:latin typeface="+mn-lt"/>
                        </a:rPr>
                        <a:t>Preallocation</a:t>
                      </a:r>
                      <a:r>
                        <a:rPr lang="en-US" sz="1000" b="0" i="0" u="none" strike="noStrike" dirty="0">
                          <a:solidFill>
                            <a:srgbClr val="000000"/>
                          </a:solidFill>
                          <a:effectLst/>
                          <a:latin typeface="+mn-lt"/>
                        </a:rPr>
                        <a:t> of </a:t>
                      </a:r>
                      <a:r>
                        <a:rPr lang="en-US" sz="1000" b="0" i="0" u="none" strike="noStrike" dirty="0" err="1">
                          <a:solidFill>
                            <a:srgbClr val="000000"/>
                          </a:solidFill>
                          <a:effectLst/>
                          <a:latin typeface="+mn-lt"/>
                        </a:rPr>
                        <a:t>subband</a:t>
                      </a:r>
                      <a:r>
                        <a:rPr lang="en-US" sz="1000" b="0" i="0" u="none" strike="noStrike" dirty="0">
                          <a:solidFill>
                            <a:srgbClr val="000000"/>
                          </a:solidFill>
                          <a:effectLst/>
                          <a:latin typeface="+mn-lt"/>
                        </a:rPr>
                        <a:t> for DSO - follow up</a:t>
                      </a:r>
                    </a:p>
                  </a:txBody>
                  <a:tcPr marL="85725" marR="9525" marT="9525" marB="0" anchor="ctr"/>
                </a:tc>
                <a:tc>
                  <a:txBody>
                    <a:bodyPr/>
                    <a:lstStyle/>
                    <a:p>
                      <a:pPr algn="ctr" fontAlgn="ctr"/>
                      <a:r>
                        <a:rPr lang="en-US" sz="1000" b="0" i="0" u="none" strike="noStrike" dirty="0">
                          <a:solidFill>
                            <a:srgbClr val="000000"/>
                          </a:solidFill>
                          <a:effectLst/>
                          <a:latin typeface="+mn-lt"/>
                        </a:rPr>
                        <a:t>Vishnu Ratnam</a:t>
                      </a:r>
                    </a:p>
                  </a:txBody>
                  <a:tcPr marL="9525" marR="9525" marT="9525" marB="0" anchor="ctr"/>
                </a:tc>
                <a:tc>
                  <a:txBody>
                    <a:bodyPr/>
                    <a:lstStyle/>
                    <a:p>
                      <a:pPr algn="ctr" fontAlgn="ctr"/>
                      <a:r>
                        <a:rPr lang="en-US" sz="1000" b="0" i="0" u="none" strike="noStrike" dirty="0">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DSO</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US" sz="1000" b="0" i="0" u="sng" strike="noStrike">
                          <a:solidFill>
                            <a:srgbClr val="0563C1"/>
                          </a:solidFill>
                          <a:effectLst/>
                          <a:latin typeface="+mn-lt"/>
                          <a:hlinkClick r:id="rId2"/>
                        </a:rPr>
                        <a:t>24/0520</a:t>
                      </a:r>
                      <a:endParaRPr lang="en-US"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dirty="0">
                          <a:solidFill>
                            <a:srgbClr val="000000"/>
                          </a:solidFill>
                          <a:effectLst/>
                          <a:latin typeface="+mn-lt"/>
                        </a:rPr>
                        <a:t>Discussion on DRU</a:t>
                      </a:r>
                    </a:p>
                  </a:txBody>
                  <a:tcPr marL="85725" marR="9525" marT="9525" marB="0" anchor="ctr"/>
                </a:tc>
                <a:tc>
                  <a:txBody>
                    <a:bodyPr/>
                    <a:lstStyle/>
                    <a:p>
                      <a:pPr algn="ctr" fontAlgn="ctr"/>
                      <a:r>
                        <a:rPr lang="en-US" sz="1000" b="0" i="0" u="none" strike="noStrike">
                          <a:solidFill>
                            <a:srgbClr val="000000"/>
                          </a:solidFill>
                          <a:effectLst/>
                          <a:latin typeface="+mn-lt"/>
                        </a:rPr>
                        <a:t>Mahmoud Kamel</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DRU</a:t>
                      </a:r>
                    </a:p>
                  </a:txBody>
                  <a:tcPr marL="9525" marR="9525" marT="9525" marB="0" anchor="b"/>
                </a:tc>
                <a:tc>
                  <a:txBody>
                    <a:bodyPr/>
                    <a:lstStyle/>
                    <a:p>
                      <a:pPr algn="ctr" fontAlgn="ctr"/>
                      <a:r>
                        <a:rPr lang="en-US" sz="1000" b="0" i="0" u="none" strike="noStrike" dirty="0">
                          <a:solidFill>
                            <a:srgbClr val="000000"/>
                          </a:solidFill>
                          <a:effectLst/>
                          <a:latin typeface="+mn-lt"/>
                        </a:rPr>
                        <a:t>PHY</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US" sz="1000" b="0" i="0" u="none" strike="noStrike">
                          <a:solidFill>
                            <a:srgbClr val="FF0000"/>
                          </a:solidFill>
                          <a:effectLst/>
                          <a:latin typeface="+mn-lt"/>
                        </a:rPr>
                        <a:t>24/0072</a:t>
                      </a:r>
                    </a:p>
                  </a:txBody>
                  <a:tcPr marL="9525" marR="9525" marT="9525" marB="0" anchor="ctr"/>
                </a:tc>
                <a:tc>
                  <a:txBody>
                    <a:bodyPr/>
                    <a:lstStyle/>
                    <a:p>
                      <a:pPr algn="l" fontAlgn="ctr"/>
                      <a:r>
                        <a:rPr lang="en-US" sz="1000" b="0" i="0" u="none" strike="noStrike">
                          <a:solidFill>
                            <a:srgbClr val="000000"/>
                          </a:solidFill>
                          <a:effectLst/>
                          <a:latin typeface="+mn-lt"/>
                        </a:rPr>
                        <a:t>MAP channel access procedure</a:t>
                      </a:r>
                    </a:p>
                  </a:txBody>
                  <a:tcPr marL="85725" marR="9525" marT="9525" marB="0" anchor="ctr"/>
                </a:tc>
                <a:tc>
                  <a:txBody>
                    <a:bodyPr/>
                    <a:lstStyle/>
                    <a:p>
                      <a:pPr algn="ctr" fontAlgn="ctr"/>
                      <a:r>
                        <a:rPr lang="en-US" sz="1000" b="0" i="0" u="none" strike="noStrike">
                          <a:solidFill>
                            <a:srgbClr val="000000"/>
                          </a:solidFill>
                          <a:effectLst/>
                          <a:latin typeface="+mn-lt"/>
                        </a:rPr>
                        <a:t>Jay Yang</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883746937"/>
                  </a:ext>
                </a:extLst>
              </a:tr>
              <a:tr h="304707">
                <a:tc>
                  <a:txBody>
                    <a:bodyPr/>
                    <a:lstStyle/>
                    <a:p>
                      <a:pPr algn="ctr" fontAlgn="ctr"/>
                      <a:r>
                        <a:rPr lang="en-US" sz="1000" b="0" i="0" u="none" strike="noStrike">
                          <a:solidFill>
                            <a:srgbClr val="FF0000"/>
                          </a:solidFill>
                          <a:effectLst/>
                          <a:latin typeface="+mn-lt"/>
                        </a:rPr>
                        <a:t>24/0522 </a:t>
                      </a:r>
                    </a:p>
                  </a:txBody>
                  <a:tcPr marL="9525" marR="9525" marT="9525" marB="0" anchor="ctr"/>
                </a:tc>
                <a:tc>
                  <a:txBody>
                    <a:bodyPr/>
                    <a:lstStyle/>
                    <a:p>
                      <a:pPr algn="l" fontAlgn="ctr"/>
                      <a:r>
                        <a:rPr lang="en-US" sz="1000" b="0" i="0" u="none" strike="noStrike">
                          <a:solidFill>
                            <a:srgbClr val="000000"/>
                          </a:solidFill>
                          <a:effectLst/>
                          <a:latin typeface="+mn-lt"/>
                        </a:rPr>
                        <a:t>MAP co-EDCA for edging STA</a:t>
                      </a:r>
                    </a:p>
                  </a:txBody>
                  <a:tcPr marL="85725" marR="9525" marT="9525" marB="0" anchor="ctr"/>
                </a:tc>
                <a:tc>
                  <a:txBody>
                    <a:bodyPr/>
                    <a:lstStyle/>
                    <a:p>
                      <a:pPr algn="ctr" fontAlgn="ctr"/>
                      <a:r>
                        <a:rPr lang="en-US" sz="1000" b="0" i="0" u="none" strike="noStrike">
                          <a:solidFill>
                            <a:srgbClr val="000000"/>
                          </a:solidFill>
                          <a:effectLst/>
                          <a:latin typeface="+mn-lt"/>
                        </a:rPr>
                        <a:t>Jay Yang</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92591871"/>
                  </a:ext>
                </a:extLst>
              </a:tr>
              <a:tr h="304707">
                <a:tc>
                  <a:txBody>
                    <a:bodyPr/>
                    <a:lstStyle/>
                    <a:p>
                      <a:pPr algn="ctr" fontAlgn="ctr"/>
                      <a:r>
                        <a:rPr lang="en-US" sz="1000" b="0" i="0" u="none" strike="noStrike">
                          <a:solidFill>
                            <a:srgbClr val="FF0000"/>
                          </a:solidFill>
                          <a:effectLst/>
                          <a:latin typeface="+mn-lt"/>
                        </a:rPr>
                        <a:t>24/0523</a:t>
                      </a:r>
                    </a:p>
                  </a:txBody>
                  <a:tcPr marL="9525" marR="9525" marT="9525" marB="0" anchor="ctr"/>
                </a:tc>
                <a:tc>
                  <a:txBody>
                    <a:bodyPr/>
                    <a:lstStyle/>
                    <a:p>
                      <a:pPr algn="l" fontAlgn="ctr"/>
                      <a:r>
                        <a:rPr lang="en-US" sz="1000" b="0" i="0" u="none" strike="noStrike" dirty="0">
                          <a:solidFill>
                            <a:srgbClr val="000000"/>
                          </a:solidFill>
                          <a:effectLst/>
                          <a:latin typeface="+mn-lt"/>
                        </a:rPr>
                        <a:t> Channel Switching For Coordinating APs</a:t>
                      </a:r>
                    </a:p>
                  </a:txBody>
                  <a:tcPr marL="85725" marR="9525" marT="9525" marB="0" anchor="ctr"/>
                </a:tc>
                <a:tc>
                  <a:txBody>
                    <a:bodyPr/>
                    <a:lstStyle/>
                    <a:p>
                      <a:pPr algn="ctr" fontAlgn="ctr"/>
                      <a:r>
                        <a:rPr lang="en-US" sz="1000" b="0" i="0" u="none" strike="noStrike">
                          <a:solidFill>
                            <a:srgbClr val="000000"/>
                          </a:solidFill>
                          <a:effectLst/>
                          <a:latin typeface="+mn-lt"/>
                        </a:rPr>
                        <a:t>Leonardo Lanante</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US" sz="1000" b="0" i="0" u="none" strike="noStrike">
                          <a:solidFill>
                            <a:srgbClr val="FF0000"/>
                          </a:solidFill>
                          <a:effectLst/>
                          <a:latin typeface="+mn-lt"/>
                        </a:rPr>
                        <a:t>24/0524</a:t>
                      </a:r>
                    </a:p>
                  </a:txBody>
                  <a:tcPr marL="9525" marR="9525" marT="9525" marB="0" anchor="ctr"/>
                </a:tc>
                <a:tc>
                  <a:txBody>
                    <a:bodyPr/>
                    <a:lstStyle/>
                    <a:p>
                      <a:pPr algn="l" fontAlgn="ctr"/>
                      <a:r>
                        <a:rPr lang="en-US" sz="1000" b="0" i="0" u="none" strike="noStrike">
                          <a:solidFill>
                            <a:srgbClr val="000000"/>
                          </a:solidFill>
                          <a:effectLst/>
                          <a:latin typeface="+mn-lt"/>
                        </a:rPr>
                        <a:t>Multiple AP transmissions Using DRU</a:t>
                      </a:r>
                    </a:p>
                  </a:txBody>
                  <a:tcPr marL="85725" marR="9525" marT="9525" marB="0" anchor="ctr"/>
                </a:tc>
                <a:tc>
                  <a:txBody>
                    <a:bodyPr/>
                    <a:lstStyle/>
                    <a:p>
                      <a:pPr algn="ctr" fontAlgn="ctr"/>
                      <a:r>
                        <a:rPr lang="en-US" sz="1000" b="0" i="0" u="none" strike="noStrike">
                          <a:solidFill>
                            <a:srgbClr val="000000"/>
                          </a:solidFill>
                          <a:effectLst/>
                          <a:latin typeface="+mn-lt"/>
                        </a:rPr>
                        <a:t>Leonardo Lanante</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DRU</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32966080"/>
                  </a:ext>
                </a:extLst>
              </a:tr>
              <a:tr h="278505">
                <a:tc>
                  <a:txBody>
                    <a:bodyPr/>
                    <a:lstStyle/>
                    <a:p>
                      <a:pPr algn="ctr" fontAlgn="ctr"/>
                      <a:r>
                        <a:rPr lang="en-US" sz="1000" b="0" i="0" u="none" strike="noStrike">
                          <a:solidFill>
                            <a:srgbClr val="FF0000"/>
                          </a:solidFill>
                          <a:effectLst/>
                          <a:latin typeface="+mn-lt"/>
                        </a:rPr>
                        <a:t>24/0470</a:t>
                      </a:r>
                    </a:p>
                  </a:txBody>
                  <a:tcPr marL="9525" marR="9525" marT="9525" marB="0" anchor="ctr"/>
                </a:tc>
                <a:tc>
                  <a:txBody>
                    <a:bodyPr/>
                    <a:lstStyle/>
                    <a:p>
                      <a:pPr algn="l" fontAlgn="ctr"/>
                      <a:r>
                        <a:rPr lang="en-US" sz="1000" b="0" i="0" u="none" strike="noStrike">
                          <a:solidFill>
                            <a:srgbClr val="000000"/>
                          </a:solidFill>
                          <a:effectLst/>
                          <a:latin typeface="+mn-lt"/>
                        </a:rPr>
                        <a:t>Rethinking Latency</a:t>
                      </a:r>
                    </a:p>
                  </a:txBody>
                  <a:tcPr marL="85725" marR="9525" marT="9525" marB="0" anchor="ctr"/>
                </a:tc>
                <a:tc>
                  <a:txBody>
                    <a:bodyPr/>
                    <a:lstStyle/>
                    <a:p>
                      <a:pPr algn="ctr" fontAlgn="ctr"/>
                      <a:r>
                        <a:rPr lang="en-US" sz="1000" b="0" i="0" u="none" strike="noStrike">
                          <a:solidFill>
                            <a:srgbClr val="000000"/>
                          </a:solidFill>
                          <a:effectLst/>
                          <a:latin typeface="+mn-lt"/>
                        </a:rPr>
                        <a:t>Dmitry Akhmetov</a:t>
                      </a:r>
                    </a:p>
                  </a:txBody>
                  <a:tcPr marL="9525" marR="9525" marT="9525" marB="0" anchor="ctr"/>
                </a:tc>
                <a:tc>
                  <a:txBody>
                    <a:bodyPr/>
                    <a:lstStyle/>
                    <a:p>
                      <a:pPr algn="ctr" fontAlgn="ctr"/>
                      <a:r>
                        <a:rPr lang="en-US" sz="1000" b="0" i="0" u="none" strike="noStrike" dirty="0">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Preemption</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b"/>
                      <a:r>
                        <a:rPr lang="en-US" sz="1000" b="0" i="0" u="none" strike="noStrike">
                          <a:solidFill>
                            <a:srgbClr val="FF0000"/>
                          </a:solidFill>
                          <a:effectLst/>
                          <a:latin typeface="+mn-lt"/>
                        </a:rPr>
                        <a:t>24/0467</a:t>
                      </a:r>
                    </a:p>
                  </a:txBody>
                  <a:tcPr marL="9525" marR="9525" marT="9525" marB="0" anchor="b"/>
                </a:tc>
                <a:tc>
                  <a:txBody>
                    <a:bodyPr/>
                    <a:lstStyle/>
                    <a:p>
                      <a:pPr algn="l" fontAlgn="ctr"/>
                      <a:r>
                        <a:rPr lang="en-US" sz="1000" b="0" i="0" u="none" strike="noStrike">
                          <a:solidFill>
                            <a:srgbClr val="000000"/>
                          </a:solidFill>
                          <a:effectLst/>
                          <a:latin typeface="+mn-lt"/>
                        </a:rPr>
                        <a:t>Hip edca follow up legacy impact</a:t>
                      </a:r>
                    </a:p>
                  </a:txBody>
                  <a:tcPr marL="85725" marR="9525" marT="9525" marB="0" anchor="ctr"/>
                </a:tc>
                <a:tc>
                  <a:txBody>
                    <a:bodyPr/>
                    <a:lstStyle/>
                    <a:p>
                      <a:pPr algn="ctr" fontAlgn="ctr"/>
                      <a:r>
                        <a:rPr lang="en-US" sz="1000" b="0" i="0" u="none" strike="noStrike">
                          <a:solidFill>
                            <a:srgbClr val="000000"/>
                          </a:solidFill>
                          <a:effectLst/>
                          <a:latin typeface="+mn-lt"/>
                        </a:rPr>
                        <a:t>Dmitry Akhmetov</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Channel Access</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US" sz="1000" b="0" i="0" u="none" strike="noStrike">
                          <a:solidFill>
                            <a:srgbClr val="FF0000"/>
                          </a:solidFill>
                          <a:effectLst/>
                          <a:latin typeface="+mn-lt"/>
                        </a:rPr>
                        <a:t>24/0495</a:t>
                      </a:r>
                    </a:p>
                  </a:txBody>
                  <a:tcPr marL="9525" marR="9525" marT="9525" marB="0" anchor="ctr"/>
                </a:tc>
                <a:tc>
                  <a:txBody>
                    <a:bodyPr/>
                    <a:lstStyle/>
                    <a:p>
                      <a:pPr algn="l" fontAlgn="ctr"/>
                      <a:r>
                        <a:rPr lang="en-US" sz="1000" b="0" i="0" u="none" strike="noStrike">
                          <a:solidFill>
                            <a:srgbClr val="000000"/>
                          </a:solidFill>
                          <a:effectLst/>
                          <a:latin typeface="+mn-lt"/>
                        </a:rPr>
                        <a:t>Non-primary channel access (NPCA) - follow up</a:t>
                      </a:r>
                    </a:p>
                  </a:txBody>
                  <a:tcPr marL="85725" marR="9525" marT="9525" marB="0" anchor="ctr"/>
                </a:tc>
                <a:tc>
                  <a:txBody>
                    <a:bodyPr/>
                    <a:lstStyle/>
                    <a:p>
                      <a:pPr algn="ctr" fontAlgn="ctr"/>
                      <a:r>
                        <a:rPr lang="en-US" sz="1000" b="0" i="0" u="none" strike="noStrike">
                          <a:solidFill>
                            <a:srgbClr val="000000"/>
                          </a:solidFill>
                          <a:effectLst/>
                          <a:latin typeface="+mn-lt"/>
                        </a:rPr>
                        <a:t>Minyoung Park</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NPCA</a:t>
                      </a:r>
                    </a:p>
                  </a:txBody>
                  <a:tcPr marL="9525" marR="9525" marT="9525" marB="0" anchor="b"/>
                </a:tc>
                <a:tc>
                  <a:txBody>
                    <a:bodyPr/>
                    <a:lstStyle/>
                    <a:p>
                      <a:pPr algn="ctr" fontAlgn="ctr"/>
                      <a:r>
                        <a:rPr lang="en-US" sz="1000" b="0" i="0" u="none" strike="noStrike" dirty="0">
                          <a:solidFill>
                            <a:srgbClr val="000000"/>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US" sz="1000" b="0" i="0" u="none" strike="noStrike">
                          <a:solidFill>
                            <a:srgbClr val="FF0000"/>
                          </a:solidFill>
                          <a:effectLst/>
                          <a:latin typeface="+mn-lt"/>
                        </a:rPr>
                        <a:t>24/0525 </a:t>
                      </a:r>
                    </a:p>
                  </a:txBody>
                  <a:tcPr marL="9525" marR="9525" marT="9525" marB="0" anchor="ctr"/>
                </a:tc>
                <a:tc>
                  <a:txBody>
                    <a:bodyPr/>
                    <a:lstStyle/>
                    <a:p>
                      <a:pPr algn="l" fontAlgn="ctr"/>
                      <a:r>
                        <a:rPr lang="en-US" sz="1000" b="0" i="0" u="none" strike="noStrike">
                          <a:solidFill>
                            <a:srgbClr val="000000"/>
                          </a:solidFill>
                          <a:effectLst/>
                          <a:latin typeface="+mn-lt"/>
                        </a:rPr>
                        <a:t>MAC header/data integrity with relaxed receiver requirement</a:t>
                      </a:r>
                    </a:p>
                  </a:txBody>
                  <a:tcPr marL="85725" marR="9525" marT="9525" marB="0" anchor="ctr"/>
                </a:tc>
                <a:tc>
                  <a:txBody>
                    <a:bodyPr/>
                    <a:lstStyle/>
                    <a:p>
                      <a:pPr algn="ctr" fontAlgn="ctr"/>
                      <a:r>
                        <a:rPr lang="en-US" sz="1000" b="0" i="0" u="none" strike="noStrike">
                          <a:solidFill>
                            <a:srgbClr val="000000"/>
                          </a:solidFill>
                          <a:effectLst/>
                          <a:latin typeface="+mn-lt"/>
                        </a:rPr>
                        <a:t>Li-Hsiang Sun</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Header Security</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algn="l" fontAlgn="ct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ctr"/>
                </a:tc>
                <a:tc hMerge="1">
                  <a:txBody>
                    <a:bodyPr/>
                    <a:lstStyle/>
                    <a:p>
                      <a:pPr algn="l" fontAlgn="ctr"/>
                      <a:endParaRPr lang="en-US" sz="1000" b="0" i="0" u="none" strike="noStrike">
                        <a:solidFill>
                          <a:srgbClr val="000000"/>
                        </a:solidFill>
                        <a:effectLst/>
                        <a:latin typeface="+mn-lt"/>
                      </a:endParaRPr>
                    </a:p>
                  </a:txBody>
                  <a:tcPr marL="85725" marR="9525" marT="9525" marB="0" anchor="ctr"/>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744530055"/>
                  </a:ext>
                </a:extLst>
              </a:tr>
            </a:tbl>
          </a:graphicData>
        </a:graphic>
      </p:graphicFrame>
    </p:spTree>
    <p:extLst>
      <p:ext uri="{BB962C8B-B14F-4D97-AF65-F5344CB8AC3E}">
        <p14:creationId xmlns:p14="http://schemas.microsoft.com/office/powerpoint/2010/main" val="950174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14114427"/>
              </p:ext>
            </p:extLst>
          </p:nvPr>
        </p:nvGraphicFramePr>
        <p:xfrm>
          <a:off x="851217" y="1587465"/>
          <a:ext cx="7736268" cy="341544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sng" strike="noStrike">
                          <a:solidFill>
                            <a:srgbClr val="0563C1"/>
                          </a:solidFill>
                          <a:effectLst/>
                          <a:latin typeface="+mn-lt"/>
                          <a:hlinkClick r:id="rId2"/>
                        </a:rPr>
                        <a:t>24/0508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Extended 6 GHz channelization</a:t>
                      </a:r>
                    </a:p>
                  </a:txBody>
                  <a:tcPr marL="85725" marR="9525" marT="9525" marB="0" anchor="ctr"/>
                </a:tc>
                <a:tc>
                  <a:txBody>
                    <a:bodyPr/>
                    <a:lstStyle/>
                    <a:p>
                      <a:pPr algn="ctr" fontAlgn="ctr"/>
                      <a:r>
                        <a:rPr lang="en-US" sz="1000" b="0" i="0" u="none" strike="noStrike">
                          <a:solidFill>
                            <a:srgbClr val="000000"/>
                          </a:solidFill>
                          <a:effectLst/>
                          <a:latin typeface="+mn-lt"/>
                        </a:rPr>
                        <a:t>Thomas Derham</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Channelization</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9680276"/>
                  </a:ext>
                </a:extLst>
              </a:tr>
              <a:tr h="278505">
                <a:tc>
                  <a:txBody>
                    <a:bodyPr/>
                    <a:lstStyle/>
                    <a:p>
                      <a:pPr algn="ctr" fontAlgn="ctr"/>
                      <a:r>
                        <a:rPr lang="en-US" sz="1000" b="0" i="0" u="none" strike="noStrike">
                          <a:solidFill>
                            <a:srgbClr val="FF0000"/>
                          </a:solidFill>
                          <a:effectLst/>
                          <a:latin typeface="+mn-lt"/>
                        </a:rPr>
                        <a:t>24/0423</a:t>
                      </a:r>
                    </a:p>
                  </a:txBody>
                  <a:tcPr marL="9525" marR="9525" marT="9525" marB="0" anchor="ctr"/>
                </a:tc>
                <a:tc>
                  <a:txBody>
                    <a:bodyPr/>
                    <a:lstStyle/>
                    <a:p>
                      <a:pPr algn="l" fontAlgn="ctr"/>
                      <a:r>
                        <a:rPr lang="en-US" sz="1000" b="0" i="0" u="none" strike="noStrike">
                          <a:solidFill>
                            <a:srgbClr val="000000"/>
                          </a:solidFill>
                          <a:effectLst/>
                          <a:latin typeface="+mn-lt"/>
                        </a:rPr>
                        <a:t>NAV Rules in C-TDMA</a:t>
                      </a:r>
                    </a:p>
                  </a:txBody>
                  <a:tcPr marL="85725" marR="9525" marT="9525" marB="0" anchor="ctr"/>
                </a:tc>
                <a:tc>
                  <a:txBody>
                    <a:bodyPr/>
                    <a:lstStyle/>
                    <a:p>
                      <a:pPr algn="ctr" fontAlgn="ctr"/>
                      <a:r>
                        <a:rPr lang="en-US" sz="1000" b="0" i="0" u="none" strike="noStrike">
                          <a:solidFill>
                            <a:srgbClr val="000000"/>
                          </a:solidFill>
                          <a:effectLst/>
                          <a:latin typeface="+mn-lt"/>
                        </a:rPr>
                        <a:t>Sanket Kalamkar</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C-TDMA</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sng" strike="noStrike">
                          <a:solidFill>
                            <a:srgbClr val="0563C1"/>
                          </a:solidFill>
                          <a:effectLst/>
                          <a:latin typeface="+mn-lt"/>
                          <a:hlinkClick r:id="rId3"/>
                        </a:rPr>
                        <a:t>24/0529</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Coordinated Spatial Reuse discussion</a:t>
                      </a:r>
                    </a:p>
                  </a:txBody>
                  <a:tcPr marL="85725" marR="9525" marT="9525" marB="0" anchor="ctr"/>
                </a:tc>
                <a:tc>
                  <a:txBody>
                    <a:bodyPr/>
                    <a:lstStyle/>
                    <a:p>
                      <a:pPr algn="ctr" fontAlgn="ctr"/>
                      <a:r>
                        <a:rPr lang="en-US" sz="1000" b="0" i="0" u="none" strike="noStrike">
                          <a:solidFill>
                            <a:srgbClr val="000000"/>
                          </a:solidFill>
                          <a:effectLst/>
                          <a:latin typeface="+mn-lt"/>
                        </a:rPr>
                        <a:t>Yusuke Tanaka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C-SR</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883746937"/>
                  </a:ext>
                </a:extLst>
              </a:tr>
              <a:tr h="304707">
                <a:tc>
                  <a:txBody>
                    <a:bodyPr/>
                    <a:lstStyle/>
                    <a:p>
                      <a:pPr algn="ctr" fontAlgn="ctr"/>
                      <a:r>
                        <a:rPr lang="en-US" sz="1000" b="0" i="0" u="sng" strike="noStrike">
                          <a:solidFill>
                            <a:srgbClr val="0563C1"/>
                          </a:solidFill>
                          <a:effectLst/>
                          <a:latin typeface="+mn-lt"/>
                          <a:hlinkClick r:id="rId4"/>
                        </a:rPr>
                        <a:t>24/0530</a:t>
                      </a:r>
                      <a:endParaRPr lang="en-US"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Indication of 11bn Feature Set</a:t>
                      </a:r>
                    </a:p>
                  </a:txBody>
                  <a:tcPr marL="85725" marR="9525" marT="9525" marB="0" anchor="ctr"/>
                </a:tc>
                <a:tc>
                  <a:txBody>
                    <a:bodyPr/>
                    <a:lstStyle/>
                    <a:p>
                      <a:pPr algn="ctr" fontAlgn="ctr"/>
                      <a:r>
                        <a:rPr lang="en-US" sz="1000" b="0" i="0" u="none" strike="noStrike">
                          <a:solidFill>
                            <a:srgbClr val="000000"/>
                          </a:solidFill>
                          <a:effectLst/>
                          <a:latin typeface="+mn-lt"/>
                        </a:rPr>
                        <a:t>Akira Kishida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4192591871"/>
                  </a:ext>
                </a:extLst>
              </a:tr>
              <a:tr h="304707">
                <a:tc>
                  <a:txBody>
                    <a:bodyPr/>
                    <a:lstStyle/>
                    <a:p>
                      <a:pPr algn="ctr" fontAlgn="b"/>
                      <a:r>
                        <a:rPr lang="en-US" sz="1000" b="0" i="0" u="none" strike="noStrike">
                          <a:solidFill>
                            <a:srgbClr val="FF0000"/>
                          </a:solidFill>
                          <a:effectLst/>
                          <a:latin typeface="+mn-lt"/>
                        </a:rPr>
                        <a:t>24/0396</a:t>
                      </a:r>
                    </a:p>
                  </a:txBody>
                  <a:tcPr marL="9525" marR="9525" marT="9525" marB="0" anchor="b"/>
                </a:tc>
                <a:tc>
                  <a:txBody>
                    <a:bodyPr/>
                    <a:lstStyle/>
                    <a:p>
                      <a:pPr algn="l" fontAlgn="ctr"/>
                      <a:r>
                        <a:rPr lang="en-US" sz="1000" b="0" i="0" u="none" strike="noStrike">
                          <a:solidFill>
                            <a:srgbClr val="000000"/>
                          </a:solidFill>
                          <a:effectLst/>
                          <a:latin typeface="+mn-lt"/>
                        </a:rPr>
                        <a:t>Seamless roaming within a mobility domain - follow up</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US" sz="1000" b="0" i="0" u="none" strike="noStrike">
                          <a:solidFill>
                            <a:srgbClr val="FF0000"/>
                          </a:solidFill>
                          <a:effectLst/>
                          <a:latin typeface="+mn-lt"/>
                        </a:rPr>
                        <a:t>24/0398</a:t>
                      </a:r>
                    </a:p>
                  </a:txBody>
                  <a:tcPr marL="9525" marR="9525" marT="9525" marB="0" anchor="ctr"/>
                </a:tc>
                <a:tc>
                  <a:txBody>
                    <a:bodyPr/>
                    <a:lstStyle/>
                    <a:p>
                      <a:pPr algn="l" fontAlgn="ctr"/>
                      <a:r>
                        <a:rPr lang="en-US" sz="1000" b="0" i="0" u="none" strike="noStrike">
                          <a:solidFill>
                            <a:srgbClr val="000000"/>
                          </a:solidFill>
                          <a:effectLst/>
                          <a:latin typeface="+mn-lt"/>
                        </a:rPr>
                        <a:t> Coordinated roaming through target AP MLD</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32966080"/>
                  </a:ext>
                </a:extLst>
              </a:tr>
              <a:tr h="278505">
                <a:tc>
                  <a:txBody>
                    <a:bodyPr/>
                    <a:lstStyle/>
                    <a:p>
                      <a:pPr algn="ctr" fontAlgn="b"/>
                      <a:r>
                        <a:rPr lang="en-US" sz="1000" b="0" i="0" u="none" strike="noStrike">
                          <a:solidFill>
                            <a:srgbClr val="FF0000"/>
                          </a:solidFill>
                          <a:effectLst/>
                          <a:latin typeface="+mn-lt"/>
                        </a:rPr>
                        <a:t>24/0397</a:t>
                      </a:r>
                    </a:p>
                  </a:txBody>
                  <a:tcPr marL="9525" marR="9525" marT="9525" marB="0" anchor="b"/>
                </a:tc>
                <a:tc>
                  <a:txBody>
                    <a:bodyPr/>
                    <a:lstStyle/>
                    <a:p>
                      <a:pPr algn="l" fontAlgn="ctr"/>
                      <a:r>
                        <a:rPr lang="en-US" sz="1000" b="0" i="0" u="none" strike="noStrike">
                          <a:solidFill>
                            <a:srgbClr val="000000"/>
                          </a:solidFill>
                          <a:effectLst/>
                          <a:latin typeface="+mn-lt"/>
                        </a:rPr>
                        <a:t>Support for end-to-end QoS</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QoS</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1257898"/>
                  </a:ext>
                </a:extLst>
              </a:tr>
              <a:tr h="304707">
                <a:tc>
                  <a:txBody>
                    <a:bodyPr/>
                    <a:lstStyle/>
                    <a:p>
                      <a:pPr algn="ctr" fontAlgn="b"/>
                      <a:r>
                        <a:rPr lang="en-US" sz="1000" b="0" i="0" u="sng" strike="noStrike">
                          <a:solidFill>
                            <a:srgbClr val="0563C1"/>
                          </a:solidFill>
                          <a:effectLst/>
                          <a:latin typeface="+mn-lt"/>
                          <a:hlinkClick r:id="rId5"/>
                        </a:rPr>
                        <a:t>24/0518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Troubleshooting Metrics for UHR</a:t>
                      </a:r>
                    </a:p>
                  </a:txBody>
                  <a:tcPr marL="85725" marR="9525" marT="9525" marB="0" anchor="ctr"/>
                </a:tc>
                <a:tc>
                  <a:txBody>
                    <a:bodyPr/>
                    <a:lstStyle/>
                    <a:p>
                      <a:pPr algn="ctr" fontAlgn="b"/>
                      <a:r>
                        <a:rPr lang="en-US" sz="1000" b="0" i="0" u="none" strike="noStrike">
                          <a:solidFill>
                            <a:srgbClr val="000000"/>
                          </a:solidFill>
                          <a:effectLst/>
                          <a:latin typeface="+mn-lt"/>
                        </a:rPr>
                        <a:t>Jerome Henry</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Stats Reporting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916324636"/>
                  </a:ext>
                </a:extLst>
              </a:tr>
              <a:tr h="278505">
                <a:tc>
                  <a:txBody>
                    <a:bodyPr/>
                    <a:lstStyle/>
                    <a:p>
                      <a:pPr algn="ctr" fontAlgn="b"/>
                      <a:r>
                        <a:rPr lang="en-US" sz="1000" b="0" i="0" u="sng" strike="noStrike">
                          <a:solidFill>
                            <a:srgbClr val="0563C1"/>
                          </a:solidFill>
                          <a:effectLst/>
                          <a:latin typeface="+mn-lt"/>
                          <a:hlinkClick r:id="rId6"/>
                        </a:rPr>
                        <a:t>24/0519</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Ping Pong Warning For UHR</a:t>
                      </a:r>
                    </a:p>
                  </a:txBody>
                  <a:tcPr marL="85725" marR="9525" marT="9525" marB="0" anchor="ctr"/>
                </a:tc>
                <a:tc>
                  <a:txBody>
                    <a:bodyPr/>
                    <a:lstStyle/>
                    <a:p>
                      <a:pPr algn="ctr" fontAlgn="b"/>
                      <a:r>
                        <a:rPr lang="en-US" sz="1000" b="0" i="0" u="none" strike="noStrike">
                          <a:solidFill>
                            <a:srgbClr val="000000"/>
                          </a:solidFill>
                          <a:effectLst/>
                          <a:latin typeface="+mn-lt"/>
                        </a:rPr>
                        <a:t>Jerome Henry</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Stats Reporting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00276103"/>
                  </a:ext>
                </a:extLst>
              </a:tr>
              <a:tr h="278505">
                <a:tc>
                  <a:txBody>
                    <a:bodyPr/>
                    <a:lstStyle/>
                    <a:p>
                      <a:pPr algn="ctr" fontAlgn="b"/>
                      <a:r>
                        <a:rPr lang="en-US" sz="1000" b="0" i="0" u="none" strike="noStrike">
                          <a:solidFill>
                            <a:srgbClr val="FF0000"/>
                          </a:solidFill>
                          <a:effectLst/>
                          <a:latin typeface="+mn-lt"/>
                        </a:rPr>
                        <a:t>24/0531</a:t>
                      </a:r>
                    </a:p>
                  </a:txBody>
                  <a:tcPr marL="9525" marR="9525" marT="9525" marB="0" anchor="b"/>
                </a:tc>
                <a:tc>
                  <a:txBody>
                    <a:bodyPr/>
                    <a:lstStyle/>
                    <a:p>
                      <a:pPr algn="l" fontAlgn="ctr"/>
                      <a:r>
                        <a:rPr lang="en-US" sz="1000" b="0" i="0" u="none" strike="noStrike">
                          <a:solidFill>
                            <a:srgbClr val="000000"/>
                          </a:solidFill>
                          <a:effectLst/>
                          <a:latin typeface="+mn-lt"/>
                        </a:rPr>
                        <a:t>Buffer Status for Low Latency</a:t>
                      </a:r>
                    </a:p>
                  </a:txBody>
                  <a:tcPr marL="85725" marR="9525" marT="9525" marB="0" anchor="ctr"/>
                </a:tc>
                <a:tc>
                  <a:txBody>
                    <a:bodyPr/>
                    <a:lstStyle/>
                    <a:p>
                      <a:pPr algn="ctr" fontAlgn="b"/>
                      <a:r>
                        <a:rPr lang="en-US" sz="1000" b="0" i="0" u="none" strike="noStrike">
                          <a:solidFill>
                            <a:srgbClr val="000000"/>
                          </a:solidFill>
                          <a:effectLst/>
                          <a:latin typeface="+mn-lt"/>
                        </a:rPr>
                        <a:t>Liangxiao Xin</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Feedback</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b"/>
                </a:tc>
                <a:tc hMerge="1">
                  <a:txBody>
                    <a:bodyPr/>
                    <a:lstStyle/>
                    <a:p>
                      <a:pPr algn="l" fontAlgn="ctr"/>
                      <a:endParaRPr lang="en-US" sz="1000" b="0" i="0" u="none" strike="noStrike">
                        <a:solidFill>
                          <a:srgbClr val="000000"/>
                        </a:solidFill>
                        <a:effectLst/>
                        <a:latin typeface="+mn-lt"/>
                      </a:endParaRPr>
                    </a:p>
                  </a:txBody>
                  <a:tcPr marL="85725" marR="9525" marT="9525" marB="0" anchor="ctr"/>
                </a:tc>
                <a:tc hMerge="1">
                  <a:txBody>
                    <a:bodyPr/>
                    <a:lstStyle/>
                    <a:p>
                      <a:pPr algn="ctr" fontAlgn="b"/>
                      <a:endParaRPr lang="en-US" sz="1000" b="0" i="0" u="none" strike="noStrike">
                        <a:solidFill>
                          <a:srgbClr val="000000"/>
                        </a:solidFill>
                        <a:effectLst/>
                        <a:latin typeface="+mn-lt"/>
                      </a:endParaRPr>
                    </a:p>
                  </a:txBody>
                  <a:tcPr marL="9525" marR="9525" marT="9525" marB="0" anchor="b"/>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671006229"/>
                  </a:ext>
                </a:extLst>
              </a:tr>
            </a:tbl>
          </a:graphicData>
        </a:graphic>
      </p:graphicFrame>
    </p:spTree>
    <p:extLst>
      <p:ext uri="{BB962C8B-B14F-4D97-AF65-F5344CB8AC3E}">
        <p14:creationId xmlns:p14="http://schemas.microsoft.com/office/powerpoint/2010/main" val="35330025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39260037"/>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a:solidFill>
                            <a:srgbClr val="FF0000"/>
                          </a:solidFill>
                          <a:effectLst/>
                          <a:latin typeface="+mn-lt"/>
                        </a:rPr>
                        <a:t>24/0440</a:t>
                      </a:r>
                    </a:p>
                  </a:txBody>
                  <a:tcPr marL="9525" marR="9525" marT="9525" marB="0" anchor="b"/>
                </a:tc>
                <a:tc>
                  <a:txBody>
                    <a:bodyPr/>
                    <a:lstStyle/>
                    <a:p>
                      <a:pPr algn="l" fontAlgn="ctr"/>
                      <a:r>
                        <a:rPr lang="en-US" sz="1000" b="0" i="0" u="none" strike="noStrike">
                          <a:solidFill>
                            <a:srgbClr val="000000"/>
                          </a:solidFill>
                          <a:effectLst/>
                          <a:latin typeface="+mn-lt"/>
                        </a:rPr>
                        <a:t>DPWiFi for IEEE802.11bn WMAN</a:t>
                      </a:r>
                    </a:p>
                  </a:txBody>
                  <a:tcPr marL="85725" marR="9525" marT="9525" marB="0" anchor="ctr"/>
                </a:tc>
                <a:tc>
                  <a:txBody>
                    <a:bodyPr/>
                    <a:lstStyle/>
                    <a:p>
                      <a:pPr algn="ctr" fontAlgn="b"/>
                      <a:r>
                        <a:rPr lang="en-US" sz="1000" b="0" i="0" u="none" strike="noStrike">
                          <a:solidFill>
                            <a:srgbClr val="000000"/>
                          </a:solidFill>
                          <a:effectLst/>
                          <a:latin typeface="+mn-lt"/>
                        </a:rPr>
                        <a:t>Carlos Rios</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9680276"/>
                  </a:ext>
                </a:extLst>
              </a:tr>
              <a:tr h="278505">
                <a:tc>
                  <a:txBody>
                    <a:bodyPr/>
                    <a:lstStyle/>
                    <a:p>
                      <a:pPr algn="ctr" fontAlgn="b"/>
                      <a:r>
                        <a:rPr lang="en-US" sz="1000" b="0" i="0" u="none" strike="noStrike">
                          <a:solidFill>
                            <a:srgbClr val="FF0000"/>
                          </a:solidFill>
                          <a:effectLst/>
                          <a:latin typeface="+mn-lt"/>
                        </a:rPr>
                        <a:t>24/0532</a:t>
                      </a:r>
                    </a:p>
                  </a:txBody>
                  <a:tcPr marL="9525" marR="9525" marT="9525" marB="0" anchor="b"/>
                </a:tc>
                <a:tc>
                  <a:txBody>
                    <a:bodyPr/>
                    <a:lstStyle/>
                    <a:p>
                      <a:pPr algn="l" fontAlgn="ctr"/>
                      <a:r>
                        <a:rPr lang="en-US" sz="1000" b="0" i="0" u="none" strike="noStrike">
                          <a:solidFill>
                            <a:srgbClr val="000000"/>
                          </a:solidFill>
                          <a:effectLst/>
                          <a:latin typeface="+mn-lt"/>
                        </a:rPr>
                        <a:t>WMAN vs WLAN TGbn</a:t>
                      </a:r>
                    </a:p>
                  </a:txBody>
                  <a:tcPr marL="85725" marR="9525" marT="9525" marB="0" anchor="ctr"/>
                </a:tc>
                <a:tc>
                  <a:txBody>
                    <a:bodyPr/>
                    <a:lstStyle/>
                    <a:p>
                      <a:pPr algn="ctr" fontAlgn="b"/>
                      <a:r>
                        <a:rPr lang="en-US" sz="1000" b="0" i="0" u="none" strike="noStrike">
                          <a:solidFill>
                            <a:srgbClr val="000000"/>
                          </a:solidFill>
                          <a:effectLst/>
                          <a:latin typeface="+mn-lt"/>
                        </a:rPr>
                        <a:t>Carlos Rios</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none" strike="noStrike">
                          <a:solidFill>
                            <a:srgbClr val="FF0000"/>
                          </a:solidFill>
                          <a:effectLst/>
                          <a:latin typeface="+mn-lt"/>
                        </a:rPr>
                        <a:t>24/0535</a:t>
                      </a:r>
                    </a:p>
                  </a:txBody>
                  <a:tcPr marL="9525" marR="9525" marT="9525" marB="0" anchor="b"/>
                </a:tc>
                <a:tc>
                  <a:txBody>
                    <a:bodyPr/>
                    <a:lstStyle/>
                    <a:p>
                      <a:pPr algn="l" fontAlgn="ctr"/>
                      <a:r>
                        <a:rPr lang="en-US" sz="1000" b="0" i="0" u="none" strike="noStrike">
                          <a:solidFill>
                            <a:srgbClr val="000000"/>
                          </a:solidFill>
                          <a:effectLst/>
                          <a:latin typeface="+mn-lt"/>
                        </a:rPr>
                        <a:t>Trigger, BA, and BAR Protection follow up</a:t>
                      </a:r>
                    </a:p>
                  </a:txBody>
                  <a:tcPr marL="85725" marR="9525" marT="9525" marB="0" anchor="ctr"/>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Security</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83746937"/>
                  </a:ext>
                </a:extLst>
              </a:tr>
              <a:tr h="304707">
                <a:tc>
                  <a:txBody>
                    <a:bodyPr/>
                    <a:lstStyle/>
                    <a:p>
                      <a:pPr algn="ctr" fontAlgn="b"/>
                      <a:r>
                        <a:rPr lang="en-US" sz="1000" b="0" i="0" u="sng" strike="noStrike">
                          <a:solidFill>
                            <a:srgbClr val="0563C1"/>
                          </a:solidFill>
                          <a:effectLst/>
                          <a:latin typeface="+mn-lt"/>
                          <a:hlinkClick r:id="rId2"/>
                        </a:rPr>
                        <a:t>24/0538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SP-based non-primary-channel-access </a:t>
                      </a:r>
                    </a:p>
                  </a:txBody>
                  <a:tcPr marL="85725" marR="9525" marT="9525" marB="0" anchor="ctr"/>
                </a:tc>
                <a:tc>
                  <a:txBody>
                    <a:bodyPr/>
                    <a:lstStyle/>
                    <a:p>
                      <a:pPr algn="ctr" fontAlgn="b"/>
                      <a:r>
                        <a:rPr lang="en-US" sz="1000" b="0" i="0" u="none" strike="noStrike">
                          <a:solidFill>
                            <a:srgbClr val="000000"/>
                          </a:solidFill>
                          <a:effectLst/>
                          <a:latin typeface="+mn-lt"/>
                        </a:rPr>
                        <a:t>Yue Zhao</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NPCA</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92591871"/>
                  </a:ext>
                </a:extLst>
              </a:tr>
              <a:tr h="304707">
                <a:tc>
                  <a:txBody>
                    <a:bodyPr/>
                    <a:lstStyle/>
                    <a:p>
                      <a:pPr algn="ctr" fontAlgn="b"/>
                      <a:r>
                        <a:rPr lang="en-US" sz="1000" b="0" i="0" u="none" strike="noStrike">
                          <a:solidFill>
                            <a:srgbClr val="FF0000"/>
                          </a:solidFill>
                          <a:effectLst/>
                          <a:latin typeface="+mn-lt"/>
                        </a:rPr>
                        <a:t>24/0460</a:t>
                      </a:r>
                    </a:p>
                  </a:txBody>
                  <a:tcPr marL="9525" marR="9525" marT="9525" marB="0" anchor="b"/>
                </a:tc>
                <a:tc>
                  <a:txBody>
                    <a:bodyPr/>
                    <a:lstStyle/>
                    <a:p>
                      <a:pPr algn="l" fontAlgn="ctr"/>
                      <a:r>
                        <a:rPr lang="en-US" sz="1000" b="0" i="0" u="none" strike="noStrike">
                          <a:solidFill>
                            <a:srgbClr val="000000"/>
                          </a:solidFill>
                          <a:effectLst/>
                          <a:latin typeface="+mn-lt"/>
                        </a:rPr>
                        <a:t>Low Power and Long Range Preamble Follow Up</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Preamble</a:t>
                      </a:r>
                    </a:p>
                  </a:txBody>
                  <a:tcPr marL="9525" marR="9525" marT="9525" marB="0" anchor="b"/>
                </a:tc>
                <a:tc>
                  <a:txBody>
                    <a:bodyPr/>
                    <a:lstStyle/>
                    <a:p>
                      <a:pPr algn="ctr" fontAlgn="b"/>
                      <a:r>
                        <a:rPr lang="en-US" sz="10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028515828"/>
                  </a:ext>
                </a:extLst>
              </a:tr>
              <a:tr h="278505">
                <a:tc>
                  <a:txBody>
                    <a:bodyPr/>
                    <a:lstStyle/>
                    <a:p>
                      <a:pPr algn="ctr" fontAlgn="b"/>
                      <a:r>
                        <a:rPr lang="en-US" sz="1000" b="0" i="0" u="none" strike="noStrike">
                          <a:solidFill>
                            <a:srgbClr val="FF0000"/>
                          </a:solidFill>
                          <a:effectLst/>
                          <a:latin typeface="+mn-lt"/>
                        </a:rPr>
                        <a:t>24/0461</a:t>
                      </a:r>
                    </a:p>
                  </a:txBody>
                  <a:tcPr marL="9525" marR="9525" marT="9525" marB="0" anchor="b"/>
                </a:tc>
                <a:tc>
                  <a:txBody>
                    <a:bodyPr/>
                    <a:lstStyle/>
                    <a:p>
                      <a:pPr algn="l" fontAlgn="ctr"/>
                      <a:r>
                        <a:rPr lang="en-US" sz="1000" b="0" i="0" u="none" strike="noStrike">
                          <a:solidFill>
                            <a:srgbClr val="000000"/>
                          </a:solidFill>
                          <a:effectLst/>
                          <a:latin typeface="+mn-lt"/>
                        </a:rPr>
                        <a:t>Vendor specific PHY Options</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Preamble</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32966080"/>
                  </a:ext>
                </a:extLst>
              </a:tr>
              <a:tr h="278505">
                <a:tc>
                  <a:txBody>
                    <a:bodyPr/>
                    <a:lstStyle/>
                    <a:p>
                      <a:pPr algn="ctr" fontAlgn="b"/>
                      <a:r>
                        <a:rPr lang="en-US" sz="1000" b="0" i="0" u="none" strike="noStrike">
                          <a:solidFill>
                            <a:srgbClr val="FF0000"/>
                          </a:solidFill>
                          <a:effectLst/>
                          <a:latin typeface="+mn-lt"/>
                        </a:rPr>
                        <a:t>24/0462</a:t>
                      </a:r>
                    </a:p>
                  </a:txBody>
                  <a:tcPr marL="9525" marR="9525" marT="9525" marB="0" anchor="b"/>
                </a:tc>
                <a:tc>
                  <a:txBody>
                    <a:bodyPr/>
                    <a:lstStyle/>
                    <a:p>
                      <a:pPr algn="l" fontAlgn="ctr"/>
                      <a:r>
                        <a:rPr lang="en-US" sz="1000" b="0" i="0" u="none" strike="noStrike">
                          <a:solidFill>
                            <a:srgbClr val="000000"/>
                          </a:solidFill>
                          <a:effectLst/>
                          <a:latin typeface="+mn-lt"/>
                        </a:rPr>
                        <a:t>MAPC SPs</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1257898"/>
                  </a:ext>
                </a:extLst>
              </a:tr>
              <a:tr h="304707">
                <a:tc>
                  <a:txBody>
                    <a:bodyPr/>
                    <a:lstStyle/>
                    <a:p>
                      <a:pPr algn="ctr" fontAlgn="b"/>
                      <a:r>
                        <a:rPr lang="en-US" sz="1000" b="0" i="0" u="none" strike="noStrike">
                          <a:solidFill>
                            <a:srgbClr val="FF0000"/>
                          </a:solidFill>
                          <a:effectLst/>
                          <a:latin typeface="+mn-lt"/>
                        </a:rPr>
                        <a:t>24/0534</a:t>
                      </a:r>
                    </a:p>
                  </a:txBody>
                  <a:tcPr marL="9525" marR="9525" marT="9525" marB="0" anchor="b"/>
                </a:tc>
                <a:tc>
                  <a:txBody>
                    <a:bodyPr/>
                    <a:lstStyle/>
                    <a:p>
                      <a:pPr algn="l" fontAlgn="ctr"/>
                      <a:r>
                        <a:rPr lang="en-US" sz="1000" b="0" i="0" u="none" strike="noStrike">
                          <a:solidFill>
                            <a:srgbClr val="000000"/>
                          </a:solidFill>
                          <a:effectLst/>
                          <a:latin typeface="+mn-lt"/>
                        </a:rPr>
                        <a:t>LPI Static Preamble Puncturing</a:t>
                      </a:r>
                    </a:p>
                  </a:txBody>
                  <a:tcPr marL="85725" marR="9525" marT="9525" marB="0" anchor="ctr"/>
                </a:tc>
                <a:tc>
                  <a:txBody>
                    <a:bodyPr/>
                    <a:lstStyle/>
                    <a:p>
                      <a:pPr algn="ctr" fontAlgn="b"/>
                      <a:r>
                        <a:rPr lang="en-US" sz="1000" b="0" i="0" u="none" strike="noStrike">
                          <a:solidFill>
                            <a:srgbClr val="000000"/>
                          </a:solidFill>
                          <a:effectLst/>
                          <a:latin typeface="+mn-lt"/>
                        </a:rPr>
                        <a:t>Pelin Salem</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CCA</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16324636"/>
                  </a:ext>
                </a:extLst>
              </a:tr>
              <a:tr h="278505">
                <a:tc>
                  <a:txBody>
                    <a:bodyPr/>
                    <a:lstStyle/>
                    <a:p>
                      <a:pPr algn="ctr" fontAlgn="b"/>
                      <a:r>
                        <a:rPr lang="en-US" sz="1000" b="0" i="0" u="none" strike="noStrike">
                          <a:solidFill>
                            <a:srgbClr val="FF0000"/>
                          </a:solidFill>
                          <a:effectLst/>
                          <a:latin typeface="+mn-lt"/>
                        </a:rPr>
                        <a:t>24/0480</a:t>
                      </a:r>
                    </a:p>
                  </a:txBody>
                  <a:tcPr marL="9525" marR="9525" marT="9525" marB="0" anchor="b"/>
                </a:tc>
                <a:tc>
                  <a:txBody>
                    <a:bodyPr/>
                    <a:lstStyle/>
                    <a:p>
                      <a:pPr algn="l" fontAlgn="ctr"/>
                      <a:r>
                        <a:rPr lang="en-US" sz="1000" b="0" i="0" u="none" strike="noStrike">
                          <a:solidFill>
                            <a:srgbClr val="000000"/>
                          </a:solidFill>
                          <a:effectLst/>
                          <a:latin typeface="+mn-lt"/>
                        </a:rPr>
                        <a:t>Details on Context Transfer and Data Forwarding under FT Protocol</a:t>
                      </a:r>
                    </a:p>
                  </a:txBody>
                  <a:tcPr marL="85725" marR="9525" marT="9525" marB="0" anchor="ctr"/>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00276103"/>
                  </a:ext>
                </a:extLst>
              </a:tr>
              <a:tr h="278505">
                <a:tc>
                  <a:txBody>
                    <a:bodyPr/>
                    <a:lstStyle/>
                    <a:p>
                      <a:pPr algn="ctr" fontAlgn="b"/>
                      <a:r>
                        <a:rPr lang="en-US" sz="1000" b="0" i="0" u="none" strike="noStrike" dirty="0">
                          <a:solidFill>
                            <a:srgbClr val="FF0000"/>
                          </a:solidFill>
                          <a:effectLst/>
                          <a:latin typeface="+mn-lt"/>
                        </a:rPr>
                        <a:t>24/0544</a:t>
                      </a:r>
                    </a:p>
                  </a:txBody>
                  <a:tcPr marL="9525" marR="9525" marT="9525" marB="0" anchor="b"/>
                </a:tc>
                <a:tc>
                  <a:txBody>
                    <a:bodyPr/>
                    <a:lstStyle/>
                    <a:p>
                      <a:pPr algn="l" fontAlgn="ctr"/>
                      <a:r>
                        <a:rPr lang="en-US" sz="1000" b="0" i="0" u="none" strike="noStrike" dirty="0">
                          <a:solidFill>
                            <a:srgbClr val="000000"/>
                          </a:solidFill>
                          <a:effectLst/>
                          <a:latin typeface="+mn-lt"/>
                        </a:rPr>
                        <a:t>Power Save Protocols for UHR - follow up</a:t>
                      </a:r>
                    </a:p>
                  </a:txBody>
                  <a:tcPr marL="85725" marR="9525" marT="9525" marB="0" anchor="ctr"/>
                </a:tc>
                <a:tc>
                  <a:txBody>
                    <a:bodyPr/>
                    <a:lstStyle/>
                    <a:p>
                      <a:pPr algn="ctr" fontAlgn="b"/>
                      <a:r>
                        <a:rPr lang="en-US" sz="1000" b="0" i="0" u="none" strike="noStrike">
                          <a:solidFill>
                            <a:srgbClr val="000000"/>
                          </a:solidFill>
                          <a:effectLst/>
                          <a:latin typeface="+mn-lt"/>
                        </a:rPr>
                        <a:t>Sherief Helwa </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Coexistence</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b"/>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ctr" fontAlgn="b"/>
                      <a:endParaRPr lang="en-US" sz="1000" b="0" i="0" u="none" strike="noStrike">
                        <a:solidFill>
                          <a:srgbClr val="000000"/>
                        </a:solidFill>
                        <a:effectLst/>
                        <a:latin typeface="+mn-lt"/>
                      </a:endParaRPr>
                    </a:p>
                  </a:txBody>
                  <a:tcPr marL="9525" marR="9525" marT="9525" marB="0" anchor="b"/>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687932494"/>
                  </a:ext>
                </a:extLst>
              </a:tr>
            </a:tbl>
          </a:graphicData>
        </a:graphic>
      </p:graphicFrame>
    </p:spTree>
    <p:extLst>
      <p:ext uri="{BB962C8B-B14F-4D97-AF65-F5344CB8AC3E}">
        <p14:creationId xmlns:p14="http://schemas.microsoft.com/office/powerpoint/2010/main" val="14020688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55657933"/>
              </p:ext>
            </p:extLst>
          </p:nvPr>
        </p:nvGraphicFramePr>
        <p:xfrm>
          <a:off x="851217" y="1587465"/>
          <a:ext cx="7736268" cy="485340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a:solidFill>
                            <a:srgbClr val="FF0000"/>
                          </a:solidFill>
                          <a:effectLst/>
                          <a:latin typeface="Times New Roman" panose="02020603050405020304" pitchFamily="18" charset="0"/>
                        </a:rPr>
                        <a:t>24/0543</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Coexistence Protocols for UHR - follow up</a:t>
                      </a:r>
                    </a:p>
                  </a:txBody>
                  <a:tcPr marL="85725" marR="9525" marT="9525" marB="0" anchor="ctr"/>
                </a:tc>
                <a:tc>
                  <a:txBody>
                    <a:bodyPr/>
                    <a:lstStyle/>
                    <a:p>
                      <a:pPr algn="ctr" fontAlgn="b"/>
                      <a:r>
                        <a:rPr lang="en-US" sz="1000" b="0" i="0" u="none" strike="noStrike">
                          <a:solidFill>
                            <a:srgbClr val="000000"/>
                          </a:solidFill>
                          <a:effectLst/>
                          <a:latin typeface="Times New Roman" panose="02020603050405020304" pitchFamily="18" charset="0"/>
                        </a:rPr>
                        <a:t>Sherief Helwa </a:t>
                      </a:r>
                    </a:p>
                  </a:txBody>
                  <a:tcPr marL="9525" marR="9525" marT="9525" marB="0" anchor="b"/>
                </a:tc>
                <a:tc>
                  <a:txBody>
                    <a:bodyPr/>
                    <a:lstStyle/>
                    <a:p>
                      <a:pPr algn="ctr" fontAlgn="ctr"/>
                      <a:r>
                        <a:rPr lang="en-US"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10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89680276"/>
                  </a:ext>
                </a:extLst>
              </a:tr>
              <a:tr h="278505">
                <a:tc>
                  <a:txBody>
                    <a:bodyPr/>
                    <a:lstStyle/>
                    <a:p>
                      <a:pPr algn="ctr" fontAlgn="b"/>
                      <a:r>
                        <a:rPr lang="en-US" sz="1000" b="0" i="0" u="none" strike="noStrike">
                          <a:solidFill>
                            <a:srgbClr val="FF0000"/>
                          </a:solidFill>
                          <a:effectLst/>
                          <a:latin typeface="Times New Roman" panose="02020603050405020304" pitchFamily="18" charset="0"/>
                        </a:rPr>
                        <a:t>24/0547</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Secure Control frames - Follow Up</a:t>
                      </a:r>
                    </a:p>
                  </a:txBody>
                  <a:tcPr marL="85725" marR="9525" marT="9525" marB="0" anchor="ctr"/>
                </a:tc>
                <a:tc>
                  <a:txBody>
                    <a:bodyPr/>
                    <a:lstStyle/>
                    <a:p>
                      <a:pPr algn="ctr" fontAlgn="b"/>
                      <a:r>
                        <a:rPr lang="en-US" sz="1000" b="0" i="0" u="none" strike="noStrike">
                          <a:solidFill>
                            <a:srgbClr val="000000"/>
                          </a:solidFill>
                          <a:effectLst/>
                          <a:latin typeface="Times New Roman" panose="02020603050405020304" pitchFamily="18" charset="0"/>
                        </a:rPr>
                        <a:t>Alfred Asterjadhi </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24/468</a:t>
                      </a:r>
                    </a:p>
                  </a:txBody>
                  <a:tcPr marL="9525" marR="9525" marT="9525" marB="0" anchor="b"/>
                </a:tc>
                <a:tc>
                  <a:txBody>
                    <a:bodyPr/>
                    <a:lstStyle/>
                    <a:p>
                      <a:pPr algn="l" fontAlgn="ctr"/>
                      <a:r>
                        <a:rPr lang="da-DK" sz="1000" b="0" i="0" u="none" strike="noStrike" dirty="0">
                          <a:solidFill>
                            <a:srgbClr val="000000"/>
                          </a:solidFill>
                          <a:effectLst/>
                          <a:latin typeface="Times New Roman" panose="02020603050405020304" pitchFamily="18" charset="0"/>
                        </a:rPr>
                        <a:t>DRU Tone Plan for 11bn </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b"/>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43604719"/>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24/469 </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New MCSs for 11bn </a:t>
                      </a:r>
                    </a:p>
                  </a:txBody>
                  <a:tcPr marL="857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Modulation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40144405"/>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24/477 </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High Level Perspective on DRU-Follow Up </a:t>
                      </a:r>
                    </a:p>
                  </a:txBody>
                  <a:tcPr marL="857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99663523"/>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24/541r0</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Ascon: The Lightweight Cryptography As A New Cipher Choice for 802.11bn</a:t>
                      </a:r>
                    </a:p>
                  </a:txBody>
                  <a:tcPr marL="85725" marR="9525" marT="9525" marB="0" anchor="ctr"/>
                </a:tc>
                <a:tc>
                  <a:txBody>
                    <a:bodyPr/>
                    <a:lstStyle/>
                    <a:p>
                      <a:pPr algn="ctr" fontAlgn="b"/>
                      <a:r>
                        <a:rPr lang="en-US" sz="1000" b="0" i="0" u="none" strike="noStrike" dirty="0">
                          <a:solidFill>
                            <a:srgbClr val="000000"/>
                          </a:solidFill>
                          <a:effectLst/>
                          <a:latin typeface="Times New Roman" panose="02020603050405020304" pitchFamily="18" charset="0"/>
                        </a:rPr>
                        <a:t>Hui Luo</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884472163"/>
                  </a:ext>
                </a:extLst>
              </a:tr>
              <a:tr h="278505">
                <a:tc gridSpan="6">
                  <a:txBody>
                    <a:bodyPr/>
                    <a:lstStyle/>
                    <a:p>
                      <a:pPr algn="ctr" fontAlgn="ctr"/>
                      <a:r>
                        <a:rPr lang="en-GB" sz="1000" b="1" i="0" u="none" strike="noStrike" dirty="0">
                          <a:solidFill>
                            <a:schemeClr val="tx1"/>
                          </a:solidFill>
                          <a:effectLst/>
                          <a:latin typeface="Times New Roman" panose="02020603050405020304" pitchFamily="18" charset="0"/>
                        </a:rPr>
                        <a:t>THIRD CUT-OFF</a:t>
                      </a:r>
                    </a:p>
                  </a:txBody>
                  <a:tcPr marL="95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883746937"/>
                  </a:ext>
                </a:extLst>
              </a:tr>
              <a:tr h="278505">
                <a:tc>
                  <a:txBody>
                    <a:bodyPr/>
                    <a:lstStyle/>
                    <a:p>
                      <a:pPr algn="ctr" fontAlgn="ctr"/>
                      <a:r>
                        <a:rPr lang="en-GB" sz="1000" b="0" i="0" u="none" strike="noStrike" dirty="0">
                          <a:solidFill>
                            <a:srgbClr val="FF0000"/>
                          </a:solidFill>
                          <a:effectLst/>
                          <a:latin typeface="Times New Roman" panose="02020603050405020304" pitchFamily="18" charset="0"/>
                        </a:rPr>
                        <a:t>24/573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Channel bonding rules in EN 301 893 &amp; EN 303 687</a:t>
                      </a: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Guido R. </a:t>
                      </a:r>
                      <a:r>
                        <a:rPr lang="en-GB" sz="1000" b="0" i="0" u="none" strike="noStrike" dirty="0" err="1">
                          <a:solidFill>
                            <a:srgbClr val="000000"/>
                          </a:solidFill>
                          <a:effectLst/>
                          <a:latin typeface="Times New Roman" panose="02020603050405020304" pitchFamily="18" charset="0"/>
                        </a:rPr>
                        <a:t>Hiertz</a:t>
                      </a: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Regulatory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181354723"/>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hlinkClick r:id="rId2"/>
                        </a:rPr>
                        <a:t>24/0001</a:t>
                      </a: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DL MU Ext PPDUs</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Michail KOUNDOURAKIS</a:t>
                      </a: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 (mornings)</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4192591871"/>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rPr>
                        <a:t>24/577</a:t>
                      </a:r>
                    </a:p>
                  </a:txBody>
                  <a:tcPr marL="9525" marR="9525" marT="9525" marB="0" anchor="ctr"/>
                </a:tc>
                <a:tc>
                  <a:txBody>
                    <a:bodyPr/>
                    <a:lstStyle/>
                    <a:p>
                      <a:pPr algn="l" fontAlgn="ctr"/>
                      <a:r>
                        <a:rPr lang="en-US" sz="1000" b="0" i="0" u="none" strike="noStrike" dirty="0">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C-SR</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GB" sz="1000" b="0" i="0" u="none" strike="noStrike" dirty="0">
                          <a:solidFill>
                            <a:srgbClr val="FF0000"/>
                          </a:solidFill>
                          <a:effectLst/>
                          <a:latin typeface="Times New Roman" panose="02020603050405020304" pitchFamily="18" charset="0"/>
                        </a:rPr>
                        <a:t>24/478</a:t>
                      </a:r>
                    </a:p>
                  </a:txBody>
                  <a:tcPr marL="9525" marR="9525" marT="9525" marB="0" anchor="ctr"/>
                </a:tc>
                <a:tc>
                  <a:txBody>
                    <a:bodyPr/>
                    <a:lstStyle/>
                    <a:p>
                      <a:pPr algn="l" fontAlgn="ctr"/>
                      <a:r>
                        <a:rPr lang="en-US" sz="1000" b="0" i="0" u="none" strike="noStrike" dirty="0">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Giovanni </a:t>
                      </a:r>
                      <a:r>
                        <a:rPr lang="en-GB" sz="1000" b="0" i="0" u="none" strike="noStrike" dirty="0" err="1">
                          <a:solidFill>
                            <a:srgbClr val="000000"/>
                          </a:solidFill>
                          <a:effectLst/>
                          <a:latin typeface="Times New Roman" panose="02020603050405020304" pitchFamily="18" charset="0"/>
                        </a:rPr>
                        <a:t>Chisci</a:t>
                      </a: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132966080"/>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r h="278505">
                <a:tc grid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19530790"/>
                  </a:ext>
                </a:extLst>
              </a:tr>
            </a:tbl>
          </a:graphicData>
        </a:graphic>
      </p:graphicFrame>
    </p:spTree>
    <p:extLst>
      <p:ext uri="{BB962C8B-B14F-4D97-AF65-F5344CB8AC3E}">
        <p14:creationId xmlns:p14="http://schemas.microsoft.com/office/powerpoint/2010/main" val="17155630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8405806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7683477"/>
              </p:ext>
            </p:extLst>
          </p:nvPr>
        </p:nvGraphicFramePr>
        <p:xfrm>
          <a:off x="851217" y="1587465"/>
          <a:ext cx="7736268" cy="425641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u="sng" strike="noStrike" dirty="0">
                          <a:solidFill>
                            <a:schemeClr val="tx1"/>
                          </a:solidFill>
                          <a:effectLst/>
                          <a:latin typeface="+mn-lt"/>
                        </a:rPr>
                        <a:t>Pending SPs (work in progress)</a:t>
                      </a: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rgbClr val="00B050"/>
                        </a:solidFill>
                        <a:effectLst/>
                        <a:latin typeface="+mn-lt"/>
                        <a:ea typeface="MS Gothic" panose="020B0609070205080204" pitchFamily="49" charset="-128"/>
                      </a:endParaRPr>
                    </a:p>
                  </a:txBody>
                  <a:tcPr/>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50118186"/>
                  </a:ext>
                </a:extLst>
              </a:tr>
              <a:tr h="278505">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2"/>
                        </a:rPr>
                        <a:t>23/1953</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Two Dimensional Resource Allocation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Srinivas Kandala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Pending 1 SP</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mn-lt"/>
                          <a:ea typeface="MS Gothic" panose="020B0609070205080204" pitchFamily="49" charset="-128"/>
                        </a:rPr>
                        <a:t>(TBC)</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Preemption</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Joint</a:t>
                      </a: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3"/>
                        </a:rPr>
                        <a:t>23/1954</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Two Dimensional A-PPDU</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Srini Kandala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Pending 1 SP</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mn-lt"/>
                          <a:ea typeface="MS Gothic" panose="020B0609070205080204" pitchFamily="49" charset="-128"/>
                        </a:rPr>
                        <a:t>(TBC)</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Preemption</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See Title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u="sng" kern="1200">
                          <a:solidFill>
                            <a:srgbClr val="0000FF"/>
                          </a:solidFill>
                          <a:effectLst/>
                          <a:latin typeface="+mn-lt"/>
                          <a:ea typeface="MS Gothic" panose="020B0609070205080204" pitchFamily="49" charset="-128"/>
                          <a:hlinkClick r:id="rId4"/>
                        </a:rPr>
                        <a:t>23/352</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5"/>
                        </a:rPr>
                        <a:t>23/356</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6"/>
                        </a:rPr>
                        <a:t>23/1102</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7"/>
                        </a:rPr>
                        <a:t>23/1888</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8"/>
                        </a:rPr>
                        <a:t>23/1914</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9"/>
                        </a:rPr>
                        <a:t>23/1997</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Converged SP </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Header Security</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MAC</a:t>
                      </a: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See Title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u="sng">
                          <a:solidFill>
                            <a:srgbClr val="0000FF"/>
                          </a:solidFill>
                          <a:effectLst/>
                          <a:latin typeface="+mn-lt"/>
                          <a:ea typeface="Times New Roman" panose="02020603050405020304" pitchFamily="18" charset="0"/>
                          <a:hlinkClick r:id="rId10"/>
                        </a:rPr>
                        <a:t>23/1908r2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1"/>
                        </a:rPr>
                        <a:t>23/1884r2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2"/>
                        </a:rPr>
                        <a:t>23/2157r2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3"/>
                        </a:rPr>
                        <a:t>23/1996r0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4"/>
                        </a:rPr>
                        <a:t>23/322r0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5"/>
                        </a:rPr>
                        <a:t>23/1937r1</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6"/>
                        </a:rPr>
                        <a:t>23/1897r0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7"/>
                        </a:rPr>
                        <a:t>23/1898r2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8"/>
                        </a:rPr>
                        <a:t>23/1971r2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Converged SP </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Roaming</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19"/>
                        </a:rPr>
                        <a:t>23/1840r2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Relay for 11bn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 </a:t>
                      </a:r>
                      <a:endParaRPr lang="en-US" sz="1000">
                        <a:effectLst/>
                        <a:latin typeface="+mn-lt"/>
                        <a:ea typeface="Times New Roman" panose="02020603050405020304" pitchFamily="18" charset="0"/>
                      </a:endParaRPr>
                    </a:p>
                    <a:p>
                      <a:pPr marL="0" marR="0">
                        <a:spcBef>
                          <a:spcPts val="0"/>
                        </a:spcBef>
                        <a:spcAft>
                          <a:spcPts val="0"/>
                        </a:spcAft>
                      </a:pPr>
                      <a:r>
                        <a:rPr lang="en-GB" sz="1000" kern="1200">
                          <a:solidFill>
                            <a:srgbClr val="000000"/>
                          </a:solidFill>
                          <a:effectLst/>
                          <a:latin typeface="+mn-lt"/>
                          <a:ea typeface="MS Gothic" panose="020B0609070205080204" pitchFamily="49" charset="-128"/>
                        </a:rPr>
                        <a:t>Dongguk Lim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1 SP</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Relay</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09769545"/>
                  </a:ext>
                </a:extLst>
              </a:tr>
              <a:tr h="304707">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20"/>
                        </a:rPr>
                        <a:t>23/2005r1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Non-primary channel access (NPCA)</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1 SP</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NPCA</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7873023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January 2024 meeting</a:t>
            </a:r>
          </a:p>
          <a:p>
            <a:pPr lvl="0">
              <a:lnSpc>
                <a:spcPct val="80000"/>
              </a:lnSpc>
              <a:buFont typeface="Arial" panose="020B0604020202020204" pitchFamily="34" charset="0"/>
              <a:buChar char="•"/>
            </a:pPr>
            <a:r>
              <a:rPr lang="en-US" altLang="en-US" sz="1800" dirty="0"/>
              <a:t>Approve TG minutes from January 2024</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 none</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January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1800" dirty="0"/>
              <a:t>Held eight teleconferences between January and March 2024</a:t>
            </a:r>
          </a:p>
          <a:p>
            <a:pPr marL="800100" lvl="1" indent="-342900">
              <a:buFont typeface="Arial" panose="020B0604020202020204" pitchFamily="34" charset="0"/>
              <a:buChar char="•"/>
            </a:pPr>
            <a:r>
              <a:rPr lang="en-US" sz="1600" dirty="0"/>
              <a:t>During which the group discussed 35 technical submissions</a:t>
            </a:r>
          </a:p>
          <a:p>
            <a:pPr marL="1200150" lvl="2" indent="-285750">
              <a:buFont typeface="Arial" panose="020B0604020202020204" pitchFamily="34" charset="0"/>
              <a:buChar char="•"/>
            </a:pPr>
            <a:r>
              <a:rPr lang="en-US" sz="1400" dirty="0"/>
              <a:t>Preemption, distributed RUs (DRU), Interference Mitigation, </a:t>
            </a:r>
          </a:p>
          <a:p>
            <a:pPr marL="1200150" lvl="2" indent="-285750">
              <a:buFont typeface="Arial" panose="020B0604020202020204" pitchFamily="34" charset="0"/>
              <a:buChar char="•"/>
            </a:pPr>
            <a:r>
              <a:rPr lang="en-US" sz="1400" dirty="0"/>
              <a:t>Unequal Modulation (UEQM), Multi AP coordination (MAP), </a:t>
            </a:r>
          </a:p>
          <a:p>
            <a:pPr marL="1200150" lvl="2" indent="-285750">
              <a:buFont typeface="Arial" panose="020B0604020202020204" pitchFamily="34" charset="0"/>
              <a:buChar char="•"/>
            </a:pPr>
            <a:r>
              <a:rPr lang="en-US" sz="1400" dirty="0"/>
              <a:t>Non-Primary Channel Access (NPCA), Coexistence, </a:t>
            </a:r>
          </a:p>
          <a:p>
            <a:pPr marL="1200150" lvl="2" indent="-285750">
              <a:buFont typeface="Arial" panose="020B0604020202020204" pitchFamily="34" charset="0"/>
              <a:buChar char="•"/>
            </a:pPr>
            <a:r>
              <a:rPr lang="en-US" sz="1400" dirty="0"/>
              <a:t>Dynamic Subchannel Operation (DSO), Coordinated Spatial Reuse (CSR),</a:t>
            </a:r>
          </a:p>
          <a:p>
            <a:pPr marL="1200150" lvl="2" indent="-285750">
              <a:buFont typeface="Arial" panose="020B0604020202020204" pitchFamily="34" charset="0"/>
              <a:buChar char="•"/>
            </a:pPr>
            <a:r>
              <a:rPr lang="en-US" sz="1400" dirty="0"/>
              <a:t>Control protection, etc.</a:t>
            </a:r>
          </a:p>
          <a:p>
            <a:pPr>
              <a:buFont typeface="Arial" panose="020B0604020202020204" pitchFamily="34" charset="0"/>
              <a:buChar char="•"/>
            </a:pPr>
            <a:r>
              <a:rPr lang="en-US" sz="1800" dirty="0"/>
              <a:t>Targets for the March plenary</a:t>
            </a:r>
          </a:p>
          <a:p>
            <a:pPr marL="800100" lvl="1" indent="-342900">
              <a:buFont typeface="Arial" panose="020B0604020202020204" pitchFamily="34" charset="0"/>
              <a:buChar char="•"/>
            </a:pPr>
            <a:r>
              <a:rPr lang="en-US" sz="1600" dirty="0"/>
              <a:t>Presentation of technical submissions</a:t>
            </a:r>
          </a:p>
          <a:p>
            <a:pPr marL="1200150" lvl="2" indent="-285750">
              <a:buFont typeface="Arial" panose="020B0604020202020204" pitchFamily="34" charset="0"/>
              <a:buChar char="•"/>
            </a:pPr>
            <a:r>
              <a:rPr lang="en-US" sz="1400" dirty="0"/>
              <a:t>150 pending submissions as of EOB 03/10/2024</a:t>
            </a:r>
          </a:p>
          <a:p>
            <a:pPr marL="400050">
              <a:buFont typeface="Arial" panose="020B0604020202020204" pitchFamily="34" charset="0"/>
              <a:buChar char="•"/>
            </a:pPr>
            <a:r>
              <a:rPr lang="en-US" sz="1800" dirty="0"/>
              <a:t>Guidelines: Dedicate up to 20 mins for each presentation</a:t>
            </a:r>
          </a:p>
          <a:p>
            <a:pPr marL="800100" lvl="1">
              <a:buFont typeface="Arial" panose="020B0604020202020204" pitchFamily="34" charset="0"/>
              <a:buChar char="•"/>
            </a:pPr>
            <a:r>
              <a:rPr lang="en-US" sz="1600" dirty="0"/>
              <a:t>Plus, extra 5 mins if Q&amp;A only or extra 10 mins if there is also an SP</a:t>
            </a:r>
          </a:p>
          <a:p>
            <a:pPr marL="800100" lvl="1">
              <a:buFont typeface="Arial" panose="020B0604020202020204" pitchFamily="34" charset="0"/>
              <a:buChar char="•"/>
            </a:pPr>
            <a:r>
              <a:rPr lang="en-US" sz="1600" dirty="0"/>
              <a:t>Members to work offline and produce converged SPs whenever possible </a:t>
            </a:r>
          </a:p>
          <a:p>
            <a:pPr marL="1200150" lvl="2">
              <a:buFont typeface="Arial" panose="020B0604020202020204" pitchFamily="34" charset="0"/>
              <a:buChar char="•"/>
            </a:pPr>
            <a:r>
              <a:rPr lang="en-US" sz="1400" dirty="0"/>
              <a:t>See prior e-mails on this topic</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https://mentor.ieee.org/802.11/dcn/24/11-24-0303-</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-00bn-tgbn-january-2024-meeting-minutes.docx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https://mentor.ieee.org/802.11/dcn/24/11-24-0331-</a:t>
            </a:r>
            <a:r>
              <a:rPr lang="en-US" sz="1800" dirty="0">
                <a:solidFill>
                  <a:srgbClr val="FF0000"/>
                </a:solidFill>
                <a:hlinkClick r:id="rId3">
                  <a:extLst>
                    <a:ext uri="{A12FA001-AC4F-418D-AE19-62706E023703}">
                      <ahyp:hlinkClr xmlns:ahyp="http://schemas.microsoft.com/office/drawing/2018/hyperlinkcolor" val="tx"/>
                    </a:ext>
                  </a:extLst>
                </a:hlinkClick>
              </a:rPr>
              <a:t>01</a:t>
            </a:r>
            <a:r>
              <a:rPr lang="en-US" sz="1800" dirty="0">
                <a:solidFill>
                  <a:srgbClr val="6B9F25"/>
                </a:solidFill>
                <a:hlinkClick r:id="rId3">
                  <a:extLst>
                    <a:ext uri="{A12FA001-AC4F-418D-AE19-62706E023703}">
                      <ahyp:hlinkClr xmlns:ahyp="http://schemas.microsoft.com/office/drawing/2018/hyperlinkcolor" val="tx"/>
                    </a:ext>
                  </a:extLst>
                </a:hlinkClick>
              </a:rPr>
              <a:t>-00bn-tgbn-january-february-march-2024-teleconference-minutes.docx</a:t>
            </a:r>
            <a:endParaRPr lang="en-US" sz="1800" dirty="0">
              <a:solidFill>
                <a:srgbClr val="FF0000"/>
              </a:solidFill>
            </a:endParaRPr>
          </a:p>
          <a:p>
            <a:pPr marL="457200" lvl="1" indent="0"/>
            <a:endParaRPr lang="en-US" sz="1800" dirty="0"/>
          </a:p>
          <a:p>
            <a:r>
              <a:rPr lang="en-US" sz="1800" dirty="0"/>
              <a:t>Move: Yusuke Asai		Second: Akira Kishida</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23/2142</a:t>
            </a:r>
            <a:r>
              <a:rPr lang="en-US" sz="1600" b="0" dirty="0">
                <a:solidFill>
                  <a:srgbClr val="00B050"/>
                </a:solidFill>
              </a:rPr>
              <a:t> TXOP Adjustment for Inter-BSS R-TWT Schedule Protection*	Dana </a:t>
            </a:r>
            <a:r>
              <a:rPr lang="en-US" sz="1600" b="0" dirty="0" err="1">
                <a:solidFill>
                  <a:srgbClr val="00B050"/>
                </a:solidFill>
              </a:rPr>
              <a:t>Ciochina</a:t>
            </a:r>
            <a:endParaRPr lang="en-US" sz="1600" b="0" dirty="0">
              <a:solidFill>
                <a:srgbClr val="00B050"/>
              </a:solidFill>
            </a:endParaRPr>
          </a:p>
          <a:p>
            <a:pPr>
              <a:buFont typeface="Arial" panose="020B0604020202020204" pitchFamily="34" charset="0"/>
              <a:buChar char="•"/>
            </a:pPr>
            <a:r>
              <a:rPr lang="en-US" sz="1600" b="0" i="0" u="none"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24/0093</a:t>
            </a:r>
            <a:r>
              <a:rPr lang="en-US" sz="1600" b="0" i="0" u="none" strike="sngStrike" kern="1200" dirty="0">
                <a:solidFill>
                  <a:srgbClr val="FF0000"/>
                </a:solidFill>
                <a:effectLst/>
                <a:ea typeface="MS Gothic" panose="020B0609070205080204" pitchFamily="49" charset="-128"/>
              </a:rPr>
              <a:t> NAV setting for Coordinated TDMA* 					</a:t>
            </a:r>
            <a:r>
              <a:rPr lang="en-GB" sz="1600" b="0" i="0" u="none" strike="sngStrike" kern="1200" dirty="0">
                <a:solidFill>
                  <a:srgbClr val="FF0000"/>
                </a:solidFill>
                <a:effectLst/>
                <a:ea typeface="MS Gothic" panose="020B0609070205080204" pitchFamily="49" charset="-128"/>
              </a:rPr>
              <a:t>Dibakar Das</a:t>
            </a:r>
            <a:endParaRPr lang="en-US" sz="1600" b="0" i="0" u="none" strike="sngStrike" dirty="0">
              <a:solidFill>
                <a:srgbClr val="FF0000"/>
              </a:solidFill>
              <a:effectLst/>
            </a:endParaRPr>
          </a:p>
          <a:p>
            <a:pPr>
              <a:buFont typeface="Arial" panose="020B0604020202020204" pitchFamily="34" charset="0"/>
              <a:buChar char="•"/>
            </a:pPr>
            <a:r>
              <a:rPr lang="en-US" sz="1600" b="0" dirty="0">
                <a:solidFill>
                  <a:srgbClr val="00B050"/>
                </a:solidFill>
                <a:hlinkClick r:id="rId4">
                  <a:extLst>
                    <a:ext uri="{A12FA001-AC4F-418D-AE19-62706E023703}">
                      <ahyp:hlinkClr xmlns:ahyp="http://schemas.microsoft.com/office/drawing/2018/hyperlinkcolor" val="tx"/>
                    </a:ext>
                  </a:extLst>
                </a:hlinkClick>
              </a:rPr>
              <a:t>24/0102</a:t>
            </a:r>
            <a:r>
              <a:rPr lang="en-US" sz="1600" b="0" dirty="0">
                <a:solidFill>
                  <a:srgbClr val="00B050"/>
                </a:solidFill>
              </a:rPr>
              <a:t> Multi-AP Coordinated Puncturing*						Shawn Kim</a:t>
            </a:r>
          </a:p>
          <a:p>
            <a:pPr>
              <a:buFont typeface="Arial" panose="020B0604020202020204" pitchFamily="34" charset="0"/>
              <a:buChar char="•"/>
            </a:pPr>
            <a:r>
              <a:rPr lang="en-US" sz="1600" b="0" dirty="0">
                <a:solidFill>
                  <a:srgbClr val="00B050"/>
                </a:solidFill>
                <a:hlinkClick r:id="rId5">
                  <a:extLst>
                    <a:ext uri="{A12FA001-AC4F-418D-AE19-62706E023703}">
                      <ahyp:hlinkClr xmlns:ahyp="http://schemas.microsoft.com/office/drawing/2018/hyperlinkcolor" val="tx"/>
                    </a:ext>
                  </a:extLst>
                </a:hlinkClick>
              </a:rPr>
              <a:t>24/0105</a:t>
            </a:r>
            <a:r>
              <a:rPr lang="en-US" sz="1600" b="0" dirty="0">
                <a:solidFill>
                  <a:srgbClr val="00B050"/>
                </a:solidFill>
              </a:rPr>
              <a:t> TXOP for Relay communication in 11bn*					Dongguk Lim</a:t>
            </a:r>
          </a:p>
          <a:p>
            <a:pPr>
              <a:buFont typeface="Arial" panose="020B0604020202020204" pitchFamily="34" charset="0"/>
              <a:buChar char="•"/>
            </a:pPr>
            <a:r>
              <a:rPr lang="en-GB" sz="1600" b="0" dirty="0">
                <a:solidFill>
                  <a:srgbClr val="00B050"/>
                </a:solidFill>
                <a:hlinkClick r:id="rId6">
                  <a:extLst>
                    <a:ext uri="{A12FA001-AC4F-418D-AE19-62706E023703}">
                      <ahyp:hlinkClr xmlns:ahyp="http://schemas.microsoft.com/office/drawing/2018/hyperlinkcolor" val="tx"/>
                    </a:ext>
                  </a:extLst>
                </a:hlinkClick>
              </a:rPr>
              <a:t>23/2217</a:t>
            </a:r>
            <a:r>
              <a:rPr lang="en-GB" sz="1600" b="0" dirty="0">
                <a:solidFill>
                  <a:srgbClr val="00B050"/>
                </a:solidFill>
              </a:rPr>
              <a:t> Some thoughts on relay improvement*					Jay Yang	</a:t>
            </a:r>
            <a:endParaRPr lang="en-US" sz="1600" b="0" dirty="0">
              <a:solidFill>
                <a:srgbClr val="00B050"/>
              </a:solidFill>
            </a:endParaRPr>
          </a:p>
          <a:p>
            <a:pPr marL="0" indent="0"/>
            <a:endParaRPr lang="en-US" sz="1600" b="0" dirty="0"/>
          </a:p>
          <a:p>
            <a:pPr marL="0" indent="0"/>
            <a:r>
              <a:rPr lang="en-US" sz="1600" b="0" dirty="0"/>
              <a:t>*Last Joint submissions from queue prior to second cut-off</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(pilots/LDPC/sounding)</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24/0025</a:t>
            </a:r>
            <a:r>
              <a:rPr lang="en-US" sz="1200" dirty="0">
                <a:solidFill>
                  <a:srgbClr val="00B050"/>
                </a:solidFill>
              </a:rPr>
              <a:t> PHY modifications for high-mobility STAs				</a:t>
            </a:r>
            <a:r>
              <a:rPr lang="en-US" sz="1200" dirty="0" err="1">
                <a:solidFill>
                  <a:srgbClr val="00B050"/>
                </a:solidFill>
              </a:rPr>
              <a:t>Azin</a:t>
            </a:r>
            <a:r>
              <a:rPr lang="en-US" sz="1200" dirty="0">
                <a:solidFill>
                  <a:srgbClr val="00B050"/>
                </a:solidFill>
              </a:rPr>
              <a:t> </a:t>
            </a:r>
            <a:r>
              <a:rPr lang="en-US" sz="1200" dirty="0" err="1">
                <a:solidFill>
                  <a:srgbClr val="00B050"/>
                </a:solidFill>
              </a:rPr>
              <a:t>Neishaboori</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24/0180</a:t>
            </a:r>
            <a:r>
              <a:rPr lang="en-US" sz="1200" dirty="0">
                <a:solidFill>
                  <a:srgbClr val="00B050"/>
                </a:solidFill>
              </a:rPr>
              <a:t> Thoughts Beamforming						Xiaogang Chen</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24/0395</a:t>
            </a:r>
            <a:r>
              <a:rPr lang="en-GB" sz="1200" dirty="0">
                <a:solidFill>
                  <a:srgbClr val="00B050"/>
                </a:solidFill>
              </a:rPr>
              <a:t> MU CSI Feedback Type for Non-TB Sounding			Junghoon Suh</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24/0187</a:t>
            </a:r>
            <a:r>
              <a:rPr lang="en-US" sz="1200" dirty="0">
                <a:solidFill>
                  <a:srgbClr val="00B050"/>
                </a:solidFill>
              </a:rPr>
              <a:t> Clarifications on the LDPC rate matching				Xiaogang Chen</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24/0510</a:t>
            </a:r>
            <a:r>
              <a:rPr lang="en-US" sz="1200" dirty="0">
                <a:solidFill>
                  <a:srgbClr val="00B050"/>
                </a:solidFill>
              </a:rPr>
              <a:t> High Level Thoughts on LDPC Rate Matching for 11bn		Yan Zhang</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24/0224</a:t>
            </a:r>
            <a:r>
              <a:rPr lang="en-GB" sz="1200" dirty="0">
                <a:solidFill>
                  <a:srgbClr val="00B050"/>
                </a:solidFill>
              </a:rPr>
              <a:t> Discussion on A-PPDU follow-up					Ross Jian Yu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Coexistence/Feedback</a:t>
            </a:r>
          </a:p>
          <a:p>
            <a:pPr lvl="1">
              <a:buFont typeface="Arial" panose="020B0604020202020204" pitchFamily="34" charset="0"/>
              <a:buChar char="•"/>
            </a:pPr>
            <a:r>
              <a:rPr lang="en-GB" sz="1200" dirty="0"/>
              <a:t>Pending SPs (TBD) – 20 mins</a:t>
            </a:r>
          </a:p>
          <a:p>
            <a:pPr lvl="2">
              <a:buFont typeface="Arial" panose="020B0604020202020204" pitchFamily="34" charset="0"/>
              <a:buChar char="•"/>
            </a:pPr>
            <a:r>
              <a:rPr lang="en-GB" sz="1200" dirty="0">
                <a:solidFill>
                  <a:srgbClr val="00B050"/>
                </a:solidFill>
              </a:rPr>
              <a:t>Converged SP on Header Security [10’] – see next slide</a:t>
            </a:r>
          </a:p>
          <a:p>
            <a:pPr lvl="2">
              <a:buFont typeface="Arial" panose="020B0604020202020204" pitchFamily="34" charset="0"/>
              <a:buChar char="•"/>
            </a:pPr>
            <a:r>
              <a:rPr lang="en-GB" sz="1200" dirty="0">
                <a:solidFill>
                  <a:srgbClr val="00B050"/>
                </a:solidFill>
              </a:rPr>
              <a:t>Converged SP on Roaming [10’] – see next slide</a:t>
            </a: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23/2026</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Balanced Wireless In-Device</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Brian Hart</a:t>
            </a:r>
            <a:r>
              <a:rPr lang="en-US" sz="1200" dirty="0">
                <a:solidFill>
                  <a:srgbClr val="00B050"/>
                </a:solidFill>
              </a:rPr>
              <a:t> 		[Q&amp;A, 5’]</a:t>
            </a: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23/2002</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In-device coexistence and interference follow-up</a:t>
            </a:r>
            <a:r>
              <a:rPr lang="en-US" sz="1200" dirty="0">
                <a:solidFill>
                  <a:srgbClr val="00B050"/>
                </a:solidFill>
              </a:rPr>
              <a:t> 		</a:t>
            </a:r>
            <a:r>
              <a:rPr lang="en-US" sz="1200" kern="1200" dirty="0">
                <a:solidFill>
                  <a:srgbClr val="00B050"/>
                </a:solidFill>
                <a:ea typeface="MS Gothic" panose="020B0609070205080204" pitchFamily="49" charset="-128"/>
              </a:rPr>
              <a:t>Laurent Cariou 	</a:t>
            </a:r>
            <a:endParaRPr lang="en-US" sz="1200" b="0" i="0" u="none" strike="noStrike" kern="1200" dirty="0">
              <a:solidFill>
                <a:srgbClr val="00B050"/>
              </a:solidFill>
              <a:effectLst/>
            </a:endParaRP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23/1963</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Periodical NSS Adjustment for an MLD</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Yunbo Li</a:t>
            </a:r>
            <a:r>
              <a:rPr lang="en-US" sz="1200" b="0" i="0" u="none" strike="noStrike" kern="1200" dirty="0">
                <a:solidFill>
                  <a:srgbClr val="000000"/>
                </a:solidFill>
                <a:effectLst/>
                <a:ea typeface="MS Gothic" panose="020B0609070205080204" pitchFamily="49" charset="-128"/>
              </a:rPr>
              <a:t>		</a:t>
            </a:r>
            <a:endParaRPr lang="en-US" sz="1200" b="0" i="0" u="none" strike="noStrike" kern="1200" dirty="0">
              <a:solidFill>
                <a:srgbClr val="000000"/>
              </a:solidFill>
              <a:effectLst/>
            </a:endParaRPr>
          </a:p>
          <a:p>
            <a:pPr lvl="1">
              <a:buFont typeface="Arial" panose="020B0604020202020204" pitchFamily="34" charset="0"/>
              <a:buChar char="•"/>
            </a:pPr>
            <a:r>
              <a:rPr lang="en-US" sz="1200" b="0" i="0" u="sng" strike="noStrike" kern="1200" dirty="0">
                <a:solidFill>
                  <a:schemeClr val="bg1">
                    <a:lumMod val="7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23/2007</a:t>
            </a:r>
            <a:r>
              <a:rPr lang="en-US" sz="1200" dirty="0">
                <a:solidFill>
                  <a:schemeClr val="bg1">
                    <a:lumMod val="75000"/>
                  </a:schemeClr>
                </a:solidFill>
              </a:rPr>
              <a:t> </a:t>
            </a:r>
            <a:r>
              <a:rPr lang="en-US" sz="1200" b="0" i="0" u="none" strike="noStrike" kern="1200" dirty="0">
                <a:solidFill>
                  <a:schemeClr val="bg1">
                    <a:lumMod val="75000"/>
                  </a:schemeClr>
                </a:solidFill>
                <a:effectLst/>
                <a:ea typeface="MS Gothic" panose="020B0609070205080204" pitchFamily="49" charset="-128"/>
              </a:rPr>
              <a:t>Enhancement of BSR</a:t>
            </a:r>
            <a:r>
              <a:rPr lang="en-US" sz="1200" dirty="0">
                <a:solidFill>
                  <a:schemeClr val="bg1">
                    <a:lumMod val="75000"/>
                  </a:schemeClr>
                </a:solidFill>
              </a:rPr>
              <a:t> 						</a:t>
            </a:r>
            <a:r>
              <a:rPr lang="en-US" sz="1200" b="0" i="0" u="none" strike="noStrike" kern="1200" dirty="0">
                <a:solidFill>
                  <a:schemeClr val="bg1">
                    <a:lumMod val="75000"/>
                  </a:schemeClr>
                </a:solidFill>
                <a:effectLst/>
                <a:ea typeface="MS Gothic" panose="020B0609070205080204" pitchFamily="49" charset="-128"/>
              </a:rPr>
              <a:t>Frank Hsu</a:t>
            </a:r>
            <a:r>
              <a:rPr lang="en-US" sz="1200" dirty="0">
                <a:solidFill>
                  <a:schemeClr val="bg1">
                    <a:lumMod val="75000"/>
                  </a:schemeClr>
                </a:solidFill>
              </a:rPr>
              <a:t> </a:t>
            </a:r>
            <a:r>
              <a:rPr lang="en-US" sz="1200" b="0" i="0" u="none" strike="noStrike" kern="1200" dirty="0">
                <a:solidFill>
                  <a:schemeClr val="bg1">
                    <a:lumMod val="75000"/>
                  </a:schemeClr>
                </a:solidFill>
                <a:effectLst/>
                <a:ea typeface="MS Gothic" panose="020B0609070205080204" pitchFamily="49" charset="-128"/>
              </a:rPr>
              <a:t>	</a:t>
            </a:r>
            <a:r>
              <a:rPr lang="en-US" sz="1200" dirty="0">
                <a:solidFill>
                  <a:schemeClr val="bg1">
                    <a:lumMod val="75000"/>
                  </a:schemeClr>
                </a:solidFill>
              </a:rPr>
              <a:t> </a:t>
            </a:r>
            <a:endParaRPr lang="en-US" sz="1200" b="0" i="0" strike="noStrike" dirty="0">
              <a:solidFill>
                <a:schemeClr val="bg1">
                  <a:lumMod val="7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MAC header security: </a:t>
            </a: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support to define a mechanism in </a:t>
            </a:r>
            <a:r>
              <a:rPr lang="en-US" sz="1200" b="0" dirty="0" err="1">
                <a:effectLst/>
                <a:latin typeface="Times New Roman" panose="02020603050405020304" pitchFamily="18" charset="0"/>
                <a:ea typeface="Calibri" panose="020F0502020204030204" pitchFamily="34" charset="0"/>
                <a:cs typeface="Times New Roman" panose="02020603050405020304" pitchFamily="18" charset="0"/>
              </a:rPr>
              <a:t>TGbn</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that provides integrity protection to protect the MAC header for individually addressed Data and Management frames?</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It is TBD whether the mechanism is mandatory or optional.</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It is TBD to protect group addressed Data and Management frames.</a:t>
            </a:r>
          </a:p>
          <a:p>
            <a:pPr marL="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TBD on which fields to protect.</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Note: Based on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11-23/352</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3"/>
              </a:rPr>
              <a:t>11-23/356</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4"/>
              </a:rPr>
              <a:t>11-23/1102</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5"/>
              </a:rPr>
              <a:t>11-23/1888</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6"/>
              </a:rPr>
              <a:t>11-23/1914</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7"/>
              </a:rPr>
              <a:t>11-23/1997</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600" dirty="0"/>
          </a:p>
          <a:p>
            <a:r>
              <a:rPr lang="en-US" sz="1200" dirty="0"/>
              <a:t>SP 2 on roaming:</a:t>
            </a:r>
          </a:p>
          <a:p>
            <a:r>
              <a:rPr lang="en-US" sz="1200" b="0" i="0" dirty="0">
                <a:solidFill>
                  <a:srgbClr val="222222"/>
                </a:solidFill>
                <a:effectLst/>
              </a:rPr>
              <a:t>Do you support to define in 11bn that when a non-AP MLD roams from one AP MLD to another AP MLD, the context related to the non-AP MLD is transferred from the one AP MLD to the other AP MLD such that it preserves the data exchange context for the non-AP MLD?</a:t>
            </a:r>
            <a:br>
              <a:rPr lang="en-US" sz="1200" b="0" i="0" dirty="0">
                <a:solidFill>
                  <a:srgbClr val="222222"/>
                </a:solidFill>
                <a:effectLst/>
              </a:rPr>
            </a:br>
            <a:r>
              <a:rPr lang="en-US" altLang="zh-CN" sz="1200" b="0" i="0" dirty="0">
                <a:solidFill>
                  <a:srgbClr val="222222"/>
                </a:solidFill>
                <a:effectLst/>
                <a:ea typeface="PMingLiU" panose="02020500000000000000" pitchFamily="18" charset="-120"/>
              </a:rPr>
              <a:t>–</a:t>
            </a:r>
            <a:r>
              <a:rPr lang="en-US" sz="1200" b="0" i="0" dirty="0">
                <a:solidFill>
                  <a:srgbClr val="222222"/>
                </a:solidFill>
                <a:effectLst/>
              </a:rPr>
              <a:t>Details of the context (ex security association context) that can be transferred are TBD</a:t>
            </a:r>
            <a:br>
              <a:rPr lang="en-US" sz="1200" b="0" i="0" dirty="0">
                <a:solidFill>
                  <a:srgbClr val="222222"/>
                </a:solidFill>
                <a:effectLst/>
              </a:rPr>
            </a:br>
            <a:r>
              <a:rPr lang="en-US" altLang="zh-CN" sz="1200" b="0" i="0" dirty="0">
                <a:solidFill>
                  <a:srgbClr val="222222"/>
                </a:solidFill>
                <a:effectLst/>
                <a:ea typeface="PMingLiU" panose="02020500000000000000" pitchFamily="18" charset="-120"/>
              </a:rPr>
              <a:t>–</a:t>
            </a:r>
            <a:r>
              <a:rPr lang="en-US" sz="1200" b="0" i="0" dirty="0">
                <a:solidFill>
                  <a:srgbClr val="000000"/>
                </a:solidFill>
                <a:effectLst/>
              </a:rPr>
              <a:t>Framework</a:t>
            </a:r>
            <a:r>
              <a:rPr lang="en-US" sz="1200" b="0" i="0" dirty="0">
                <a:solidFill>
                  <a:srgbClr val="222222"/>
                </a:solidFill>
                <a:effectLst/>
              </a:rPr>
              <a:t> to transfer the context is TBD.</a:t>
            </a:r>
          </a:p>
          <a:p>
            <a:r>
              <a:rPr lang="pt-BR" sz="1200" b="0" dirty="0">
                <a:solidFill>
                  <a:srgbClr val="222222"/>
                </a:solidFill>
              </a:rPr>
              <a:t>Note: Discussed in several sessions and several submissions discuss similar concept, ref: </a:t>
            </a:r>
            <a:r>
              <a:rPr lang="pt-BR" sz="1200" b="0" dirty="0">
                <a:solidFill>
                  <a:srgbClr val="222222"/>
                </a:solidFill>
                <a:hlinkClick r:id="rId8"/>
              </a:rPr>
              <a:t>23/1908r2</a:t>
            </a:r>
            <a:r>
              <a:rPr lang="pt-BR" sz="1200" b="0" dirty="0">
                <a:solidFill>
                  <a:srgbClr val="222222"/>
                </a:solidFill>
              </a:rPr>
              <a:t>, </a:t>
            </a:r>
            <a:r>
              <a:rPr lang="pt-BR" sz="1200" b="0" dirty="0">
                <a:solidFill>
                  <a:srgbClr val="222222"/>
                </a:solidFill>
                <a:hlinkClick r:id="rId9"/>
              </a:rPr>
              <a:t>23/1884r2</a:t>
            </a:r>
            <a:r>
              <a:rPr lang="pt-BR" sz="1200" b="0" dirty="0">
                <a:solidFill>
                  <a:srgbClr val="222222"/>
                </a:solidFill>
              </a:rPr>
              <a:t>, </a:t>
            </a:r>
            <a:r>
              <a:rPr lang="pt-BR" sz="1200" b="0" dirty="0">
                <a:solidFill>
                  <a:srgbClr val="222222"/>
                </a:solidFill>
                <a:hlinkClick r:id="rId10"/>
              </a:rPr>
              <a:t>23/2157r2</a:t>
            </a:r>
            <a:r>
              <a:rPr lang="pt-BR" sz="1200" b="0" dirty="0">
                <a:solidFill>
                  <a:srgbClr val="222222"/>
                </a:solidFill>
              </a:rPr>
              <a:t>, </a:t>
            </a:r>
            <a:r>
              <a:rPr lang="pt-BR" sz="1200" b="0" dirty="0">
                <a:solidFill>
                  <a:srgbClr val="222222"/>
                </a:solidFill>
                <a:hlinkClick r:id="rId11"/>
              </a:rPr>
              <a:t>23/1996r0</a:t>
            </a:r>
            <a:r>
              <a:rPr lang="pt-BR" sz="1200" b="0" dirty="0">
                <a:solidFill>
                  <a:srgbClr val="222222"/>
                </a:solidFill>
              </a:rPr>
              <a:t>, </a:t>
            </a:r>
            <a:r>
              <a:rPr lang="pt-BR" sz="1200" b="0" dirty="0">
                <a:solidFill>
                  <a:srgbClr val="222222"/>
                </a:solidFill>
                <a:hlinkClick r:id="rId12"/>
              </a:rPr>
              <a:t>23/0322r0</a:t>
            </a:r>
            <a:r>
              <a:rPr lang="pt-BR" sz="1200" b="0" dirty="0">
                <a:solidFill>
                  <a:srgbClr val="222222"/>
                </a:solidFill>
              </a:rPr>
              <a:t>, </a:t>
            </a:r>
            <a:r>
              <a:rPr lang="pt-BR" sz="1200" b="0" dirty="0">
                <a:solidFill>
                  <a:srgbClr val="222222"/>
                </a:solidFill>
                <a:hlinkClick r:id="rId13"/>
              </a:rPr>
              <a:t>23/1937r1</a:t>
            </a:r>
            <a:r>
              <a:rPr lang="pt-BR" sz="1200" b="0" dirty="0">
                <a:solidFill>
                  <a:srgbClr val="222222"/>
                </a:solidFill>
              </a:rPr>
              <a:t>, </a:t>
            </a:r>
            <a:r>
              <a:rPr lang="pt-BR" sz="1200" b="0" dirty="0">
                <a:solidFill>
                  <a:srgbClr val="222222"/>
                </a:solidFill>
                <a:hlinkClick r:id="rId14"/>
              </a:rPr>
              <a:t>23/1897r0</a:t>
            </a:r>
            <a:r>
              <a:rPr lang="pt-BR" sz="1200" b="0" dirty="0">
                <a:solidFill>
                  <a:srgbClr val="222222"/>
                </a:solidFill>
              </a:rPr>
              <a:t>, </a:t>
            </a:r>
            <a:r>
              <a:rPr lang="pt-BR" sz="1200" b="0" dirty="0">
                <a:solidFill>
                  <a:srgbClr val="222222"/>
                </a:solidFill>
                <a:hlinkClick r:id="rId15"/>
              </a:rPr>
              <a:t>23/1971r2</a:t>
            </a:r>
            <a:endParaRPr lang="en-US" sz="1200" b="0" dirty="0">
              <a:solidFill>
                <a:srgbClr val="222222"/>
              </a:solidFill>
            </a:endParaRP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504682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Distributed RU</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23/2200</a:t>
            </a:r>
            <a:r>
              <a:rPr lang="en-US" sz="1100" dirty="0">
                <a:solidFill>
                  <a:srgbClr val="00B050"/>
                </a:solidFill>
              </a:rPr>
              <a:t> Distribution bandwidth of DRU					Ross J. Yu</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24/0332</a:t>
            </a:r>
            <a:r>
              <a:rPr lang="en-US" sz="1100" dirty="0">
                <a:solidFill>
                  <a:srgbClr val="00B050"/>
                </a:solidFill>
              </a:rPr>
              <a:t> Discussion on DRUs						Brian Hart	 </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24/0400</a:t>
            </a:r>
            <a:r>
              <a:rPr lang="en-GB" sz="1100" dirty="0">
                <a:solidFill>
                  <a:srgbClr val="00B050"/>
                </a:solidFill>
              </a:rPr>
              <a:t> Hybrid PPDU and Distribution Bandwidth for DRU		Eunsung Park	 </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24/0401</a:t>
            </a:r>
            <a:r>
              <a:rPr lang="en-US" sz="1100" dirty="0">
                <a:solidFill>
                  <a:srgbClr val="00B050"/>
                </a:solidFill>
              </a:rPr>
              <a:t> Multiple DRU Follow Up						Eunsung Park		 </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24/0402</a:t>
            </a:r>
            <a:r>
              <a:rPr lang="en-US" sz="1100" dirty="0">
                <a:solidFill>
                  <a:srgbClr val="00B050"/>
                </a:solidFill>
              </a:rPr>
              <a:t> 20 MHz Tone Plan and Pilot Design for DRU			Eunsung Park	 </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24/0429</a:t>
            </a:r>
            <a:r>
              <a:rPr lang="en-GB" sz="1100" dirty="0">
                <a:solidFill>
                  <a:schemeClr val="bg1">
                    <a:lumMod val="65000"/>
                  </a:schemeClr>
                </a:solidFill>
              </a:rPr>
              <a:t> Range Extension with </a:t>
            </a:r>
            <a:r>
              <a:rPr lang="en-GB" sz="1100" dirty="0" err="1">
                <a:solidFill>
                  <a:schemeClr val="bg1">
                    <a:lumMod val="65000"/>
                  </a:schemeClr>
                </a:solidFill>
              </a:rPr>
              <a:t>dRU</a:t>
            </a:r>
            <a:r>
              <a:rPr lang="en-GB" sz="1100" dirty="0">
                <a:solidFill>
                  <a:schemeClr val="bg1">
                    <a:lumMod val="65000"/>
                  </a:schemeClr>
                </a:solidFill>
              </a:rPr>
              <a:t>					Sigurd Schelstraete</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24/0468</a:t>
            </a:r>
            <a:r>
              <a:rPr lang="en-GB" sz="1100" dirty="0">
                <a:solidFill>
                  <a:schemeClr val="bg1">
                    <a:lumMod val="65000"/>
                  </a:schemeClr>
                </a:solidFill>
              </a:rPr>
              <a:t> DRU Tone Plan for 11bn 						</a:t>
            </a:r>
            <a:r>
              <a:rPr lang="en-GB" sz="1100" dirty="0" err="1">
                <a:solidFill>
                  <a:schemeClr val="bg1">
                    <a:lumMod val="65000"/>
                  </a:schemeClr>
                </a:solidFill>
              </a:rPr>
              <a:t>Shengquan</a:t>
            </a:r>
            <a:r>
              <a:rPr lang="en-GB" sz="1100" dirty="0">
                <a:solidFill>
                  <a:schemeClr val="bg1">
                    <a:lumMod val="65000"/>
                  </a:schemeClr>
                </a:solidFill>
              </a:rPr>
              <a:t> Hu	</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24/0477</a:t>
            </a:r>
            <a:r>
              <a:rPr lang="en-US" sz="1100" dirty="0">
                <a:solidFill>
                  <a:schemeClr val="bg1">
                    <a:lumMod val="65000"/>
                  </a:schemeClr>
                </a:solidFill>
              </a:rPr>
              <a:t> High Level Perspective on DRU-Follow Up 			</a:t>
            </a:r>
            <a:r>
              <a:rPr lang="en-US" sz="1100" dirty="0" err="1">
                <a:solidFill>
                  <a:schemeClr val="bg1">
                    <a:lumMod val="65000"/>
                  </a:schemeClr>
                </a:solidFill>
              </a:rPr>
              <a:t>Shengquan</a:t>
            </a:r>
            <a:r>
              <a:rPr lang="en-US" sz="1100" dirty="0">
                <a:solidFill>
                  <a:schemeClr val="bg1">
                    <a:lumMod val="65000"/>
                  </a:schemeClr>
                </a:solidFill>
              </a:rPr>
              <a:t> Hu</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24/0476</a:t>
            </a:r>
            <a:r>
              <a:rPr lang="en-US" sz="1100" dirty="0">
                <a:solidFill>
                  <a:schemeClr val="bg1">
                    <a:lumMod val="65000"/>
                  </a:schemeClr>
                </a:solidFill>
              </a:rPr>
              <a:t> Tone Plan Design Principles for Distributed RU			Bo Gong	 </a:t>
            </a:r>
          </a:p>
          <a:p>
            <a:pPr lvl="1">
              <a:buFont typeface="Arial" panose="020B0604020202020204" pitchFamily="34" charset="0"/>
              <a:buChar char="•"/>
            </a:pPr>
            <a:r>
              <a:rPr lang="en-US" sz="1100" dirty="0">
                <a:solidFill>
                  <a:schemeClr val="bg1">
                    <a:lumMod val="65000"/>
                  </a:schemeClr>
                </a:solidFill>
                <a:hlinkClick r:id="rId11">
                  <a:extLst>
                    <a:ext uri="{A12FA001-AC4F-418D-AE19-62706E023703}">
                      <ahyp:hlinkClr xmlns:ahyp="http://schemas.microsoft.com/office/drawing/2018/hyperlinkcolor" val="tx"/>
                    </a:ext>
                  </a:extLst>
                </a:hlinkClick>
              </a:rPr>
              <a:t>24/0500</a:t>
            </a:r>
            <a:r>
              <a:rPr lang="en-US" sz="1100" dirty="0">
                <a:solidFill>
                  <a:schemeClr val="bg1">
                    <a:lumMod val="65000"/>
                  </a:schemeClr>
                </a:solidFill>
              </a:rPr>
              <a:t> Follow up on high level thoughts on </a:t>
            </a:r>
            <a:r>
              <a:rPr lang="en-US" sz="1100" dirty="0" err="1">
                <a:solidFill>
                  <a:schemeClr val="bg1">
                    <a:lumMod val="65000"/>
                  </a:schemeClr>
                </a:solidFill>
              </a:rPr>
              <a:t>dRU</a:t>
            </a:r>
            <a:r>
              <a:rPr lang="en-US" sz="1100" dirty="0">
                <a:solidFill>
                  <a:schemeClr val="bg1">
                    <a:lumMod val="65000"/>
                  </a:schemeClr>
                </a:solidFill>
              </a:rPr>
              <a:t> design			Lin Yang	 </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24/0501</a:t>
            </a:r>
            <a:r>
              <a:rPr lang="en-US" sz="1100" dirty="0">
                <a:solidFill>
                  <a:schemeClr val="bg1">
                    <a:lumMod val="65000"/>
                  </a:schemeClr>
                </a:solidFill>
              </a:rPr>
              <a:t> Pilot design considerations for </a:t>
            </a:r>
            <a:r>
              <a:rPr lang="en-US" sz="1100" dirty="0" err="1">
                <a:solidFill>
                  <a:schemeClr val="bg1">
                    <a:lumMod val="65000"/>
                  </a:schemeClr>
                </a:solidFill>
              </a:rPr>
              <a:t>dRU</a:t>
            </a:r>
            <a:r>
              <a:rPr lang="en-US" sz="1100" dirty="0">
                <a:solidFill>
                  <a:schemeClr val="bg1">
                    <a:lumMod val="65000"/>
                  </a:schemeClr>
                </a:solidFill>
              </a:rPr>
              <a:t>				Lin Yang</a:t>
            </a:r>
          </a:p>
          <a:p>
            <a:pPr lvl="1">
              <a:buFont typeface="Arial" panose="020B0604020202020204" pitchFamily="34" charset="0"/>
              <a:buChar char="•"/>
            </a:pPr>
            <a:r>
              <a:rPr lang="en-US" sz="1100" dirty="0">
                <a:solidFill>
                  <a:schemeClr val="bg1">
                    <a:lumMod val="65000"/>
                  </a:schemeClr>
                </a:solidFill>
                <a:hlinkClick r:id="rId13">
                  <a:extLst>
                    <a:ext uri="{A12FA001-AC4F-418D-AE19-62706E023703}">
                      <ahyp:hlinkClr xmlns:ahyp="http://schemas.microsoft.com/office/drawing/2018/hyperlinkcolor" val="tx"/>
                    </a:ext>
                  </a:extLst>
                </a:hlinkClick>
              </a:rPr>
              <a:t>24/0520</a:t>
            </a:r>
            <a:r>
              <a:rPr lang="en-US" sz="1100" dirty="0">
                <a:solidFill>
                  <a:schemeClr val="bg1">
                    <a:lumMod val="65000"/>
                  </a:schemeClr>
                </a:solidFill>
              </a:rPr>
              <a:t> Discussion on DRU						Mahmoud Kamel</a:t>
            </a:r>
            <a:r>
              <a:rPr lang="en-US" sz="1100" dirty="0"/>
              <a:t>	</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742417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1 (DCNs from 2023)</a:t>
            </a:r>
          </a:p>
          <a:p>
            <a:pPr lvl="1">
              <a:buFont typeface="Arial" panose="020B0604020202020204" pitchFamily="34" charset="0"/>
              <a:buChar char="•"/>
            </a:pPr>
            <a:r>
              <a:rPr lang="en-GB" sz="1200" dirty="0"/>
              <a:t>Pending SPs (TBD) – 20 mins</a:t>
            </a:r>
          </a:p>
          <a:p>
            <a:pPr lvl="2">
              <a:buFont typeface="Arial" panose="020B0604020202020204" pitchFamily="34" charset="0"/>
              <a:buChar char="•"/>
            </a:pPr>
            <a:r>
              <a:rPr lang="en-US" sz="1000" dirty="0">
                <a:solidFill>
                  <a:srgbClr val="FFC000"/>
                </a:solidFill>
              </a:rPr>
              <a:t>SP on Relay [10’] – see next slide</a:t>
            </a:r>
          </a:p>
          <a:p>
            <a:pPr lvl="2">
              <a:buFont typeface="Arial" panose="020B0604020202020204" pitchFamily="34" charset="0"/>
              <a:buChar char="•"/>
            </a:pPr>
            <a:r>
              <a:rPr lang="en-US" sz="1000" dirty="0">
                <a:solidFill>
                  <a:srgbClr val="00B050"/>
                </a:solidFill>
              </a:rPr>
              <a:t>SP on Control Security [10’] – see next slide</a:t>
            </a:r>
            <a:endParaRPr lang="en-GB" sz="1000" dirty="0">
              <a:solidFill>
                <a:srgbClr val="00B050"/>
              </a:solidFill>
            </a:endParaRPr>
          </a:p>
          <a:p>
            <a:pPr lvl="1">
              <a:buFont typeface="Arial" panose="020B0604020202020204" pitchFamily="34" charset="0"/>
              <a:buChar char="•"/>
            </a:pPr>
            <a:r>
              <a:rPr lang="en-US" sz="1200" b="0" i="0"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23/2007</a:t>
            </a:r>
            <a:r>
              <a:rPr lang="en-US" sz="1200" b="0" i="0" strike="noStrike" kern="1200" dirty="0">
                <a:solidFill>
                  <a:srgbClr val="00B050"/>
                </a:solidFill>
                <a:effectLst/>
                <a:ea typeface="MS Gothic" panose="020B0609070205080204" pitchFamily="49" charset="-128"/>
              </a:rPr>
              <a:t> Enhancement of BSR 							Frank Hsu 	 </a:t>
            </a:r>
          </a:p>
          <a:p>
            <a:pPr lvl="1">
              <a:buFont typeface="Arial" panose="020B0604020202020204" pitchFamily="34" charset="0"/>
              <a:buChar char="•"/>
            </a:pPr>
            <a:r>
              <a:rPr lang="en-GB" sz="12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23/2023</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Further discussion on Non-Primary Channel Access</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Sindhu Verma</a:t>
            </a:r>
            <a:endParaRPr lang="en-GB" sz="1200" dirty="0">
              <a:solidFill>
                <a:srgbClr val="00B050"/>
              </a:solidFill>
            </a:endParaRP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23/2063</a:t>
            </a:r>
            <a:r>
              <a:rPr lang="en-US" sz="1200" dirty="0">
                <a:solidFill>
                  <a:srgbClr val="00B050"/>
                </a:solidFill>
              </a:rPr>
              <a:t> Enhanced Ack. for Low Latency Communication Follow-Up	Tuncer Baykas</a:t>
            </a:r>
          </a:p>
          <a:p>
            <a:pPr lvl="1">
              <a:buFont typeface="Arial" panose="020B0604020202020204" pitchFamily="34" charset="0"/>
              <a:buChar char="•"/>
            </a:pPr>
            <a:r>
              <a:rPr lang="en-US" sz="1200" dirty="0">
                <a:solidFill>
                  <a:schemeClr val="bg1">
                    <a:lumMod val="65000"/>
                  </a:schemeClr>
                </a:solidFill>
                <a:hlinkClick r:id="rId5">
                  <a:extLst>
                    <a:ext uri="{A12FA001-AC4F-418D-AE19-62706E023703}">
                      <ahyp:hlinkClr xmlns:ahyp="http://schemas.microsoft.com/office/drawing/2018/hyperlinkcolor" val="tx"/>
                    </a:ext>
                  </a:extLst>
                </a:hlinkClick>
              </a:rPr>
              <a:t>23/2126</a:t>
            </a:r>
            <a:r>
              <a:rPr lang="en-US" sz="1200" dirty="0">
                <a:solidFill>
                  <a:schemeClr val="bg1">
                    <a:lumMod val="65000"/>
                  </a:schemeClr>
                </a:solidFill>
              </a:rPr>
              <a:t> Low latency channel access follow up				Dmitry Akhmetov	</a:t>
            </a:r>
          </a:p>
          <a:p>
            <a:pPr lvl="1">
              <a:buFont typeface="Arial" panose="020B0604020202020204" pitchFamily="34" charset="0"/>
              <a:buChar char="•"/>
            </a:pPr>
            <a:r>
              <a:rPr lang="en-US" sz="1200" dirty="0">
                <a:solidFill>
                  <a:schemeClr val="bg1">
                    <a:lumMod val="65000"/>
                  </a:schemeClr>
                </a:solidFill>
                <a:hlinkClick r:id="rId6">
                  <a:extLst>
                    <a:ext uri="{A12FA001-AC4F-418D-AE19-62706E023703}">
                      <ahyp:hlinkClr xmlns:ahyp="http://schemas.microsoft.com/office/drawing/2018/hyperlinkcolor" val="tx"/>
                    </a:ext>
                  </a:extLst>
                </a:hlinkClick>
              </a:rPr>
              <a:t>23/2127</a:t>
            </a:r>
            <a:r>
              <a:rPr lang="en-US" sz="1200" dirty="0">
                <a:solidFill>
                  <a:schemeClr val="bg1">
                    <a:lumMod val="65000"/>
                  </a:schemeClr>
                </a:solidFill>
              </a:rPr>
              <a:t> 11bn Power Save							Jeongki Kim</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888791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Relay (Dongguk, else?): </a:t>
            </a: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agree to define a relay protocol in 11bn to improve throughput, and coverage as well as latency?</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The details for the relay protocol are TBD.</a:t>
            </a:r>
          </a:p>
          <a:p>
            <a:pPr marL="0" marR="0">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p>
          <a:p>
            <a:r>
              <a:rPr lang="en-US" sz="1200" dirty="0"/>
              <a:t>SP 2 on Control Security:</a:t>
            </a:r>
          </a:p>
          <a:p>
            <a:r>
              <a:rPr lang="en-US" sz="1200" b="0" i="0" dirty="0">
                <a:solidFill>
                  <a:srgbClr val="222222"/>
                </a:solidFill>
                <a:effectLst/>
              </a:rPr>
              <a:t>Do you support to define Trigger frame protection, BlockAck frame protection (variant TBD), BlockAckReq frame protection (variant TBD) in 802.11bn?</a:t>
            </a:r>
          </a:p>
          <a:p>
            <a:pPr>
              <a:buFont typeface="Arial" panose="020B0604020202020204" pitchFamily="34" charset="0"/>
              <a:buChar char="•"/>
            </a:pPr>
            <a:r>
              <a:rPr lang="en-US" sz="1200" b="0" i="0" dirty="0">
                <a:solidFill>
                  <a:srgbClr val="222222"/>
                </a:solidFill>
                <a:effectLst/>
              </a:rPr>
              <a:t>The detailed method is TBD.</a:t>
            </a:r>
          </a:p>
          <a:p>
            <a:endParaRPr lang="en-US" sz="1200" b="0" i="0" dirty="0">
              <a:solidFill>
                <a:srgbClr val="222222"/>
              </a:solidFill>
              <a:effectLst/>
            </a:endParaRPr>
          </a:p>
          <a:p>
            <a:r>
              <a:rPr lang="en-US" sz="1200" b="0" i="0" dirty="0">
                <a:solidFill>
                  <a:srgbClr val="222222"/>
                </a:solidFill>
                <a:effectLst/>
              </a:rPr>
              <a:t>Note: Discussed in several sessions and several submissions discuss similar concept, ref: 23/1995r0, 23/1933r0, 23/1914r2, 23/1915r1, 23/2001r2, 23/312r0, 23/286r0, 23/352r1, 23/1102r0</a:t>
            </a:r>
            <a:endParaRPr lang="en-US" sz="1200" b="0" dirty="0">
              <a:solidFill>
                <a:srgbClr val="222222"/>
              </a:solidFill>
            </a:endParaRP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6848697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Distributed RU - </a:t>
            </a:r>
            <a:r>
              <a:rPr lang="en-GB" sz="1600" dirty="0" err="1"/>
              <a:t>Cont</a:t>
            </a:r>
            <a:endParaRPr lang="en-GB" sz="1600" dirty="0"/>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24/0429</a:t>
            </a:r>
            <a:r>
              <a:rPr lang="en-GB" sz="1200" dirty="0">
                <a:solidFill>
                  <a:srgbClr val="00B050"/>
                </a:solidFill>
              </a:rPr>
              <a:t> Range Extension with </a:t>
            </a:r>
            <a:r>
              <a:rPr lang="en-GB" sz="1200" dirty="0" err="1">
                <a:solidFill>
                  <a:srgbClr val="00B050"/>
                </a:solidFill>
              </a:rPr>
              <a:t>dRU</a:t>
            </a:r>
            <a:r>
              <a:rPr lang="en-GB" sz="1200" dirty="0">
                <a:solidFill>
                  <a:srgbClr val="00B050"/>
                </a:solidFill>
              </a:rPr>
              <a:t>					Sigurd Schelstraete</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24/0468</a:t>
            </a:r>
            <a:r>
              <a:rPr lang="en-GB" sz="1200" dirty="0">
                <a:solidFill>
                  <a:srgbClr val="00B050"/>
                </a:solidFill>
              </a:rPr>
              <a:t> DRU Tone Plan for 11bn 					</a:t>
            </a:r>
            <a:r>
              <a:rPr lang="en-GB" sz="1200" dirty="0" err="1">
                <a:solidFill>
                  <a:srgbClr val="00B050"/>
                </a:solidFill>
              </a:rPr>
              <a:t>Shengquan</a:t>
            </a:r>
            <a:r>
              <a:rPr lang="en-GB" sz="1200" dirty="0">
                <a:solidFill>
                  <a:srgbClr val="00B050"/>
                </a:solidFill>
              </a:rPr>
              <a:t> Hu	</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24/0477</a:t>
            </a:r>
            <a:r>
              <a:rPr lang="en-US" sz="1200" dirty="0">
                <a:solidFill>
                  <a:srgbClr val="00B050"/>
                </a:solidFill>
              </a:rPr>
              <a:t> High Level Perspective on DRU-Follow Up 			</a:t>
            </a:r>
            <a:r>
              <a:rPr lang="en-US" sz="1200" dirty="0" err="1">
                <a:solidFill>
                  <a:srgbClr val="00B050"/>
                </a:solidFill>
              </a:rPr>
              <a:t>Shengquan</a:t>
            </a:r>
            <a:r>
              <a:rPr lang="en-US" sz="1200" dirty="0">
                <a:solidFill>
                  <a:srgbClr val="00B050"/>
                </a:solidFill>
              </a:rPr>
              <a:t> Hu</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24/0476</a:t>
            </a:r>
            <a:r>
              <a:rPr lang="en-US" sz="1200" dirty="0">
                <a:solidFill>
                  <a:srgbClr val="00B050"/>
                </a:solidFill>
              </a:rPr>
              <a:t> Tone Plan Design Principles for Distributed RU		Bo Gong	 </a:t>
            </a:r>
          </a:p>
          <a:p>
            <a:pPr lvl="1">
              <a:buFont typeface="Arial" panose="020B0604020202020204" pitchFamily="34" charset="0"/>
              <a:buChar char="•"/>
            </a:pPr>
            <a:r>
              <a:rPr lang="en-US" sz="1200" dirty="0">
                <a:solidFill>
                  <a:schemeClr val="bg1">
                    <a:lumMod val="65000"/>
                  </a:schemeClr>
                </a:solidFill>
                <a:hlinkClick r:id="rId6">
                  <a:extLst>
                    <a:ext uri="{A12FA001-AC4F-418D-AE19-62706E023703}">
                      <ahyp:hlinkClr xmlns:ahyp="http://schemas.microsoft.com/office/drawing/2018/hyperlinkcolor" val="tx"/>
                    </a:ext>
                  </a:extLst>
                </a:hlinkClick>
              </a:rPr>
              <a:t>24/0500</a:t>
            </a:r>
            <a:r>
              <a:rPr lang="en-US" sz="1200" dirty="0">
                <a:solidFill>
                  <a:schemeClr val="bg1">
                    <a:lumMod val="65000"/>
                  </a:schemeClr>
                </a:solidFill>
              </a:rPr>
              <a:t> Follow up on high level thoughts on </a:t>
            </a:r>
            <a:r>
              <a:rPr lang="en-US" sz="1200" dirty="0" err="1">
                <a:solidFill>
                  <a:schemeClr val="bg1">
                    <a:lumMod val="65000"/>
                  </a:schemeClr>
                </a:solidFill>
              </a:rPr>
              <a:t>dRU</a:t>
            </a:r>
            <a:r>
              <a:rPr lang="en-US" sz="1200" dirty="0">
                <a:solidFill>
                  <a:schemeClr val="bg1">
                    <a:lumMod val="65000"/>
                  </a:schemeClr>
                </a:solidFill>
              </a:rPr>
              <a:t> design		Lin Yang	 </a:t>
            </a:r>
          </a:p>
          <a:p>
            <a:pPr lvl="1">
              <a:buFont typeface="Arial" panose="020B0604020202020204" pitchFamily="34" charset="0"/>
              <a:buChar char="•"/>
            </a:pPr>
            <a:r>
              <a:rPr lang="en-US" sz="1200" dirty="0">
                <a:solidFill>
                  <a:schemeClr val="bg1">
                    <a:lumMod val="65000"/>
                  </a:schemeClr>
                </a:solidFill>
                <a:hlinkClick r:id="rId7">
                  <a:extLst>
                    <a:ext uri="{A12FA001-AC4F-418D-AE19-62706E023703}">
                      <ahyp:hlinkClr xmlns:ahyp="http://schemas.microsoft.com/office/drawing/2018/hyperlinkcolor" val="tx"/>
                    </a:ext>
                  </a:extLst>
                </a:hlinkClick>
              </a:rPr>
              <a:t>24/0501</a:t>
            </a:r>
            <a:r>
              <a:rPr lang="en-US" sz="1200" dirty="0">
                <a:solidFill>
                  <a:schemeClr val="bg1">
                    <a:lumMod val="65000"/>
                  </a:schemeClr>
                </a:solidFill>
              </a:rPr>
              <a:t> Pilot design considerations for </a:t>
            </a:r>
            <a:r>
              <a:rPr lang="en-US" sz="1200" dirty="0" err="1">
                <a:solidFill>
                  <a:schemeClr val="bg1">
                    <a:lumMod val="65000"/>
                  </a:schemeClr>
                </a:solidFill>
              </a:rPr>
              <a:t>dRU</a:t>
            </a:r>
            <a:r>
              <a:rPr lang="en-US" sz="1200" dirty="0">
                <a:solidFill>
                  <a:schemeClr val="bg1">
                    <a:lumMod val="65000"/>
                  </a:schemeClr>
                </a:solidFill>
              </a:rPr>
              <a:t>				Lin Yang</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24/0520</a:t>
            </a:r>
            <a:r>
              <a:rPr lang="en-US" sz="1200" dirty="0">
                <a:solidFill>
                  <a:schemeClr val="bg1">
                    <a:lumMod val="65000"/>
                  </a:schemeClr>
                </a:solidFill>
              </a:rPr>
              <a:t> Discussion on DRU						Mahmoud Kamel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lvl="0">
              <a:buFont typeface="Arial" panose="020B0604020202020204" pitchFamily="34" charset="0"/>
              <a:buChar char="•"/>
            </a:pPr>
            <a:endParaRPr lang="en-GB"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37730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2 (DCNs from 2023)</a:t>
            </a:r>
          </a:p>
          <a:p>
            <a:pPr lvl="1">
              <a:buFont typeface="Arial" panose="020B0604020202020204" pitchFamily="34" charset="0"/>
              <a:buChar char="•"/>
            </a:pPr>
            <a:r>
              <a:rPr lang="en-GB" sz="1200" dirty="0"/>
              <a:t>Pending SPs (TBD) – 20 mins</a:t>
            </a:r>
          </a:p>
          <a:p>
            <a:pPr lvl="2">
              <a:buFont typeface="Arial" panose="020B0604020202020204" pitchFamily="34" charset="0"/>
              <a:buChar char="•"/>
            </a:pPr>
            <a:r>
              <a:rPr lang="en-US" sz="1000" dirty="0">
                <a:solidFill>
                  <a:srgbClr val="00B050"/>
                </a:solidFill>
              </a:rPr>
              <a:t>SP on Power Save [10’] – see next slide</a:t>
            </a:r>
          </a:p>
          <a:p>
            <a:pPr lvl="2">
              <a:buFont typeface="Arial" panose="020B0604020202020204" pitchFamily="34" charset="0"/>
              <a:buChar char="•"/>
            </a:pPr>
            <a:r>
              <a:rPr lang="en-US" sz="1000" dirty="0">
                <a:solidFill>
                  <a:srgbClr val="FFC000"/>
                </a:solidFill>
              </a:rPr>
              <a:t>SP on Power Save [10’] – see next slide</a:t>
            </a:r>
            <a:endParaRPr lang="en-GB" sz="1000" dirty="0">
              <a:solidFill>
                <a:srgbClr val="FFC000"/>
              </a:solidFill>
            </a:endParaRP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23/2126</a:t>
            </a:r>
            <a:r>
              <a:rPr lang="en-US" sz="1200" dirty="0">
                <a:solidFill>
                  <a:srgbClr val="00B050"/>
                </a:solidFill>
              </a:rPr>
              <a:t> Low latency channel access follow up				Dmitry Akhmetov	</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23/2127</a:t>
            </a:r>
            <a:r>
              <a:rPr lang="en-US" sz="1200" dirty="0">
                <a:solidFill>
                  <a:srgbClr val="00B050"/>
                </a:solidFill>
              </a:rPr>
              <a:t> 11bn Power Save							Jeongki Kim</a:t>
            </a:r>
            <a:endParaRPr lang="en-GB" sz="1400" dirty="0">
              <a:solidFill>
                <a:srgbClr val="00B050"/>
              </a:solidFill>
            </a:endParaRP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23/2147</a:t>
            </a:r>
            <a:r>
              <a:rPr lang="en-GB" sz="1200" dirty="0">
                <a:solidFill>
                  <a:srgbClr val="00B050"/>
                </a:solidFill>
              </a:rPr>
              <a:t> Improved UHR Seamless Roaming for MLD				Hui Che</a:t>
            </a:r>
            <a:r>
              <a:rPr lang="en-GB" sz="1200" dirty="0"/>
              <a:t>	</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23/2150</a:t>
            </a:r>
            <a:r>
              <a:rPr lang="en-GB" sz="1200" dirty="0">
                <a:solidFill>
                  <a:srgbClr val="00B050"/>
                </a:solidFill>
              </a:rPr>
              <a:t> Low STA Cost UHR Seamless Roaming for MLD			Hui Che</a:t>
            </a:r>
            <a:r>
              <a:rPr lang="en-GB" sz="1200" dirty="0"/>
              <a:t>	</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23/2211</a:t>
            </a:r>
            <a:r>
              <a:rPr lang="en-GB" sz="1200" dirty="0">
                <a:solidFill>
                  <a:schemeClr val="bg1">
                    <a:lumMod val="75000"/>
                  </a:schemeClr>
                </a:solidFill>
              </a:rPr>
              <a:t> TXOP bandwidth expansion						Shawn Kim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550683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a:xfrm>
            <a:off x="685800" y="1981200"/>
            <a:ext cx="7770813" cy="4494213"/>
          </a:xfrm>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Power Save</a:t>
            </a:r>
            <a:r>
              <a:rPr lang="en-US" sz="1200" dirty="0">
                <a:latin typeface="Times New Roman" panose="02020603050405020304" pitchFamily="18" charset="0"/>
                <a:ea typeface="Calibri" panose="020F0502020204030204" pitchFamily="34" charset="0"/>
                <a:cs typeface="Times New Roman" panose="02020603050405020304" pitchFamily="18" charset="0"/>
              </a:rPr>
              <a:t>:</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agree to define in 11bn a power save mode for a STA that is a UHR Mobile AP or a UHR non-AP STA wherein the STA may transition from a lower capability mode to a higher capability mode upon reception of an initial control frame</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Lower capability mode (e.g., 20 MHz BW, one SS, limited data rates, PPDU format)</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Higher capability mode (e.g., operating BW, NSS and MCSs, with at least one higher capability than that in the lower power capability mode)</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Initial Control frame is TBD</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Whether that applies for a non-mobile AP is TBD</a:t>
            </a:r>
          </a:p>
          <a:p>
            <a:pPr marL="0" marR="0" indent="0">
              <a:lnSpc>
                <a:spcPct val="107000"/>
              </a:lnSpc>
              <a:spcBef>
                <a:spcPts val="0"/>
              </a:spcBef>
              <a:spcAft>
                <a:spcPts val="0"/>
              </a:spcAft>
            </a:pPr>
            <a:endParaRPr lang="en-US" sz="1200" b="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nSpc>
                <a:spcPct val="107000"/>
              </a:lnSpc>
              <a:spcBef>
                <a:spcPts val="0"/>
              </a:spcBef>
              <a:spcAft>
                <a:spcPts val="0"/>
              </a:spcAft>
            </a:pPr>
            <a:r>
              <a:rPr lang="en-US" sz="1200" b="0" i="1" dirty="0">
                <a:solidFill>
                  <a:srgbClr val="222222"/>
                </a:solidFill>
                <a:effectLst/>
              </a:rPr>
              <a:t>Note: Discussed in several sessions and several submissions discuss similar concept, ref: </a:t>
            </a:r>
            <a:r>
              <a:rPr lang="en-US" sz="1200" b="0" i="1" dirty="0">
                <a:solidFill>
                  <a:srgbClr val="222222"/>
                </a:solidFill>
                <a:effectLst/>
                <a:hlinkClick r:id="rId2"/>
              </a:rPr>
              <a:t>23/1875</a:t>
            </a:r>
            <a:r>
              <a:rPr lang="en-US" sz="1200" b="0" i="1" dirty="0">
                <a:solidFill>
                  <a:srgbClr val="222222"/>
                </a:solidFill>
                <a:effectLst/>
              </a:rPr>
              <a:t>, </a:t>
            </a:r>
            <a:r>
              <a:rPr lang="en-US" sz="1200" b="0" i="1" dirty="0">
                <a:solidFill>
                  <a:srgbClr val="222222"/>
                </a:solidFill>
                <a:effectLst/>
                <a:hlinkClick r:id="rId3"/>
              </a:rPr>
              <a:t>23/2003</a:t>
            </a:r>
            <a:r>
              <a:rPr lang="en-US" sz="1200" b="0" i="1" dirty="0">
                <a:solidFill>
                  <a:srgbClr val="222222"/>
                </a:solidFill>
                <a:effectLst/>
              </a:rPr>
              <a:t>, </a:t>
            </a:r>
            <a:r>
              <a:rPr lang="en-US" sz="1200" b="0" i="1" dirty="0">
                <a:solidFill>
                  <a:srgbClr val="222222"/>
                </a:solidFill>
                <a:effectLst/>
                <a:hlinkClick r:id="rId4"/>
              </a:rPr>
              <a:t>23/1965</a:t>
            </a:r>
            <a:r>
              <a:rPr lang="en-US" sz="1200" b="0" i="1" dirty="0">
                <a:solidFill>
                  <a:srgbClr val="222222"/>
                </a:solidFill>
                <a:effectLst/>
              </a:rPr>
              <a:t>, </a:t>
            </a:r>
            <a:r>
              <a:rPr lang="en-US" sz="1200" b="0" i="1" dirty="0">
                <a:solidFill>
                  <a:srgbClr val="222222"/>
                </a:solidFill>
                <a:effectLst/>
                <a:hlinkClick r:id="rId5"/>
              </a:rPr>
              <a:t>23/1936</a:t>
            </a:r>
            <a:endParaRPr lang="en-US" sz="1200" b="0" i="1" dirty="0">
              <a:solidFill>
                <a:srgbClr val="222222"/>
              </a:solidFill>
              <a:effectLst/>
            </a:endParaRPr>
          </a:p>
          <a:p>
            <a:pPr marL="0">
              <a:lnSpc>
                <a:spcPct val="107000"/>
              </a:lnSpc>
              <a:spcBef>
                <a:spcPts val="0"/>
              </a:spcBef>
              <a:spcAft>
                <a:spcPts val="0"/>
              </a:spcAft>
            </a:pPr>
            <a:endParaRPr lang="en-US" sz="1200" b="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1200" dirty="0"/>
              <a:t>SP 2 on Power Save:</a:t>
            </a:r>
          </a:p>
          <a:p>
            <a:r>
              <a:rPr lang="en-US" sz="1200" b="0" i="0" dirty="0">
                <a:solidFill>
                  <a:srgbClr val="222222"/>
                </a:solidFill>
                <a:effectLst/>
              </a:rPr>
              <a:t>Do you agree to define in 11bn a mechanism to allow a STA to optionally indicate or update a periodic unavailability in time to its peer STA</a:t>
            </a:r>
          </a:p>
          <a:p>
            <a:pPr>
              <a:buFont typeface="Arial" panose="020B0604020202020204" pitchFamily="34" charset="0"/>
              <a:buChar char="•"/>
            </a:pPr>
            <a:r>
              <a:rPr lang="en-US" sz="1200" b="0" i="0" dirty="0">
                <a:solidFill>
                  <a:srgbClr val="222222"/>
                </a:solidFill>
                <a:effectLst/>
              </a:rPr>
              <a:t>Expectation is to use existing protocols</a:t>
            </a:r>
          </a:p>
          <a:p>
            <a:pPr>
              <a:buFont typeface="Arial" panose="020B0604020202020204" pitchFamily="34" charset="0"/>
              <a:buChar char="•"/>
            </a:pPr>
            <a:r>
              <a:rPr lang="en-US" sz="1200" b="0" i="0" dirty="0">
                <a:solidFill>
                  <a:srgbClr val="222222"/>
                </a:solidFill>
                <a:effectLst/>
              </a:rPr>
              <a:t>Applies when the peer STA(s) supports the mechanism</a:t>
            </a:r>
          </a:p>
          <a:p>
            <a:pPr>
              <a:buFont typeface="Arial" panose="020B0604020202020204" pitchFamily="34" charset="0"/>
              <a:buChar char="•"/>
            </a:pPr>
            <a:endParaRPr lang="en-US" sz="1200" b="0" i="0" dirty="0">
              <a:solidFill>
                <a:srgbClr val="222222"/>
              </a:solidFill>
              <a:effectLst/>
            </a:endParaRPr>
          </a:p>
          <a:p>
            <a:r>
              <a:rPr lang="en-US" sz="1200" b="0" i="1" dirty="0">
                <a:solidFill>
                  <a:srgbClr val="222222"/>
                </a:solidFill>
                <a:effectLst/>
              </a:rPr>
              <a:t>Note: Discussed in several sessions and several submissions discuss similar concept, ref: </a:t>
            </a:r>
            <a:r>
              <a:rPr lang="en-US" sz="1200" b="0" i="1" dirty="0">
                <a:solidFill>
                  <a:srgbClr val="222222"/>
                </a:solidFill>
                <a:effectLst/>
                <a:hlinkClick r:id="rId6"/>
              </a:rPr>
              <a:t>23/2040</a:t>
            </a:r>
            <a:r>
              <a:rPr lang="en-US" sz="1200" b="0" i="1" dirty="0">
                <a:solidFill>
                  <a:srgbClr val="222222"/>
                </a:solidFill>
                <a:effectLst/>
              </a:rPr>
              <a:t>, </a:t>
            </a:r>
            <a:r>
              <a:rPr lang="en-US" sz="1200" b="0" i="1" dirty="0">
                <a:solidFill>
                  <a:srgbClr val="222222"/>
                </a:solidFill>
                <a:effectLst/>
                <a:hlinkClick r:id="rId7"/>
              </a:rPr>
              <a:t>23/2002</a:t>
            </a:r>
            <a:r>
              <a:rPr lang="en-US" sz="1200" b="0" i="1" dirty="0">
                <a:solidFill>
                  <a:srgbClr val="222222"/>
                </a:solidFill>
                <a:effectLst/>
              </a:rPr>
              <a:t>, </a:t>
            </a:r>
            <a:r>
              <a:rPr lang="en-US" sz="1200" b="0" i="1" dirty="0">
                <a:solidFill>
                  <a:srgbClr val="222222"/>
                </a:solidFill>
                <a:effectLst/>
                <a:hlinkClick r:id="rId8"/>
              </a:rPr>
              <a:t>23/1103</a:t>
            </a:r>
            <a:r>
              <a:rPr lang="en-US" sz="1200" b="0" i="1" dirty="0">
                <a:solidFill>
                  <a:srgbClr val="222222"/>
                </a:solidFill>
                <a:effectLst/>
              </a:rPr>
              <a:t>, </a:t>
            </a:r>
            <a:r>
              <a:rPr lang="en-US" sz="1200" b="0" i="1" dirty="0">
                <a:solidFill>
                  <a:srgbClr val="222222"/>
                </a:solidFill>
                <a:effectLst/>
                <a:hlinkClick r:id="rId9"/>
              </a:rPr>
              <a:t>24/0097</a:t>
            </a:r>
            <a:endParaRPr lang="en-US" sz="1200" b="0" i="1" dirty="0">
              <a:solidFill>
                <a:srgbClr val="222222"/>
              </a:solidFill>
            </a:endParaRP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1329340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Submissions – Distributed RU – Cont. </a:t>
            </a:r>
          </a:p>
          <a:p>
            <a:pPr lvl="1">
              <a:buFont typeface="Arial" panose="020B0604020202020204" pitchFamily="34" charset="0"/>
              <a:buChar char="•"/>
            </a:pPr>
            <a:r>
              <a:rPr lang="en-US" sz="1100" dirty="0">
                <a:hlinkClick r:id="rId2"/>
              </a:rPr>
              <a:t>24/0476</a:t>
            </a:r>
            <a:r>
              <a:rPr lang="en-US" sz="1100" dirty="0"/>
              <a:t> Tone Plan Design Principles for Distributed RU		Bo Gong	 Q&amp;A</a:t>
            </a:r>
          </a:p>
          <a:p>
            <a:pPr lvl="1">
              <a:buFont typeface="Arial" panose="020B0604020202020204" pitchFamily="34" charset="0"/>
              <a:buChar char="•"/>
            </a:pPr>
            <a:r>
              <a:rPr lang="en-US" sz="1100" dirty="0">
                <a:solidFill>
                  <a:srgbClr val="FF0000"/>
                </a:solidFill>
                <a:hlinkClick r:id="rId3"/>
              </a:rPr>
              <a:t>24/0500</a:t>
            </a:r>
            <a:r>
              <a:rPr lang="en-US" sz="1100" dirty="0">
                <a:solidFill>
                  <a:srgbClr val="FF0000"/>
                </a:solidFill>
              </a:rPr>
              <a:t> </a:t>
            </a:r>
            <a:r>
              <a:rPr lang="en-US" sz="1100" dirty="0"/>
              <a:t>Follow up on high level thoughts on </a:t>
            </a:r>
            <a:r>
              <a:rPr lang="en-US" sz="1100" dirty="0" err="1"/>
              <a:t>dRU</a:t>
            </a:r>
            <a:r>
              <a:rPr lang="en-US" sz="1100" dirty="0"/>
              <a:t> design		Lin Yang	 </a:t>
            </a:r>
          </a:p>
          <a:p>
            <a:pPr lvl="1">
              <a:buFont typeface="Arial" panose="020B0604020202020204" pitchFamily="34" charset="0"/>
              <a:buChar char="•"/>
            </a:pPr>
            <a:r>
              <a:rPr lang="en-US" sz="1100" dirty="0">
                <a:solidFill>
                  <a:srgbClr val="FF0000"/>
                </a:solidFill>
                <a:hlinkClick r:id="rId4"/>
              </a:rPr>
              <a:t>24/0501</a:t>
            </a:r>
            <a:r>
              <a:rPr lang="en-US" sz="1100" dirty="0">
                <a:solidFill>
                  <a:srgbClr val="FF0000"/>
                </a:solidFill>
              </a:rPr>
              <a:t> </a:t>
            </a:r>
            <a:r>
              <a:rPr lang="en-US" sz="1100" dirty="0"/>
              <a:t>Pilot design considerations for </a:t>
            </a:r>
            <a:r>
              <a:rPr lang="en-US" sz="1100" dirty="0" err="1"/>
              <a:t>dRU</a:t>
            </a:r>
            <a:r>
              <a:rPr lang="en-US" sz="1100" dirty="0"/>
              <a:t>				Lin Yang</a:t>
            </a:r>
          </a:p>
          <a:p>
            <a:pPr lvl="1">
              <a:buFont typeface="Arial" panose="020B0604020202020204" pitchFamily="34" charset="0"/>
              <a:buChar char="•"/>
            </a:pPr>
            <a:r>
              <a:rPr lang="en-US" sz="1100" dirty="0">
                <a:hlinkClick r:id="rId5"/>
              </a:rPr>
              <a:t>24/0520</a:t>
            </a:r>
            <a:r>
              <a:rPr lang="en-US" sz="1100" dirty="0"/>
              <a:t> Discussion on DRU						Mahmoud Kamel </a:t>
            </a:r>
            <a:endParaRPr lang="en-GB" sz="1400" dirty="0"/>
          </a:p>
          <a:p>
            <a:pPr>
              <a:buFont typeface="Arial" panose="020B0604020202020204" pitchFamily="34" charset="0"/>
              <a:buChar char="•"/>
            </a:pPr>
            <a:r>
              <a:rPr lang="en-GB" sz="1400" dirty="0"/>
              <a:t>Submissions – Miscellaneous part 2 (Modulation/MIMO/preamble, etc.)</a:t>
            </a:r>
          </a:p>
          <a:p>
            <a:pPr lvl="1">
              <a:buFont typeface="Arial" panose="020B0604020202020204" pitchFamily="34" charset="0"/>
              <a:buChar char="•"/>
            </a:pPr>
            <a:r>
              <a:rPr lang="en-US" sz="1100" dirty="0">
                <a:hlinkClick r:id="rId6"/>
              </a:rPr>
              <a:t>24/0409</a:t>
            </a:r>
            <a:r>
              <a:rPr lang="en-US" sz="1100" dirty="0"/>
              <a:t> Hierarchical Modulation for 802.11					</a:t>
            </a:r>
            <a:r>
              <a:rPr lang="en-US" sz="1100" dirty="0" err="1"/>
              <a:t>Vamadevan</a:t>
            </a:r>
            <a:r>
              <a:rPr lang="en-US" sz="1100" dirty="0"/>
              <a:t> Namboodiri	</a:t>
            </a:r>
          </a:p>
          <a:p>
            <a:pPr lvl="1">
              <a:buFont typeface="Arial" panose="020B0604020202020204" pitchFamily="34" charset="0"/>
              <a:buChar char="•"/>
            </a:pPr>
            <a:r>
              <a:rPr lang="en-US" sz="1100" dirty="0">
                <a:hlinkClick r:id="rId7"/>
              </a:rPr>
              <a:t>24/0457</a:t>
            </a:r>
            <a:r>
              <a:rPr lang="en-US" sz="1100" dirty="0"/>
              <a:t>*	Hierarchical Modulation_for_802.11_initial_results		</a:t>
            </a:r>
            <a:r>
              <a:rPr lang="en-US" sz="1100" dirty="0" err="1"/>
              <a:t>Vamadevan</a:t>
            </a:r>
            <a:r>
              <a:rPr lang="en-US" sz="1100" dirty="0"/>
              <a:t> Namboodiri</a:t>
            </a:r>
          </a:p>
          <a:p>
            <a:pPr lvl="1">
              <a:buFont typeface="Arial" panose="020B0604020202020204" pitchFamily="34" charset="0"/>
              <a:buChar char="•"/>
            </a:pPr>
            <a:r>
              <a:rPr lang="en-US" sz="1100" dirty="0">
                <a:hlinkClick r:id="rId8"/>
              </a:rPr>
              <a:t>24/0417</a:t>
            </a:r>
            <a:r>
              <a:rPr lang="en-US" sz="1100" dirty="0"/>
              <a:t> Impact of Tx EVM on MIMO Detection Follow Up			Genadiy Tsodik</a:t>
            </a:r>
          </a:p>
          <a:p>
            <a:pPr lvl="1">
              <a:buFont typeface="Arial" panose="020B0604020202020204" pitchFamily="34" charset="0"/>
              <a:buChar char="•"/>
            </a:pPr>
            <a:r>
              <a:rPr lang="en-GB" sz="1100" dirty="0">
                <a:solidFill>
                  <a:srgbClr val="FF0000"/>
                </a:solidFill>
                <a:hlinkClick r:id="rId9"/>
              </a:rPr>
              <a:t>24/0428</a:t>
            </a:r>
            <a:r>
              <a:rPr lang="en-GB" sz="1100" dirty="0"/>
              <a:t> UHR preamble design options						Sigurd Schelstraete	</a:t>
            </a:r>
          </a:p>
          <a:p>
            <a:pPr lvl="1">
              <a:buFont typeface="Arial" panose="020B0604020202020204" pitchFamily="34" charset="0"/>
              <a:buChar char="•"/>
            </a:pPr>
            <a:r>
              <a:rPr lang="en-US" sz="1100" dirty="0">
                <a:hlinkClick r:id="rId10"/>
              </a:rPr>
              <a:t>24/0435</a:t>
            </a:r>
            <a:r>
              <a:rPr lang="en-US" sz="1100" dirty="0"/>
              <a:t> Ideas related to achieving (Ultra) High Reliability			Leif Wilhelmsson	</a:t>
            </a:r>
          </a:p>
          <a:p>
            <a:pPr lvl="1">
              <a:buFont typeface="Arial" panose="020B0604020202020204" pitchFamily="34" charset="0"/>
              <a:buChar char="•"/>
            </a:pPr>
            <a:r>
              <a:rPr lang="en-US" sz="1100" dirty="0">
                <a:hlinkClick r:id="rId11"/>
              </a:rPr>
              <a:t>24/0437</a:t>
            </a:r>
            <a:r>
              <a:rPr lang="en-US" sz="1100" dirty="0"/>
              <a:t> Interference Mitigation for Improved Reliability – More Insights	Shimi Shilo</a:t>
            </a:r>
          </a:p>
          <a:p>
            <a:pPr lvl="1">
              <a:buFont typeface="Arial" panose="020B0604020202020204" pitchFamily="34" charset="0"/>
              <a:buChar char="•"/>
            </a:pPr>
            <a:r>
              <a:rPr lang="en-GB" sz="1100" dirty="0">
                <a:hlinkClick r:id="rId12"/>
              </a:rPr>
              <a:t>24/0508</a:t>
            </a:r>
            <a:r>
              <a:rPr lang="en-GB" sz="1100" dirty="0"/>
              <a:t> Extended 6 GHz channelization					Thomas Derham	</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100" b="0" i="0" u="none" strike="noStrike" kern="0" cap="none" spc="0" normalizeH="0" baseline="0" noProof="0" dirty="0">
                <a:ln>
                  <a:noFill/>
                </a:ln>
                <a:solidFill>
                  <a:srgbClr val="000000"/>
                </a:solidFill>
                <a:effectLst/>
                <a:uLnTx/>
                <a:uFillTx/>
                <a:latin typeface="Times New Roman"/>
                <a:ea typeface="MS Gothic"/>
                <a:cs typeface="+mn-cs"/>
              </a:rPr>
              <a:t>*Requested to be presented immediately after 24/409</a:t>
            </a:r>
            <a:endParaRPr kumimoji="0" lang="en-US" sz="1100" b="0" i="0" u="none" strike="noStrike" kern="0" cap="none" spc="0" normalizeH="0" baseline="0" noProof="0" dirty="0">
              <a:ln>
                <a:noFill/>
              </a:ln>
              <a:solidFill>
                <a:srgbClr val="000000"/>
              </a:solidFill>
              <a:effectLst/>
              <a:uLnTx/>
              <a:uFillTx/>
              <a:latin typeface="Times New Roman"/>
              <a:ea typeface="MS Gothic"/>
              <a:cs typeface="+mn-cs"/>
            </a:endParaRPr>
          </a:p>
          <a:p>
            <a:pPr marL="0" lvl="0" indent="0"/>
            <a:endParaRPr lang="en-GB"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962657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3 (second cut-off)</a:t>
            </a:r>
          </a:p>
          <a:p>
            <a:pPr lvl="1">
              <a:buFont typeface="Arial" panose="020B0604020202020204" pitchFamily="34" charset="0"/>
              <a:buChar char="•"/>
            </a:pPr>
            <a:r>
              <a:rPr lang="en-GB" sz="1200" dirty="0"/>
              <a:t>Pending SPs (TBD) – 10 mins</a:t>
            </a:r>
          </a:p>
          <a:p>
            <a:pPr lvl="2">
              <a:buFont typeface="Arial" panose="020B0604020202020204" pitchFamily="34" charset="0"/>
              <a:buChar char="•"/>
            </a:pPr>
            <a:r>
              <a:rPr lang="en-US" sz="1000" dirty="0">
                <a:solidFill>
                  <a:schemeClr val="tx1"/>
                </a:solidFill>
              </a:rPr>
              <a:t>SP on Relay [10’] – see next slide</a:t>
            </a:r>
          </a:p>
          <a:p>
            <a:pPr lvl="2">
              <a:buFont typeface="Arial" panose="020B0604020202020204" pitchFamily="34" charset="0"/>
              <a:buChar char="•"/>
            </a:pPr>
            <a:r>
              <a:rPr lang="en-US" sz="1000" dirty="0">
                <a:solidFill>
                  <a:schemeClr val="tx1"/>
                </a:solidFill>
              </a:rPr>
              <a:t>SP on ??</a:t>
            </a:r>
          </a:p>
          <a:p>
            <a:pPr lvl="1">
              <a:buFont typeface="Arial" panose="020B0604020202020204" pitchFamily="34" charset="0"/>
              <a:buChar char="•"/>
            </a:pPr>
            <a:r>
              <a:rPr lang="en-GB" sz="1200" dirty="0">
                <a:hlinkClick r:id="rId2"/>
              </a:rPr>
              <a:t>23/2211</a:t>
            </a:r>
            <a:r>
              <a:rPr lang="en-GB" sz="1200" dirty="0"/>
              <a:t> TXOP bandwidth expansion				Shawn Kim	</a:t>
            </a:r>
          </a:p>
          <a:p>
            <a:pPr lvl="1">
              <a:buFont typeface="Arial" panose="020B0604020202020204" pitchFamily="34" charset="0"/>
              <a:buChar char="•"/>
            </a:pPr>
            <a:r>
              <a:rPr lang="en-GB" sz="1200" dirty="0">
                <a:hlinkClick r:id="rId3"/>
              </a:rPr>
              <a:t>24/0031</a:t>
            </a:r>
            <a:r>
              <a:rPr lang="en-GB" sz="1200" dirty="0"/>
              <a:t> Deterministic Backoff					Menzo Wentink </a:t>
            </a:r>
          </a:p>
          <a:p>
            <a:pPr lvl="1">
              <a:buFont typeface="Arial" panose="020B0604020202020204" pitchFamily="34" charset="0"/>
              <a:buChar char="•"/>
            </a:pPr>
            <a:r>
              <a:rPr lang="en-GB" sz="1200" dirty="0">
                <a:hlinkClick r:id="rId4"/>
              </a:rPr>
              <a:t>24/0042</a:t>
            </a:r>
            <a:r>
              <a:rPr lang="en-GB" sz="1200" dirty="0"/>
              <a:t> Thoughts on Flexible Control frames			George Cherian</a:t>
            </a:r>
          </a:p>
          <a:p>
            <a:pPr lvl="1">
              <a:buFont typeface="Arial" panose="020B0604020202020204" pitchFamily="34" charset="0"/>
              <a:buChar char="•"/>
            </a:pPr>
            <a:r>
              <a:rPr lang="en-GB" sz="1200" dirty="0">
                <a:hlinkClick r:id="rId5"/>
              </a:rPr>
              <a:t>24/0052</a:t>
            </a:r>
            <a:r>
              <a:rPr lang="en-GB" sz="1200" dirty="0"/>
              <a:t> Seamless Roaming details				Duncan Ho 	</a:t>
            </a:r>
          </a:p>
          <a:p>
            <a:pPr lvl="1">
              <a:buFont typeface="Arial" panose="020B0604020202020204" pitchFamily="34" charset="0"/>
              <a:buChar char="•"/>
            </a:pPr>
            <a:r>
              <a:rPr lang="en-GB" sz="1200" dirty="0">
                <a:hlinkClick r:id="rId6"/>
              </a:rPr>
              <a:t>24/0073</a:t>
            </a:r>
            <a:r>
              <a:rPr lang="en-GB" sz="1200" dirty="0"/>
              <a:t> Thoughts on proxy SCS				Guogang Huang</a:t>
            </a:r>
          </a:p>
          <a:p>
            <a:pPr lvl="1">
              <a:buFont typeface="Arial" panose="020B0604020202020204" pitchFamily="34" charset="0"/>
              <a:buChar char="•"/>
            </a:pPr>
            <a:r>
              <a:rPr lang="en-US" sz="1200" dirty="0">
                <a:hlinkClick r:id="rId7"/>
              </a:rPr>
              <a:t>24/0074</a:t>
            </a:r>
            <a:r>
              <a:rPr lang="en-US" sz="1200" dirty="0"/>
              <a:t> Relay operation follow-up				Guogang Huang </a:t>
            </a:r>
            <a:r>
              <a:rPr lang="en-GB"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799603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a:xfrm>
            <a:off x="685800" y="1981200"/>
            <a:ext cx="7770813" cy="4494213"/>
          </a:xfrm>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Relay</a:t>
            </a:r>
            <a:r>
              <a:rPr lang="en-US" sz="1200" dirty="0">
                <a:latin typeface="Times New Roman" panose="02020603050405020304" pitchFamily="18" charset="0"/>
                <a:ea typeface="Calibri" panose="020F0502020204030204" pitchFamily="34" charset="0"/>
                <a:cs typeface="Times New Roman" panose="02020603050405020304" pitchFamily="18" charset="0"/>
              </a:rPr>
              <a:t>:</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support to define a relay protocol in 11bn?</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A UHR relay forwards frames between an AP and a non-AP STA.</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The details of the relay protocol are TBD.</a:t>
            </a:r>
          </a:p>
          <a:p>
            <a:pPr marL="0">
              <a:lnSpc>
                <a:spcPct val="107000"/>
              </a:lnSpc>
              <a:spcBef>
                <a:spcPts val="0"/>
              </a:spcBef>
              <a:spcAft>
                <a:spcPts val="0"/>
              </a:spcAft>
            </a:pPr>
            <a:r>
              <a:rPr lang="en-US" sz="1200" b="0" i="1" dirty="0">
                <a:solidFill>
                  <a:srgbClr val="222222"/>
                </a:solidFill>
                <a:effectLst/>
              </a:rPr>
              <a:t>Note: Discussed in several sessions and several submissions discuss similar concept, ref: </a:t>
            </a:r>
            <a:r>
              <a:rPr lang="pt-BR" sz="1200" b="0" i="1" dirty="0">
                <a:solidFill>
                  <a:srgbClr val="222222"/>
                </a:solidFill>
                <a:effectLst/>
                <a:hlinkClick r:id="rId2"/>
              </a:rPr>
              <a:t>22/1908r1</a:t>
            </a:r>
            <a:r>
              <a:rPr lang="pt-BR" sz="1200" b="0" i="1" dirty="0">
                <a:solidFill>
                  <a:srgbClr val="222222"/>
                </a:solidFill>
                <a:effectLst/>
              </a:rPr>
              <a:t>, </a:t>
            </a:r>
            <a:r>
              <a:rPr lang="pt-BR" sz="1200" b="0" i="1" dirty="0">
                <a:solidFill>
                  <a:srgbClr val="222222"/>
                </a:solidFill>
                <a:effectLst/>
                <a:hlinkClick r:id="rId3"/>
              </a:rPr>
              <a:t>23/1138r1</a:t>
            </a:r>
            <a:r>
              <a:rPr lang="pt-BR" sz="1200" b="0" i="1" dirty="0">
                <a:solidFill>
                  <a:srgbClr val="222222"/>
                </a:solidFill>
                <a:effectLst/>
              </a:rPr>
              <a:t>, </a:t>
            </a:r>
            <a:r>
              <a:rPr lang="pt-BR" sz="1200" b="0" i="1" dirty="0">
                <a:solidFill>
                  <a:srgbClr val="222222"/>
                </a:solidFill>
                <a:effectLst/>
                <a:hlinkClick r:id="rId4"/>
              </a:rPr>
              <a:t>23/1139r0</a:t>
            </a:r>
            <a:r>
              <a:rPr lang="pt-BR" sz="1200" b="0" i="1" dirty="0">
                <a:solidFill>
                  <a:srgbClr val="222222"/>
                </a:solidFill>
                <a:effectLst/>
              </a:rPr>
              <a:t>, </a:t>
            </a:r>
            <a:r>
              <a:rPr lang="pt-BR" sz="1200" b="0" i="1" dirty="0">
                <a:solidFill>
                  <a:srgbClr val="222222"/>
                </a:solidFill>
                <a:effectLst/>
                <a:hlinkClick r:id="rId5"/>
              </a:rPr>
              <a:t>23/1146r1</a:t>
            </a:r>
            <a:r>
              <a:rPr lang="pt-BR" sz="1200" b="0" i="1" dirty="0">
                <a:solidFill>
                  <a:srgbClr val="222222"/>
                </a:solidFill>
                <a:effectLst/>
              </a:rPr>
              <a:t>, </a:t>
            </a:r>
            <a:r>
              <a:rPr lang="pt-BR" sz="1200" b="0" i="1" dirty="0">
                <a:solidFill>
                  <a:srgbClr val="222222"/>
                </a:solidFill>
                <a:effectLst/>
                <a:hlinkClick r:id="rId6"/>
              </a:rPr>
              <a:t>23/1175r0</a:t>
            </a:r>
            <a:r>
              <a:rPr lang="pt-BR" sz="1200" b="0" i="1" dirty="0">
                <a:solidFill>
                  <a:srgbClr val="222222"/>
                </a:solidFill>
                <a:effectLst/>
              </a:rPr>
              <a:t>, </a:t>
            </a:r>
            <a:r>
              <a:rPr lang="pt-BR" sz="1200" b="0" i="1" dirty="0">
                <a:solidFill>
                  <a:srgbClr val="222222"/>
                </a:solidFill>
                <a:effectLst/>
                <a:hlinkClick r:id="rId7"/>
              </a:rPr>
              <a:t>23/1450r0</a:t>
            </a:r>
            <a:r>
              <a:rPr lang="pt-BR" sz="1200" b="0" i="1" dirty="0">
                <a:solidFill>
                  <a:srgbClr val="222222"/>
                </a:solidFill>
                <a:effectLst/>
              </a:rPr>
              <a:t>, </a:t>
            </a:r>
            <a:r>
              <a:rPr lang="pt-BR" sz="1200" b="0" i="1" dirty="0">
                <a:solidFill>
                  <a:srgbClr val="222222"/>
                </a:solidFill>
                <a:effectLst/>
                <a:hlinkClick r:id="rId8"/>
              </a:rPr>
              <a:t>23/1517r0</a:t>
            </a:r>
            <a:r>
              <a:rPr lang="pt-BR" sz="1200" b="0" i="1" dirty="0">
                <a:solidFill>
                  <a:srgbClr val="222222"/>
                </a:solidFill>
                <a:effectLst/>
              </a:rPr>
              <a:t>, </a:t>
            </a:r>
            <a:r>
              <a:rPr lang="pt-BR" sz="1200" b="0" i="1" dirty="0">
                <a:solidFill>
                  <a:srgbClr val="222222"/>
                </a:solidFill>
                <a:effectLst/>
                <a:hlinkClick r:id="rId9"/>
              </a:rPr>
              <a:t>23/1518r0</a:t>
            </a:r>
            <a:r>
              <a:rPr lang="pt-BR" sz="1200" b="0" i="1" dirty="0">
                <a:solidFill>
                  <a:srgbClr val="222222"/>
                </a:solidFill>
                <a:effectLst/>
              </a:rPr>
              <a:t>, </a:t>
            </a:r>
            <a:r>
              <a:rPr lang="pt-BR" sz="1200" b="0" i="1" dirty="0">
                <a:solidFill>
                  <a:srgbClr val="222222"/>
                </a:solidFill>
                <a:effectLst/>
                <a:hlinkClick r:id="rId7"/>
              </a:rPr>
              <a:t>23/1450r1</a:t>
            </a:r>
            <a:r>
              <a:rPr lang="pt-BR" sz="1200" b="0" i="1" dirty="0">
                <a:solidFill>
                  <a:srgbClr val="222222"/>
                </a:solidFill>
                <a:effectLst/>
              </a:rPr>
              <a:t>, </a:t>
            </a:r>
            <a:r>
              <a:rPr lang="pt-BR" sz="1200" b="0" i="1" dirty="0">
                <a:solidFill>
                  <a:srgbClr val="222222"/>
                </a:solidFill>
                <a:effectLst/>
                <a:hlinkClick r:id="rId10"/>
              </a:rPr>
              <a:t>23/1838r0</a:t>
            </a:r>
            <a:r>
              <a:rPr lang="pt-BR" sz="1200" b="0" i="1" dirty="0">
                <a:solidFill>
                  <a:srgbClr val="222222"/>
                </a:solidFill>
                <a:effectLst/>
              </a:rPr>
              <a:t>, </a:t>
            </a:r>
            <a:r>
              <a:rPr lang="pt-BR" sz="1200" b="0" i="1" dirty="0">
                <a:solidFill>
                  <a:srgbClr val="222222"/>
                </a:solidFill>
                <a:effectLst/>
                <a:hlinkClick r:id="rId11"/>
              </a:rPr>
              <a:t>23/1839r0</a:t>
            </a:r>
            <a:r>
              <a:rPr lang="pt-BR" sz="1200" b="0" i="1" dirty="0">
                <a:solidFill>
                  <a:srgbClr val="222222"/>
                </a:solidFill>
                <a:effectLst/>
              </a:rPr>
              <a:t>, </a:t>
            </a:r>
            <a:r>
              <a:rPr lang="pt-BR" sz="1200" b="0" i="1" dirty="0">
                <a:solidFill>
                  <a:srgbClr val="222222"/>
                </a:solidFill>
                <a:effectLst/>
                <a:hlinkClick r:id="rId12"/>
              </a:rPr>
              <a:t>23/1840r2</a:t>
            </a:r>
            <a:r>
              <a:rPr lang="pt-BR" sz="1200" b="0" i="1" dirty="0">
                <a:solidFill>
                  <a:srgbClr val="222222"/>
                </a:solidFill>
                <a:effectLst/>
              </a:rPr>
              <a:t>, </a:t>
            </a:r>
            <a:r>
              <a:rPr lang="pt-BR" sz="1200" b="0" i="1" dirty="0">
                <a:solidFill>
                  <a:srgbClr val="222222"/>
                </a:solidFill>
                <a:effectLst/>
                <a:hlinkClick r:id="rId13"/>
              </a:rPr>
              <a:t>23/1889r0</a:t>
            </a:r>
            <a:r>
              <a:rPr lang="pt-BR" sz="1200" b="0" i="1" dirty="0">
                <a:solidFill>
                  <a:srgbClr val="222222"/>
                </a:solidFill>
                <a:effectLst/>
              </a:rPr>
              <a:t>, </a:t>
            </a:r>
            <a:r>
              <a:rPr lang="pt-BR" sz="1200" b="0" i="1" dirty="0">
                <a:solidFill>
                  <a:srgbClr val="222222"/>
                </a:solidFill>
                <a:effectLst/>
                <a:hlinkClick r:id="rId14"/>
              </a:rPr>
              <a:t>23/1899r0</a:t>
            </a:r>
            <a:r>
              <a:rPr lang="pt-BR" sz="1200" b="0" i="1" dirty="0">
                <a:solidFill>
                  <a:srgbClr val="222222"/>
                </a:solidFill>
                <a:effectLst/>
              </a:rPr>
              <a:t>, </a:t>
            </a:r>
            <a:r>
              <a:rPr lang="pt-BR" sz="1200" b="0" i="1" dirty="0">
                <a:solidFill>
                  <a:srgbClr val="222222"/>
                </a:solidFill>
                <a:effectLst/>
                <a:hlinkClick r:id="rId15"/>
              </a:rPr>
              <a:t>23/1928r0</a:t>
            </a:r>
            <a:r>
              <a:rPr lang="pt-BR" sz="1200" b="0" i="1" dirty="0">
                <a:solidFill>
                  <a:srgbClr val="222222"/>
                </a:solidFill>
                <a:effectLst/>
              </a:rPr>
              <a:t>, </a:t>
            </a:r>
            <a:r>
              <a:rPr lang="pt-BR" sz="1200" b="0" i="1" dirty="0">
                <a:solidFill>
                  <a:srgbClr val="222222"/>
                </a:solidFill>
                <a:effectLst/>
                <a:hlinkClick r:id="rId16"/>
              </a:rPr>
              <a:t>23/1948r0</a:t>
            </a:r>
            <a:r>
              <a:rPr lang="pt-BR" sz="1200" b="0" i="1" dirty="0">
                <a:solidFill>
                  <a:srgbClr val="222222"/>
                </a:solidFill>
                <a:effectLst/>
              </a:rPr>
              <a:t>, </a:t>
            </a:r>
            <a:r>
              <a:rPr lang="pt-BR" sz="1200" b="0" i="1" dirty="0">
                <a:solidFill>
                  <a:srgbClr val="222222"/>
                </a:solidFill>
                <a:effectLst/>
                <a:hlinkClick r:id="rId17"/>
              </a:rPr>
              <a:t>23/1969r0</a:t>
            </a:r>
            <a:r>
              <a:rPr lang="pt-BR" sz="1200" b="0" i="1" dirty="0">
                <a:solidFill>
                  <a:srgbClr val="222222"/>
                </a:solidFill>
                <a:effectLst/>
              </a:rPr>
              <a:t>, </a:t>
            </a:r>
            <a:r>
              <a:rPr lang="pt-BR" sz="1200" b="0" i="1" dirty="0">
                <a:solidFill>
                  <a:srgbClr val="222222"/>
                </a:solidFill>
                <a:effectLst/>
                <a:hlinkClick r:id="rId18"/>
              </a:rPr>
              <a:t>23/1955r1,</a:t>
            </a:r>
            <a:r>
              <a:rPr lang="pt-BR" sz="1200" b="0" i="1" dirty="0">
                <a:solidFill>
                  <a:srgbClr val="222222"/>
                </a:solidFill>
                <a:effectLst/>
              </a:rPr>
              <a:t> </a:t>
            </a:r>
            <a:r>
              <a:rPr lang="pt-BR" sz="1200" b="0" i="1" dirty="0">
                <a:solidFill>
                  <a:srgbClr val="222222"/>
                </a:solidFill>
                <a:effectLst/>
                <a:hlinkClick r:id="rId19"/>
              </a:rPr>
              <a:t>23/2217r1</a:t>
            </a:r>
            <a:r>
              <a:rPr lang="pt-BR" sz="1200" b="0" i="1" dirty="0">
                <a:solidFill>
                  <a:srgbClr val="222222"/>
                </a:solidFill>
                <a:effectLst/>
              </a:rPr>
              <a:t>, </a:t>
            </a:r>
            <a:r>
              <a:rPr lang="pt-BR" sz="1200" b="0" i="1" dirty="0">
                <a:solidFill>
                  <a:srgbClr val="222222"/>
                </a:solidFill>
                <a:effectLst/>
                <a:hlinkClick r:id="rId20"/>
              </a:rPr>
              <a:t>24/74r0</a:t>
            </a:r>
            <a:r>
              <a:rPr lang="pt-BR" sz="1200" b="0" i="1" dirty="0">
                <a:solidFill>
                  <a:srgbClr val="222222"/>
                </a:solidFill>
                <a:effectLst/>
              </a:rPr>
              <a:t>, </a:t>
            </a:r>
            <a:r>
              <a:rPr lang="pt-BR" sz="1200" b="0" i="1" dirty="0">
                <a:solidFill>
                  <a:srgbClr val="222222"/>
                </a:solidFill>
                <a:effectLst/>
                <a:hlinkClick r:id="rId21"/>
              </a:rPr>
              <a:t>24/105r0</a:t>
            </a:r>
            <a:r>
              <a:rPr lang="pt-BR" sz="1200" b="0" i="1" dirty="0">
                <a:solidFill>
                  <a:srgbClr val="222222"/>
                </a:solidFill>
                <a:effectLst/>
              </a:rPr>
              <a:t>, </a:t>
            </a:r>
            <a:r>
              <a:rPr lang="pt-BR" sz="1200" b="0" i="1" dirty="0">
                <a:solidFill>
                  <a:srgbClr val="222222"/>
                </a:solidFill>
                <a:effectLst/>
                <a:hlinkClick r:id="rId22"/>
              </a:rPr>
              <a:t>24/385r0</a:t>
            </a:r>
            <a:r>
              <a:rPr lang="pt-BR" sz="1200" b="0" i="1" dirty="0">
                <a:solidFill>
                  <a:srgbClr val="222222"/>
                </a:solidFill>
                <a:effectLst/>
              </a:rPr>
              <a:t>, </a:t>
            </a:r>
            <a:r>
              <a:rPr lang="pt-BR" sz="1200" b="0" i="1" dirty="0">
                <a:solidFill>
                  <a:srgbClr val="222222"/>
                </a:solidFill>
                <a:effectLst/>
                <a:hlinkClick r:id="rId23"/>
              </a:rPr>
              <a:t>24/386r0</a:t>
            </a:r>
            <a:endParaRPr lang="en-US" sz="1200" b="0" i="1" dirty="0">
              <a:solidFill>
                <a:srgbClr val="222222"/>
              </a:solidFill>
              <a:effectLst/>
            </a:endParaRPr>
          </a:p>
          <a:p>
            <a:pPr marL="0">
              <a:lnSpc>
                <a:spcPct val="107000"/>
              </a:lnSpc>
              <a:spcBef>
                <a:spcPts val="0"/>
              </a:spcBef>
              <a:spcAft>
                <a:spcPts val="0"/>
              </a:spcAft>
            </a:pPr>
            <a:endParaRPr lang="en-US" sz="1200" b="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nSpc>
                <a:spcPct val="107000"/>
              </a:lnSpc>
              <a:spcBef>
                <a:spcPts val="0"/>
              </a:spcBef>
              <a:spcAft>
                <a:spcPts val="0"/>
              </a:spcAft>
            </a:pPr>
            <a:endParaRPr lang="en-US" sz="1200" b="0" dirty="0">
              <a:latin typeface="Times New Roman" panose="02020603050405020304" pitchFamily="18" charset="0"/>
              <a:ea typeface="Calibri" panose="020F0502020204030204" pitchFamily="34" charset="0"/>
              <a:cs typeface="Times New Roman" panose="02020603050405020304" pitchFamily="18" charset="0"/>
            </a:endParaRPr>
          </a:p>
          <a:p>
            <a:pPr marL="0">
              <a:lnSpc>
                <a:spcPct val="107000"/>
              </a:lnSpc>
              <a:spcBef>
                <a:spcPts val="0"/>
              </a:spcBef>
              <a:spcAft>
                <a:spcPts val="0"/>
              </a:spcAft>
            </a:pPr>
            <a:r>
              <a:rPr lang="en-US" sz="1200" dirty="0">
                <a:latin typeface="Times New Roman" panose="02020603050405020304" pitchFamily="18" charset="0"/>
                <a:ea typeface="Calibri" panose="020F0502020204030204" pitchFamily="34" charset="0"/>
                <a:cs typeface="Times New Roman" panose="02020603050405020304" pitchFamily="18" charset="0"/>
              </a:rPr>
              <a:t>SP 2 on ??:</a:t>
            </a:r>
          </a:p>
          <a:p>
            <a:pPr marL="0">
              <a:lnSpc>
                <a:spcPct val="107000"/>
              </a:lnSpc>
              <a:spcBef>
                <a:spcPts val="0"/>
              </a:spcBef>
              <a:spcAft>
                <a:spcPts val="0"/>
              </a:spcAft>
            </a:pPr>
            <a:endParaRPr lang="en-US" sz="1200" b="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8719427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UEQM</a:t>
            </a:r>
          </a:p>
          <a:p>
            <a:pPr lvl="1">
              <a:buFont typeface="Arial" panose="020B0604020202020204" pitchFamily="34" charset="0"/>
              <a:buChar char="•"/>
            </a:pPr>
            <a:r>
              <a:rPr lang="en-GB" sz="1200" dirty="0">
                <a:solidFill>
                  <a:srgbClr val="FF0000"/>
                </a:solidFill>
                <a:hlinkClick r:id="rId2"/>
              </a:rPr>
              <a:t>24/0433</a:t>
            </a:r>
            <a:r>
              <a:rPr lang="en-GB" sz="1200" dirty="0"/>
              <a:t> Analysis on UEQM and UEQ MCS					Ross Jian Yu</a:t>
            </a:r>
          </a:p>
          <a:p>
            <a:pPr lvl="1">
              <a:buFont typeface="Arial" panose="020B0604020202020204" pitchFamily="34" charset="0"/>
              <a:buChar char="•"/>
            </a:pPr>
            <a:r>
              <a:rPr lang="en-GB" sz="1200" dirty="0">
                <a:hlinkClick r:id="rId3"/>
              </a:rPr>
              <a:t>24/0438</a:t>
            </a:r>
            <a:r>
              <a:rPr lang="en-GB" sz="1200" dirty="0"/>
              <a:t> UEQM Benefit Analysis						Rainer Strobel	</a:t>
            </a:r>
          </a:p>
          <a:p>
            <a:pPr lvl="1">
              <a:buFont typeface="Arial" panose="020B0604020202020204" pitchFamily="34" charset="0"/>
              <a:buChar char="•"/>
            </a:pPr>
            <a:r>
              <a:rPr lang="en-GB" sz="1200" dirty="0">
                <a:hlinkClick r:id="rId4"/>
              </a:rPr>
              <a:t>24/0439</a:t>
            </a:r>
            <a:r>
              <a:rPr lang="en-GB" sz="1200" dirty="0"/>
              <a:t> UEQM evaluation and simulation results				Rainer Strobel	</a:t>
            </a:r>
          </a:p>
          <a:p>
            <a:pPr lvl="1">
              <a:buFont typeface="Arial" panose="020B0604020202020204" pitchFamily="34" charset="0"/>
              <a:buChar char="•"/>
            </a:pPr>
            <a:r>
              <a:rPr lang="en-GB" sz="1200" dirty="0">
                <a:hlinkClick r:id="rId5"/>
              </a:rPr>
              <a:t>24/0469</a:t>
            </a:r>
            <a:r>
              <a:rPr lang="en-GB" sz="1200" dirty="0"/>
              <a:t> New MCSs for 11bn 							</a:t>
            </a:r>
            <a:r>
              <a:rPr lang="en-GB" sz="1200" dirty="0" err="1"/>
              <a:t>Shengquan</a:t>
            </a:r>
            <a:r>
              <a:rPr lang="en-GB" sz="1200" dirty="0"/>
              <a:t> Hu	</a:t>
            </a:r>
          </a:p>
          <a:p>
            <a:pPr lvl="1">
              <a:buFont typeface="Arial" panose="020B0604020202020204" pitchFamily="34" charset="0"/>
              <a:buChar char="•"/>
            </a:pPr>
            <a:r>
              <a:rPr lang="en-GB" sz="1200" dirty="0">
                <a:solidFill>
                  <a:srgbClr val="FF0000"/>
                </a:solidFill>
              </a:rPr>
              <a:t>24/0474</a:t>
            </a:r>
            <a:r>
              <a:rPr lang="en-GB" sz="1200" dirty="0"/>
              <a:t> UHR unequal modulation pattern and new MCS			Rui Cao</a:t>
            </a:r>
          </a:p>
          <a:p>
            <a:pPr lvl="1">
              <a:buFont typeface="Arial" panose="020B0604020202020204" pitchFamily="34" charset="0"/>
              <a:buChar char="•"/>
            </a:pPr>
            <a:r>
              <a:rPr lang="en-GB" sz="1200" dirty="0">
                <a:solidFill>
                  <a:srgbClr val="FF0000"/>
                </a:solidFill>
                <a:hlinkClick r:id="rId6"/>
              </a:rPr>
              <a:t>24/0498</a:t>
            </a:r>
            <a:r>
              <a:rPr lang="en-GB" sz="1200" dirty="0"/>
              <a:t> Unequal Modulation in MIMO </a:t>
            </a:r>
            <a:r>
              <a:rPr lang="en-GB" sz="1200" dirty="0" err="1"/>
              <a:t>TxBF</a:t>
            </a:r>
            <a:r>
              <a:rPr lang="en-GB" sz="1200" dirty="0"/>
              <a:t> and New MCS for 11bn	Alice Chen</a:t>
            </a:r>
          </a:p>
          <a:p>
            <a:pPr lvl="1">
              <a:buFont typeface="Arial" panose="020B0604020202020204" pitchFamily="34" charset="0"/>
              <a:buChar char="•"/>
            </a:pPr>
            <a:r>
              <a:rPr lang="en-GB" sz="1200" dirty="0">
                <a:solidFill>
                  <a:srgbClr val="FF0000"/>
                </a:solidFill>
                <a:hlinkClick r:id="rId7"/>
              </a:rPr>
              <a:t>24/0507</a:t>
            </a:r>
            <a:r>
              <a:rPr lang="en-GB" sz="1200" dirty="0"/>
              <a:t> UEQM – Further details						Ron Porat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lvl="0">
              <a:buFont typeface="Arial" panose="020B0604020202020204" pitchFamily="34" charset="0"/>
              <a:buChar char="•"/>
            </a:pPr>
            <a:endParaRPr lang="en-GB"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190019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4 (second cut-off)</a:t>
            </a:r>
          </a:p>
          <a:p>
            <a:pPr lvl="1">
              <a:buFont typeface="Arial" panose="020B0604020202020204" pitchFamily="34" charset="0"/>
              <a:buChar char="•"/>
            </a:pPr>
            <a:r>
              <a:rPr lang="en-GB" sz="1200" dirty="0"/>
              <a:t>Pending SPs (TBD) – 20 mins</a:t>
            </a:r>
          </a:p>
          <a:p>
            <a:pPr lvl="1">
              <a:buFont typeface="Arial" panose="020B0604020202020204" pitchFamily="34" charset="0"/>
              <a:buChar char="•"/>
            </a:pPr>
            <a:r>
              <a:rPr lang="en-GB" sz="1200" dirty="0">
                <a:hlinkClick r:id="rId2"/>
              </a:rPr>
              <a:t>24/0083</a:t>
            </a:r>
            <a:r>
              <a:rPr lang="en-GB" sz="1200" dirty="0"/>
              <a:t> Smooth roaming follow up 2							Liwen Chu	</a:t>
            </a:r>
          </a:p>
          <a:p>
            <a:pPr lvl="1">
              <a:buFont typeface="Arial" panose="020B0604020202020204" pitchFamily="34" charset="0"/>
              <a:buChar char="•"/>
            </a:pPr>
            <a:r>
              <a:rPr lang="en-GB" sz="1200" dirty="0">
                <a:hlinkClick r:id="rId3"/>
              </a:rPr>
              <a:t>24/0090</a:t>
            </a:r>
            <a:r>
              <a:rPr lang="en-GB" sz="1200" dirty="0"/>
              <a:t> Protected Low Latency Communications for MLO				Serhat Erkucuk	</a:t>
            </a:r>
          </a:p>
          <a:p>
            <a:pPr lvl="1">
              <a:buFont typeface="Arial" panose="020B0604020202020204" pitchFamily="34" charset="0"/>
              <a:buChar char="•"/>
            </a:pPr>
            <a:r>
              <a:rPr lang="en-GB" sz="1200" dirty="0">
                <a:hlinkClick r:id="rId4"/>
              </a:rPr>
              <a:t>24/0091</a:t>
            </a:r>
            <a:r>
              <a:rPr lang="en-GB" sz="1200" dirty="0"/>
              <a:t> Enhanced Scheduling Method for Low Latency Traffic – Follow Up	Serhat Erkucuk</a:t>
            </a:r>
            <a:endParaRPr lang="en-GB" sz="1200" b="1" dirty="0"/>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5"/>
              </a:rPr>
              <a:t>24/0094</a:t>
            </a:r>
            <a:r>
              <a:rPr lang="en-GB" sz="1200" b="0" i="0" u="sng" strike="noStrike" kern="1200" dirty="0">
                <a:solidFill>
                  <a:srgbClr val="0563C1"/>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Probe-before-Talk and Unsolicited Unavailability Announcement for Co-ex Management </a:t>
            </a:r>
            <a:r>
              <a:rPr lang="en-GB" sz="1200" b="0" i="0" u="none" strike="noStrike" kern="1200" dirty="0">
                <a:solidFill>
                  <a:srgbClr val="000000"/>
                </a:solidFill>
                <a:effectLst/>
                <a:ea typeface="MS Gothic" panose="020B0609070205080204" pitchFamily="49" charset="-128"/>
              </a:rPr>
              <a:t>Qi Wang</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3718611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400" b="0" dirty="0"/>
              <a:t>Pending SPs (TBD) – 20 mins</a:t>
            </a:r>
          </a:p>
          <a:p>
            <a:pPr>
              <a:buFont typeface="Arial" panose="020B0604020202020204" pitchFamily="34" charset="0"/>
              <a:buChar char="•"/>
            </a:pPr>
            <a:r>
              <a:rPr lang="en-US" sz="1400" b="0" dirty="0">
                <a:hlinkClick r:id="rId2"/>
              </a:rPr>
              <a:t>24/0108</a:t>
            </a:r>
            <a:r>
              <a:rPr lang="en-US" sz="1400" b="0" dirty="0"/>
              <a:t> Triggered Beamforming in TGbn - Follow Up*				Shimi Shilo</a:t>
            </a:r>
          </a:p>
          <a:p>
            <a:pPr>
              <a:buFont typeface="Arial" panose="020B0604020202020204" pitchFamily="34" charset="0"/>
              <a:buChar char="•"/>
            </a:pPr>
            <a:r>
              <a:rPr lang="en-US" sz="1400" b="0" dirty="0">
                <a:hlinkClick r:id="rId3"/>
              </a:rPr>
              <a:t>24/0142</a:t>
            </a:r>
            <a:r>
              <a:rPr lang="en-US" sz="1400" b="0" dirty="0"/>
              <a:t> Residual Interference in CBF							Dana </a:t>
            </a:r>
            <a:r>
              <a:rPr lang="en-US" sz="1400" b="0" dirty="0" err="1"/>
              <a:t>Ciochina</a:t>
            </a:r>
            <a:r>
              <a:rPr lang="en-US" sz="1400" b="0" dirty="0"/>
              <a:t>	</a:t>
            </a:r>
          </a:p>
          <a:p>
            <a:pPr marL="0" indent="0"/>
            <a:r>
              <a:rPr lang="en-US" sz="1400" b="0" dirty="0"/>
              <a:t>*Last Joint submissions from queue prior to second cut-off</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r>
              <a:rPr lang="en-US" dirty="0">
                <a:hlinkClick r:id="rId2"/>
              </a:rPr>
              <a:t>11-24/0171r4</a:t>
            </a:r>
            <a:r>
              <a:rPr lang="en-US" dirty="0"/>
              <a:t> tgbn-motions-list-part-1</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Discuss technical submissions</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and Sigurd Schelstraete (</a:t>
            </a:r>
            <a:r>
              <a:rPr lang="en-GB" sz="1400" dirty="0">
                <a:hlinkClick r:id="rId8"/>
              </a:rPr>
              <a:t>sschelstraete@maxlinear.com</a:t>
            </a:r>
            <a:r>
              <a:rPr lang="en-GB" sz="1400" dirty="0"/>
              <a:t>) </a:t>
            </a:r>
          </a:p>
          <a:p>
            <a:pPr marL="800100" lvl="1">
              <a:buFont typeface="Arial" panose="020B0604020202020204" pitchFamily="34" charset="0"/>
              <a:buChar char="•"/>
            </a:pPr>
            <a:r>
              <a:rPr lang="en-GB" sz="1400" b="1" dirty="0"/>
              <a:t>MAC:</a:t>
            </a:r>
            <a:r>
              <a:rPr lang="en-GB" sz="1400" dirty="0"/>
              <a:t> Jeongki Kim (</a:t>
            </a:r>
            <a:r>
              <a:rPr lang="en-GB" sz="1400" dirty="0">
                <a:hlinkClick r:id="rId9"/>
              </a:rPr>
              <a:t>jeongki.kim.ieee@gmail.com</a:t>
            </a:r>
            <a:r>
              <a:rPr lang="en-GB" sz="1400" dirty="0"/>
              <a:t>), Xiaofei Wang (</a:t>
            </a:r>
            <a:r>
              <a:rPr lang="en-GB" sz="1400" dirty="0">
                <a:hlinkClick r:id="rId10"/>
              </a:rPr>
              <a:t>xiaofei.wang@interdigital.com</a:t>
            </a:r>
            <a:r>
              <a:rPr lang="en-GB" sz="1400" dirty="0"/>
              <a:t>), and Srinivas Kandala (</a:t>
            </a:r>
            <a:r>
              <a:rPr lang="en-GB" sz="1400" dirty="0">
                <a:hlinkClick r:id="rId11"/>
              </a:rPr>
              <a:t>srini.k1@samsung.com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195586</TotalTime>
  <Words>7615</Words>
  <Application>Microsoft Office PowerPoint</Application>
  <PresentationFormat>On-screen Show (4:3)</PresentationFormat>
  <Paragraphs>1876</Paragraphs>
  <Slides>63</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63</vt:i4>
      </vt:variant>
    </vt:vector>
  </HeadingPairs>
  <TitlesOfParts>
    <vt:vector size="74" baseType="lpstr">
      <vt:lpstr>MS Gothic</vt:lpstr>
      <vt:lpstr>PMingLiU</vt:lpstr>
      <vt:lpstr>Arial</vt:lpstr>
      <vt:lpstr>Arial Black</vt:lpstr>
      <vt:lpstr>Arial Unicode MS</vt:lpstr>
      <vt:lpstr>Calibri</vt:lpstr>
      <vt:lpstr>Monotype Sorts</vt:lpstr>
      <vt:lpstr>Times New Roman</vt:lpstr>
      <vt:lpstr>Wingdings</vt:lpstr>
      <vt:lpstr>Office Theme</vt:lpstr>
      <vt:lpstr>Document</vt:lpstr>
      <vt:lpstr>TGbn March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 15</vt:lpstr>
      <vt:lpstr>Submissions List 16</vt:lpstr>
      <vt:lpstr>Submissions List 17</vt:lpstr>
      <vt:lpstr>Submissions List 18</vt:lpstr>
      <vt:lpstr>Submissions List 15</vt:lpstr>
      <vt:lpstr>Monday Joint Agenda-PM2</vt:lpstr>
      <vt:lpstr>Summary from January 2024 meeting</vt:lpstr>
      <vt:lpstr>Approve TG Minutes</vt:lpstr>
      <vt:lpstr>Submissions</vt:lpstr>
      <vt:lpstr>Tuesday PHY Agenda–AM2</vt:lpstr>
      <vt:lpstr>Tuesday MAC Agenda–AM2</vt:lpstr>
      <vt:lpstr>Converged SPs</vt:lpstr>
      <vt:lpstr>Tuesday PHY Agenda–PM1</vt:lpstr>
      <vt:lpstr>Tuesday MAC Agenda–PM1</vt:lpstr>
      <vt:lpstr>Converged SPs</vt:lpstr>
      <vt:lpstr>Wednesday PHY Agenda–AM1</vt:lpstr>
      <vt:lpstr>Wednesday MAC Agenda–AM1</vt:lpstr>
      <vt:lpstr>Converged SPs</vt:lpstr>
      <vt:lpstr>Wednesday PHY Agenda–AM2</vt:lpstr>
      <vt:lpstr>Wednesday MAC Agenda–AM2</vt:lpstr>
      <vt:lpstr>Converged SPs</vt:lpstr>
      <vt:lpstr>Thursday PHY Agenda–AM2</vt:lpstr>
      <vt:lpstr>Thursday MAC Agenda–AM2</vt:lpstr>
      <vt:lpstr>Thursday Joint Agenda-PM2</vt:lpstr>
      <vt:lpstr>Submissions</vt:lpstr>
      <vt:lpstr>Motions</vt:lpstr>
      <vt:lpstr>Teleconference Plan</vt:lpstr>
      <vt:lpstr>Goals for May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2024-03-13T16:15:56Z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