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850" r:id="rId2"/>
    <p:sldId id="851" r:id="rId3"/>
    <p:sldId id="2367" r:id="rId4"/>
    <p:sldId id="423" r:id="rId5"/>
    <p:sldId id="2369" r:id="rId6"/>
    <p:sldId id="2368" r:id="rId7"/>
    <p:sldId id="2370" r:id="rId8"/>
    <p:sldId id="863" r:id="rId9"/>
    <p:sldId id="848" r:id="rId10"/>
    <p:sldId id="2373" r:id="rId11"/>
    <p:sldId id="754" r:id="rId12"/>
    <p:sldId id="755" r:id="rId13"/>
    <p:sldId id="458" r:id="rId14"/>
    <p:sldId id="489" r:id="rId15"/>
    <p:sldId id="814" r:id="rId16"/>
    <p:sldId id="815" r:id="rId17"/>
    <p:sldId id="749" r:id="rId18"/>
    <p:sldId id="767" r:id="rId19"/>
    <p:sldId id="768" r:id="rId20"/>
    <p:sldId id="746" r:id="rId21"/>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2367"/>
            <p14:sldId id="423"/>
          </p14:sldIdLst>
        </p14:section>
        <p14:section name="Untitled Section" id="{F44E1842-5D5B-4EA7-906B-C061226394F5}">
          <p14:sldIdLst>
            <p14:sldId id="2369"/>
            <p14:sldId id="2368"/>
            <p14:sldId id="2370"/>
            <p14:sldId id="863"/>
            <p14:sldId id="848"/>
            <p14:sldId id="2373"/>
          </p14:sldIdLst>
        </p14:section>
        <p14:section name="Untitled Section" id="{785FCC10-6561-4604-AB95-6417B3A9F74F}">
          <p14:sldIdLst>
            <p14:sldId id="754"/>
            <p14:sldId id="755"/>
            <p14:sldId id="458"/>
            <p14:sldId id="489"/>
            <p14:sldId id="814"/>
            <p14:sldId id="815"/>
            <p14:sldId id="749"/>
            <p14:sldId id="767"/>
            <p14:sldId id="768"/>
            <p14:sldId id="7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E1B3A37-DBE3-4B4F-ADBD-6E291DCC36AE}" v="1" dt="2024-03-11T17:09:53.29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21" autoAdjust="0"/>
    <p:restoredTop sz="96371" autoAdjust="0"/>
  </p:normalViewPr>
  <p:slideViewPr>
    <p:cSldViewPr>
      <p:cViewPr>
        <p:scale>
          <a:sx n="65" d="100"/>
          <a:sy n="65" d="100"/>
        </p:scale>
        <p:origin x="535" y="2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DE1B3A37-DBE3-4B4F-ADBD-6E291DCC36AE}"/>
    <pc:docChg chg="custSel modSld modMainMaster">
      <pc:chgData name="Mike Montemurro" userId="40c20c913ca7511e" providerId="LiveId" clId="{DE1B3A37-DBE3-4B4F-ADBD-6E291DCC36AE}" dt="2024-03-12T14:42:44.840" v="423" actId="20577"/>
      <pc:docMkLst>
        <pc:docMk/>
      </pc:docMkLst>
      <pc:sldChg chg="modSp mod">
        <pc:chgData name="Mike Montemurro" userId="40c20c913ca7511e" providerId="LiveId" clId="{DE1B3A37-DBE3-4B4F-ADBD-6E291DCC36AE}" dt="2024-03-11T17:05:16.923" v="5" actId="20577"/>
        <pc:sldMkLst>
          <pc:docMk/>
          <pc:sldMk cId="2822743645" sldId="850"/>
        </pc:sldMkLst>
        <pc:spChg chg="mod">
          <ac:chgData name="Mike Montemurro" userId="40c20c913ca7511e" providerId="LiveId" clId="{DE1B3A37-DBE3-4B4F-ADBD-6E291DCC36AE}" dt="2024-03-11T17:05:16.923" v="5" actId="20577"/>
          <ac:spMkLst>
            <pc:docMk/>
            <pc:sldMk cId="2822743645" sldId="850"/>
            <ac:spMk id="5" creationId="{5C289E12-1085-4168-A398-0F7249308ABA}"/>
          </ac:spMkLst>
        </pc:spChg>
      </pc:sldChg>
      <pc:sldChg chg="modSp mod">
        <pc:chgData name="Mike Montemurro" userId="40c20c913ca7511e" providerId="LiveId" clId="{DE1B3A37-DBE3-4B4F-ADBD-6E291DCC36AE}" dt="2024-03-12T14:42:44.840" v="423" actId="20577"/>
        <pc:sldMkLst>
          <pc:docMk/>
          <pc:sldMk cId="3028779059" sldId="2368"/>
        </pc:sldMkLst>
        <pc:spChg chg="mod">
          <ac:chgData name="Mike Montemurro" userId="40c20c913ca7511e" providerId="LiveId" clId="{DE1B3A37-DBE3-4B4F-ADBD-6E291DCC36AE}" dt="2024-03-12T14:42:44.840" v="423" actId="20577"/>
          <ac:spMkLst>
            <pc:docMk/>
            <pc:sldMk cId="3028779059" sldId="2368"/>
            <ac:spMk id="3" creationId="{5B8DD137-6145-B9BE-7DF1-F35ABF1216E8}"/>
          </ac:spMkLst>
        </pc:spChg>
        <pc:spChg chg="mod">
          <ac:chgData name="Mike Montemurro" userId="40c20c913ca7511e" providerId="LiveId" clId="{DE1B3A37-DBE3-4B4F-ADBD-6E291DCC36AE}" dt="2024-03-12T14:42:17.494" v="368" actId="20577"/>
          <ac:spMkLst>
            <pc:docMk/>
            <pc:sldMk cId="3028779059" sldId="2368"/>
            <ac:spMk id="4" creationId="{EF87BD29-945B-D4C4-6CE4-E0CC7808D00F}"/>
          </ac:spMkLst>
        </pc:spChg>
      </pc:sldChg>
      <pc:sldChg chg="modSp mod">
        <pc:chgData name="Mike Montemurro" userId="40c20c913ca7511e" providerId="LiveId" clId="{DE1B3A37-DBE3-4B4F-ADBD-6E291DCC36AE}" dt="2024-03-12T14:41:41.854" v="324" actId="20577"/>
        <pc:sldMkLst>
          <pc:docMk/>
          <pc:sldMk cId="2478274848" sldId="2369"/>
        </pc:sldMkLst>
        <pc:spChg chg="mod">
          <ac:chgData name="Mike Montemurro" userId="40c20c913ca7511e" providerId="LiveId" clId="{DE1B3A37-DBE3-4B4F-ADBD-6E291DCC36AE}" dt="2024-03-12T14:41:41.854" v="324" actId="20577"/>
          <ac:spMkLst>
            <pc:docMk/>
            <pc:sldMk cId="2478274848" sldId="2369"/>
            <ac:spMk id="2" creationId="{4E41AAE1-F249-0848-05B8-5526A4350794}"/>
          </ac:spMkLst>
        </pc:spChg>
        <pc:spChg chg="mod">
          <ac:chgData name="Mike Montemurro" userId="40c20c913ca7511e" providerId="LiveId" clId="{DE1B3A37-DBE3-4B4F-ADBD-6E291DCC36AE}" dt="2024-03-12T14:41:32.850" v="320" actId="21"/>
          <ac:spMkLst>
            <pc:docMk/>
            <pc:sldMk cId="2478274848" sldId="2369"/>
            <ac:spMk id="4103" creationId="{00000000-0000-0000-0000-000000000000}"/>
          </ac:spMkLst>
        </pc:spChg>
      </pc:sldChg>
      <pc:sldChg chg="modSp mod">
        <pc:chgData name="Mike Montemurro" userId="40c20c913ca7511e" providerId="LiveId" clId="{DE1B3A37-DBE3-4B4F-ADBD-6E291DCC36AE}" dt="2024-03-11T22:11:10.294" v="319" actId="20577"/>
        <pc:sldMkLst>
          <pc:docMk/>
          <pc:sldMk cId="3638405448" sldId="2370"/>
        </pc:sldMkLst>
        <pc:spChg chg="mod">
          <ac:chgData name="Mike Montemurro" userId="40c20c913ca7511e" providerId="LiveId" clId="{DE1B3A37-DBE3-4B4F-ADBD-6E291DCC36AE}" dt="2024-03-11T22:11:10.294" v="319" actId="20577"/>
          <ac:spMkLst>
            <pc:docMk/>
            <pc:sldMk cId="3638405448" sldId="2370"/>
            <ac:spMk id="5" creationId="{312E63CB-7AA4-47E9-A213-073D8CADFEE1}"/>
          </ac:spMkLst>
        </pc:spChg>
      </pc:sldChg>
      <pc:sldMasterChg chg="modSp mod">
        <pc:chgData name="Mike Montemurro" userId="40c20c913ca7511e" providerId="LiveId" clId="{DE1B3A37-DBE3-4B4F-ADBD-6E291DCC36AE}" dt="2024-03-11T17:05:06.377" v="1" actId="20577"/>
        <pc:sldMasterMkLst>
          <pc:docMk/>
          <pc:sldMasterMk cId="0" sldId="2147483648"/>
        </pc:sldMasterMkLst>
        <pc:spChg chg="mod">
          <ac:chgData name="Mike Montemurro" userId="40c20c913ca7511e" providerId="LiveId" clId="{DE1B3A37-DBE3-4B4F-ADBD-6E291DCC36AE}" dt="2024-03-11T17:05:06.377" v="1"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077586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0571429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6</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8957041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itel und Inhalt">
    <p:spTree>
      <p:nvGrpSpPr>
        <p:cNvPr id="1" name=""/>
        <p:cNvGrpSpPr/>
        <p:nvPr/>
      </p:nvGrpSpPr>
      <p:grpSpPr>
        <a:xfrm>
          <a:off x="0" y="0"/>
          <a:ext cx="0" cy="0"/>
          <a:chOff x="0" y="0"/>
          <a:chExt cx="0" cy="0"/>
        </a:xfrm>
      </p:grpSpPr>
      <p:sp>
        <p:nvSpPr>
          <p:cNvPr id="4" name="TextBox 3"/>
          <p:cNvSpPr txBox="1"/>
          <p:nvPr userDrawn="1"/>
        </p:nvSpPr>
        <p:spPr>
          <a:xfrm>
            <a:off x="8026400" y="381001"/>
            <a:ext cx="711200" cy="276225"/>
          </a:xfrm>
          <a:prstGeom prst="rect">
            <a:avLst/>
          </a:prstGeom>
          <a:noFill/>
        </p:spPr>
        <p:txBody>
          <a:bodyPr>
            <a:spAutoFit/>
          </a:bodyPr>
          <a:lstStyle/>
          <a:p>
            <a:pPr eaLnBrk="0" hangingPunct="0">
              <a:defRPr/>
            </a:pPr>
            <a:endParaRPr lang="en-US" sz="1200" dirty="0">
              <a:latin typeface="Times New Roman" pitchFamily="18" charset="0"/>
            </a:endParaRPr>
          </a:p>
        </p:txBody>
      </p:sp>
      <p:sp>
        <p:nvSpPr>
          <p:cNvPr id="3" name="Inhaltsplatzhalter 2"/>
          <p:cNvSpPr>
            <a:spLocks noGrp="1"/>
          </p:cNvSpPr>
          <p:nvPr>
            <p:ph idx="1"/>
          </p:nvPr>
        </p:nvSpPr>
        <p:spPr/>
        <p:txBody>
          <a:body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2" name="Title 1">
            <a:extLst>
              <a:ext uri="{FF2B5EF4-FFF2-40B4-BE49-F238E27FC236}">
                <a16:creationId xmlns:a16="http://schemas.microsoft.com/office/drawing/2014/main" id="{2CB95CDD-E1F6-2D43-A6DE-DFE5E038FF14}"/>
              </a:ext>
            </a:extLst>
          </p:cNvPr>
          <p:cNvSpPr>
            <a:spLocks noGrp="1"/>
          </p:cNvSpPr>
          <p:nvPr>
            <p:ph type="title"/>
          </p:nvPr>
        </p:nvSpPr>
        <p:spPr/>
        <p:txBody>
          <a:bodyPr/>
          <a:lstStyle/>
          <a:p>
            <a:r>
              <a:rPr lang="en-US"/>
              <a:t>Click to edit Master title style</a:t>
            </a:r>
          </a:p>
        </p:txBody>
      </p:sp>
      <p:sp>
        <p:nvSpPr>
          <p:cNvPr id="11" name="Date Placeholder 10">
            <a:extLst>
              <a:ext uri="{FF2B5EF4-FFF2-40B4-BE49-F238E27FC236}">
                <a16:creationId xmlns:a16="http://schemas.microsoft.com/office/drawing/2014/main" id="{E8C9794E-61A5-714F-A1C3-0B830A40B19C}"/>
              </a:ext>
            </a:extLst>
          </p:cNvPr>
          <p:cNvSpPr>
            <a:spLocks noGrp="1"/>
          </p:cNvSpPr>
          <p:nvPr>
            <p:ph type="dt" sz="half" idx="10"/>
          </p:nvPr>
        </p:nvSpPr>
        <p:spPr>
          <a:xfrm>
            <a:off x="929217" y="332601"/>
            <a:ext cx="968214" cy="276999"/>
          </a:xfrm>
        </p:spPr>
        <p:txBody>
          <a:bodyPr/>
          <a:lstStyle/>
          <a:p>
            <a:pPr>
              <a:defRPr/>
            </a:pPr>
            <a:r>
              <a:rPr lang="en-US" dirty="0"/>
              <a:t>May 2023</a:t>
            </a:r>
          </a:p>
        </p:txBody>
      </p:sp>
      <p:sp>
        <p:nvSpPr>
          <p:cNvPr id="13" name="Footer Placeholder 12">
            <a:extLst>
              <a:ext uri="{FF2B5EF4-FFF2-40B4-BE49-F238E27FC236}">
                <a16:creationId xmlns:a16="http://schemas.microsoft.com/office/drawing/2014/main" id="{8DF689E7-6B72-2C4B-99D0-CD708FC1A435}"/>
              </a:ext>
            </a:extLst>
          </p:cNvPr>
          <p:cNvSpPr>
            <a:spLocks noGrp="1"/>
          </p:cNvSpPr>
          <p:nvPr>
            <p:ph type="ftr" sz="quarter" idx="11"/>
          </p:nvPr>
        </p:nvSpPr>
        <p:spPr/>
        <p:txBody>
          <a:bodyPr/>
          <a:lstStyle/>
          <a:p>
            <a:pPr>
              <a:defRPr/>
            </a:pPr>
            <a:r>
              <a:rPr lang="en-US"/>
              <a:t>Michael Montemurro, Huawei</a:t>
            </a:r>
          </a:p>
        </p:txBody>
      </p:sp>
      <p:sp>
        <p:nvSpPr>
          <p:cNvPr id="14" name="Slide Number Placeholder 13">
            <a:extLst>
              <a:ext uri="{FF2B5EF4-FFF2-40B4-BE49-F238E27FC236}">
                <a16:creationId xmlns:a16="http://schemas.microsoft.com/office/drawing/2014/main" id="{92BF0E52-58D7-5042-997A-535993AD5256}"/>
              </a:ext>
            </a:extLst>
          </p:cNvPr>
          <p:cNvSpPr>
            <a:spLocks noGrp="1"/>
          </p:cNvSpPr>
          <p:nvPr>
            <p:ph type="sldNum" sz="quarter" idx="12"/>
          </p:nvPr>
        </p:nvSpPr>
        <p:spPr/>
        <p:txBody>
          <a:bodyPr/>
          <a:lstStyle/>
          <a:p>
            <a:pPr>
              <a:defRPr/>
            </a:pPr>
            <a:r>
              <a:rPr lang="en-US"/>
              <a:t>Slide </a:t>
            </a:r>
            <a:fld id="{C0237118-83BD-4B23-982E-CD5E6FF86FA7}" type="slidenum">
              <a:rPr lang="en-US" smtClean="0"/>
              <a:pPr>
                <a:defRPr/>
              </a:pPr>
              <a:t>‹#›</a:t>
            </a:fld>
            <a:endParaRPr lang="en-US"/>
          </a:p>
        </p:txBody>
      </p:sp>
    </p:spTree>
    <p:extLst>
      <p:ext uri="{BB962C8B-B14F-4D97-AF65-F5344CB8AC3E}">
        <p14:creationId xmlns:p14="http://schemas.microsoft.com/office/powerpoint/2010/main" val="322253067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918385" y="329063"/>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802.11-24/231r1</a:t>
            </a:r>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810034" y="304800"/>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March 2023</a:t>
            </a:r>
            <a:endParaRPr lang="en-US" altLang="en-US" sz="1800" b="1" dirty="0"/>
          </a:p>
        </p:txBody>
      </p:sp>
      <p:sp>
        <p:nvSpPr>
          <p:cNvPr id="4" name="Line 10">
            <a:extLst>
              <a:ext uri="{FF2B5EF4-FFF2-40B4-BE49-F238E27FC236}">
                <a16:creationId xmlns:a16="http://schemas.microsoft.com/office/drawing/2014/main" id="{ECD59C23-7D48-0029-0129-5474E5469AF5}"/>
              </a:ext>
            </a:extLst>
          </p:cNvPr>
          <p:cNvSpPr>
            <a:spLocks noChangeShapeType="1"/>
          </p:cNvSpPr>
          <p:nvPr userDrawn="1"/>
        </p:nvSpPr>
        <p:spPr bwMode="auto">
          <a:xfrm>
            <a:off x="762000" y="6096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cvent.me/PE85XZ"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1/dcn/24/11-24-0039-02-000m-minutes-for-revme-2024-jan-interim-panama.docx"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March 2024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2024-03-11</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1465331796"/>
              </p:ext>
            </p:extLst>
          </p:nvPr>
        </p:nvGraphicFramePr>
        <p:xfrm>
          <a:off x="2123281" y="2320925"/>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123281" y="2320925"/>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6EA7B30-6898-B557-187E-5DBC2CF7F632}"/>
              </a:ext>
            </a:extLst>
          </p:cNvPr>
          <p:cNvSpPr>
            <a:spLocks noGrp="1"/>
          </p:cNvSpPr>
          <p:nvPr>
            <p:ph idx="1"/>
          </p:nvPr>
        </p:nvSpPr>
        <p:spPr/>
        <p:txBody>
          <a:bodyPr/>
          <a:lstStyle/>
          <a:p>
            <a:pPr marL="0" lvl="0" indent="0">
              <a:buNone/>
              <a:tabLst>
                <a:tab pos="457200" algn="l"/>
              </a:tabLst>
            </a:pPr>
            <a:r>
              <a:rPr lang="en-GB" sz="1800" b="1" dirty="0">
                <a:effectLst/>
                <a:latin typeface="Times New Roman" panose="02020603050405020304" pitchFamily="18" charset="0"/>
                <a:ea typeface="Times New Roman" panose="02020603050405020304" pitchFamily="18" charset="0"/>
              </a:rPr>
              <a:t>Authorize </a:t>
            </a:r>
            <a:r>
              <a:rPr lang="en-GB" sz="1800" b="1" dirty="0" err="1">
                <a:effectLst/>
                <a:latin typeface="Times New Roman" panose="02020603050405020304" pitchFamily="18" charset="0"/>
                <a:ea typeface="Times New Roman" panose="02020603050405020304" pitchFamily="18" charset="0"/>
              </a:rPr>
              <a:t>TGme</a:t>
            </a:r>
            <a:r>
              <a:rPr lang="en-GB" sz="1800" b="1" dirty="0">
                <a:effectLst/>
                <a:latin typeface="Times New Roman" panose="02020603050405020304" pitchFamily="18" charset="0"/>
                <a:ea typeface="Times New Roman" panose="02020603050405020304" pitchFamily="18" charset="0"/>
              </a:rPr>
              <a:t> to hold an ad-hoc meeting on </a:t>
            </a:r>
            <a:r>
              <a:rPr lang="en-GB" sz="1800" dirty="0">
                <a:latin typeface="Times New Roman" panose="02020603050405020304" pitchFamily="18" charset="0"/>
                <a:ea typeface="Times New Roman" panose="02020603050405020304" pitchFamily="18" charset="0"/>
              </a:rPr>
              <a:t>&lt;&gt; </a:t>
            </a:r>
            <a:r>
              <a:rPr lang="en-GB" sz="1800" b="1" dirty="0">
                <a:effectLst/>
                <a:latin typeface="Times New Roman" panose="02020603050405020304" pitchFamily="18" charset="0"/>
                <a:ea typeface="Times New Roman" panose="02020603050405020304" pitchFamily="18" charset="0"/>
              </a:rPr>
              <a:t>with the preferred venue being &lt;&gt;, for the purpose of SA Ballot comment resolution.</a:t>
            </a:r>
            <a:endParaRPr lang="en-CA" sz="1800" dirty="0">
              <a:effectLst/>
              <a:latin typeface="Times New Roman" panose="02020603050405020304" pitchFamily="18" charset="0"/>
              <a:ea typeface="Times New Roman" panose="02020603050405020304" pitchFamily="18" charset="0"/>
            </a:endParaRPr>
          </a:p>
          <a:p>
            <a:pPr marL="0" indent="0">
              <a:buNone/>
            </a:pPr>
            <a:r>
              <a:rPr lang="en-GB" sz="1800" b="1" dirty="0">
                <a:effectLst/>
                <a:latin typeface="Times New Roman" panose="02020603050405020304" pitchFamily="18" charset="0"/>
                <a:ea typeface="Times New Roman" panose="02020603050405020304" pitchFamily="18" charset="0"/>
              </a:rPr>
              <a:t> </a:t>
            </a:r>
            <a:endParaRPr lang="en-CA" sz="1800" dirty="0">
              <a:effectLst/>
              <a:latin typeface="Times New Roman" panose="02020603050405020304" pitchFamily="18" charset="0"/>
              <a:ea typeface="Times New Roman" panose="02020603050405020304" pitchFamily="18" charset="0"/>
            </a:endParaRPr>
          </a:p>
          <a:p>
            <a:pPr marL="0" indent="0">
              <a:buNone/>
            </a:pPr>
            <a:r>
              <a:rPr lang="en-US" sz="1800" dirty="0">
                <a:effectLst/>
                <a:latin typeface="Times New Roman" panose="02020603050405020304" pitchFamily="18" charset="0"/>
                <a:ea typeface="Times New Roman" panose="02020603050405020304" pitchFamily="18" charset="0"/>
              </a:rPr>
              <a:t> </a:t>
            </a:r>
            <a:endParaRPr lang="en-CA" sz="1800" dirty="0">
              <a:effectLst/>
              <a:latin typeface="Times New Roman" panose="02020603050405020304" pitchFamily="18" charset="0"/>
              <a:ea typeface="Times New Roman" panose="02020603050405020304" pitchFamily="18" charset="0"/>
            </a:endParaRPr>
          </a:p>
          <a:p>
            <a:pPr marL="0" lvl="0" indent="0">
              <a:buNone/>
              <a:tabLst>
                <a:tab pos="457200" algn="l"/>
              </a:tabLst>
            </a:pPr>
            <a:r>
              <a:rPr lang="en-CA" sz="1800" b="1" dirty="0">
                <a:effectLst/>
                <a:latin typeface="Times New Roman" panose="02020603050405020304" pitchFamily="18" charset="0"/>
                <a:ea typeface="Times New Roman" panose="02020603050405020304" pitchFamily="18" charset="0"/>
              </a:rPr>
              <a:t>Moved: &lt;&gt;</a:t>
            </a:r>
          </a:p>
          <a:p>
            <a:pPr marL="0" lvl="0" indent="0">
              <a:buNone/>
              <a:tabLst>
                <a:tab pos="457200" algn="l"/>
              </a:tabLst>
            </a:pPr>
            <a:r>
              <a:rPr lang="en-CA" sz="1800" dirty="0">
                <a:latin typeface="Times New Roman" panose="02020603050405020304" pitchFamily="18" charset="0"/>
                <a:ea typeface="Times New Roman" panose="02020603050405020304" pitchFamily="18" charset="0"/>
              </a:rPr>
              <a:t>Second: &lt;&gt;</a:t>
            </a:r>
          </a:p>
          <a:p>
            <a:pPr marL="0" lvl="0" indent="0">
              <a:buNone/>
              <a:tabLst>
                <a:tab pos="457200" algn="l"/>
              </a:tabLst>
            </a:pPr>
            <a:r>
              <a:rPr lang="en-CA" sz="1800" dirty="0">
                <a:effectLst/>
                <a:latin typeface="Times New Roman" panose="02020603050405020304" pitchFamily="18" charset="0"/>
                <a:ea typeface="Times New Roman" panose="02020603050405020304" pitchFamily="18" charset="0"/>
              </a:rPr>
              <a:t>Result: &lt;&gt;. &lt;&gt;.</a:t>
            </a:r>
          </a:p>
          <a:p>
            <a:pPr marL="0" indent="0">
              <a:buNone/>
            </a:pPr>
            <a:endParaRPr lang="en-CA" dirty="0"/>
          </a:p>
        </p:txBody>
      </p:sp>
      <p:sp>
        <p:nvSpPr>
          <p:cNvPr id="3" name="Title 2">
            <a:extLst>
              <a:ext uri="{FF2B5EF4-FFF2-40B4-BE49-F238E27FC236}">
                <a16:creationId xmlns:a16="http://schemas.microsoft.com/office/drawing/2014/main" id="{0A495611-3706-18E7-1DB7-585F06BC2240}"/>
              </a:ext>
            </a:extLst>
          </p:cNvPr>
          <p:cNvSpPr>
            <a:spLocks noGrp="1"/>
          </p:cNvSpPr>
          <p:nvPr>
            <p:ph type="title"/>
          </p:nvPr>
        </p:nvSpPr>
        <p:spPr/>
        <p:txBody>
          <a:bodyPr/>
          <a:lstStyle/>
          <a:p>
            <a:r>
              <a:rPr lang="en-CA" dirty="0" err="1"/>
              <a:t>Adhoc</a:t>
            </a:r>
            <a:r>
              <a:rPr lang="en-CA" dirty="0"/>
              <a:t> Motion</a:t>
            </a:r>
          </a:p>
        </p:txBody>
      </p:sp>
      <p:sp>
        <p:nvSpPr>
          <p:cNvPr id="4" name="Footer Placeholder 3">
            <a:extLst>
              <a:ext uri="{FF2B5EF4-FFF2-40B4-BE49-F238E27FC236}">
                <a16:creationId xmlns:a16="http://schemas.microsoft.com/office/drawing/2014/main" id="{4E50F649-032A-E1A9-364C-8F6B2E6DA4DA}"/>
              </a:ext>
            </a:extLst>
          </p:cNvPr>
          <p:cNvSpPr>
            <a:spLocks noGrp="1"/>
          </p:cNvSpPr>
          <p:nvPr>
            <p:ph type="ftr" sz="quarter" idx="11"/>
          </p:nvPr>
        </p:nvSpPr>
        <p:spPr/>
        <p:txBody>
          <a:bodyPr/>
          <a:lstStyle/>
          <a:p>
            <a:pPr>
              <a:defRPr/>
            </a:pPr>
            <a:r>
              <a:rPr lang="en-US"/>
              <a:t>Michael Montemurro, Huawei</a:t>
            </a:r>
          </a:p>
        </p:txBody>
      </p:sp>
      <p:sp>
        <p:nvSpPr>
          <p:cNvPr id="5" name="Slide Number Placeholder 4">
            <a:extLst>
              <a:ext uri="{FF2B5EF4-FFF2-40B4-BE49-F238E27FC236}">
                <a16:creationId xmlns:a16="http://schemas.microsoft.com/office/drawing/2014/main" id="{01B05D33-56E0-2A76-59F9-EE27B81822FA}"/>
              </a:ext>
            </a:extLst>
          </p:cNvPr>
          <p:cNvSpPr>
            <a:spLocks noGrp="1"/>
          </p:cNvSpPr>
          <p:nvPr>
            <p:ph type="sldNum" sz="quarter" idx="12"/>
          </p:nvPr>
        </p:nvSpPr>
        <p:spPr/>
        <p:txBody>
          <a:bodyPr/>
          <a:lstStyle/>
          <a:p>
            <a:pPr>
              <a:defRPr/>
            </a:pPr>
            <a:r>
              <a:rPr lang="en-US"/>
              <a:t>Slide </a:t>
            </a:r>
            <a:fld id="{C0237118-83BD-4B23-982E-CD5E6FF86FA7}" type="slidenum">
              <a:rPr lang="en-US" smtClean="0"/>
              <a:pPr>
                <a:defRPr/>
              </a:pPr>
              <a:t>10</a:t>
            </a:fld>
            <a:endParaRPr lang="en-US"/>
          </a:p>
        </p:txBody>
      </p:sp>
    </p:spTree>
    <p:extLst>
      <p:ext uri="{BB962C8B-B14F-4D97-AF65-F5344CB8AC3E}">
        <p14:creationId xmlns:p14="http://schemas.microsoft.com/office/powerpoint/2010/main" val="37667630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a:pPr>
                <a:spcBef>
                  <a:spcPct val="0"/>
                </a:spcBef>
                <a:buFontTx/>
                <a:buNone/>
              </a:pPr>
              <a:t>11</a:t>
            </a:fld>
            <a:endParaRPr lang="en-GB" altLang="en-US" sz="1200" b="0"/>
          </a:p>
        </p:txBody>
      </p:sp>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0247"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xfrm>
            <a:off x="7418778" y="6475413"/>
            <a:ext cx="50404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a:pPr>
                <a:spcBef>
                  <a:spcPct val="0"/>
                </a:spcBef>
                <a:buFontTx/>
                <a:buNone/>
              </a:pPr>
              <a:t>12</a:t>
            </a:fld>
            <a:endParaRPr lang="en-GB" altLang="en-US" sz="1200" b="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1800" dirty="0"/>
            </a:br>
            <a:endParaRPr lang="en-US" altLang="en-US" sz="18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1271"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2209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a:pPr>
                <a:spcBef>
                  <a:spcPct val="0"/>
                </a:spcBef>
                <a:buFontTx/>
                <a:buNone/>
              </a:pPr>
              <a:t>13</a:t>
            </a:fld>
            <a:endParaRPr lang="en-US" altLang="en-US" sz="1200" b="0"/>
          </a:p>
        </p:txBody>
      </p:sp>
      <p:sp>
        <p:nvSpPr>
          <p:cNvPr id="12295" name="Text Box 4"/>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2209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a:pPr>
                <a:spcBef>
                  <a:spcPct val="0"/>
                </a:spcBef>
                <a:buFontTx/>
                <a:buNone/>
              </a:pPr>
              <a:t>14</a:t>
            </a:fld>
            <a:endParaRPr lang="en-US" altLang="en-US" sz="1200" b="0"/>
          </a:p>
        </p:txBody>
      </p:sp>
      <p:sp>
        <p:nvSpPr>
          <p:cNvPr id="13319"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15</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16</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17</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a:pPr>
                <a:spcBef>
                  <a:spcPct val="0"/>
                </a:spcBef>
                <a:buFontTx/>
                <a:buNone/>
              </a:pPr>
              <a:t>18</a:t>
            </a:fld>
            <a:endParaRPr lang="en-GB" altLang="en-US" sz="1200" b="0"/>
          </a:p>
        </p:txBody>
      </p:sp>
      <p:sp>
        <p:nvSpPr>
          <p:cNvPr id="15363"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a:pPr>
                <a:spcBef>
                  <a:spcPct val="0"/>
                </a:spcBef>
                <a:buFontTx/>
                <a:buNone/>
              </a:pPr>
              <a:t>19</a:t>
            </a:fld>
            <a:endParaRPr lang="en-GB" altLang="en-US" sz="1200" b="0"/>
          </a:p>
        </p:txBody>
      </p:sp>
      <p:sp>
        <p:nvSpPr>
          <p:cNvPr id="16387"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9"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REVme</a:t>
            </a:r>
            <a:r>
              <a:rPr lang="en-US" altLang="en-US" dirty="0"/>
              <a:t> agenda for the March 2024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a:pPr>
                <a:spcBef>
                  <a:spcPct val="0"/>
                </a:spcBef>
                <a:buFontTx/>
                <a:buNone/>
              </a:pPr>
              <a:t>20</a:t>
            </a:fld>
            <a:endParaRPr lang="en-US" altLang="en-US" sz="1200" b="0"/>
          </a:p>
        </p:txBody>
      </p:sp>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2209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a:hlinkClick r:id="rId7"/>
              </a:rPr>
              <a:t>https://mentor.ieee.org/802.11/dcn/14/11-14-0629-26-0000-802-11-operations-manual.docx</a:t>
            </a:r>
            <a:r>
              <a:rPr lang="nl-NL" altLang="en-US" sz="180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a:xfrm>
            <a:off x="457200" y="685800"/>
            <a:ext cx="10820400" cy="1066800"/>
          </a:xfrm>
        </p:spPr>
        <p:txBody>
          <a:bodyPr/>
          <a:lstStyle/>
          <a:p>
            <a:r>
              <a:rPr lang="en-US" dirty="0"/>
              <a:t>Registration for the March IEEE 802 plenary session</a:t>
            </a:r>
            <a:endParaRPr lang="en-CA" dirty="0"/>
          </a:p>
        </p:txBody>
      </p:sp>
      <p:sp>
        <p:nvSpPr>
          <p:cNvPr id="8195" name="Rectangle 3"/>
          <p:cNvSpPr>
            <a:spLocks noGrp="1" noChangeArrowheads="1"/>
          </p:cNvSpPr>
          <p:nvPr>
            <p:ph idx="1"/>
          </p:nvPr>
        </p:nvSpPr>
        <p:spPr/>
        <p:txBody>
          <a:bodyPr/>
          <a:lstStyle/>
          <a:p>
            <a:pPr>
              <a:buFont typeface="Arial" panose="020B0604020202020204" pitchFamily="34" charset="0"/>
              <a:buChar char="•"/>
            </a:pPr>
            <a:r>
              <a:rPr lang="en-US" sz="1800" dirty="0"/>
              <a:t>This meeting is part of the March IEEE 802 plenary session</a:t>
            </a:r>
          </a:p>
          <a:p>
            <a:pPr>
              <a:buFont typeface="Arial" panose="020B0604020202020204" pitchFamily="34" charset="0"/>
              <a:buChar char="•"/>
            </a:pPr>
            <a:endParaRPr lang="en-US" sz="1800" dirty="0"/>
          </a:p>
          <a:p>
            <a:pPr>
              <a:buFont typeface="Arial" panose="020B0604020202020204" pitchFamily="34" charset="0"/>
              <a:buChar char="•"/>
            </a:pPr>
            <a:r>
              <a:rPr lang="en-US" sz="1800" dirty="0"/>
              <a:t>You must pay the registration fee whether attending in-person or remotely</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have not already done so, you can register here:</a:t>
            </a:r>
          </a:p>
          <a:p>
            <a:pPr>
              <a:buFont typeface="Arial" panose="020B0604020202020204" pitchFamily="34" charset="0"/>
              <a:buChar char="•"/>
            </a:pPr>
            <a:r>
              <a:rPr lang="en-US" sz="1800" dirty="0">
                <a:hlinkClick r:id="rId3"/>
              </a:rPr>
              <a:t>https://cvent.me/PE85XZ</a:t>
            </a:r>
            <a:r>
              <a:rPr lang="en-US" sz="1800" dirty="0"/>
              <a:t> </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do not intend to register for this session you must leave this meeting</a:t>
            </a:r>
          </a:p>
          <a:p>
            <a:pPr>
              <a:buFont typeface="Arial" panose="020B0604020202020204" pitchFamily="34" charset="0"/>
              <a:buChar char="•"/>
            </a:pPr>
            <a:r>
              <a:rPr lang="en-US" sz="1800" dirty="0"/>
              <a:t>and, if you have logged attendance on IMAT, email the 802.11 chair or vice</a:t>
            </a:r>
          </a:p>
          <a:p>
            <a:pPr>
              <a:buFont typeface="Arial" panose="020B0604020202020204" pitchFamily="34" charset="0"/>
              <a:buChar char="•"/>
            </a:pPr>
            <a:r>
              <a:rPr lang="en-US" sz="1800" dirty="0"/>
              <a:t>chairs to have your attendance cancelled</a:t>
            </a:r>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extLst>
      <p:ext uri="{BB962C8B-B14F-4D97-AF65-F5344CB8AC3E}">
        <p14:creationId xmlns:p14="http://schemas.microsoft.com/office/powerpoint/2010/main" val="2423762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 Reminder – See slides 12-21</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4</a:t>
            </a:fld>
            <a:endParaRPr lang="en-US" altLang="en-US" sz="1200" b="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4103" name="Rectangle 19"/>
          <p:cNvSpPr>
            <a:spLocks noChangeArrowheads="1"/>
          </p:cNvSpPr>
          <p:nvPr/>
        </p:nvSpPr>
        <p:spPr bwMode="auto">
          <a:xfrm>
            <a:off x="457201" y="1266702"/>
            <a:ext cx="5906006"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Monday March 11, 4pm  MT</a:t>
            </a:r>
          </a:p>
          <a:p>
            <a:pPr lvl="1"/>
            <a:r>
              <a:rPr lang="en-US" altLang="en-US" sz="1400" dirty="0"/>
              <a:t>Chair’s Welcome, Policy &amp; patent reminder</a:t>
            </a:r>
          </a:p>
          <a:p>
            <a:pPr lvl="1"/>
            <a:r>
              <a:rPr lang="en-US" altLang="en-US" sz="1400" dirty="0"/>
              <a:t>Approve agenda</a:t>
            </a:r>
          </a:p>
          <a:p>
            <a:pPr lvl="1"/>
            <a:r>
              <a:rPr lang="en-GB" sz="1400" dirty="0"/>
              <a:t>Motions </a:t>
            </a:r>
          </a:p>
          <a:p>
            <a:pPr lvl="2"/>
            <a:r>
              <a:rPr lang="en-GB" sz="1400" dirty="0"/>
              <a:t> Minutes (Slide 7)</a:t>
            </a:r>
          </a:p>
          <a:p>
            <a:pPr lvl="1"/>
            <a:r>
              <a:rPr lang="en-GB" sz="1400" dirty="0"/>
              <a:t>Editor report</a:t>
            </a:r>
          </a:p>
          <a:p>
            <a:pPr lvl="1"/>
            <a:r>
              <a:rPr lang="en-GB" sz="1400" dirty="0"/>
              <a:t>Comment resolution</a:t>
            </a:r>
          </a:p>
          <a:p>
            <a:pPr lvl="2"/>
            <a:r>
              <a:rPr lang="en-CA" altLang="en-US" sz="1400" dirty="0"/>
              <a:t>CIDs x – doc 11-24/528 – Huang (Intel)</a:t>
            </a:r>
          </a:p>
          <a:p>
            <a:pPr lvl="2"/>
            <a:r>
              <a:rPr lang="en-CA" altLang="en-US" sz="1400" dirty="0"/>
              <a:t>GEN Review CIDs  - Rosdahl (Qualcomm)</a:t>
            </a:r>
          </a:p>
          <a:p>
            <a:pPr lvl="1"/>
            <a:r>
              <a:rPr lang="es-ES" sz="1400" dirty="0" err="1"/>
              <a:t>Recess</a:t>
            </a:r>
            <a:endParaRPr lang="en-GB" sz="1400" dirty="0"/>
          </a:p>
          <a:p>
            <a:pPr lvl="2"/>
            <a:endParaRPr lang="en-GB" sz="1800" dirty="0"/>
          </a:p>
          <a:p>
            <a:pPr lvl="2"/>
            <a:br>
              <a:rPr lang="en-GB" sz="300" dirty="0"/>
            </a:br>
            <a:endParaRPr lang="en-GB" sz="300" dirty="0"/>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5715000" y="1266702"/>
            <a:ext cx="6248400" cy="1815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Tuesday March 12, 10:30am MT</a:t>
            </a:r>
          </a:p>
          <a:p>
            <a:pPr lvl="1"/>
            <a:r>
              <a:rPr lang="en-CA" altLang="en-US" sz="1400" dirty="0"/>
              <a:t>Comment resolution</a:t>
            </a:r>
          </a:p>
          <a:p>
            <a:pPr lvl="2"/>
            <a:r>
              <a:rPr lang="en-CA" altLang="en-US" sz="1400" dirty="0"/>
              <a:t>11bb errata – doc 11-24/441 – </a:t>
            </a:r>
            <a:r>
              <a:rPr lang="en-CA" altLang="en-US" sz="1400" dirty="0" err="1"/>
              <a:t>Jungnickel</a:t>
            </a:r>
            <a:r>
              <a:rPr lang="en-CA" altLang="en-US" sz="1400" dirty="0"/>
              <a:t> (Fraunhofer HHI)</a:t>
            </a:r>
          </a:p>
          <a:p>
            <a:pPr lvl="2"/>
            <a:r>
              <a:rPr lang="en-CA" altLang="en-US" sz="1400" dirty="0" err="1"/>
              <a:t>Misc</a:t>
            </a:r>
            <a:r>
              <a:rPr lang="en-CA" altLang="en-US" sz="1400" dirty="0"/>
              <a:t> CIDs – Malinen (Qualcomm)</a:t>
            </a:r>
          </a:p>
          <a:p>
            <a:pPr lvl="2"/>
            <a:r>
              <a:rPr lang="en-CA" altLang="en-US" sz="1400" dirty="0"/>
              <a:t>CID x – doc 11-24/342 – </a:t>
            </a:r>
            <a:r>
              <a:rPr lang="en-CA" altLang="en-US" sz="1400" dirty="0" err="1"/>
              <a:t>Ptasinski</a:t>
            </a:r>
            <a:r>
              <a:rPr lang="en-CA" altLang="en-US" sz="1400" dirty="0"/>
              <a:t> (Element78)</a:t>
            </a:r>
          </a:p>
          <a:p>
            <a:pPr lvl="2"/>
            <a:r>
              <a:rPr lang="en-CA" altLang="en-US" sz="1400" dirty="0"/>
              <a:t>SEC Review CIDs - 7240, 7239, 7238, 7237, 7236, 7235, 7234, 7233, 7232, 7231, 7163, 7152 – Montemurro (Huawei)</a:t>
            </a:r>
          </a:p>
          <a:p>
            <a:pPr lvl="1"/>
            <a:r>
              <a:rPr lang="en-CA" altLang="en-US" sz="1400" dirty="0"/>
              <a:t>Recess</a:t>
            </a:r>
          </a:p>
          <a:p>
            <a:pPr marL="914400" lvl="2" indent="0">
              <a:buNone/>
            </a:pPr>
            <a:endParaRPr lang="en-CA" altLang="en-US" sz="1100" dirty="0"/>
          </a:p>
        </p:txBody>
      </p:sp>
      <p:sp>
        <p:nvSpPr>
          <p:cNvPr id="2" name="Rectangle 19">
            <a:extLst>
              <a:ext uri="{FF2B5EF4-FFF2-40B4-BE49-F238E27FC236}">
                <a16:creationId xmlns:a16="http://schemas.microsoft.com/office/drawing/2014/main" id="{4E41AAE1-F249-0848-05B8-5526A4350794}"/>
              </a:ext>
            </a:extLst>
          </p:cNvPr>
          <p:cNvSpPr>
            <a:spLocks noChangeArrowheads="1"/>
          </p:cNvSpPr>
          <p:nvPr/>
        </p:nvSpPr>
        <p:spPr bwMode="auto">
          <a:xfrm>
            <a:off x="5638800" y="3324102"/>
            <a:ext cx="6248400" cy="1815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Tuesday March 12, 4pm MT</a:t>
            </a:r>
          </a:p>
          <a:p>
            <a:pPr lvl="1"/>
            <a:r>
              <a:rPr lang="en-CA" altLang="en-US" sz="1400" dirty="0"/>
              <a:t>Comment resolution</a:t>
            </a:r>
          </a:p>
          <a:p>
            <a:pPr lvl="2"/>
            <a:r>
              <a:rPr lang="en-CA" altLang="en-US" sz="1400" dirty="0"/>
              <a:t>CID 7059 (GEN) – doc 11-24/492 – Montemurro (Huawei)</a:t>
            </a:r>
          </a:p>
          <a:p>
            <a:pPr lvl="2"/>
            <a:r>
              <a:rPr lang="en-CA" altLang="en-US" sz="1400" dirty="0"/>
              <a:t>PHY Review CIDs – Rison (Samsung) </a:t>
            </a:r>
          </a:p>
          <a:p>
            <a:pPr lvl="2"/>
            <a:r>
              <a:rPr lang="en-CA" altLang="en-US" sz="1400" dirty="0"/>
              <a:t>MAC Review CIDs – Hamilton (Ruckus/</a:t>
            </a:r>
            <a:r>
              <a:rPr lang="en-CA" altLang="en-US" sz="1400" dirty="0" err="1"/>
              <a:t>Commscope</a:t>
            </a:r>
            <a:r>
              <a:rPr lang="en-CA" altLang="en-US" sz="1400" dirty="0"/>
              <a:t>)</a:t>
            </a:r>
          </a:p>
          <a:p>
            <a:pPr lvl="1"/>
            <a:r>
              <a:rPr lang="en-CA" altLang="en-US" sz="1400" dirty="0"/>
              <a:t>Recess</a:t>
            </a:r>
          </a:p>
          <a:p>
            <a:pPr marL="914400" lvl="2" indent="0">
              <a:buNone/>
            </a:pPr>
            <a:endParaRPr lang="en-CA" altLang="en-US" sz="1100" dirty="0"/>
          </a:p>
        </p:txBody>
      </p:sp>
    </p:spTree>
    <p:extLst>
      <p:ext uri="{BB962C8B-B14F-4D97-AF65-F5344CB8AC3E}">
        <p14:creationId xmlns:p14="http://schemas.microsoft.com/office/powerpoint/2010/main" val="24782748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6</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3" name="Rectangle 19">
            <a:extLst>
              <a:ext uri="{FF2B5EF4-FFF2-40B4-BE49-F238E27FC236}">
                <a16:creationId xmlns:a16="http://schemas.microsoft.com/office/drawing/2014/main" id="{5B8DD137-6145-B9BE-7DF1-F35ABF1216E8}"/>
              </a:ext>
            </a:extLst>
          </p:cNvPr>
          <p:cNvSpPr>
            <a:spLocks noChangeArrowheads="1"/>
          </p:cNvSpPr>
          <p:nvPr/>
        </p:nvSpPr>
        <p:spPr bwMode="auto">
          <a:xfrm>
            <a:off x="592828" y="1371600"/>
            <a:ext cx="6112772"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Wednesday March 13, 10:30am MT</a:t>
            </a:r>
            <a:endParaRPr lang="en-US" altLang="en-US" sz="1800" dirty="0"/>
          </a:p>
          <a:p>
            <a:pPr lvl="1"/>
            <a:r>
              <a:rPr lang="en-CA" altLang="en-US" sz="1400" dirty="0"/>
              <a:t>Comment Resolution</a:t>
            </a:r>
          </a:p>
          <a:p>
            <a:pPr lvl="2"/>
            <a:r>
              <a:rPr lang="fr-FR" altLang="en-US" sz="1400" dirty="0"/>
              <a:t>ED1 </a:t>
            </a:r>
            <a:r>
              <a:rPr lang="fr-FR" altLang="en-US" sz="1400" dirty="0" err="1"/>
              <a:t>Review</a:t>
            </a:r>
            <a:r>
              <a:rPr lang="fr-FR" altLang="en-US" sz="1400" dirty="0"/>
              <a:t> </a:t>
            </a:r>
            <a:r>
              <a:rPr lang="fr-FR" altLang="en-US" sz="1400" dirty="0" err="1"/>
              <a:t>CIDs</a:t>
            </a:r>
            <a:r>
              <a:rPr lang="fr-FR" altLang="en-US" sz="1400" dirty="0"/>
              <a:t> – Qi (Intel)</a:t>
            </a:r>
          </a:p>
          <a:p>
            <a:pPr lvl="2"/>
            <a:r>
              <a:rPr lang="en-CA" altLang="en-US" sz="1400" dirty="0"/>
              <a:t>CID 7008 – doc 11-24/516 – </a:t>
            </a:r>
            <a:r>
              <a:rPr lang="en-CA" altLang="en-US" sz="1400" dirty="0" err="1"/>
              <a:t>Halasz</a:t>
            </a:r>
            <a:r>
              <a:rPr lang="en-CA" altLang="en-US" sz="1400" dirty="0"/>
              <a:t> (Morse Micro)</a:t>
            </a:r>
          </a:p>
          <a:p>
            <a:pPr lvl="2"/>
            <a:r>
              <a:rPr lang="en-CA" altLang="en-US" sz="1400" dirty="0"/>
              <a:t>11az conflict – doc 11-24/536 – Hamilton (Ruckus/</a:t>
            </a:r>
            <a:r>
              <a:rPr lang="en-CA" altLang="en-US" sz="1400" dirty="0" err="1"/>
              <a:t>Commscope</a:t>
            </a:r>
            <a:r>
              <a:rPr lang="en-CA" altLang="en-US" sz="1400" dirty="0"/>
              <a:t>)</a:t>
            </a:r>
          </a:p>
          <a:p>
            <a:pPr lvl="2"/>
            <a:r>
              <a:rPr lang="en-CA" altLang="en-US" sz="1400" dirty="0"/>
              <a:t>MAC Review CIDs – Hamilton (Ruckus/</a:t>
            </a:r>
            <a:r>
              <a:rPr lang="en-CA" altLang="en-US" sz="1400" dirty="0" err="1"/>
              <a:t>Commscope</a:t>
            </a:r>
            <a:r>
              <a:rPr lang="en-CA" altLang="en-US" sz="1400"/>
              <a:t>)</a:t>
            </a:r>
            <a:endParaRPr lang="en-CA" altLang="en-US" sz="1400" dirty="0"/>
          </a:p>
          <a:p>
            <a:pPr lvl="1"/>
            <a:r>
              <a:rPr lang="en-CA" altLang="en-US" sz="1400" dirty="0"/>
              <a:t>Recess</a:t>
            </a:r>
          </a:p>
        </p:txBody>
      </p:sp>
      <p:sp>
        <p:nvSpPr>
          <p:cNvPr id="2" name="Rectangle 19">
            <a:extLst>
              <a:ext uri="{FF2B5EF4-FFF2-40B4-BE49-F238E27FC236}">
                <a16:creationId xmlns:a16="http://schemas.microsoft.com/office/drawing/2014/main" id="{7D79007B-AF56-597C-C6F8-BB87C87B9569}"/>
              </a:ext>
            </a:extLst>
          </p:cNvPr>
          <p:cNvSpPr>
            <a:spLocks noChangeArrowheads="1"/>
          </p:cNvSpPr>
          <p:nvPr/>
        </p:nvSpPr>
        <p:spPr bwMode="auto">
          <a:xfrm>
            <a:off x="6363207" y="1371600"/>
            <a:ext cx="5562599"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Thursday March 14, 4pm MT</a:t>
            </a:r>
            <a:endParaRPr lang="en-US" altLang="en-US" sz="1800" dirty="0"/>
          </a:p>
          <a:p>
            <a:pPr lvl="1"/>
            <a:r>
              <a:rPr lang="en-CA" altLang="en-US" sz="1400" dirty="0"/>
              <a:t>Comment Resolution </a:t>
            </a:r>
          </a:p>
          <a:p>
            <a:pPr lvl="2"/>
            <a:r>
              <a:rPr lang="en-CA" altLang="en-US" sz="1400" dirty="0"/>
              <a:t>MAC Review CIDs</a:t>
            </a:r>
          </a:p>
          <a:p>
            <a:pPr lvl="1"/>
            <a:r>
              <a:rPr lang="en-CA" altLang="en-US" sz="1400" dirty="0"/>
              <a:t>Motions</a:t>
            </a:r>
            <a:endParaRPr lang="en-CA" sz="1400" dirty="0"/>
          </a:p>
          <a:p>
            <a:pPr lvl="2"/>
            <a:r>
              <a:rPr lang="en-CA" altLang="en-US" sz="1400" dirty="0"/>
              <a:t>Slides x – y of doc 11-24/33r3</a:t>
            </a:r>
          </a:p>
          <a:p>
            <a:pPr lvl="1"/>
            <a:r>
              <a:rPr lang="en-CA" altLang="en-US" sz="1600" dirty="0"/>
              <a:t>Teleconferences, Plans for May, April </a:t>
            </a:r>
            <a:r>
              <a:rPr lang="en-CA" altLang="en-US" sz="1600" dirty="0" err="1"/>
              <a:t>adhoc</a:t>
            </a:r>
            <a:r>
              <a:rPr lang="en-CA" altLang="en-US" sz="1600" dirty="0"/>
              <a:t> reminder</a:t>
            </a:r>
          </a:p>
          <a:p>
            <a:pPr lvl="1"/>
            <a:r>
              <a:rPr lang="en-CA" altLang="en-US" sz="1400" dirty="0" err="1"/>
              <a:t>AoB</a:t>
            </a:r>
            <a:endParaRPr lang="en-CA" altLang="en-US" sz="1400" dirty="0"/>
          </a:p>
          <a:p>
            <a:pPr lvl="1"/>
            <a:r>
              <a:rPr lang="en-CA" altLang="en-US" sz="1400" dirty="0"/>
              <a:t>Adjourn</a:t>
            </a:r>
          </a:p>
        </p:txBody>
      </p:sp>
      <p:sp>
        <p:nvSpPr>
          <p:cNvPr id="4" name="Rectangle 19">
            <a:extLst>
              <a:ext uri="{FF2B5EF4-FFF2-40B4-BE49-F238E27FC236}">
                <a16:creationId xmlns:a16="http://schemas.microsoft.com/office/drawing/2014/main" id="{EF87BD29-945B-D4C4-6CE4-E0CC7808D00F}"/>
              </a:ext>
            </a:extLst>
          </p:cNvPr>
          <p:cNvSpPr>
            <a:spLocks noChangeArrowheads="1"/>
          </p:cNvSpPr>
          <p:nvPr/>
        </p:nvSpPr>
        <p:spPr bwMode="auto">
          <a:xfrm>
            <a:off x="533401" y="3733800"/>
            <a:ext cx="5562599"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Wednesday March 13, 4pm MT</a:t>
            </a:r>
            <a:endParaRPr lang="en-US" altLang="en-US" sz="1800" dirty="0"/>
          </a:p>
          <a:p>
            <a:pPr lvl="1"/>
            <a:r>
              <a:rPr lang="en-CA" altLang="en-US" sz="1400" dirty="0"/>
              <a:t>Comment Resolution</a:t>
            </a:r>
          </a:p>
          <a:p>
            <a:pPr lvl="2"/>
            <a:r>
              <a:rPr lang="en-CA" altLang="en-US" sz="1400" dirty="0"/>
              <a:t>TWT Comments – doc 11-24/xx – Asterjadhi (Qualcomm)</a:t>
            </a:r>
          </a:p>
          <a:p>
            <a:pPr lvl="2"/>
            <a:r>
              <a:rPr lang="en-CA" altLang="en-US" sz="1400" dirty="0"/>
              <a:t>ED2 Review CIDs – Au (Huawei)</a:t>
            </a:r>
          </a:p>
          <a:p>
            <a:pPr lvl="2"/>
            <a:r>
              <a:rPr lang="en-CA" altLang="en-US" sz="1400" dirty="0"/>
              <a:t>GEN Review CIDs – Rosdahl (Qualcomm)</a:t>
            </a:r>
          </a:p>
          <a:p>
            <a:pPr lvl="1"/>
            <a:r>
              <a:rPr lang="en-CA" altLang="en-US" sz="1400" dirty="0"/>
              <a:t>Recess</a:t>
            </a:r>
          </a:p>
        </p:txBody>
      </p:sp>
    </p:spTree>
    <p:extLst>
      <p:ext uri="{BB962C8B-B14F-4D97-AF65-F5344CB8AC3E}">
        <p14:creationId xmlns:p14="http://schemas.microsoft.com/office/powerpoint/2010/main" val="30287790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800" dirty="0"/>
              <a:t>Approve the minutes in documents</a:t>
            </a:r>
            <a:endParaRPr lang="en-US" altLang="en-US" sz="1800" dirty="0"/>
          </a:p>
          <a:p>
            <a:pPr>
              <a:lnSpc>
                <a:spcPct val="80000"/>
              </a:lnSpc>
            </a:pPr>
            <a:r>
              <a:rPr lang="en-US" altLang="en-US" sz="2000" dirty="0"/>
              <a:t>January Plenary:</a:t>
            </a:r>
          </a:p>
          <a:p>
            <a:pPr marL="457200" lvl="1" indent="0">
              <a:lnSpc>
                <a:spcPct val="80000"/>
              </a:lnSpc>
              <a:buNone/>
            </a:pPr>
            <a:r>
              <a:rPr lang="en-US" altLang="en-US" sz="1600" dirty="0">
                <a:hlinkClick r:id="rId2"/>
              </a:rPr>
              <a:t>https://mentor.ieee.org/802.11/dcn/24/11-24-0039-02-000m-minutes-for-revme-2024-jan-interim-panama.docx</a:t>
            </a:r>
            <a:r>
              <a:rPr lang="en-US" altLang="en-US" sz="1600" dirty="0"/>
              <a:t> </a:t>
            </a:r>
          </a:p>
          <a:p>
            <a:pPr marL="457200" lvl="1" indent="0">
              <a:lnSpc>
                <a:spcPct val="80000"/>
              </a:lnSpc>
              <a:buNone/>
            </a:pPr>
            <a:endParaRPr lang="en-CA" dirty="0"/>
          </a:p>
          <a:p>
            <a:pPr marL="0" indent="0">
              <a:lnSpc>
                <a:spcPct val="80000"/>
              </a:lnSpc>
              <a:buNone/>
            </a:pPr>
            <a:r>
              <a:rPr lang="en-CA" dirty="0"/>
              <a:t>Moved: Jon Rosdahl</a:t>
            </a:r>
          </a:p>
          <a:p>
            <a:pPr marL="0" indent="0">
              <a:buNone/>
            </a:pPr>
            <a:r>
              <a:rPr lang="en-CA" dirty="0"/>
              <a:t>Seconded: Stephen McCann</a:t>
            </a:r>
          </a:p>
          <a:p>
            <a:pPr marL="0" indent="0">
              <a:buNone/>
            </a:pPr>
            <a:r>
              <a:rPr lang="en-CA" dirty="0"/>
              <a:t>Results: Unanimous. </a:t>
            </a:r>
            <a:r>
              <a:rPr lang="en-CA"/>
              <a:t>Approved.</a:t>
            </a:r>
            <a:endParaRPr lang="en-US" altLang="en-US" dirty="0"/>
          </a:p>
          <a:p>
            <a:pPr lvl="1">
              <a:lnSpc>
                <a:spcPct val="80000"/>
              </a:lnSpc>
            </a:pPr>
            <a:endParaRPr lang="en-US" altLang="en-US" dirty="0"/>
          </a:p>
          <a:p>
            <a:pPr marL="0" indent="0">
              <a:lnSpc>
                <a:spcPct val="80000"/>
              </a:lnSpc>
              <a:buNone/>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7</a:t>
            </a:fld>
            <a:endParaRPr lang="en-US" altLang="en-US"/>
          </a:p>
        </p:txBody>
      </p:sp>
    </p:spTree>
    <p:extLst>
      <p:ext uri="{BB962C8B-B14F-4D97-AF65-F5344CB8AC3E}">
        <p14:creationId xmlns:p14="http://schemas.microsoft.com/office/powerpoint/2010/main" val="36384054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F345F46-AFF6-18FA-4D1E-837DFE5D44B7}"/>
              </a:ext>
            </a:extLst>
          </p:cNvPr>
          <p:cNvSpPr>
            <a:spLocks noGrp="1"/>
          </p:cNvSpPr>
          <p:nvPr>
            <p:ph idx="1"/>
          </p:nvPr>
        </p:nvSpPr>
        <p:spPr>
          <a:xfrm>
            <a:off x="914400" y="1981200"/>
            <a:ext cx="10820400" cy="4114800"/>
          </a:xfrm>
        </p:spPr>
        <p:txBody>
          <a:bodyPr/>
          <a:lstStyle/>
          <a:p>
            <a:pPr>
              <a:lnSpc>
                <a:spcPct val="80000"/>
              </a:lnSpc>
            </a:pPr>
            <a:r>
              <a:rPr lang="en-US" altLang="en-US" sz="1800" dirty="0">
                <a:solidFill>
                  <a:srgbClr val="00B050"/>
                </a:solidFill>
              </a:rPr>
              <a:t>Feb 2021 – PAR Approval</a:t>
            </a:r>
          </a:p>
          <a:p>
            <a:pPr>
              <a:lnSpc>
                <a:spcPct val="80000"/>
              </a:lnSpc>
            </a:pPr>
            <a:r>
              <a:rPr lang="en-US" altLang="en-US" sz="1800" dirty="0">
                <a:solidFill>
                  <a:srgbClr val="00B050"/>
                </a:solidFill>
              </a:rPr>
              <a:t>March 2021– Initial meeting, issue comment collection on IEEE Std 802.11-2020 (if published)</a:t>
            </a:r>
          </a:p>
          <a:p>
            <a:pPr>
              <a:lnSpc>
                <a:spcPct val="80000"/>
              </a:lnSpc>
            </a:pPr>
            <a:r>
              <a:rPr lang="en-US" altLang="en-US" sz="1800" dirty="0">
                <a:solidFill>
                  <a:srgbClr val="00B050"/>
                </a:solidFill>
              </a:rPr>
              <a:t>March 2021 – Draft 0.00 available</a:t>
            </a:r>
          </a:p>
          <a:p>
            <a:pPr>
              <a:lnSpc>
                <a:spcPct val="80000"/>
              </a:lnSpc>
            </a:pPr>
            <a:r>
              <a:rPr lang="en-US" altLang="en-US" sz="1800" dirty="0">
                <a:solidFill>
                  <a:srgbClr val="00B050"/>
                </a:solidFill>
              </a:rPr>
              <a:t>May 2021 – Process CC input, 11ax, 11ay, 11ba integration begins</a:t>
            </a:r>
          </a:p>
          <a:p>
            <a:pPr>
              <a:lnSpc>
                <a:spcPct val="80000"/>
              </a:lnSpc>
            </a:pPr>
            <a:r>
              <a:rPr lang="en-US" altLang="en-US" sz="1800" dirty="0">
                <a:solidFill>
                  <a:srgbClr val="00B050"/>
                </a:solidFill>
              </a:rPr>
              <a:t>Nov 2021 – Initial D1.0 WG Letter ballot </a:t>
            </a:r>
          </a:p>
          <a:p>
            <a:pPr>
              <a:lnSpc>
                <a:spcPct val="80000"/>
              </a:lnSpc>
            </a:pPr>
            <a:r>
              <a:rPr lang="en-US" altLang="en-US" sz="1800" dirty="0">
                <a:solidFill>
                  <a:srgbClr val="00B050"/>
                </a:solidFill>
              </a:rPr>
              <a:t>Sep 2022 – D2.0 Recirculation LB </a:t>
            </a:r>
          </a:p>
          <a:p>
            <a:pPr>
              <a:lnSpc>
                <a:spcPct val="80000"/>
              </a:lnSpc>
            </a:pPr>
            <a:r>
              <a:rPr lang="en-US" altLang="en-US" sz="1800" dirty="0">
                <a:solidFill>
                  <a:srgbClr val="00B050"/>
                </a:solidFill>
              </a:rPr>
              <a:t>Mar 2023 – D3.0 Recirculation LB </a:t>
            </a:r>
            <a:endParaRPr lang="en-US" altLang="en-US" sz="1800" dirty="0">
              <a:solidFill>
                <a:srgbClr val="00B0F0"/>
              </a:solidFill>
            </a:endParaRPr>
          </a:p>
          <a:p>
            <a:pPr>
              <a:lnSpc>
                <a:spcPct val="80000"/>
              </a:lnSpc>
            </a:pPr>
            <a:r>
              <a:rPr lang="en-US" altLang="en-US" sz="1800" dirty="0">
                <a:solidFill>
                  <a:srgbClr val="00B050"/>
                </a:solidFill>
              </a:rPr>
              <a:t>July 2023 – D4.0 Recirculation </a:t>
            </a:r>
          </a:p>
          <a:p>
            <a:pPr>
              <a:lnSpc>
                <a:spcPct val="80000"/>
              </a:lnSpc>
            </a:pPr>
            <a:r>
              <a:rPr lang="en-US" altLang="en-US" sz="1800" dirty="0">
                <a:solidFill>
                  <a:srgbClr val="00B050"/>
                </a:solidFill>
              </a:rPr>
              <a:t>Sep 2023 – D4.0 Initial SA Ballot </a:t>
            </a:r>
          </a:p>
          <a:p>
            <a:pPr>
              <a:lnSpc>
                <a:spcPct val="80000"/>
              </a:lnSpc>
            </a:pPr>
            <a:r>
              <a:rPr lang="en-US" altLang="en-US" sz="1800" dirty="0">
                <a:solidFill>
                  <a:srgbClr val="00B050"/>
                </a:solidFill>
              </a:rPr>
              <a:t>Feb 2024 – D5.0 Recirculation SA Ballot (roll-in of published amendment 11az, 11bd, 11bc, 11bb)</a:t>
            </a:r>
          </a:p>
          <a:p>
            <a:pPr>
              <a:lnSpc>
                <a:spcPct val="80000"/>
              </a:lnSpc>
            </a:pPr>
            <a:r>
              <a:rPr lang="en-US" altLang="en-US" sz="1800" dirty="0">
                <a:solidFill>
                  <a:srgbClr val="00B0F0"/>
                </a:solidFill>
              </a:rPr>
              <a:t>May 2024 – D6.0 Recirculation SA Ballot</a:t>
            </a:r>
          </a:p>
          <a:p>
            <a:pPr>
              <a:lnSpc>
                <a:spcPct val="80000"/>
              </a:lnSpc>
            </a:pPr>
            <a:r>
              <a:rPr lang="en-US" altLang="en-US" sz="1800" dirty="0">
                <a:solidFill>
                  <a:srgbClr val="00B0F0"/>
                </a:solidFill>
              </a:rPr>
              <a:t>Jul 2024 – D7.0 Recirculation SA Ballot (clean recirculation)</a:t>
            </a:r>
          </a:p>
          <a:p>
            <a:pPr>
              <a:lnSpc>
                <a:spcPct val="80000"/>
              </a:lnSpc>
            </a:pPr>
            <a:r>
              <a:rPr lang="en-US" altLang="en-US" sz="1800" dirty="0">
                <a:solidFill>
                  <a:srgbClr val="00B0F0"/>
                </a:solidFill>
              </a:rPr>
              <a:t>Sep 2024 – </a:t>
            </a:r>
            <a:r>
              <a:rPr lang="en-US" altLang="en-US" sz="1800" dirty="0" err="1">
                <a:solidFill>
                  <a:srgbClr val="00B0F0"/>
                </a:solidFill>
              </a:rPr>
              <a:t>RevCom</a:t>
            </a:r>
            <a:r>
              <a:rPr lang="en-US" altLang="en-US" sz="1800" dirty="0">
                <a:solidFill>
                  <a:srgbClr val="00B0F0"/>
                </a:solidFill>
              </a:rPr>
              <a:t>/SASB Approval</a:t>
            </a:r>
          </a:p>
        </p:txBody>
      </p:sp>
      <p:sp>
        <p:nvSpPr>
          <p:cNvPr id="3" name="Title 2">
            <a:extLst>
              <a:ext uri="{FF2B5EF4-FFF2-40B4-BE49-F238E27FC236}">
                <a16:creationId xmlns:a16="http://schemas.microsoft.com/office/drawing/2014/main" id="{C15AE0E6-06E4-00FD-8348-9A2CF3BA10EA}"/>
              </a:ext>
            </a:extLst>
          </p:cNvPr>
          <p:cNvSpPr>
            <a:spLocks noGrp="1"/>
          </p:cNvSpPr>
          <p:nvPr>
            <p:ph type="title"/>
          </p:nvPr>
        </p:nvSpPr>
        <p:spPr/>
        <p:txBody>
          <a:bodyPr/>
          <a:lstStyle/>
          <a:p>
            <a:r>
              <a:rPr lang="en-CA" dirty="0" err="1"/>
              <a:t>TGme</a:t>
            </a:r>
            <a:r>
              <a:rPr lang="en-CA" dirty="0"/>
              <a:t> Timeline</a:t>
            </a:r>
          </a:p>
        </p:txBody>
      </p:sp>
      <p:sp>
        <p:nvSpPr>
          <p:cNvPr id="4" name="Date Placeholder 3">
            <a:extLst>
              <a:ext uri="{FF2B5EF4-FFF2-40B4-BE49-F238E27FC236}">
                <a16:creationId xmlns:a16="http://schemas.microsoft.com/office/drawing/2014/main" id="{25A70A58-D5AD-74D1-22BA-E43E9F5ED6FE}"/>
              </a:ext>
            </a:extLst>
          </p:cNvPr>
          <p:cNvSpPr>
            <a:spLocks noGrp="1"/>
          </p:cNvSpPr>
          <p:nvPr>
            <p:ph type="dt" sz="half" idx="10"/>
          </p:nvPr>
        </p:nvSpPr>
        <p:spPr>
          <a:xfrm>
            <a:off x="929217" y="332601"/>
            <a:ext cx="968214" cy="276999"/>
          </a:xfrm>
        </p:spPr>
        <p:txBody>
          <a:bodyPr/>
          <a:lstStyle/>
          <a:p>
            <a:pPr>
              <a:defRPr/>
            </a:pPr>
            <a:r>
              <a:rPr lang="en-US" dirty="0"/>
              <a:t>May 2023</a:t>
            </a:r>
          </a:p>
        </p:txBody>
      </p:sp>
      <p:sp>
        <p:nvSpPr>
          <p:cNvPr id="5" name="Footer Placeholder 4">
            <a:extLst>
              <a:ext uri="{FF2B5EF4-FFF2-40B4-BE49-F238E27FC236}">
                <a16:creationId xmlns:a16="http://schemas.microsoft.com/office/drawing/2014/main" id="{7F9576EA-0C94-35A4-540B-5B382E4A80CD}"/>
              </a:ext>
            </a:extLst>
          </p:cNvPr>
          <p:cNvSpPr>
            <a:spLocks noGrp="1"/>
          </p:cNvSpPr>
          <p:nvPr>
            <p:ph type="ftr" sz="quarter" idx="11"/>
          </p:nvPr>
        </p:nvSpPr>
        <p:spPr/>
        <p:txBody>
          <a:bodyPr/>
          <a:lstStyle/>
          <a:p>
            <a:pPr>
              <a:defRPr/>
            </a:pPr>
            <a:r>
              <a:rPr lang="en-US"/>
              <a:t>Michael Montemurro, Huawei</a:t>
            </a:r>
          </a:p>
        </p:txBody>
      </p:sp>
    </p:spTree>
    <p:extLst>
      <p:ext uri="{BB962C8B-B14F-4D97-AF65-F5344CB8AC3E}">
        <p14:creationId xmlns:p14="http://schemas.microsoft.com/office/powerpoint/2010/main" val="32760473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marL="0" indent="0">
              <a:lnSpc>
                <a:spcPct val="80000"/>
              </a:lnSpc>
              <a:buNone/>
            </a:pPr>
            <a:endParaRPr lang="en-US" altLang="en-US" sz="2000" dirty="0"/>
          </a:p>
          <a:p>
            <a:pPr>
              <a:lnSpc>
                <a:spcPct val="80000"/>
              </a:lnSpc>
            </a:pPr>
            <a:r>
              <a:rPr lang="en-US" altLang="en-US" sz="2000" dirty="0"/>
              <a:t>Telecons: &lt;&gt;</a:t>
            </a:r>
          </a:p>
          <a:p>
            <a:pPr>
              <a:lnSpc>
                <a:spcPct val="80000"/>
              </a:lnSpc>
            </a:pPr>
            <a:r>
              <a:rPr lang="en-US" altLang="en-US" sz="2000" dirty="0" err="1"/>
              <a:t>Adhoc</a:t>
            </a:r>
            <a:r>
              <a:rPr lang="en-US" altLang="en-US" sz="2000" dirty="0"/>
              <a:t>: </a:t>
            </a:r>
          </a:p>
          <a:p>
            <a:pPr lvl="1">
              <a:lnSpc>
                <a:spcPct val="80000"/>
              </a:lnSpc>
            </a:pPr>
            <a:r>
              <a:rPr lang="en-US" altLang="en-US" sz="1600" dirty="0"/>
              <a:t>Reminder: &lt;&gt;</a:t>
            </a:r>
          </a:p>
          <a:p>
            <a:pPr lvl="1">
              <a:lnSpc>
                <a:spcPct val="80000"/>
              </a:lnSpc>
            </a:pPr>
            <a:r>
              <a:rPr lang="en-US" altLang="en-US" sz="1600" dirty="0"/>
              <a:t>Authorize an </a:t>
            </a:r>
            <a:r>
              <a:rPr lang="en-US" altLang="en-US" sz="1600" dirty="0" err="1"/>
              <a:t>adhoc</a:t>
            </a:r>
            <a:r>
              <a:rPr lang="en-US" altLang="en-US" sz="1600" dirty="0"/>
              <a:t> for April?</a:t>
            </a:r>
          </a:p>
          <a:p>
            <a:pPr>
              <a:lnSpc>
                <a:spcPct val="80000"/>
              </a:lnSpc>
            </a:pPr>
            <a:r>
              <a:rPr lang="en-US" altLang="en-US" sz="2000" dirty="0"/>
              <a:t>For the March plenary: 5 sessions</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Teleconference/Meeting plan</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9</a:t>
            </a:fld>
            <a:endParaRPr lang="en-US" altLang="en-US"/>
          </a:p>
        </p:txBody>
      </p:sp>
    </p:spTree>
    <p:extLst>
      <p:ext uri="{BB962C8B-B14F-4D97-AF65-F5344CB8AC3E}">
        <p14:creationId xmlns:p14="http://schemas.microsoft.com/office/powerpoint/2010/main" val="305617894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111981</TotalTime>
  <Words>2273</Words>
  <Application>Microsoft Office PowerPoint</Application>
  <PresentationFormat>Widescreen</PresentationFormat>
  <Paragraphs>258</Paragraphs>
  <Slides>20</Slides>
  <Notes>14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7" baseType="lpstr">
      <vt:lpstr>Arial</vt:lpstr>
      <vt:lpstr>Calibri</vt:lpstr>
      <vt:lpstr>Helvetica</vt:lpstr>
      <vt:lpstr>Monotype Sorts</vt:lpstr>
      <vt:lpstr>Times New Roman</vt:lpstr>
      <vt:lpstr>802-11-Submission</vt:lpstr>
      <vt:lpstr>Document</vt:lpstr>
      <vt:lpstr>PowerPoint Presentation</vt:lpstr>
      <vt:lpstr>Abstract</vt:lpstr>
      <vt:lpstr>Registration for the March IEEE 802 plenary session</vt:lpstr>
      <vt:lpstr>Chair’s welcome and Patent Reminder</vt:lpstr>
      <vt:lpstr>REVme Agenda</vt:lpstr>
      <vt:lpstr>REVme Agenda</vt:lpstr>
      <vt:lpstr>REVme minutes approval</vt:lpstr>
      <vt:lpstr>TGme Timeline</vt:lpstr>
      <vt:lpstr>Teleconference/Meeting plan</vt:lpstr>
      <vt:lpstr>Adhoc Motion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11-24/231</dc:title>
  <dc:subject>Task Group AY November 2015 Meeting Agenda</dc:subject>
  <dc:creator>montemurro.michael@gmail.com</dc:creator>
  <cp:keywords>March 2024</cp:keywords>
  <dc:description/>
  <cp:lastModifiedBy>Mike Montemurro</cp:lastModifiedBy>
  <cp:revision>4624</cp:revision>
  <cp:lastPrinted>2014-11-04T15:04:57Z</cp:lastPrinted>
  <dcterms:created xsi:type="dcterms:W3CDTF">2007-04-17T18:10:23Z</dcterms:created>
  <dcterms:modified xsi:type="dcterms:W3CDTF">2024-03-12T14:42:49Z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