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1244" r:id="rId2"/>
    <p:sldId id="1314" r:id="rId3"/>
    <p:sldId id="1315" r:id="rId4"/>
    <p:sldId id="1348" r:id="rId5"/>
    <p:sldId id="1349" r:id="rId6"/>
    <p:sldId id="1350" r:id="rId7"/>
    <p:sldId id="1353" r:id="rId8"/>
    <p:sldId id="1354" r:id="rId9"/>
    <p:sldId id="1287" r:id="rId10"/>
    <p:sldId id="1260" r:id="rId11"/>
    <p:sldId id="1339" r:id="rId12"/>
    <p:sldId id="1344" r:id="rId1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extLst>
      <p:ext uri="{19B8F6BF-5375-455C-9EA6-DF929625EA0E}">
        <p15:presenceInfo xmlns:p15="http://schemas.microsoft.com/office/powerpoint/2012/main" userId="admin" providerId="None"/>
      </p:ext>
    </p:extLst>
  </p:cmAuthor>
  <p:cmAuthor id="2" name="GeonHwan Kim/IoT Connectivity Standard Task(geonhwan.kim@lge.com)" initials="GKCST" lastIdx="49" clrIdx="1">
    <p:extLst>
      <p:ext uri="{19B8F6BF-5375-455C-9EA6-DF929625EA0E}">
        <p15:presenceInfo xmlns:p15="http://schemas.microsoft.com/office/powerpoint/2012/main" userId="S-1-5-21-2543426832-1914326140-3112152631-2652433" providerId="AD"/>
      </p:ext>
    </p:extLst>
  </p:cmAuthor>
  <p:cmAuthor id="3" name="Insun Jang/IoT Connectivity Standard Task(insun.jang@lge.com)" initials="IJCST" lastIdx="19" clrIdx="2">
    <p:extLst>
      <p:ext uri="{19B8F6BF-5375-455C-9EA6-DF929625EA0E}">
        <p15:presenceInfo xmlns:p15="http://schemas.microsoft.com/office/powerpoint/2012/main" userId="S-1-5-21-2543426832-1914326140-3112152631-18843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00FF"/>
    <a:srgbClr val="00CC99"/>
    <a:srgbClr val="FF9900"/>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148" autoAdjust="0"/>
  </p:normalViewPr>
  <p:slideViewPr>
    <p:cSldViewPr>
      <p:cViewPr varScale="1">
        <p:scale>
          <a:sx n="248" d="100"/>
          <a:sy n="248" d="100"/>
        </p:scale>
        <p:origin x="2292" y="18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77" d="100"/>
          <a:sy n="177" d="100"/>
        </p:scale>
        <p:origin x="192" y="200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26"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0" u="none"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a:t>
            </a:fld>
            <a:endParaRPr lang="en-US" altLang="ko-KR"/>
          </a:p>
        </p:txBody>
      </p:sp>
    </p:spTree>
    <p:extLst>
      <p:ext uri="{BB962C8B-B14F-4D97-AF65-F5344CB8AC3E}">
        <p14:creationId xmlns:p14="http://schemas.microsoft.com/office/powerpoint/2010/main" val="3624491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b="0"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2025019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sz="1200" b="0" u="none" dirty="0">
              <a:solidFill>
                <a:srgbClr val="00B050"/>
              </a:solidFill>
            </a:endParaRPr>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1615917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sz="1200" b="0" u="none" dirty="0">
              <a:solidFill>
                <a:srgbClr val="00B050"/>
              </a:solidFill>
            </a:endParaRPr>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1817727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dirty="0"/>
          </a:p>
          <a:p>
            <a:endParaRPr lang="ko-KR" altLang="en-US"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2812178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707287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2679734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solidFill>
                <a:srgbClr val="0000FF"/>
              </a:solidFill>
            </a:endParaRPr>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3959198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solidFill>
                <a:srgbClr val="0000FF"/>
              </a:solidFill>
            </a:endParaRPr>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864482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solidFill>
                <a:srgbClr val="0000FF"/>
              </a:solidFill>
            </a:endParaRPr>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1020367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solidFill>
                <a:srgbClr val="0000FF"/>
              </a:solidFill>
            </a:endParaRPr>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990317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b="0"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4083850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Geonhwan Kim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Geonhwan Kim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208349" y="6475413"/>
            <a:ext cx="23355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Geonhwan Kim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a:solidFill>
                  <a:schemeClr val="tx1"/>
                </a:solidFill>
                <a:cs typeface="Arial" charset="0"/>
              </a:rPr>
              <a:t>802.11-24/0227r0</a:t>
            </a: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1820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a:solidFill>
                  <a:schemeClr val="tx1"/>
                </a:solidFill>
                <a:latin typeface="Times New Roman" panose="02020603050405020304" pitchFamily="18" charset="0"/>
                <a:ea typeface="+mn-ea"/>
                <a:cs typeface="+mn-cs"/>
              </a:rPr>
              <a:t>March 2024</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ea typeface="굴림" panose="020B0600000101010101" pitchFamily="50" charset="-127"/>
              </a:rPr>
              <a:t>TXOP Protection in C-TDMA</a:t>
            </a:r>
            <a:endParaRPr lang="ko-KR" altLang="en-US" dirty="0">
              <a:solidFill>
                <a:schemeClr val="tx1"/>
              </a:solidFill>
            </a:endParaRPr>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a:t>
            </a:fld>
            <a:endParaRPr lang="en-US" altLang="ko-KR"/>
          </a:p>
        </p:txBody>
      </p:sp>
      <p:sp>
        <p:nvSpPr>
          <p:cNvPr id="6"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kumimoji="0" lang="en-US" altLang="ko-KR" sz="2000" kern="0" dirty="0">
                <a:ea typeface="굴림" panose="020B0600000101010101" pitchFamily="50" charset="-127"/>
              </a:rPr>
              <a:t>Date:</a:t>
            </a:r>
            <a:r>
              <a:rPr kumimoji="0" lang="en-US" altLang="ko-KR" sz="2000" b="0" kern="0" dirty="0">
                <a:ea typeface="굴림" panose="020B0600000101010101" pitchFamily="50" charset="-127"/>
              </a:rPr>
              <a:t> 2024-03-11</a:t>
            </a:r>
          </a:p>
        </p:txBody>
      </p:sp>
      <p:sp>
        <p:nvSpPr>
          <p:cNvPr id="7" name="Rectangle 12"/>
          <p:cNvSpPr>
            <a:spLocks noChangeArrowheads="1"/>
          </p:cNvSpPr>
          <p:nvPr/>
        </p:nvSpPr>
        <p:spPr bwMode="auto">
          <a:xfrm>
            <a:off x="685800" y="2209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8" name="Table 12"/>
          <p:cNvGraphicFramePr>
            <a:graphicFrameLocks noGrp="1"/>
          </p:cNvGraphicFramePr>
          <p:nvPr>
            <p:extLst>
              <p:ext uri="{D42A27DB-BD31-4B8C-83A1-F6EECF244321}">
                <p14:modId xmlns:p14="http://schemas.microsoft.com/office/powerpoint/2010/main" val="2508740713"/>
              </p:ext>
            </p:extLst>
          </p:nvPr>
        </p:nvGraphicFramePr>
        <p:xfrm>
          <a:off x="712304" y="2627314"/>
          <a:ext cx="7620000" cy="3706594"/>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27079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759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Geonhwan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geonhwan.kim@lge.com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75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75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77592">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Sunhee Baek</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7592">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Yelin</a:t>
                      </a:r>
                      <a:r>
                        <a:rPr lang="en-US" altLang="ko-KR" sz="1200" dirty="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7592">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9731283"/>
                  </a:ext>
                </a:extLst>
              </a:tr>
              <a:tr h="27759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759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759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77592">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77592">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err="1">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8229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549727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References</a:t>
            </a:r>
            <a:endParaRPr lang="ko-KR" altLang="en-US" dirty="0">
              <a:solidFill>
                <a:schemeClr val="tx1"/>
              </a:solidFill>
            </a:endParaRPr>
          </a:p>
        </p:txBody>
      </p:sp>
      <p:sp>
        <p:nvSpPr>
          <p:cNvPr id="3" name="내용 개체 틀 2"/>
          <p:cNvSpPr>
            <a:spLocks noGrp="1"/>
          </p:cNvSpPr>
          <p:nvPr>
            <p:ph idx="1"/>
          </p:nvPr>
        </p:nvSpPr>
        <p:spPr>
          <a:xfrm>
            <a:off x="685800" y="1752599"/>
            <a:ext cx="7772400" cy="4722813"/>
          </a:xfrm>
        </p:spPr>
        <p:txBody>
          <a:bodyPr/>
          <a:lstStyle/>
          <a:p>
            <a:pPr marL="0" indent="0">
              <a:buNone/>
            </a:pPr>
            <a:r>
              <a:rPr lang="en-US" altLang="ko-KR" sz="1400" dirty="0">
                <a:ea typeface="굴림" panose="020B0600000101010101" pitchFamily="50" charset="-127"/>
              </a:rPr>
              <a:t>[1] 23/0480r3, “UHR proposed PAR”</a:t>
            </a:r>
          </a:p>
          <a:p>
            <a:pPr marL="0" indent="0">
              <a:buNone/>
            </a:pPr>
            <a:r>
              <a:rPr lang="en-US" altLang="ko-KR" sz="1400" dirty="0">
                <a:ea typeface="굴림" panose="020B0600000101010101" pitchFamily="50" charset="-127"/>
              </a:rPr>
              <a:t>[2] 22/1515r0, “A candidate feature: Multi-AP”</a:t>
            </a:r>
          </a:p>
          <a:p>
            <a:pPr marL="0" indent="0">
              <a:buNone/>
            </a:pPr>
            <a:r>
              <a:rPr lang="en-US" altLang="ko-KR" sz="1400" dirty="0">
                <a:ea typeface="굴림" panose="020B0600000101010101" pitchFamily="50" charset="-127"/>
              </a:rPr>
              <a:t>[3] 22/1895r0, “Thoughts on M-AP Coordination Principles”</a:t>
            </a:r>
          </a:p>
          <a:p>
            <a:pPr marL="0" indent="0">
              <a:buNone/>
            </a:pPr>
            <a:r>
              <a:rPr lang="en-US" altLang="ko-KR" sz="1400" dirty="0">
                <a:ea typeface="굴림" panose="020B0600000101010101" pitchFamily="50" charset="-127"/>
              </a:rPr>
              <a:t>[4] 23/767r0, “M-AP Coordination Agreement”</a:t>
            </a:r>
          </a:p>
          <a:p>
            <a:pPr marL="0" indent="0">
              <a:buNone/>
            </a:pPr>
            <a:r>
              <a:rPr lang="en-US" altLang="ko-KR" sz="1400" dirty="0">
                <a:ea typeface="굴림" panose="020B0600000101010101" pitchFamily="50" charset="-127"/>
              </a:rPr>
              <a:t>[5] 23/616r0, “Overhead Analysis of Coordinated Spatial Reuse”</a:t>
            </a:r>
          </a:p>
          <a:p>
            <a:pPr marL="0" indent="0">
              <a:buNone/>
            </a:pPr>
            <a:r>
              <a:rPr lang="en-US" altLang="ko-KR" sz="1400" dirty="0">
                <a:ea typeface="굴림" panose="020B0600000101010101" pitchFamily="50" charset="-127"/>
              </a:rPr>
              <a:t>[6] 23/1461r0, “Considerations on Multi-AP Operation”</a:t>
            </a:r>
          </a:p>
          <a:p>
            <a:pPr marL="0" indent="0">
              <a:buNone/>
            </a:pPr>
            <a:r>
              <a:rPr lang="en-US" altLang="ko-KR" sz="1400" dirty="0">
                <a:ea typeface="굴림" panose="020B0600000101010101" pitchFamily="50" charset="-127"/>
              </a:rPr>
              <a:t>[7] 23/0041r0, “Considerations on Coordinated TDMA (C-TDMA)”</a:t>
            </a:r>
          </a:p>
          <a:p>
            <a:pPr marL="0" indent="0">
              <a:buNone/>
            </a:pPr>
            <a:r>
              <a:rPr lang="en-US" altLang="ko-KR" sz="1400" dirty="0">
                <a:ea typeface="굴림" panose="020B0600000101010101" pitchFamily="50" charset="-127"/>
              </a:rPr>
              <a:t>[8] 23/0249r1, “Extended TXOP Sharing”</a:t>
            </a:r>
          </a:p>
          <a:p>
            <a:pPr marL="0" indent="0">
              <a:buNone/>
            </a:pPr>
            <a:r>
              <a:rPr lang="en-US" altLang="ko-KR" sz="1400" dirty="0">
                <a:ea typeface="굴림" panose="020B0600000101010101" pitchFamily="50" charset="-127"/>
              </a:rPr>
              <a:t>[9] 23/0261r0, “C-TDMA procedure in UHR”</a:t>
            </a:r>
          </a:p>
          <a:p>
            <a:pPr marL="0" indent="0">
              <a:buNone/>
            </a:pPr>
            <a:r>
              <a:rPr lang="en-US" altLang="ko-KR" sz="1400" dirty="0">
                <a:ea typeface="굴림" panose="020B0600000101010101" pitchFamily="50" charset="-127"/>
              </a:rPr>
              <a:t>[10] 23/0739r1, “Follow-up on Coordinated TDMA (C-TDMA</a:t>
            </a:r>
            <a:r>
              <a:rPr lang="en-US" altLang="ko-KR" sz="1400" dirty="0" smtClean="0">
                <a:ea typeface="굴림" panose="020B0600000101010101" pitchFamily="50" charset="-127"/>
              </a:rPr>
              <a:t>)”</a:t>
            </a:r>
          </a:p>
          <a:p>
            <a:pPr marL="0" indent="0">
              <a:buNone/>
            </a:pPr>
            <a:r>
              <a:rPr lang="en-US" altLang="ko-KR" sz="1400" dirty="0" smtClean="0">
                <a:ea typeface="굴림" panose="020B0600000101010101" pitchFamily="50" charset="-127"/>
              </a:rPr>
              <a:t>[11] 23/1962r1, “Gain analysis for coordinated AP transmissions”</a:t>
            </a:r>
            <a:endParaRPr lang="en-US" altLang="ko-KR" sz="1400" dirty="0">
              <a:ea typeface="굴림" panose="020B0600000101010101" pitchFamily="50" charset="-127"/>
            </a:endParaRPr>
          </a:p>
          <a:p>
            <a:pPr marL="0" indent="0">
              <a:buNone/>
            </a:pPr>
            <a:r>
              <a:rPr lang="en-US" altLang="zh-CN" sz="1400" dirty="0"/>
              <a:t>[</a:t>
            </a:r>
            <a:r>
              <a:rPr lang="en-US" altLang="zh-CN" sz="1400" dirty="0" smtClean="0"/>
              <a:t>12] </a:t>
            </a:r>
            <a:r>
              <a:rPr lang="en-US" altLang="zh-CN" sz="1400" dirty="0"/>
              <a:t>23/1912r1, “Coordinated TDMA Procedure”</a:t>
            </a:r>
          </a:p>
          <a:p>
            <a:pPr marL="0" indent="0">
              <a:buNone/>
            </a:pPr>
            <a:r>
              <a:rPr lang="en-US" altLang="zh-CN" sz="1400" dirty="0"/>
              <a:t>[</a:t>
            </a:r>
            <a:r>
              <a:rPr lang="en-US" altLang="zh-CN" sz="1400" dirty="0" smtClean="0"/>
              <a:t>13] </a:t>
            </a:r>
            <a:r>
              <a:rPr lang="en-US" altLang="zh-CN" sz="1400" dirty="0"/>
              <a:t>23/1085r0, “Thoughts on Coordinated TDMA”</a:t>
            </a:r>
          </a:p>
          <a:p>
            <a:pPr marL="0" indent="0">
              <a:buNone/>
            </a:pPr>
            <a:r>
              <a:rPr lang="en-US" altLang="zh-CN" sz="1400" dirty="0"/>
              <a:t>[</a:t>
            </a:r>
            <a:r>
              <a:rPr lang="en-US" altLang="zh-CN" sz="1400" dirty="0" smtClean="0"/>
              <a:t>14] </a:t>
            </a:r>
            <a:r>
              <a:rPr lang="en-US" altLang="zh-CN" sz="1400" dirty="0"/>
              <a:t>23/1910r1, “Coordinated TDMA (Follow up</a:t>
            </a:r>
            <a:r>
              <a:rPr lang="en-US" altLang="zh-CN" sz="1400" dirty="0" smtClean="0"/>
              <a:t>)”</a:t>
            </a:r>
          </a:p>
          <a:p>
            <a:pPr marL="0" indent="0">
              <a:buNone/>
            </a:pPr>
            <a:r>
              <a:rPr lang="en-US" altLang="zh-CN" sz="1400" dirty="0" smtClean="0"/>
              <a:t>[15] 24/0441r0, “TXOP Return in C-TDMA”</a:t>
            </a:r>
            <a:endParaRPr lang="en-US" altLang="zh-CN" sz="1400" dirty="0"/>
          </a:p>
          <a:p>
            <a:pPr marL="0" indent="0">
              <a:buNone/>
            </a:pPr>
            <a:r>
              <a:rPr lang="en-US" altLang="zh-CN" sz="1400" dirty="0"/>
              <a:t>[</a:t>
            </a:r>
            <a:r>
              <a:rPr lang="en-US" altLang="zh-CN" sz="1400" dirty="0" smtClean="0"/>
              <a:t>16] </a:t>
            </a:r>
            <a:r>
              <a:rPr lang="en-US" altLang="zh-CN" sz="1400" dirty="0"/>
              <a:t>24/0093r1, “NAV setting for Coordinated TDMA</a:t>
            </a:r>
            <a:r>
              <a:rPr lang="en-US" altLang="zh-CN" sz="1400" dirty="0" smtClean="0"/>
              <a:t>”</a:t>
            </a:r>
            <a:endParaRPr lang="en-US" altLang="zh-CN" sz="1400" dirty="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3786890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Straw Poll </a:t>
            </a:r>
            <a:r>
              <a:rPr lang="en-US" altLang="ko-KR" dirty="0" smtClean="0">
                <a:solidFill>
                  <a:schemeClr val="tx1"/>
                </a:solidFill>
              </a:rPr>
              <a:t>1</a:t>
            </a:r>
            <a:endParaRPr lang="ko-KR" altLang="en-US" dirty="0">
              <a:solidFill>
                <a:schemeClr val="tx1"/>
              </a:solidFill>
            </a:endParaRPr>
          </a:p>
        </p:txBody>
      </p:sp>
      <p:sp>
        <p:nvSpPr>
          <p:cNvPr id="3" name="내용 개체 틀 2"/>
          <p:cNvSpPr>
            <a:spLocks noGrp="1"/>
          </p:cNvSpPr>
          <p:nvPr>
            <p:ph idx="1"/>
          </p:nvPr>
        </p:nvSpPr>
        <p:spPr>
          <a:xfrm>
            <a:off x="297180" y="1752600"/>
            <a:ext cx="8549640" cy="4343400"/>
          </a:xfrm>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dirty="0" smtClean="0"/>
              <a:t>The Duration field of the initial frame transmitted within the TXOP obtained by the sharing AP is set to the time until the CTS frame is received in the TXOP sharing procedure.</a:t>
            </a:r>
          </a:p>
          <a:p>
            <a:pPr marL="857250" lvl="2" indent="0">
              <a:buNone/>
            </a:pPr>
            <a:endParaRPr lang="en-US" altLang="ko-KR" dirty="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712195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Straw Poll </a:t>
            </a:r>
            <a:r>
              <a:rPr lang="en-US" altLang="ko-KR" dirty="0" smtClean="0">
                <a:solidFill>
                  <a:schemeClr val="tx1"/>
                </a:solidFill>
              </a:rPr>
              <a:t>2</a:t>
            </a:r>
            <a:endParaRPr lang="ko-KR" altLang="en-US" dirty="0">
              <a:solidFill>
                <a:schemeClr val="tx1"/>
              </a:solidFill>
            </a:endParaRPr>
          </a:p>
        </p:txBody>
      </p:sp>
      <p:sp>
        <p:nvSpPr>
          <p:cNvPr id="3" name="내용 개체 틀 2"/>
          <p:cNvSpPr>
            <a:spLocks noGrp="1"/>
          </p:cNvSpPr>
          <p:nvPr>
            <p:ph idx="1"/>
          </p:nvPr>
        </p:nvSpPr>
        <p:spPr>
          <a:xfrm>
            <a:off x="297180" y="1752600"/>
            <a:ext cx="8549640" cy="4343400"/>
          </a:xfrm>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dirty="0"/>
              <a:t>The Duration field of the initial frame transmitted by the shared AP shall be set to equal or less than the time allocated in the MU-RTS TXS TF.</a:t>
            </a:r>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885956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Introduction</a:t>
            </a:r>
            <a:endParaRPr lang="ko-KR" altLang="en-US" dirty="0">
              <a:solidFill>
                <a:schemeClr val="tx1"/>
              </a:solidFill>
            </a:endParaRPr>
          </a:p>
        </p:txBody>
      </p:sp>
      <p:sp>
        <p:nvSpPr>
          <p:cNvPr id="3" name="내용 개체 틀 2"/>
          <p:cNvSpPr>
            <a:spLocks noGrp="1"/>
          </p:cNvSpPr>
          <p:nvPr>
            <p:ph idx="1"/>
          </p:nvPr>
        </p:nvSpPr>
        <p:spPr>
          <a:xfrm>
            <a:off x="297180" y="1752600"/>
            <a:ext cx="8549640" cy="4343400"/>
          </a:xfrm>
        </p:spPr>
        <p:txBody>
          <a:bodyPr/>
          <a:lstStyle/>
          <a:p>
            <a:r>
              <a:rPr lang="en-US" altLang="ko-KR" sz="1800" dirty="0"/>
              <a:t>PAR for 11bn </a:t>
            </a:r>
            <a:r>
              <a:rPr lang="en-US" altLang="ko-KR" sz="1800" dirty="0" smtClean="0"/>
              <a:t>(UHR) [1</a:t>
            </a:r>
            <a:r>
              <a:rPr lang="en-US" altLang="ko-KR" sz="1800" dirty="0"/>
              <a:t>] highlights the need for coordination to enhance WLAN reliability between neighboring APs in overlapping BSS scenarios</a:t>
            </a:r>
            <a:r>
              <a:rPr lang="en-US" altLang="ko-KR" sz="1800" dirty="0" smtClean="0"/>
              <a:t>.</a:t>
            </a:r>
          </a:p>
          <a:p>
            <a:pPr lvl="1"/>
            <a:r>
              <a:rPr lang="en-US" altLang="ko-KR" sz="1600" dirty="0"/>
              <a:t>To this end, various Multi-AP coordination schemes are being discussed [2]-[6], and coordinated TDMA (C-TDMA) [7]-[10] is one of the candidate schemes</a:t>
            </a:r>
            <a:r>
              <a:rPr lang="en-US" altLang="ko-KR" sz="1600" dirty="0" smtClean="0"/>
              <a:t>.</a:t>
            </a:r>
          </a:p>
          <a:p>
            <a:pPr lvl="1"/>
            <a:r>
              <a:rPr lang="en-US" altLang="ko-KR" sz="1600" dirty="0" smtClean="0"/>
              <a:t>The main advantage of C-TDMA would be reduced latency [11].</a:t>
            </a:r>
            <a:endParaRPr lang="en-US" altLang="ko-KR" sz="1600" dirty="0"/>
          </a:p>
          <a:p>
            <a:endParaRPr lang="en-US" altLang="ko-KR" sz="1800" b="0" dirty="0" smtClean="0"/>
          </a:p>
          <a:p>
            <a:r>
              <a:rPr lang="en-US" altLang="ko-KR" sz="1800" dirty="0"/>
              <a:t>C-TDMA can utilize the Triggered TXOP Sharing (TXS) protocol in 11be (EHT) to achieve time-based coordination with neighboring APs. </a:t>
            </a:r>
            <a:endParaRPr lang="en-US" altLang="ko-KR" sz="1800" dirty="0" smtClean="0">
              <a:solidFill>
                <a:srgbClr val="0000FF"/>
              </a:solidFill>
            </a:endParaRPr>
          </a:p>
          <a:p>
            <a:pPr lvl="1"/>
            <a:r>
              <a:rPr lang="en-US" altLang="ko-KR" sz="1600" dirty="0" smtClean="0"/>
              <a:t>However</a:t>
            </a:r>
            <a:r>
              <a:rPr lang="en-US" altLang="ko-KR" sz="1600" dirty="0"/>
              <a:t>, time-based coordination with neighboring APs can fundamentally cause </a:t>
            </a:r>
            <a:r>
              <a:rPr lang="en-US" altLang="ko-KR" sz="1600" b="1" u="sng" dirty="0"/>
              <a:t>protection</a:t>
            </a:r>
            <a:r>
              <a:rPr lang="en-US" altLang="ko-KR" sz="1600" dirty="0"/>
              <a:t> and </a:t>
            </a:r>
            <a:r>
              <a:rPr lang="en-US" altLang="ko-KR" sz="1600" b="1" u="sng" dirty="0"/>
              <a:t>hidden node issues</a:t>
            </a:r>
            <a:r>
              <a:rPr lang="en-US" altLang="ko-KR" sz="1600" dirty="0"/>
              <a:t> between overlapping BSSs.</a:t>
            </a:r>
          </a:p>
          <a:p>
            <a:pPr lvl="1"/>
            <a:r>
              <a:rPr lang="en-US" altLang="ko-KR" sz="1600" dirty="0" smtClean="0"/>
              <a:t>Therefore</a:t>
            </a:r>
            <a:r>
              <a:rPr lang="en-US" altLang="ko-KR" sz="1600" dirty="0"/>
              <a:t>, C-TDMA </a:t>
            </a:r>
            <a:r>
              <a:rPr lang="en-US" altLang="ko-KR" sz="1600" dirty="0" smtClean="0"/>
              <a:t>should </a:t>
            </a:r>
            <a:r>
              <a:rPr lang="en-US" altLang="ko-KR" sz="1600" dirty="0"/>
              <a:t>be designed carefully to avoid these problems.</a:t>
            </a:r>
          </a:p>
          <a:p>
            <a:endParaRPr lang="en-US" altLang="ko-KR" sz="1800" dirty="0"/>
          </a:p>
          <a:p>
            <a:r>
              <a:rPr lang="en-US" altLang="ko-KR" sz="1800" dirty="0"/>
              <a:t>In this contribution, we </a:t>
            </a:r>
            <a:r>
              <a:rPr lang="en-US" altLang="ko-KR" sz="1800" dirty="0" smtClean="0"/>
              <a:t>propose a </a:t>
            </a:r>
            <a:r>
              <a:rPr lang="en-US" altLang="ko-KR" sz="1800" dirty="0"/>
              <a:t>single AP TXOP sharing </a:t>
            </a:r>
            <a:r>
              <a:rPr lang="en-US" altLang="ko-KR" sz="1800" dirty="0" smtClean="0"/>
              <a:t>sequence focusing </a:t>
            </a:r>
            <a:r>
              <a:rPr lang="en-US" altLang="ko-KR" sz="1800" dirty="0"/>
              <a:t>on </a:t>
            </a:r>
            <a:r>
              <a:rPr lang="en-US" altLang="ko-KR" sz="1800" dirty="0" smtClean="0"/>
              <a:t>TXOP protection and hidden node issues </a:t>
            </a:r>
            <a:r>
              <a:rPr lang="en-US" altLang="ko-KR" sz="1800" dirty="0"/>
              <a:t>in C-TDMA operation. </a:t>
            </a:r>
          </a:p>
          <a:p>
            <a:endParaRPr lang="ko-KR" altLang="en-US" dirty="0">
              <a:solidFill>
                <a:srgbClr val="0000FF"/>
              </a:solidFill>
            </a:endParaRPr>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1382741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Recap: Expected C-TDMA Procedure</a:t>
            </a:r>
            <a:endParaRPr lang="ko-KR" altLang="en-US" dirty="0">
              <a:solidFill>
                <a:schemeClr val="tx1"/>
              </a:solidFill>
            </a:endParaRPr>
          </a:p>
        </p:txBody>
      </p:sp>
      <p:sp>
        <p:nvSpPr>
          <p:cNvPr id="3" name="내용 개체 틀 2"/>
          <p:cNvSpPr>
            <a:spLocks noGrp="1"/>
          </p:cNvSpPr>
          <p:nvPr>
            <p:ph idx="1"/>
          </p:nvPr>
        </p:nvSpPr>
        <p:spPr>
          <a:xfrm>
            <a:off x="297180" y="1752600"/>
            <a:ext cx="8549640" cy="4343400"/>
          </a:xfrm>
        </p:spPr>
        <p:txBody>
          <a:bodyPr/>
          <a:lstStyle/>
          <a:p>
            <a:r>
              <a:rPr lang="en-US" altLang="ko-KR" sz="1800" dirty="0"/>
              <a:t>We presented our view on </a:t>
            </a:r>
            <a:r>
              <a:rPr lang="en-US" altLang="ko-KR" sz="1800" dirty="0" smtClean="0"/>
              <a:t>the overall </a:t>
            </a:r>
            <a:r>
              <a:rPr lang="en-US" altLang="ko-KR" sz="1800" dirty="0"/>
              <a:t>procedures required for C-TDMA in a previous contribution [</a:t>
            </a:r>
            <a:r>
              <a:rPr lang="en-US" altLang="ko-KR" sz="1800" dirty="0" smtClean="0"/>
              <a:t>12].</a:t>
            </a:r>
            <a:endParaRPr lang="en-US" altLang="ko-KR" sz="1800" dirty="0"/>
          </a:p>
          <a:p>
            <a:pPr lvl="1"/>
            <a:r>
              <a:rPr lang="en-US" altLang="ko-KR" sz="1600" dirty="0"/>
              <a:t>In order to support C-TDMA based </a:t>
            </a:r>
            <a:r>
              <a:rPr lang="en-US" altLang="ko-KR" sz="1600" dirty="0" smtClean="0"/>
              <a:t>transmission (i.e., frame exchanges within the allocated time) </a:t>
            </a:r>
            <a:r>
              <a:rPr lang="en-US" altLang="ko-KR" sz="1600" dirty="0"/>
              <a:t>in 11bn, the following procedures need to be defined and preceded:</a:t>
            </a:r>
          </a:p>
          <a:p>
            <a:endParaRPr lang="en-US" altLang="ko-KR" sz="1800" dirty="0"/>
          </a:p>
          <a:p>
            <a:endParaRPr lang="en-US" altLang="ko-KR" sz="1800" dirty="0"/>
          </a:p>
          <a:p>
            <a:endParaRPr lang="en-US" altLang="ko-KR" sz="1800" dirty="0"/>
          </a:p>
          <a:p>
            <a:endParaRPr lang="en-US" altLang="ko-KR" sz="1800" dirty="0"/>
          </a:p>
          <a:p>
            <a:endParaRPr lang="en-US" altLang="ko-KR" sz="1800" dirty="0"/>
          </a:p>
          <a:p>
            <a:endParaRPr lang="en-US" altLang="ko-KR" sz="1800" dirty="0"/>
          </a:p>
          <a:p>
            <a:endParaRPr lang="en-US" altLang="ko-KR" sz="1800" dirty="0"/>
          </a:p>
          <a:p>
            <a:r>
              <a:rPr lang="en-US" altLang="ko-KR" sz="1800" dirty="0"/>
              <a:t>Among these, Multi-AP selection and TXOP sharing procedures </a:t>
            </a:r>
            <a:r>
              <a:rPr lang="en-US" altLang="ko-KR" sz="1800" dirty="0" smtClean="0"/>
              <a:t>need to </a:t>
            </a:r>
            <a:r>
              <a:rPr lang="en-US" altLang="ko-KR" sz="1800" dirty="0"/>
              <a:t>be carefully examined.</a:t>
            </a:r>
          </a:p>
          <a:p>
            <a:pPr lvl="1"/>
            <a:r>
              <a:rPr lang="en-US" altLang="ko-KR" sz="1600" dirty="0"/>
              <a:t>To prevent TXOP protection issues and hidden node problems that may occur between coordinated BSSs.</a:t>
            </a:r>
          </a:p>
          <a:p>
            <a:endParaRPr lang="en-US" altLang="ko-KR" sz="1800" dirty="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pic>
        <p:nvPicPr>
          <p:cNvPr id="6" name="그림 5"/>
          <p:cNvPicPr>
            <a:picLocks noChangeAspect="1"/>
          </p:cNvPicPr>
          <p:nvPr/>
        </p:nvPicPr>
        <p:blipFill>
          <a:blip r:embed="rId3"/>
          <a:stretch>
            <a:fillRect/>
          </a:stretch>
        </p:blipFill>
        <p:spPr>
          <a:xfrm>
            <a:off x="860055" y="3048000"/>
            <a:ext cx="7423890" cy="2042899"/>
          </a:xfrm>
          <a:prstGeom prst="rect">
            <a:avLst/>
          </a:prstGeom>
        </p:spPr>
      </p:pic>
    </p:spTree>
    <p:extLst>
      <p:ext uri="{BB962C8B-B14F-4D97-AF65-F5344CB8AC3E}">
        <p14:creationId xmlns:p14="http://schemas.microsoft.com/office/powerpoint/2010/main" val="3057342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Recap: Protection Issues in C-TDMA </a:t>
            </a:r>
            <a:endParaRPr lang="ko-KR" altLang="en-US" dirty="0">
              <a:solidFill>
                <a:schemeClr val="tx1"/>
              </a:solidFill>
            </a:endParaRPr>
          </a:p>
        </p:txBody>
      </p:sp>
      <p:sp>
        <p:nvSpPr>
          <p:cNvPr id="3" name="내용 개체 틀 2"/>
          <p:cNvSpPr>
            <a:spLocks noGrp="1"/>
          </p:cNvSpPr>
          <p:nvPr>
            <p:ph idx="1"/>
          </p:nvPr>
        </p:nvSpPr>
        <p:spPr>
          <a:xfrm>
            <a:off x="297180" y="1752600"/>
            <a:ext cx="8549640" cy="4343400"/>
          </a:xfrm>
        </p:spPr>
        <p:txBody>
          <a:bodyPr/>
          <a:lstStyle/>
          <a:p>
            <a:r>
              <a:rPr lang="en-US" altLang="ko-KR" sz="1800" dirty="0"/>
              <a:t>We have raised some protection issues in the C-TDMA operation [</a:t>
            </a:r>
            <a:r>
              <a:rPr lang="en-US" altLang="ko-KR" sz="1800" dirty="0" smtClean="0"/>
              <a:t>13].</a:t>
            </a:r>
            <a:endParaRPr lang="en-US" altLang="ko-KR" sz="1800" dirty="0"/>
          </a:p>
          <a:p>
            <a:pPr marL="0" indent="0">
              <a:buNone/>
            </a:pPr>
            <a:endParaRPr lang="en-US" altLang="ko-KR" sz="1800" dirty="0">
              <a:solidFill>
                <a:srgbClr val="0000FF"/>
              </a:solidFill>
            </a:endParaRPr>
          </a:p>
          <a:p>
            <a:pPr marL="0" indent="0">
              <a:buNone/>
            </a:pPr>
            <a:endParaRPr lang="en-US" altLang="ko-KR" sz="1800" dirty="0">
              <a:solidFill>
                <a:srgbClr val="0000FF"/>
              </a:solidFill>
            </a:endParaRPr>
          </a:p>
          <a:p>
            <a:endParaRPr lang="en-US" altLang="ko-KR" sz="1800" dirty="0">
              <a:solidFill>
                <a:srgbClr val="0000FF"/>
              </a:solidFill>
            </a:endParaRPr>
          </a:p>
          <a:p>
            <a:endParaRPr lang="en-US" altLang="ko-KR" sz="1800" dirty="0">
              <a:solidFill>
                <a:srgbClr val="0000FF"/>
              </a:solidFill>
            </a:endParaRPr>
          </a:p>
          <a:p>
            <a:endParaRPr lang="en-US" altLang="ko-KR" sz="1800" dirty="0">
              <a:solidFill>
                <a:srgbClr val="0000FF"/>
              </a:solidFill>
            </a:endParaRPr>
          </a:p>
          <a:p>
            <a:endParaRPr lang="en-US" altLang="ko-KR" sz="1800" dirty="0">
              <a:solidFill>
                <a:srgbClr val="0000FF"/>
              </a:solidFill>
            </a:endParaRPr>
          </a:p>
          <a:p>
            <a:pPr marL="0" indent="0">
              <a:buNone/>
            </a:pPr>
            <a:endParaRPr lang="en-US" altLang="ko-KR" sz="1800" dirty="0">
              <a:solidFill>
                <a:srgbClr val="0000FF"/>
              </a:solidFill>
            </a:endParaRPr>
          </a:p>
          <a:p>
            <a:pPr marL="0" indent="0">
              <a:buNone/>
            </a:pPr>
            <a:endParaRPr lang="en-US" altLang="ko-KR" sz="1400" dirty="0">
              <a:solidFill>
                <a:srgbClr val="0000FF"/>
              </a:solidFill>
            </a:endParaRPr>
          </a:p>
          <a:p>
            <a:r>
              <a:rPr lang="en-US" altLang="ko-KR" sz="1800" dirty="0"/>
              <a:t>A solution is needed to prevent protection issues caused by coordinated BSSs (i.e., a sharing AP or non-AP STAs associated with the sharing AP).</a:t>
            </a:r>
          </a:p>
          <a:p>
            <a:pPr lvl="1"/>
            <a:r>
              <a:rPr lang="en-US" altLang="ko-KR" sz="1600" dirty="0"/>
              <a:t>Set the </a:t>
            </a:r>
            <a:r>
              <a:rPr lang="en-US" altLang="ko-KR" sz="1600" i="1" dirty="0"/>
              <a:t>Duration field</a:t>
            </a:r>
            <a:r>
              <a:rPr lang="en-US" altLang="ko-KR" sz="1600" dirty="0"/>
              <a:t> of the MU-RTS TXS TF transmitted by the sharing AP to 0 [8]</a:t>
            </a:r>
          </a:p>
          <a:p>
            <a:pPr lvl="1"/>
            <a:r>
              <a:rPr lang="en-US" altLang="ko-KR" sz="1600" dirty="0"/>
              <a:t>Ignore the basic NAV based on the coordinated information [8]</a:t>
            </a:r>
          </a:p>
          <a:p>
            <a:pPr lvl="1"/>
            <a:r>
              <a:rPr lang="en-US" altLang="ko-KR" sz="1600" dirty="0"/>
              <a:t>Set the TXOP of the sharing AP to be short (or) Send CF-End before TXOP sharing [</a:t>
            </a:r>
            <a:r>
              <a:rPr lang="en-US" altLang="ko-KR" sz="1600" dirty="0" smtClean="0"/>
              <a:t>14]</a:t>
            </a:r>
            <a:endParaRPr lang="en-US" altLang="ko-KR" sz="1600" dirty="0"/>
          </a:p>
          <a:p>
            <a:pPr lvl="1"/>
            <a:r>
              <a:rPr lang="en-US" altLang="ko-KR" sz="1600" dirty="0"/>
              <a:t>Finally, a Nominal TXOP duration for C-TDMA operation was presented </a:t>
            </a:r>
            <a:r>
              <a:rPr lang="en-US" altLang="ko-KR" sz="1600" dirty="0" smtClean="0"/>
              <a:t>[14].</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dirty="0"/>
              <a:t>Slide </a:t>
            </a:r>
            <a:fld id="{DB6D5A24-C744-4D9A-83D3-476F0D333A12}" type="slidenum">
              <a:rPr lang="en-US" altLang="ko-KR" smtClean="0"/>
              <a:pPr>
                <a:defRPr/>
              </a:pPr>
              <a:t>4</a:t>
            </a:fld>
            <a:endParaRPr lang="en-US" altLang="ko-KR" dirty="0"/>
          </a:p>
        </p:txBody>
      </p:sp>
      <p:pic>
        <p:nvPicPr>
          <p:cNvPr id="6" name="그림 5"/>
          <p:cNvPicPr>
            <a:picLocks noChangeAspect="1"/>
          </p:cNvPicPr>
          <p:nvPr/>
        </p:nvPicPr>
        <p:blipFill>
          <a:blip r:embed="rId3"/>
          <a:stretch>
            <a:fillRect/>
          </a:stretch>
        </p:blipFill>
        <p:spPr>
          <a:xfrm>
            <a:off x="1634824" y="2079612"/>
            <a:ext cx="5874353" cy="2687680"/>
          </a:xfrm>
          <a:prstGeom prst="rect">
            <a:avLst/>
          </a:prstGeom>
        </p:spPr>
      </p:pic>
    </p:spTree>
    <p:extLst>
      <p:ext uri="{BB962C8B-B14F-4D97-AF65-F5344CB8AC3E}">
        <p14:creationId xmlns:p14="http://schemas.microsoft.com/office/powerpoint/2010/main" val="12343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1830" y="675291"/>
            <a:ext cx="8549640" cy="914400"/>
          </a:xfrm>
        </p:spPr>
        <p:txBody>
          <a:bodyPr/>
          <a:lstStyle/>
          <a:p>
            <a:r>
              <a:rPr lang="en-US" altLang="ko-KR" dirty="0" smtClean="0">
                <a:solidFill>
                  <a:schemeClr val="tx1"/>
                </a:solidFill>
              </a:rPr>
              <a:t>Hidden node problems in C-TDMA</a:t>
            </a:r>
            <a:endParaRPr lang="ko-KR" altLang="en-US" dirty="0">
              <a:solidFill>
                <a:schemeClr val="tx1"/>
              </a:solidFill>
            </a:endParaRPr>
          </a:p>
        </p:txBody>
      </p:sp>
      <p:sp>
        <p:nvSpPr>
          <p:cNvPr id="3" name="내용 개체 틀 2"/>
          <p:cNvSpPr>
            <a:spLocks noGrp="1"/>
          </p:cNvSpPr>
          <p:nvPr>
            <p:ph idx="1"/>
          </p:nvPr>
        </p:nvSpPr>
        <p:spPr>
          <a:xfrm>
            <a:off x="297180" y="1752600"/>
            <a:ext cx="8549640" cy="4724400"/>
          </a:xfrm>
        </p:spPr>
        <p:txBody>
          <a:bodyPr/>
          <a:lstStyle/>
          <a:p>
            <a:endParaRPr lang="en-US" altLang="ko-KR" sz="1600" dirty="0" smtClean="0"/>
          </a:p>
          <a:p>
            <a:endParaRPr lang="en-US" altLang="ko-KR" sz="1600" dirty="0" smtClean="0"/>
          </a:p>
          <a:p>
            <a:endParaRPr lang="en-US" altLang="ko-KR" sz="1600" dirty="0"/>
          </a:p>
          <a:p>
            <a:endParaRPr lang="en-US" altLang="ko-KR" sz="1600" dirty="0" smtClean="0"/>
          </a:p>
          <a:p>
            <a:endParaRPr lang="en-US" altLang="ko-KR" sz="1600" dirty="0"/>
          </a:p>
          <a:p>
            <a:endParaRPr lang="en-US" altLang="ko-KR" sz="1600" dirty="0" smtClean="0"/>
          </a:p>
          <a:p>
            <a:endParaRPr lang="en-US" altLang="ko-KR" sz="1600" dirty="0"/>
          </a:p>
          <a:p>
            <a:endParaRPr lang="en-US" altLang="ko-KR" sz="1600" dirty="0" smtClean="0"/>
          </a:p>
          <a:p>
            <a:endParaRPr lang="en-US" altLang="ko-KR" sz="1600" dirty="0"/>
          </a:p>
          <a:p>
            <a:endParaRPr lang="en-US" altLang="ko-KR" sz="1600" dirty="0" smtClean="0"/>
          </a:p>
          <a:p>
            <a:endParaRPr lang="en-US" altLang="ko-KR" sz="1200" dirty="0"/>
          </a:p>
          <a:p>
            <a:r>
              <a:rPr lang="en-US" altLang="ko-KR" sz="1600" i="1" dirty="0" smtClean="0"/>
              <a:t>Hidden </a:t>
            </a:r>
            <a:r>
              <a:rPr lang="en-US" altLang="ko-KR" sz="1600" i="1" dirty="0"/>
              <a:t>N</a:t>
            </a:r>
            <a:r>
              <a:rPr lang="en-US" altLang="ko-KR" sz="1600" i="1" dirty="0" smtClean="0"/>
              <a:t>ode </a:t>
            </a:r>
            <a:r>
              <a:rPr lang="en-US" altLang="ko-KR" sz="1600" i="1" dirty="0"/>
              <a:t>C</a:t>
            </a:r>
            <a:r>
              <a:rPr lang="en-US" altLang="ko-KR" sz="1600" i="1" dirty="0" smtClean="0"/>
              <a:t>ase 1</a:t>
            </a:r>
            <a:r>
              <a:rPr lang="en-US" altLang="ko-KR" sz="1600" i="1" dirty="0"/>
              <a:t>)</a:t>
            </a:r>
            <a:r>
              <a:rPr lang="en-US" altLang="ko-KR" sz="1600" dirty="0" smtClean="0"/>
              <a:t> </a:t>
            </a:r>
          </a:p>
          <a:p>
            <a:pPr lvl="1"/>
            <a:r>
              <a:rPr lang="en-US" altLang="ko-KR" sz="1400" dirty="0" smtClean="0"/>
              <a:t>STAs </a:t>
            </a:r>
            <a:r>
              <a:rPr lang="en-US" altLang="ko-KR" sz="1400" dirty="0"/>
              <a:t>(STA 2 in fig.) </a:t>
            </a:r>
            <a:r>
              <a:rPr lang="en-US" altLang="ko-KR" sz="1400" dirty="0" smtClean="0"/>
              <a:t>around the shared AP and hidden from the sharing AP </a:t>
            </a:r>
            <a:r>
              <a:rPr lang="en-US" altLang="ko-KR" sz="1400" dirty="0" smtClean="0">
                <a:sym typeface="Wingdings" panose="05000000000000000000" pitchFamily="2" charset="2"/>
              </a:rPr>
              <a:t></a:t>
            </a:r>
            <a:r>
              <a:rPr lang="en-US" altLang="ko-KR" sz="1400" dirty="0" smtClean="0"/>
              <a:t> TXOP sharing </a:t>
            </a:r>
            <a:r>
              <a:rPr lang="en-US" altLang="ko-KR" sz="1400" dirty="0" smtClean="0"/>
              <a:t>may</a:t>
            </a:r>
            <a:r>
              <a:rPr lang="en-US" altLang="ko-KR" sz="1400" dirty="0" smtClean="0"/>
              <a:t> </a:t>
            </a:r>
            <a:r>
              <a:rPr lang="en-US" altLang="ko-KR" sz="1400" dirty="0" smtClean="0"/>
              <a:t>fail.</a:t>
            </a:r>
          </a:p>
          <a:p>
            <a:pPr lvl="1"/>
            <a:endParaRPr lang="en-US" altLang="ko-KR" sz="800" dirty="0" smtClean="0"/>
          </a:p>
          <a:p>
            <a:r>
              <a:rPr lang="en-US" altLang="ko-KR" sz="1600" i="1" dirty="0"/>
              <a:t>Hidden N</a:t>
            </a:r>
            <a:r>
              <a:rPr lang="en-US" altLang="ko-KR" sz="1600" i="1" dirty="0" smtClean="0"/>
              <a:t>ode </a:t>
            </a:r>
            <a:r>
              <a:rPr lang="en-US" altLang="ko-KR" sz="1600" i="1" dirty="0"/>
              <a:t>C</a:t>
            </a:r>
            <a:r>
              <a:rPr lang="en-US" altLang="ko-KR" sz="1600" i="1" dirty="0" smtClean="0"/>
              <a:t>ase 2)</a:t>
            </a:r>
            <a:r>
              <a:rPr lang="en-US" altLang="ko-KR" sz="1600" dirty="0" smtClean="0"/>
              <a:t> </a:t>
            </a:r>
          </a:p>
          <a:p>
            <a:pPr lvl="1"/>
            <a:r>
              <a:rPr lang="en-US" altLang="ko-KR" sz="1400" dirty="0" smtClean="0"/>
              <a:t>STAs </a:t>
            </a:r>
            <a:r>
              <a:rPr lang="en-US" altLang="ko-KR" sz="1400" dirty="0"/>
              <a:t>(STA </a:t>
            </a:r>
            <a:r>
              <a:rPr lang="en-US" altLang="ko-KR" sz="1400" dirty="0" smtClean="0"/>
              <a:t>1 </a:t>
            </a:r>
            <a:r>
              <a:rPr lang="en-US" altLang="ko-KR" sz="1400" dirty="0"/>
              <a:t>in fig.) around the </a:t>
            </a:r>
            <a:r>
              <a:rPr lang="en-US" altLang="ko-KR" sz="1400" dirty="0" smtClean="0"/>
              <a:t>sharing </a:t>
            </a:r>
            <a:r>
              <a:rPr lang="en-US" altLang="ko-KR" sz="1400" dirty="0"/>
              <a:t>AP and hidden from the </a:t>
            </a:r>
            <a:r>
              <a:rPr lang="en-US" altLang="ko-KR" sz="1400" dirty="0" smtClean="0"/>
              <a:t>shared AP </a:t>
            </a:r>
            <a:r>
              <a:rPr lang="en-US" altLang="ko-KR" sz="1400" dirty="0" smtClean="0">
                <a:sym typeface="Wingdings" panose="05000000000000000000" pitchFamily="2" charset="2"/>
              </a:rPr>
              <a:t> </a:t>
            </a:r>
            <a:r>
              <a:rPr lang="en-US" altLang="ko-KR" sz="1400" dirty="0" smtClean="0"/>
              <a:t>TXOP return </a:t>
            </a:r>
            <a:r>
              <a:rPr lang="en-US" altLang="ko-KR" sz="1400" dirty="0" smtClean="0"/>
              <a:t>may</a:t>
            </a:r>
            <a:r>
              <a:rPr lang="en-US" altLang="ko-KR" sz="1400" dirty="0" smtClean="0"/>
              <a:t> </a:t>
            </a:r>
            <a:r>
              <a:rPr lang="en-US" altLang="ko-KR" sz="1400" dirty="0"/>
              <a:t>fail.</a:t>
            </a:r>
          </a:p>
          <a:p>
            <a:pPr lvl="1"/>
            <a:endParaRPr lang="en-US" altLang="ko-KR" sz="1400" dirty="0" smtClean="0"/>
          </a:p>
        </p:txBody>
      </p:sp>
      <p:pic>
        <p:nvPicPr>
          <p:cNvPr id="4" name="그림 3"/>
          <p:cNvPicPr>
            <a:picLocks noChangeAspect="1"/>
          </p:cNvPicPr>
          <p:nvPr/>
        </p:nvPicPr>
        <p:blipFill>
          <a:blip r:embed="rId3"/>
          <a:stretch>
            <a:fillRect/>
          </a:stretch>
        </p:blipFill>
        <p:spPr>
          <a:xfrm>
            <a:off x="310135" y="1637200"/>
            <a:ext cx="8523731" cy="3239600"/>
          </a:xfrm>
          <a:prstGeom prst="rect">
            <a:avLst/>
          </a:prstGeom>
        </p:spPr>
      </p:pic>
    </p:spTree>
    <p:extLst>
      <p:ext uri="{BB962C8B-B14F-4D97-AF65-F5344CB8AC3E}">
        <p14:creationId xmlns:p14="http://schemas.microsoft.com/office/powerpoint/2010/main" val="2647122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1830" y="675291"/>
            <a:ext cx="8549640" cy="914400"/>
          </a:xfrm>
        </p:spPr>
        <p:txBody>
          <a:bodyPr/>
          <a:lstStyle/>
          <a:p>
            <a:r>
              <a:rPr lang="en-US" altLang="ko-KR" dirty="0" smtClean="0">
                <a:solidFill>
                  <a:schemeClr val="tx1"/>
                </a:solidFill>
              </a:rPr>
              <a:t>Shared AP protection</a:t>
            </a:r>
            <a:endParaRPr lang="ko-KR" altLang="en-US" dirty="0">
              <a:solidFill>
                <a:schemeClr val="tx1"/>
              </a:solidFill>
            </a:endParaRPr>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297180" y="1752600"/>
                <a:ext cx="8549640" cy="4724400"/>
              </a:xfrm>
            </p:spPr>
            <p:txBody>
              <a:bodyPr/>
              <a:lstStyle/>
              <a:p>
                <a:r>
                  <a:rPr lang="en-US" altLang="ko-KR" sz="1600" dirty="0" smtClean="0"/>
                  <a:t>To avoid Hidden </a:t>
                </a:r>
                <a:r>
                  <a:rPr lang="en-US" altLang="ko-KR" sz="1600" dirty="0"/>
                  <a:t>N</a:t>
                </a:r>
                <a:r>
                  <a:rPr lang="en-US" altLang="ko-KR" sz="1600" dirty="0" smtClean="0"/>
                  <a:t>ode </a:t>
                </a:r>
                <a:r>
                  <a:rPr lang="en-US" altLang="ko-KR" sz="1600" dirty="0"/>
                  <a:t>C</a:t>
                </a:r>
                <a:r>
                  <a:rPr lang="en-US" altLang="ko-KR" sz="1600" dirty="0" smtClean="0"/>
                  <a:t>ase 1), the BSS of the shared AP needs to be protected from nearby hidden STAs </a:t>
                </a:r>
                <a:r>
                  <a:rPr lang="en-US" altLang="ko-KR" sz="1600" u="sng" dirty="0" smtClean="0"/>
                  <a:t>until the TXOP sharing is performed</a:t>
                </a:r>
                <a:r>
                  <a:rPr lang="en-US" altLang="ko-KR" sz="1600" dirty="0" smtClean="0"/>
                  <a:t>.</a:t>
                </a:r>
              </a:p>
              <a:p>
                <a:pPr lvl="1"/>
                <a:r>
                  <a:rPr lang="en-US" altLang="ko-KR" sz="1400" dirty="0" smtClean="0">
                    <a:solidFill>
                      <a:schemeClr val="tx1"/>
                    </a:solidFill>
                  </a:rPr>
                  <a:t>The </a:t>
                </a:r>
                <a:r>
                  <a:rPr lang="en-US" altLang="ko-KR" sz="1400" i="1" dirty="0" smtClean="0">
                    <a:solidFill>
                      <a:schemeClr val="tx1"/>
                    </a:solidFill>
                  </a:rPr>
                  <a:t>Duration field</a:t>
                </a:r>
                <a:r>
                  <a:rPr lang="en-US" altLang="ko-KR" sz="1400" dirty="0" smtClean="0">
                    <a:solidFill>
                      <a:schemeClr val="tx1"/>
                    </a:solidFill>
                  </a:rPr>
                  <a:t> of the frame transmitted during the Multi-AP selection procedure can be set to </a:t>
                </a:r>
                <a14:m>
                  <m:oMath xmlns:m="http://schemas.openxmlformats.org/officeDocument/2006/math">
                    <m:sSub>
                      <m:sSubPr>
                        <m:ctrlPr>
                          <a:rPr lang="en-US" altLang="ko-KR" sz="1400" i="1">
                            <a:solidFill>
                              <a:schemeClr val="tx1"/>
                            </a:solidFill>
                            <a:latin typeface="Cambria Math" panose="02040503050406030204" pitchFamily="18" charset="0"/>
                          </a:rPr>
                        </m:ctrlPr>
                      </m:sSubPr>
                      <m:e>
                        <m:r>
                          <a:rPr lang="en-US" altLang="ko-KR" sz="1400" i="1">
                            <a:solidFill>
                              <a:schemeClr val="tx1"/>
                            </a:solidFill>
                            <a:latin typeface="Cambria Math" panose="02040503050406030204" pitchFamily="18" charset="0"/>
                          </a:rPr>
                          <m:t>𝑻</m:t>
                        </m:r>
                      </m:e>
                      <m:sub>
                        <m:r>
                          <a:rPr lang="en-US" altLang="ko-KR" sz="1400" i="1">
                            <a:solidFill>
                              <a:schemeClr val="tx1"/>
                            </a:solidFill>
                            <a:latin typeface="Cambria Math" panose="02040503050406030204" pitchFamily="18" charset="0"/>
                          </a:rPr>
                          <m:t>𝒊𝒏𝒊𝒕</m:t>
                        </m:r>
                        <m:r>
                          <a:rPr lang="en-US" altLang="ko-KR" sz="1400" i="1">
                            <a:solidFill>
                              <a:schemeClr val="tx1"/>
                            </a:solidFill>
                            <a:latin typeface="Cambria Math" panose="02040503050406030204" pitchFamily="18" charset="0"/>
                          </a:rPr>
                          <m:t>.</m:t>
                        </m:r>
                      </m:sub>
                    </m:sSub>
                  </m:oMath>
                </a14:m>
                <a:endParaRPr lang="en-US" altLang="ko-KR" sz="1400" dirty="0" smtClean="0">
                  <a:solidFill>
                    <a:schemeClr val="tx1"/>
                  </a:solidFill>
                </a:endParaRPr>
              </a:p>
              <a:p>
                <a:pPr lvl="1"/>
                <a:r>
                  <a:rPr lang="en-US" altLang="ko-KR" sz="1400" dirty="0"/>
                  <a:t>This period ends with </a:t>
                </a:r>
                <a:r>
                  <a:rPr lang="en-US" altLang="ko-KR" sz="1400" dirty="0" smtClean="0"/>
                  <a:t>the reception </a:t>
                </a:r>
                <a:r>
                  <a:rPr lang="en-US" altLang="ko-KR" sz="1400" dirty="0"/>
                  <a:t>of </a:t>
                </a:r>
                <a:r>
                  <a:rPr lang="en-US" altLang="ko-KR" sz="1400" dirty="0" smtClean="0"/>
                  <a:t>a </a:t>
                </a:r>
                <a:r>
                  <a:rPr lang="en-US" altLang="ko-KR" sz="1400" dirty="0"/>
                  <a:t>CTS frame </a:t>
                </a:r>
                <a:r>
                  <a:rPr lang="en-US" altLang="ko-KR" sz="1400" u="sng" dirty="0"/>
                  <a:t>to avoid TXOP protection </a:t>
                </a:r>
                <a:r>
                  <a:rPr lang="en-US" altLang="ko-KR" sz="1400" u="sng" dirty="0" smtClean="0"/>
                  <a:t>issue</a:t>
                </a:r>
                <a:r>
                  <a:rPr lang="en-US" altLang="ko-KR" sz="1400" dirty="0" smtClean="0"/>
                  <a:t>.</a:t>
                </a:r>
              </a:p>
              <a:p>
                <a:pPr marL="457200" lvl="1" indent="0">
                  <a:buNone/>
                </a:pPr>
                <a:endParaRPr lang="en-US" altLang="ko-KR" sz="1400" b="1" i="1" dirty="0" smtClean="0">
                  <a:solidFill>
                    <a:srgbClr val="0000FF"/>
                  </a:solidFill>
                </a:endParaRPr>
              </a:p>
              <a:p>
                <a:pPr marL="457200" lvl="1" indent="0">
                  <a:buNone/>
                </a:pPr>
                <a:endParaRPr lang="en-US" altLang="ko-KR" sz="1400" b="1" i="1" dirty="0">
                  <a:solidFill>
                    <a:srgbClr val="0000FF"/>
                  </a:solidFill>
                </a:endParaRPr>
              </a:p>
              <a:p>
                <a:pPr marL="457200" lvl="1" indent="0">
                  <a:buNone/>
                </a:pPr>
                <a:endParaRPr lang="en-US" altLang="ko-KR" sz="1400" b="1" i="1" dirty="0" smtClean="0">
                  <a:solidFill>
                    <a:srgbClr val="0000FF"/>
                  </a:solidFill>
                </a:endParaRPr>
              </a:p>
              <a:p>
                <a:pPr marL="457200" lvl="1" indent="0">
                  <a:buNone/>
                </a:pPr>
                <a:endParaRPr lang="en-US" altLang="ko-KR" sz="1400" b="1" i="1" dirty="0">
                  <a:solidFill>
                    <a:srgbClr val="0000FF"/>
                  </a:solidFill>
                </a:endParaRPr>
              </a:p>
              <a:p>
                <a:pPr marL="457200" lvl="1" indent="0">
                  <a:buNone/>
                </a:pPr>
                <a:endParaRPr lang="en-US" altLang="ko-KR" sz="1400" b="1" i="1" dirty="0" smtClean="0">
                  <a:solidFill>
                    <a:srgbClr val="0000FF"/>
                  </a:solidFill>
                </a:endParaRPr>
              </a:p>
              <a:p>
                <a:pPr marL="457200" lvl="1" indent="0">
                  <a:buNone/>
                </a:pPr>
                <a:endParaRPr lang="en-US" altLang="ko-KR" sz="1400" b="1" i="1" dirty="0">
                  <a:solidFill>
                    <a:srgbClr val="0000FF"/>
                  </a:solidFill>
                </a:endParaRPr>
              </a:p>
              <a:p>
                <a:pPr marL="457200" lvl="1" indent="0">
                  <a:buNone/>
                </a:pPr>
                <a:endParaRPr lang="en-US" altLang="ko-KR" sz="1400" b="1" i="1" dirty="0" smtClean="0">
                  <a:solidFill>
                    <a:srgbClr val="0000FF"/>
                  </a:solidFill>
                </a:endParaRPr>
              </a:p>
              <a:p>
                <a:pPr marL="457200" lvl="1" indent="0">
                  <a:buNone/>
                </a:pPr>
                <a:endParaRPr lang="en-US" altLang="ko-KR" sz="1400" b="1" i="1" dirty="0">
                  <a:solidFill>
                    <a:srgbClr val="0000FF"/>
                  </a:solidFill>
                </a:endParaRPr>
              </a:p>
              <a:p>
                <a:pPr marL="457200" lvl="1" indent="0">
                  <a:buNone/>
                </a:pPr>
                <a:endParaRPr lang="en-US" altLang="ko-KR" sz="1400" b="1" i="1" dirty="0" smtClean="0">
                  <a:solidFill>
                    <a:srgbClr val="0000FF"/>
                  </a:solidFill>
                </a:endParaRPr>
              </a:p>
              <a:p>
                <a:pPr marL="457200" lvl="1" indent="0">
                  <a:buNone/>
                </a:pPr>
                <a:endParaRPr lang="en-US" altLang="ko-KR" sz="1400" b="1" i="1" dirty="0" smtClean="0">
                  <a:solidFill>
                    <a:srgbClr val="0000FF"/>
                  </a:solidFill>
                </a:endParaRPr>
              </a:p>
              <a:p>
                <a:pPr marL="457200" lvl="1" indent="0">
                  <a:buNone/>
                </a:pPr>
                <a:r>
                  <a:rPr lang="en-US" altLang="ko-KR" sz="1400" b="1" i="1" dirty="0" smtClean="0"/>
                  <a:t>Pros:</a:t>
                </a:r>
                <a:r>
                  <a:rPr lang="en-US" altLang="ko-KR" sz="1400" dirty="0" smtClean="0"/>
                  <a:t> It increases the TXOP sharing success rate because it protects the BSS of the shared AP.</a:t>
                </a:r>
              </a:p>
              <a:p>
                <a:pPr marL="457200" lvl="1" indent="0">
                  <a:buNone/>
                </a:pPr>
                <a:r>
                  <a:rPr lang="en-US" altLang="ko-KR" sz="1400" b="1" i="1" dirty="0" smtClean="0"/>
                  <a:t>Cons</a:t>
                </a:r>
                <a:r>
                  <a:rPr lang="en-US" altLang="ko-KR" sz="1400" b="1" i="1" dirty="0"/>
                  <a:t>:</a:t>
                </a:r>
                <a:r>
                  <a:rPr lang="en-US" altLang="ko-KR" sz="1400" dirty="0"/>
                  <a:t> The </a:t>
                </a:r>
                <a:r>
                  <a:rPr lang="en-US" altLang="ko-KR" sz="1400" dirty="0" smtClean="0"/>
                  <a:t>greater </a:t>
                </a:r>
                <a:r>
                  <a:rPr lang="en-US" altLang="ko-KR" sz="1400" dirty="0"/>
                  <a:t>the number of </a:t>
                </a:r>
                <a:r>
                  <a:rPr lang="en-US" altLang="ko-KR" sz="1400" dirty="0" smtClean="0"/>
                  <a:t>coordinated </a:t>
                </a:r>
                <a:r>
                  <a:rPr lang="en-US" altLang="ko-KR" sz="1400" dirty="0" smtClean="0"/>
                  <a:t>APs, </a:t>
                </a:r>
                <a:r>
                  <a:rPr lang="en-US" altLang="ko-KR" sz="1400" dirty="0"/>
                  <a:t>the more extensive the </a:t>
                </a:r>
                <a:r>
                  <a:rPr lang="en-US" altLang="ko-KR" sz="1400" dirty="0" smtClean="0"/>
                  <a:t>protection (i.e., overprotection).</a:t>
                </a:r>
                <a:endParaRPr lang="en-US" altLang="ko-KR" sz="1400" dirty="0"/>
              </a:p>
              <a:p>
                <a:pPr lvl="2"/>
                <a:r>
                  <a:rPr lang="en-US" altLang="ko-KR" sz="1400" dirty="0"/>
                  <a:t>The scope of </a:t>
                </a:r>
                <a:r>
                  <a:rPr lang="en-US" altLang="ko-KR" sz="1400" dirty="0" smtClean="0"/>
                  <a:t>overprotection can </a:t>
                </a:r>
                <a:r>
                  <a:rPr lang="en-US" altLang="ko-KR" sz="1400" dirty="0"/>
                  <a:t>be reduced by transmitting the </a:t>
                </a:r>
                <a:r>
                  <a:rPr lang="en-US" altLang="ko-KR" sz="1400" dirty="0" smtClean="0"/>
                  <a:t>Multi-AP </a:t>
                </a:r>
                <a:r>
                  <a:rPr lang="en-US" altLang="ko-KR" sz="1400" dirty="0"/>
                  <a:t>selection </a:t>
                </a:r>
                <a:r>
                  <a:rPr lang="en-US" altLang="ko-KR" sz="1400" dirty="0" smtClean="0"/>
                  <a:t>req. </a:t>
                </a:r>
                <a:r>
                  <a:rPr lang="en-US" altLang="ko-KR" sz="1400" dirty="0"/>
                  <a:t>frame to only a single </a:t>
                </a:r>
                <a:r>
                  <a:rPr lang="en-US" altLang="ko-KR" sz="1400" dirty="0" smtClean="0"/>
                  <a:t>AP.</a:t>
                </a:r>
                <a:endParaRPr lang="en-US" altLang="ko-KR" sz="1400" dirty="0"/>
              </a:p>
              <a:p>
                <a:pPr lvl="1"/>
                <a:endParaRPr lang="en-US" altLang="ko-KR" sz="1400" dirty="0" smtClean="0">
                  <a:solidFill>
                    <a:srgbClr val="0000FF"/>
                  </a:solidFill>
                </a:endParaRPr>
              </a:p>
              <a:p>
                <a:pPr lvl="1"/>
                <a:endParaRPr lang="en-US" altLang="ko-KR" sz="1400" dirty="0" smtClean="0">
                  <a:solidFill>
                    <a:srgbClr val="0000FF"/>
                  </a:solidFill>
                </a:endParaRPr>
              </a:p>
              <a:p>
                <a:endParaRPr lang="en-US" altLang="ko-KR" sz="1600" dirty="0">
                  <a:solidFill>
                    <a:srgbClr val="0000FF"/>
                  </a:solidFill>
                </a:endParaRPr>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297180" y="1752600"/>
                <a:ext cx="8549640" cy="4724400"/>
              </a:xfrm>
              <a:blipFill>
                <a:blip r:embed="rId3"/>
                <a:stretch>
                  <a:fillRect l="-285" t="-387" r="-285"/>
                </a:stretch>
              </a:blipFill>
            </p:spPr>
            <p:txBody>
              <a:bodyPr/>
              <a:lstStyle/>
              <a:p>
                <a:r>
                  <a:rPr lang="ko-KR" altLang="en-US">
                    <a:noFill/>
                  </a:rPr>
                  <a:t> </a:t>
                </a:r>
              </a:p>
            </p:txBody>
          </p:sp>
        </mc:Fallback>
      </mc:AlternateContent>
      <p:pic>
        <p:nvPicPr>
          <p:cNvPr id="8" name="그림 7"/>
          <p:cNvPicPr>
            <a:picLocks noChangeAspect="1"/>
          </p:cNvPicPr>
          <p:nvPr/>
        </p:nvPicPr>
        <p:blipFill>
          <a:blip r:embed="rId4"/>
          <a:stretch>
            <a:fillRect/>
          </a:stretch>
        </p:blipFill>
        <p:spPr>
          <a:xfrm>
            <a:off x="1142938" y="2873070"/>
            <a:ext cx="6858125" cy="2460930"/>
          </a:xfrm>
          <a:prstGeom prst="rect">
            <a:avLst/>
          </a:prstGeom>
        </p:spPr>
      </p:pic>
    </p:spTree>
    <p:extLst>
      <p:ext uri="{BB962C8B-B14F-4D97-AF65-F5344CB8AC3E}">
        <p14:creationId xmlns:p14="http://schemas.microsoft.com/office/powerpoint/2010/main" val="510936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1830" y="675291"/>
            <a:ext cx="8549640" cy="914400"/>
          </a:xfrm>
        </p:spPr>
        <p:txBody>
          <a:bodyPr/>
          <a:lstStyle/>
          <a:p>
            <a:r>
              <a:rPr lang="en-US" altLang="ko-KR" dirty="0" smtClean="0">
                <a:solidFill>
                  <a:schemeClr val="tx1"/>
                </a:solidFill>
              </a:rPr>
              <a:t>Sharing AP protection (1/2)</a:t>
            </a:r>
            <a:endParaRPr lang="ko-KR" altLang="en-US" dirty="0">
              <a:solidFill>
                <a:schemeClr val="tx1"/>
              </a:solidFill>
            </a:endParaRPr>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297180" y="1752600"/>
                <a:ext cx="8549640" cy="4724400"/>
              </a:xfrm>
            </p:spPr>
            <p:txBody>
              <a:bodyPr/>
              <a:lstStyle/>
              <a:p>
                <a:r>
                  <a:rPr lang="en-US" altLang="ko-KR" sz="1600" dirty="0" smtClean="0"/>
                  <a:t>To prevent Hidden Node Case 2), the sharing AP needs to be protected after TXOP sharing.</a:t>
                </a:r>
                <a:endParaRPr lang="en-US" altLang="ko-KR" sz="1600" dirty="0" smtClean="0"/>
              </a:p>
              <a:p>
                <a:pPr lvl="1"/>
                <a:r>
                  <a:rPr lang="en-US" altLang="ko-KR" sz="1400" dirty="0" smtClean="0">
                    <a:solidFill>
                      <a:schemeClr val="tx1"/>
                    </a:solidFill>
                  </a:rPr>
                  <a:t>To do this, the </a:t>
                </a:r>
                <a:r>
                  <a:rPr lang="en-US" altLang="ko-KR" sz="1400" i="1" dirty="0">
                    <a:solidFill>
                      <a:schemeClr val="tx1"/>
                    </a:solidFill>
                  </a:rPr>
                  <a:t>Duration field</a:t>
                </a:r>
                <a:r>
                  <a:rPr lang="en-US" altLang="ko-KR" sz="1400" dirty="0">
                    <a:solidFill>
                      <a:schemeClr val="tx1"/>
                    </a:solidFill>
                  </a:rPr>
                  <a:t> of the </a:t>
                </a:r>
                <a:r>
                  <a:rPr lang="en-US" altLang="ko-KR" sz="1400" dirty="0" smtClean="0">
                    <a:solidFill>
                      <a:schemeClr val="tx1"/>
                    </a:solidFill>
                  </a:rPr>
                  <a:t>MU-RTS TXS TF </a:t>
                </a:r>
                <a:r>
                  <a:rPr lang="en-US" altLang="ko-KR" sz="1400" dirty="0">
                    <a:solidFill>
                      <a:schemeClr val="tx1"/>
                    </a:solidFill>
                  </a:rPr>
                  <a:t>can be set to </a:t>
                </a:r>
                <a14:m>
                  <m:oMath xmlns:m="http://schemas.openxmlformats.org/officeDocument/2006/math">
                    <m:sSub>
                      <m:sSubPr>
                        <m:ctrlPr>
                          <a:rPr lang="en-US" altLang="ko-KR" sz="1400" i="1">
                            <a:solidFill>
                              <a:schemeClr val="tx1"/>
                            </a:solidFill>
                            <a:latin typeface="Cambria Math" panose="02040503050406030204" pitchFamily="18" charset="0"/>
                          </a:rPr>
                        </m:ctrlPr>
                      </m:sSubPr>
                      <m:e>
                        <m:r>
                          <a:rPr lang="en-US" altLang="ko-KR" sz="1400" i="1">
                            <a:solidFill>
                              <a:schemeClr val="tx1"/>
                            </a:solidFill>
                            <a:latin typeface="Cambria Math" panose="02040503050406030204" pitchFamily="18" charset="0"/>
                          </a:rPr>
                          <m:t>𝑻</m:t>
                        </m:r>
                      </m:e>
                      <m:sub>
                        <m:r>
                          <a:rPr lang="en-US" altLang="ko-KR" sz="1400" b="0" i="1" smtClean="0">
                            <a:solidFill>
                              <a:schemeClr val="tx1"/>
                            </a:solidFill>
                            <a:latin typeface="Cambria Math" panose="02040503050406030204" pitchFamily="18" charset="0"/>
                          </a:rPr>
                          <m:t>𝑎𝑙𝑙𝑜𝑐</m:t>
                        </m:r>
                        <m:r>
                          <a:rPr lang="en-US" altLang="ko-KR" sz="1400" i="1">
                            <a:solidFill>
                              <a:schemeClr val="tx1"/>
                            </a:solidFill>
                            <a:latin typeface="Cambria Math" panose="02040503050406030204" pitchFamily="18" charset="0"/>
                          </a:rPr>
                          <m:t>.</m:t>
                        </m:r>
                      </m:sub>
                    </m:sSub>
                  </m:oMath>
                </a14:m>
                <a:r>
                  <a:rPr lang="en-US" altLang="ko-KR" sz="1400" dirty="0" smtClean="0">
                    <a:solidFill>
                      <a:schemeClr val="tx1"/>
                    </a:solidFill>
                  </a:rPr>
                  <a:t> (i.e., Allocated time).</a:t>
                </a:r>
              </a:p>
              <a:p>
                <a:r>
                  <a:rPr lang="en-US" altLang="ko-KR" sz="1600" dirty="0" smtClean="0"/>
                  <a:t>However, STAs </a:t>
                </a:r>
                <a:r>
                  <a:rPr lang="en-US" altLang="ko-KR" sz="1600" dirty="0"/>
                  <a:t>(</a:t>
                </a:r>
                <a:r>
                  <a:rPr lang="en-US" altLang="ko-KR" sz="1600" dirty="0" smtClean="0"/>
                  <a:t>assoc. </a:t>
                </a:r>
                <a:r>
                  <a:rPr lang="en-US" altLang="ko-KR" sz="1600" dirty="0"/>
                  <a:t>with </a:t>
                </a:r>
                <a:r>
                  <a:rPr lang="en-US" altLang="ko-KR" sz="1600" dirty="0" smtClean="0"/>
                  <a:t>a sharing </a:t>
                </a:r>
                <a:r>
                  <a:rPr lang="en-US" altLang="ko-KR" sz="1600" dirty="0"/>
                  <a:t>AP) that cannot hear CTS frame for the MU-RTS TXS TF </a:t>
                </a:r>
                <a:r>
                  <a:rPr lang="en-US" altLang="ko-KR" sz="1600" u="sng" dirty="0"/>
                  <a:t>are permitted to reset their NAV</a:t>
                </a:r>
                <a:r>
                  <a:rPr lang="en-US" altLang="ko-KR" sz="1600" dirty="0"/>
                  <a:t> when the </a:t>
                </a:r>
                <a:r>
                  <a:rPr lang="en-US" altLang="ko-KR" sz="1600" i="1" dirty="0"/>
                  <a:t>NAVTimeout</a:t>
                </a:r>
                <a:r>
                  <a:rPr lang="en-US" altLang="ko-KR" sz="1600" dirty="0"/>
                  <a:t> period expires.</a:t>
                </a:r>
              </a:p>
              <a:p>
                <a:pPr lvl="1"/>
                <a:r>
                  <a:rPr lang="en-US" altLang="ko-KR" sz="1400" dirty="0" smtClean="0"/>
                  <a:t>As a result, they may occupy the medium, and collision may occur if STAs also transmit a frame at the time the sharing AP receives the TXOP return frame.</a:t>
                </a:r>
              </a:p>
              <a:p>
                <a:r>
                  <a:rPr lang="en-US" altLang="ko-KR" sz="1600" dirty="0" smtClean="0"/>
                  <a:t>To solve this problem, the following options can be considered:</a:t>
                </a:r>
              </a:p>
              <a:p>
                <a:pPr lvl="1"/>
                <a:r>
                  <a:rPr lang="en-US" altLang="ko-KR" sz="1400" b="1" dirty="0" smtClean="0"/>
                  <a:t>Option </a:t>
                </a:r>
                <a:r>
                  <a:rPr lang="en-US" altLang="ko-KR" sz="1400" b="1" dirty="0"/>
                  <a:t>1) </a:t>
                </a:r>
                <a:r>
                  <a:rPr lang="en-US" altLang="ko-KR" sz="1400" dirty="0"/>
                  <a:t>New indication bit can be included within the MU-RTS TXS TF.</a:t>
                </a:r>
              </a:p>
              <a:p>
                <a:pPr lvl="2"/>
                <a:r>
                  <a:rPr lang="en-US" altLang="ko-KR" sz="1200" dirty="0"/>
                  <a:t>Based on the indication bit, NAV is not reset even if the </a:t>
                </a:r>
                <a:r>
                  <a:rPr lang="en-US" altLang="ko-KR" sz="1200" i="1" dirty="0"/>
                  <a:t>NAVTimeout</a:t>
                </a:r>
                <a:r>
                  <a:rPr lang="en-US" altLang="ko-KR" sz="1200" dirty="0"/>
                  <a:t> period expires.</a:t>
                </a:r>
              </a:p>
              <a:p>
                <a:pPr lvl="2"/>
                <a:r>
                  <a:rPr lang="en-US" altLang="ko-KR" sz="1200" dirty="0"/>
                  <a:t>There is no additional overhead, but this option is only applicable to UHR STAs.</a:t>
                </a:r>
              </a:p>
              <a:p>
                <a:pPr lvl="1"/>
                <a:r>
                  <a:rPr lang="en-US" altLang="ko-KR" sz="1400" b="1" u="sng" dirty="0"/>
                  <a:t>Option 2)</a:t>
                </a:r>
                <a:r>
                  <a:rPr lang="en-US" altLang="ko-KR" sz="1400" dirty="0"/>
                  <a:t> The sharing AP can send separate CTS frame (RA field = shared AP’s MAC </a:t>
                </a:r>
                <a:r>
                  <a:rPr lang="en-US" altLang="ko-KR" sz="1400" dirty="0" err="1"/>
                  <a:t>addr</a:t>
                </a:r>
                <a:r>
                  <a:rPr lang="en-US" altLang="ko-KR" sz="1400" dirty="0"/>
                  <a:t>.)</a:t>
                </a:r>
              </a:p>
              <a:p>
                <a:pPr lvl="2"/>
                <a:r>
                  <a:rPr lang="en-US" altLang="ko-KR" sz="1200" dirty="0"/>
                  <a:t>STAs (including legacy STAs) that receive this CTS frame maintain the NAV.</a:t>
                </a:r>
              </a:p>
              <a:p>
                <a:pPr lvl="2"/>
                <a:r>
                  <a:rPr lang="en-US" altLang="ko-KR" sz="1200" dirty="0"/>
                  <a:t>However, there is overhead due to additional CTS frame transmission.</a:t>
                </a:r>
                <a:endParaRPr lang="en-US" altLang="ko-KR" sz="1600" dirty="0" smtClean="0">
                  <a:solidFill>
                    <a:srgbClr val="0000FF"/>
                  </a:solidFill>
                </a:endParaRPr>
              </a:p>
              <a:p>
                <a:pPr lvl="1"/>
                <a:endParaRPr lang="en-US" altLang="ko-KR" sz="1600" dirty="0" smtClean="0">
                  <a:solidFill>
                    <a:srgbClr val="0000FF"/>
                  </a:solidFill>
                </a:endParaRPr>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297180" y="1752600"/>
                <a:ext cx="8549640" cy="4724400"/>
              </a:xfrm>
              <a:blipFill>
                <a:blip r:embed="rId3"/>
                <a:stretch>
                  <a:fillRect l="-285" t="-387"/>
                </a:stretch>
              </a:blipFill>
            </p:spPr>
            <p:txBody>
              <a:bodyPr/>
              <a:lstStyle/>
              <a:p>
                <a:r>
                  <a:rPr lang="ko-KR" altLang="en-US">
                    <a:noFill/>
                  </a:rPr>
                  <a:t> </a:t>
                </a:r>
              </a:p>
            </p:txBody>
          </p:sp>
        </mc:Fallback>
      </mc:AlternateContent>
      <p:pic>
        <p:nvPicPr>
          <p:cNvPr id="6" name="그림 5"/>
          <p:cNvPicPr>
            <a:picLocks noChangeAspect="1"/>
          </p:cNvPicPr>
          <p:nvPr/>
        </p:nvPicPr>
        <p:blipFill>
          <a:blip r:embed="rId4"/>
          <a:stretch>
            <a:fillRect/>
          </a:stretch>
        </p:blipFill>
        <p:spPr>
          <a:xfrm>
            <a:off x="152400" y="5057176"/>
            <a:ext cx="4351720" cy="1442231"/>
          </a:xfrm>
          <a:prstGeom prst="rect">
            <a:avLst/>
          </a:prstGeom>
        </p:spPr>
      </p:pic>
      <p:pic>
        <p:nvPicPr>
          <p:cNvPr id="7" name="그림 6"/>
          <p:cNvPicPr>
            <a:picLocks noChangeAspect="1"/>
          </p:cNvPicPr>
          <p:nvPr/>
        </p:nvPicPr>
        <p:blipFill>
          <a:blip r:embed="rId5"/>
          <a:stretch>
            <a:fillRect/>
          </a:stretch>
        </p:blipFill>
        <p:spPr>
          <a:xfrm>
            <a:off x="4612511" y="5060304"/>
            <a:ext cx="4342335" cy="1439103"/>
          </a:xfrm>
          <a:prstGeom prst="rect">
            <a:avLst/>
          </a:prstGeom>
        </p:spPr>
      </p:pic>
    </p:spTree>
    <p:extLst>
      <p:ext uri="{BB962C8B-B14F-4D97-AF65-F5344CB8AC3E}">
        <p14:creationId xmlns:p14="http://schemas.microsoft.com/office/powerpoint/2010/main" val="2829242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1830" y="675291"/>
            <a:ext cx="8549640" cy="914400"/>
          </a:xfrm>
        </p:spPr>
        <p:txBody>
          <a:bodyPr/>
          <a:lstStyle/>
          <a:p>
            <a:r>
              <a:rPr lang="en-US" altLang="ko-KR" dirty="0" smtClean="0">
                <a:solidFill>
                  <a:schemeClr val="tx1"/>
                </a:solidFill>
              </a:rPr>
              <a:t>Sharing AP protection (2/2)</a:t>
            </a:r>
            <a:endParaRPr lang="ko-KR" altLang="en-US" dirty="0">
              <a:solidFill>
                <a:schemeClr val="tx1"/>
              </a:solidFill>
            </a:endParaRPr>
          </a:p>
        </p:txBody>
      </p:sp>
      <p:sp>
        <p:nvSpPr>
          <p:cNvPr id="3" name="내용 개체 틀 2"/>
          <p:cNvSpPr>
            <a:spLocks noGrp="1"/>
          </p:cNvSpPr>
          <p:nvPr>
            <p:ph idx="1"/>
          </p:nvPr>
        </p:nvSpPr>
        <p:spPr>
          <a:xfrm>
            <a:off x="297180" y="1752600"/>
            <a:ext cx="8549640" cy="4724400"/>
          </a:xfrm>
        </p:spPr>
        <p:txBody>
          <a:bodyPr/>
          <a:lstStyle/>
          <a:p>
            <a:r>
              <a:rPr lang="en-US" altLang="ko-KR" sz="1600" dirty="0" smtClean="0"/>
              <a:t>However, due to the duration of the MU-RTS TXS TF, TXOP protection issues may occur in the shared AP’s BSS.</a:t>
            </a:r>
          </a:p>
          <a:p>
            <a:pPr lvl="1"/>
            <a:r>
              <a:rPr lang="en-US" altLang="ko-KR" sz="1400" dirty="0" smtClean="0"/>
              <a:t>This can be solved by setting the </a:t>
            </a:r>
            <a:r>
              <a:rPr lang="en-US" altLang="ko-KR" sz="1400" i="1" dirty="0" smtClean="0"/>
              <a:t>RA field</a:t>
            </a:r>
            <a:r>
              <a:rPr lang="en-US" altLang="ko-KR" sz="1400" dirty="0" smtClean="0"/>
              <a:t> of MU-RTS TXS TF to the shared AP’s </a:t>
            </a:r>
            <a:r>
              <a:rPr lang="en-US" altLang="ko-KR" sz="1400" dirty="0" err="1" smtClean="0"/>
              <a:t>addr</a:t>
            </a:r>
            <a:r>
              <a:rPr lang="en-US" altLang="ko-KR" sz="1400" dirty="0" smtClean="0"/>
              <a:t>. (</a:t>
            </a:r>
            <a:r>
              <a:rPr lang="en-US" altLang="ko-KR" sz="1400" dirty="0" smtClean="0"/>
              <a:t>Intra-BSS NAV)</a:t>
            </a:r>
            <a:endParaRPr lang="en-US" altLang="ko-KR" sz="1400" dirty="0" smtClean="0"/>
          </a:p>
          <a:p>
            <a:r>
              <a:rPr lang="en-US" altLang="ko-KR" sz="1600" dirty="0" smtClean="0"/>
              <a:t>As a result, the </a:t>
            </a:r>
            <a:r>
              <a:rPr lang="en-US" altLang="ko-KR" sz="1600" dirty="0"/>
              <a:t>sharing AP and its associated STAs are protected from nearby hidden </a:t>
            </a:r>
            <a:r>
              <a:rPr lang="en-US" altLang="ko-KR" sz="1600" dirty="0" smtClean="0"/>
              <a:t>STAs </a:t>
            </a:r>
            <a:r>
              <a:rPr lang="en-US" altLang="ko-KR" sz="1600" dirty="0"/>
              <a:t>until the TXOP </a:t>
            </a:r>
            <a:r>
              <a:rPr lang="en-US" altLang="ko-KR" sz="1600" dirty="0" smtClean="0"/>
              <a:t>return.</a:t>
            </a:r>
          </a:p>
          <a:p>
            <a:endParaRPr lang="en-US" altLang="ko-KR" sz="1200" dirty="0">
              <a:solidFill>
                <a:srgbClr val="0000FF"/>
              </a:solidFill>
            </a:endParaRPr>
          </a:p>
          <a:p>
            <a:endParaRPr lang="en-US" altLang="ko-KR" sz="1600" dirty="0" smtClean="0">
              <a:solidFill>
                <a:srgbClr val="0000FF"/>
              </a:solidFill>
            </a:endParaRPr>
          </a:p>
          <a:p>
            <a:endParaRPr lang="en-US" altLang="ko-KR" sz="1600" dirty="0">
              <a:solidFill>
                <a:srgbClr val="0000FF"/>
              </a:solidFill>
            </a:endParaRPr>
          </a:p>
          <a:p>
            <a:endParaRPr lang="en-US" altLang="ko-KR" sz="1600" dirty="0" smtClean="0">
              <a:solidFill>
                <a:srgbClr val="0000FF"/>
              </a:solidFill>
            </a:endParaRPr>
          </a:p>
          <a:p>
            <a:endParaRPr lang="en-US" altLang="ko-KR" sz="1600" dirty="0">
              <a:solidFill>
                <a:srgbClr val="0000FF"/>
              </a:solidFill>
            </a:endParaRPr>
          </a:p>
          <a:p>
            <a:endParaRPr lang="en-US" altLang="ko-KR" sz="1600" dirty="0" smtClean="0">
              <a:solidFill>
                <a:srgbClr val="0000FF"/>
              </a:solidFill>
            </a:endParaRPr>
          </a:p>
          <a:p>
            <a:pPr marL="457200" lvl="1" indent="0">
              <a:buNone/>
            </a:pPr>
            <a:endParaRPr lang="en-US" altLang="ko-KR" sz="1600" dirty="0">
              <a:solidFill>
                <a:srgbClr val="0000FF"/>
              </a:solidFill>
            </a:endParaRPr>
          </a:p>
          <a:p>
            <a:pPr marL="457200" lvl="1" indent="0">
              <a:buNone/>
            </a:pPr>
            <a:endParaRPr lang="en-US" altLang="ko-KR" sz="600" b="1" i="1" dirty="0" smtClean="0">
              <a:solidFill>
                <a:srgbClr val="0000FF"/>
              </a:solidFill>
            </a:endParaRPr>
          </a:p>
          <a:p>
            <a:pPr marL="457200" lvl="1" indent="0">
              <a:buNone/>
            </a:pPr>
            <a:r>
              <a:rPr lang="en-US" altLang="ko-KR" sz="1400" b="1" i="1" dirty="0" smtClean="0"/>
              <a:t>Pros</a:t>
            </a:r>
            <a:r>
              <a:rPr lang="en-US" altLang="ko-KR" sz="1400" b="1" i="1" dirty="0"/>
              <a:t>:</a:t>
            </a:r>
            <a:r>
              <a:rPr lang="en-US" altLang="ko-KR" sz="1400" dirty="0"/>
              <a:t> </a:t>
            </a:r>
            <a:r>
              <a:rPr lang="en-US" altLang="ko-KR" sz="1400" dirty="0" smtClean="0"/>
              <a:t>Although the TXOP return is somewhat guaranteed, it is still possible to fail [15].</a:t>
            </a:r>
          </a:p>
          <a:p>
            <a:pPr lvl="2"/>
            <a:r>
              <a:rPr lang="en-US" altLang="ko-KR" sz="1400" dirty="0"/>
              <a:t>With the failure of TXOP return in mind, </a:t>
            </a:r>
            <a:r>
              <a:rPr lang="en-US" altLang="ko-KR" sz="1400" dirty="0" smtClean="0"/>
              <a:t>the sharing </a:t>
            </a:r>
            <a:r>
              <a:rPr lang="en-US" altLang="ko-KR" sz="1400" dirty="0"/>
              <a:t>AP can </a:t>
            </a:r>
            <a:r>
              <a:rPr lang="en-US" altLang="ko-KR" sz="1400" dirty="0" smtClean="0"/>
              <a:t>finish </a:t>
            </a:r>
            <a:r>
              <a:rPr lang="en-US" altLang="ko-KR" sz="1400" dirty="0"/>
              <a:t>its individual transmissions </a:t>
            </a:r>
            <a:r>
              <a:rPr lang="en-US" altLang="ko-KR" sz="1400" dirty="0" smtClean="0"/>
              <a:t>before sharing a TXOP </a:t>
            </a:r>
            <a:r>
              <a:rPr lang="en-US" altLang="ko-KR" sz="1400" dirty="0"/>
              <a:t>(i.e., no </a:t>
            </a:r>
            <a:r>
              <a:rPr lang="en-US" altLang="ko-KR" sz="1400" dirty="0" smtClean="0"/>
              <a:t>TXOP return </a:t>
            </a:r>
            <a:r>
              <a:rPr lang="en-US" altLang="ko-KR" sz="1400" dirty="0"/>
              <a:t>is </a:t>
            </a:r>
            <a:r>
              <a:rPr lang="en-US" altLang="ko-KR" sz="1400" dirty="0" smtClean="0"/>
              <a:t>required) </a:t>
            </a:r>
            <a:r>
              <a:rPr lang="en-US" altLang="ko-KR" sz="1400" dirty="0"/>
              <a:t>[16</a:t>
            </a:r>
            <a:r>
              <a:rPr lang="en-US" altLang="ko-KR" sz="1400" dirty="0" smtClean="0"/>
              <a:t>].</a:t>
            </a:r>
            <a:endParaRPr lang="en-US" altLang="ko-KR" sz="1200" dirty="0"/>
          </a:p>
          <a:p>
            <a:pPr marL="457200" lvl="1" indent="0">
              <a:buNone/>
            </a:pPr>
            <a:r>
              <a:rPr lang="en-US" altLang="ko-KR" sz="1400" b="1" i="1" dirty="0" smtClean="0"/>
              <a:t>Cons (1):</a:t>
            </a:r>
            <a:r>
              <a:rPr lang="en-US" altLang="ko-KR" sz="1400" dirty="0" smtClean="0"/>
              <a:t> Sharing AP reserves the medium without performing FEs, resulting in poor channel utilization.</a:t>
            </a:r>
          </a:p>
          <a:p>
            <a:pPr marL="457200" lvl="1" indent="0">
              <a:buNone/>
            </a:pPr>
            <a:r>
              <a:rPr lang="en-US" altLang="ko-KR" sz="1400" b="1" i="1" dirty="0" smtClean="0"/>
              <a:t>Cons (2):</a:t>
            </a:r>
            <a:r>
              <a:rPr lang="en-US" altLang="ko-KR" sz="1400" dirty="0" smtClean="0"/>
              <a:t> It also doesn’t follow the baseline (e.g., separate CTS frame &amp; RA field of MU-RTS TXS TF).</a:t>
            </a:r>
          </a:p>
          <a:p>
            <a:pPr lvl="2"/>
            <a:endParaRPr lang="en-US" altLang="ko-KR" sz="1600" dirty="0">
              <a:solidFill>
                <a:srgbClr val="FF0000"/>
              </a:solidFill>
            </a:endParaRPr>
          </a:p>
        </p:txBody>
      </p:sp>
      <p:pic>
        <p:nvPicPr>
          <p:cNvPr id="5" name="그림 4"/>
          <p:cNvPicPr>
            <a:picLocks noChangeAspect="1"/>
          </p:cNvPicPr>
          <p:nvPr/>
        </p:nvPicPr>
        <p:blipFill>
          <a:blip r:embed="rId3"/>
          <a:stretch>
            <a:fillRect/>
          </a:stretch>
        </p:blipFill>
        <p:spPr>
          <a:xfrm>
            <a:off x="1174546" y="3061740"/>
            <a:ext cx="6794908" cy="2119860"/>
          </a:xfrm>
          <a:prstGeom prst="rect">
            <a:avLst/>
          </a:prstGeom>
        </p:spPr>
      </p:pic>
    </p:spTree>
    <p:extLst>
      <p:ext uri="{BB962C8B-B14F-4D97-AF65-F5344CB8AC3E}">
        <p14:creationId xmlns:p14="http://schemas.microsoft.com/office/powerpoint/2010/main" val="2921416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7180" y="685800"/>
            <a:ext cx="8549640" cy="914400"/>
          </a:xfrm>
        </p:spPr>
        <p:txBody>
          <a:bodyPr/>
          <a:lstStyle/>
          <a:p>
            <a:r>
              <a:rPr lang="en-US" altLang="ko-KR" dirty="0">
                <a:solidFill>
                  <a:schemeClr val="tx1"/>
                </a:solidFill>
              </a:rPr>
              <a:t>Summary</a:t>
            </a:r>
            <a:endParaRPr lang="ko-KR" altLang="en-US" dirty="0">
              <a:solidFill>
                <a:schemeClr val="tx1"/>
              </a:solidFill>
            </a:endParaRPr>
          </a:p>
        </p:txBody>
      </p:sp>
      <p:sp>
        <p:nvSpPr>
          <p:cNvPr id="3" name="내용 개체 틀 2"/>
          <p:cNvSpPr>
            <a:spLocks noGrp="1"/>
          </p:cNvSpPr>
          <p:nvPr>
            <p:ph idx="1"/>
          </p:nvPr>
        </p:nvSpPr>
        <p:spPr>
          <a:xfrm>
            <a:off x="297180" y="1752599"/>
            <a:ext cx="8549640" cy="4722813"/>
          </a:xfrm>
        </p:spPr>
        <p:txBody>
          <a:bodyPr/>
          <a:lstStyle/>
          <a:p>
            <a:r>
              <a:rPr lang="en-US" altLang="ko-KR" sz="1800" dirty="0" smtClean="0"/>
              <a:t>In this contribution, we introduced a single AP TXOP sharing sequence focusing on TXOP protection and hidden node issues in C-TDMA.</a:t>
            </a:r>
          </a:p>
          <a:p>
            <a:pPr lvl="1"/>
            <a:r>
              <a:rPr lang="en-US" altLang="ko-KR" sz="1600" b="1" u="sng" dirty="0" smtClean="0"/>
              <a:t>Shared AP protection</a:t>
            </a:r>
            <a:r>
              <a:rPr lang="en-US" altLang="ko-KR" sz="1600" dirty="0" smtClean="0"/>
              <a:t> helps TXOP sharing </a:t>
            </a:r>
            <a:r>
              <a:rPr lang="en-US" altLang="ko-KR" sz="1600" dirty="0" smtClean="0"/>
              <a:t>for </a:t>
            </a:r>
            <a:r>
              <a:rPr lang="en-US" altLang="ko-KR" sz="1600" dirty="0" smtClean="0"/>
              <a:t>the shared AP be performed.</a:t>
            </a:r>
          </a:p>
          <a:p>
            <a:pPr lvl="1"/>
            <a:r>
              <a:rPr lang="en-US" altLang="ko-KR" sz="1600" b="1" u="sng" dirty="0" smtClean="0"/>
              <a:t>Sharing AP protection</a:t>
            </a:r>
            <a:r>
              <a:rPr lang="en-US" altLang="ko-KR" sz="1600" dirty="0" smtClean="0"/>
              <a:t> helps TXOP return </a:t>
            </a:r>
            <a:r>
              <a:rPr lang="en-US" altLang="ko-KR" sz="1600" dirty="0" smtClean="0"/>
              <a:t>for </a:t>
            </a:r>
            <a:r>
              <a:rPr lang="en-US" altLang="ko-KR" sz="1600" dirty="0" smtClean="0"/>
              <a:t>the sharing AP be performed.</a:t>
            </a:r>
          </a:p>
          <a:p>
            <a:pPr lvl="1"/>
            <a:endParaRPr lang="en-US" altLang="ko-KR" sz="1400" dirty="0" smtClean="0"/>
          </a:p>
          <a:p>
            <a:r>
              <a:rPr lang="en-US" altLang="ko-KR" sz="1800" dirty="0" smtClean="0"/>
              <a:t>Shared AP protection is necessary to safely share TXOP to at least the first AP.</a:t>
            </a:r>
          </a:p>
          <a:p>
            <a:pPr lvl="1"/>
            <a:r>
              <a:rPr lang="en-US" altLang="ko-KR" sz="1600" dirty="0" smtClean="0"/>
              <a:t>However, the sharing </a:t>
            </a:r>
            <a:r>
              <a:rPr lang="en-US" altLang="ko-KR" sz="1600" dirty="0" smtClean="0"/>
              <a:t>AP protection has more disadvantages than advantages.</a:t>
            </a:r>
          </a:p>
          <a:p>
            <a:pPr lvl="1"/>
            <a:endParaRPr lang="en-US" altLang="ko-KR" sz="1200" dirty="0">
              <a:solidFill>
                <a:srgbClr val="0000FF"/>
              </a:solidFill>
            </a:endParaRPr>
          </a:p>
          <a:p>
            <a:r>
              <a:rPr lang="en-US" altLang="ko-KR" sz="1800" dirty="0"/>
              <a:t>The protection methods presented in this contribution may have the disadvantage of being </a:t>
            </a:r>
            <a:r>
              <a:rPr lang="en-US" altLang="ko-KR" sz="1800" dirty="0" smtClean="0"/>
              <a:t>basically overprotective, </a:t>
            </a:r>
            <a:r>
              <a:rPr lang="en-US" altLang="ko-KR" sz="1800" dirty="0"/>
              <a:t>but targeting only a single AP can reduce the impact of overprotection.</a:t>
            </a:r>
          </a:p>
          <a:p>
            <a:pPr lvl="1"/>
            <a:endParaRPr lang="en-US" altLang="ko-KR" sz="1200" dirty="0"/>
          </a:p>
          <a:p>
            <a:r>
              <a:rPr lang="en-US" altLang="ko-KR" sz="1800" dirty="0"/>
              <a:t>Therefore, in C-TDMA design, an appropriate trade-off is required between fairness with legacy STAs and the efficiency of C-TDMA.</a:t>
            </a:r>
            <a:endParaRPr lang="en-US" altLang="ko-KR" sz="1050" dirty="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dirty="0"/>
          </a:p>
        </p:txBody>
      </p:sp>
    </p:spTree>
    <p:extLst>
      <p:ext uri="{BB962C8B-B14F-4D97-AF65-F5344CB8AC3E}">
        <p14:creationId xmlns:p14="http://schemas.microsoft.com/office/powerpoint/2010/main" val="3816340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314845</TotalTime>
  <Words>1382</Words>
  <Application>Microsoft Office PowerPoint</Application>
  <PresentationFormat>화면 슬라이드 쇼(4:3)</PresentationFormat>
  <Paragraphs>234</Paragraphs>
  <Slides>12</Slides>
  <Notes>12</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12</vt:i4>
      </vt:variant>
    </vt:vector>
  </HeadingPairs>
  <TitlesOfParts>
    <vt:vector size="21" baseType="lpstr">
      <vt:lpstr>굴림</vt:lpstr>
      <vt:lpstr>굴림</vt:lpstr>
      <vt:lpstr>맑은 고딕</vt:lpstr>
      <vt:lpstr>맑은 고딕</vt:lpstr>
      <vt:lpstr>Arial</vt:lpstr>
      <vt:lpstr>Cambria Math</vt:lpstr>
      <vt:lpstr>Times New Roman</vt:lpstr>
      <vt:lpstr>Wingdings</vt:lpstr>
      <vt:lpstr>802-11-Submission</vt:lpstr>
      <vt:lpstr>TXOP Protection in C-TDMA</vt:lpstr>
      <vt:lpstr>Introduction</vt:lpstr>
      <vt:lpstr>Recap: Expected C-TDMA Procedure</vt:lpstr>
      <vt:lpstr>Recap: Protection Issues in C-TDMA </vt:lpstr>
      <vt:lpstr>Hidden node problems in C-TDMA</vt:lpstr>
      <vt:lpstr>Shared AP protection</vt:lpstr>
      <vt:lpstr>Sharing AP protection (1/2)</vt:lpstr>
      <vt:lpstr>Sharing AP protection (2/2)</vt:lpstr>
      <vt:lpstr>Summary</vt:lpstr>
      <vt:lpstr>References</vt:lpstr>
      <vt:lpstr>Straw Poll 1</vt:lpstr>
      <vt:lpstr>Straw Poll 2</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GeonHwan Kim/IoT Connectivity Standard Task(geonhwan.kim@lge.com)</cp:lastModifiedBy>
  <cp:revision>17811</cp:revision>
  <cp:lastPrinted>2018-10-31T23:27:01Z</cp:lastPrinted>
  <dcterms:created xsi:type="dcterms:W3CDTF">2007-05-21T21:00:37Z</dcterms:created>
  <dcterms:modified xsi:type="dcterms:W3CDTF">2024-04-14T11:20:24Z</dcterms:modified>
</cp:coreProperties>
</file>