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41" r:id="rId3"/>
    <p:sldId id="354" r:id="rId4"/>
    <p:sldId id="365" r:id="rId5"/>
    <p:sldId id="367" r:id="rId6"/>
    <p:sldId id="368" r:id="rId7"/>
    <p:sldId id="343" r:id="rId8"/>
    <p:sldId id="361" r:id="rId9"/>
    <p:sldId id="369" r:id="rId10"/>
    <p:sldId id="362" r:id="rId11"/>
    <p:sldId id="363" r:id="rId12"/>
    <p:sldId id="364" r:id="rId13"/>
    <p:sldId id="27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93"/>
    <a:srgbClr val="FFFF99"/>
    <a:srgbClr val="00FF00"/>
    <a:srgbClr val="1E1EFA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80" d="100"/>
          <a:sy n="80" d="100"/>
        </p:scale>
        <p:origin x="89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802.11-24/0224r2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May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ustryarc.com/Research/wifi-6E-devices-market-research-800237#:~:text=Wi%2DFi%206E%20Devices%20Market%20size%20is%20estimated%20to%20reach,devices%20that%20require%20wireless%20connectivity" TargetMode="External"/><Relationship Id="rId2" Type="http://schemas.openxmlformats.org/officeDocument/2006/relationships/hyperlink" Target="https://mentor.ieee.org/802.11/dcn/23/11-23-1865-01-00bn-discussion-on-sst-and-a-ppdu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-fi.org/beacon/the-beacon/wi-fi-by-the-numbers-technology-momentum-in-202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A-PPDU follow-up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08034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David </a:t>
                      </a:r>
                      <a:r>
                        <a:rPr lang="en-US" altLang="zh-CN" sz="1400" dirty="0" err="1"/>
                        <a:t>Xun</a:t>
                      </a:r>
                      <a:r>
                        <a:rPr lang="en-US" altLang="zh-CN" sz="1400" dirty="0"/>
                        <a:t> Yang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Yan Xin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Stephen McCann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an 80 MHz HE PPDU and 80 MHz HE PPDU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8942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 160 MHz HE PPDU and 160 MHz UHR PPDU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4176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an 80 MHz HE PPDU, 80 MHz HE PPDU and 160 MHz UHR PPDU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9467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2"/>
              </a:rPr>
              <a:t>https://mentor.ieee.org/802.11/dcn/23/11-23-1865-01-00bn-discussion-on-sst-and-a-ppdu.pptx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3"/>
              </a:rPr>
              <a:t>https://www.industryarc.com/Research/wifi-6E-devices-market-research-800237#:~:text=Wi%2DFi%206E%20Devices%20Market%20size%20is%20estimated%20to%20reach,devices%20that%20require%20wireless%20connectivity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4"/>
              </a:rPr>
              <a:t>https://www.wi-fi.org/beacon/the-beacon/wi-fi-by-the-numbers-technology-momentum-in-2023</a:t>
            </a: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724401"/>
          </a:xfrm>
        </p:spPr>
        <p:txBody>
          <a:bodyPr/>
          <a:lstStyle/>
          <a:p>
            <a:r>
              <a:rPr lang="en-US" altLang="zh-CN" sz="1800" dirty="0"/>
              <a:t>In [1], three preferred modes are proposed:</a:t>
            </a:r>
          </a:p>
          <a:p>
            <a:pPr lvl="1"/>
            <a:r>
              <a:rPr lang="en-US" altLang="zh-CN" sz="1600" dirty="0"/>
              <a:t>Other modes, for example, EHT+UHR, need further study, depending on the benefits of UHR features, when compared with a standalone EHT PPDU.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 err="1"/>
              <a:t>Opt</a:t>
            </a:r>
            <a:r>
              <a:rPr lang="en-US" altLang="zh-CN" sz="1600" dirty="0"/>
              <a:t> (1) and (d) are proposed because large bandwidth OFDMA is optional for a  non-EHT HE non-AP STA, and seldom applied.</a:t>
            </a:r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58725F5-2FF6-43AB-BFAC-91DAD34E024D}"/>
              </a:ext>
            </a:extLst>
          </p:cNvPr>
          <p:cNvSpPr/>
          <p:nvPr/>
        </p:nvSpPr>
        <p:spPr bwMode="auto">
          <a:xfrm>
            <a:off x="2133600" y="2362201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E7A4CFC-1300-4774-83A3-A639923E6DC8}"/>
              </a:ext>
            </a:extLst>
          </p:cNvPr>
          <p:cNvSpPr/>
          <p:nvPr/>
        </p:nvSpPr>
        <p:spPr bwMode="auto">
          <a:xfrm>
            <a:off x="2133600" y="2781278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B6AC45F-2949-4515-B52C-46E6FD3B0FA7}"/>
              </a:ext>
            </a:extLst>
          </p:cNvPr>
          <p:cNvSpPr txBox="1"/>
          <p:nvPr/>
        </p:nvSpPr>
        <p:spPr>
          <a:xfrm>
            <a:off x="1676400" y="236220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B713237-BDCD-4A40-8F6B-92D85992BADC}"/>
              </a:ext>
            </a:extLst>
          </p:cNvPr>
          <p:cNvSpPr txBox="1"/>
          <p:nvPr/>
        </p:nvSpPr>
        <p:spPr>
          <a:xfrm>
            <a:off x="1676400" y="275998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EB7851EB-19E4-43A0-BA26-8BCE069C8D75}"/>
              </a:ext>
            </a:extLst>
          </p:cNvPr>
          <p:cNvSpPr txBox="1"/>
          <p:nvPr/>
        </p:nvSpPr>
        <p:spPr>
          <a:xfrm>
            <a:off x="3048000" y="32216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</a:t>
            </a:r>
            <a:endParaRPr lang="zh-CN" altLang="en-US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0BB3410D-AC89-4F15-86EC-7396F8051FDE}"/>
              </a:ext>
            </a:extLst>
          </p:cNvPr>
          <p:cNvSpPr/>
          <p:nvPr/>
        </p:nvSpPr>
        <p:spPr bwMode="auto">
          <a:xfrm>
            <a:off x="2142385" y="3671089"/>
            <a:ext cx="2133600" cy="83815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764EDD3-3BAF-4E25-A535-287902DFCED4}"/>
              </a:ext>
            </a:extLst>
          </p:cNvPr>
          <p:cNvSpPr/>
          <p:nvPr/>
        </p:nvSpPr>
        <p:spPr bwMode="auto">
          <a:xfrm>
            <a:off x="2142385" y="4478016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F8B6782-99AF-415C-B179-A72478129A82}"/>
              </a:ext>
            </a:extLst>
          </p:cNvPr>
          <p:cNvSpPr txBox="1"/>
          <p:nvPr/>
        </p:nvSpPr>
        <p:spPr>
          <a:xfrm>
            <a:off x="1695912" y="387818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BB3F3619-CB00-4DC3-8FDB-D52325051090}"/>
              </a:ext>
            </a:extLst>
          </p:cNvPr>
          <p:cNvSpPr txBox="1"/>
          <p:nvPr/>
        </p:nvSpPr>
        <p:spPr>
          <a:xfrm>
            <a:off x="1695912" y="4652073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985C921-9844-45C1-B586-9B2252783D75}"/>
              </a:ext>
            </a:extLst>
          </p:cNvPr>
          <p:cNvSpPr txBox="1"/>
          <p:nvPr/>
        </p:nvSpPr>
        <p:spPr>
          <a:xfrm>
            <a:off x="2991312" y="5262584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(a)</a:t>
            </a:r>
            <a:endParaRPr lang="zh-CN" altLang="en-US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F8F5A88-354B-4504-97A1-BBE496CB6D31}"/>
              </a:ext>
            </a:extLst>
          </p:cNvPr>
          <p:cNvSpPr/>
          <p:nvPr/>
        </p:nvSpPr>
        <p:spPr bwMode="auto">
          <a:xfrm>
            <a:off x="5742557" y="3697055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4F0E9CB-8D70-425E-8A49-AEDB664B8F72}"/>
              </a:ext>
            </a:extLst>
          </p:cNvPr>
          <p:cNvSpPr/>
          <p:nvPr/>
        </p:nvSpPr>
        <p:spPr bwMode="auto">
          <a:xfrm>
            <a:off x="5742557" y="4116132"/>
            <a:ext cx="2133600" cy="41907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</a:t>
            </a:r>
            <a:r>
              <a:rPr lang="en-US" altLang="zh-CN" dirty="0"/>
              <a:t>PPDU (by UHR STA)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31CF3F49-DE05-4601-87E5-B0EB474FD933}"/>
              </a:ext>
            </a:extLst>
          </p:cNvPr>
          <p:cNvSpPr/>
          <p:nvPr/>
        </p:nvSpPr>
        <p:spPr bwMode="auto">
          <a:xfrm>
            <a:off x="5742557" y="4518450"/>
            <a:ext cx="2133600" cy="7961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UHR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82B0B7E1-5B80-4BCD-A228-1A24C1D6881C}"/>
              </a:ext>
            </a:extLst>
          </p:cNvPr>
          <p:cNvSpPr txBox="1"/>
          <p:nvPr/>
        </p:nvSpPr>
        <p:spPr>
          <a:xfrm>
            <a:off x="5285357" y="369705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639E8CA-43D1-4EB9-84C4-A980BD62B6AC}"/>
              </a:ext>
            </a:extLst>
          </p:cNvPr>
          <p:cNvSpPr txBox="1"/>
          <p:nvPr/>
        </p:nvSpPr>
        <p:spPr>
          <a:xfrm>
            <a:off x="5285357" y="4094838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 MHz</a:t>
            </a:r>
            <a:endParaRPr lang="zh-CN" altLang="en-US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254366BA-F273-41A5-9DC5-42AAEA65A632}"/>
              </a:ext>
            </a:extLst>
          </p:cNvPr>
          <p:cNvSpPr txBox="1"/>
          <p:nvPr/>
        </p:nvSpPr>
        <p:spPr>
          <a:xfrm>
            <a:off x="5285357" y="469406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160 MHz</a:t>
            </a:r>
            <a:endParaRPr lang="zh-CN" altLang="en-US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51EC56EF-FCD7-4D0C-A11B-5257A84CB8E4}"/>
              </a:ext>
            </a:extLst>
          </p:cNvPr>
          <p:cNvSpPr txBox="1"/>
          <p:nvPr/>
        </p:nvSpPr>
        <p:spPr>
          <a:xfrm>
            <a:off x="6580757" y="5285602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43612"/>
            <a:ext cx="7772400" cy="4828588"/>
          </a:xfrm>
        </p:spPr>
        <p:txBody>
          <a:bodyPr/>
          <a:lstStyle/>
          <a:p>
            <a:r>
              <a:rPr lang="en-US" altLang="zh-CN" sz="1800" dirty="0"/>
              <a:t>Q1: HE MU PPDU has to be used for PPDU alignment in DL. The use case is limited.</a:t>
            </a:r>
          </a:p>
          <a:p>
            <a:r>
              <a:rPr lang="en-US" altLang="zh-CN" sz="1800" dirty="0"/>
              <a:t>Below are the replies:</a:t>
            </a:r>
          </a:p>
          <a:p>
            <a:pPr lvl="1"/>
            <a:r>
              <a:rPr lang="en-US" altLang="zh-CN" sz="1600" dirty="0"/>
              <a:t>For HE 80 + HE 80, an HE SU PPDU can be used. If Only two users are scheduled, this can be frequently used.</a:t>
            </a:r>
          </a:p>
          <a:p>
            <a:pPr lvl="1"/>
            <a:r>
              <a:rPr lang="en-US" altLang="zh-CN" sz="1600" dirty="0"/>
              <a:t>For HE + UHR, HE MU PPDU is needed.</a:t>
            </a:r>
          </a:p>
          <a:p>
            <a:pPr lvl="2"/>
            <a:r>
              <a:rPr lang="en-US" altLang="zh-CN" sz="1400" dirty="0"/>
              <a:t>Case 1: HE MU PPDU is transmitted to two or more users.</a:t>
            </a:r>
          </a:p>
          <a:p>
            <a:pPr lvl="2"/>
            <a:r>
              <a:rPr lang="en-US" altLang="zh-CN" sz="1400" dirty="0"/>
              <a:t>Case 2: HE MU PPDU is transmitted to one user (optional feature).</a:t>
            </a:r>
          </a:p>
          <a:p>
            <a:pPr lvl="2"/>
            <a:r>
              <a:rPr lang="en-US" altLang="zh-CN" sz="1400" dirty="0"/>
              <a:t>Case 3: HE MU PPDU is transmitted to one user and one dummy user.</a:t>
            </a:r>
          </a:p>
          <a:p>
            <a:pPr lvl="3"/>
            <a:r>
              <a:rPr lang="en-US" altLang="zh-CN" sz="1200" dirty="0"/>
              <a:t>Some spectrum is wasted, but can earn more spectrum back.</a:t>
            </a:r>
          </a:p>
          <a:p>
            <a:pPr lvl="1"/>
            <a:r>
              <a:rPr lang="en-US" altLang="zh-CN" sz="1600" dirty="0"/>
              <a:t>This can also be frequently used.</a:t>
            </a:r>
          </a:p>
          <a:p>
            <a:pPr lvl="3"/>
            <a:endParaRPr lang="en-US" altLang="zh-CN" sz="1200" dirty="0"/>
          </a:p>
          <a:p>
            <a:r>
              <a:rPr lang="en-US" altLang="zh-CN" sz="1800" dirty="0"/>
              <a:t>Q2: HE STAs are two generations away.</a:t>
            </a:r>
          </a:p>
          <a:p>
            <a:r>
              <a:rPr lang="en-US" altLang="zh-CN" sz="1800" dirty="0"/>
              <a:t>Below are the replies:</a:t>
            </a:r>
          </a:p>
          <a:p>
            <a:pPr lvl="1"/>
            <a:r>
              <a:rPr lang="en-US" altLang="zh-CN" sz="1400" dirty="0"/>
              <a:t>Legacy devices are used quite often, especially in home scenario.</a:t>
            </a:r>
          </a:p>
          <a:p>
            <a:pPr lvl="1"/>
            <a:r>
              <a:rPr lang="en-US" altLang="zh-CN" sz="1400" dirty="0"/>
              <a:t>There is report forecasting $7.96 billion of Wi-Fi 6E devices market size by 2030 [2].</a:t>
            </a:r>
          </a:p>
          <a:p>
            <a:pPr lvl="1"/>
            <a:r>
              <a:rPr lang="en-US" altLang="zh-CN" sz="1400" dirty="0"/>
              <a:t>Wi-Fi 6 and Wi-Fi 6E devices keep increasing until 2025 (no data beyond that) [3].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dirty="0"/>
          </a:p>
          <a:p>
            <a:pPr lvl="3"/>
            <a:endParaRPr lang="en-US" altLang="zh-CN" sz="10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A-PPDU Q&amp;A clarifications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779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95400"/>
            <a:ext cx="8077200" cy="696605"/>
          </a:xfrm>
        </p:spPr>
        <p:txBody>
          <a:bodyPr/>
          <a:lstStyle/>
          <a:p>
            <a:r>
              <a:rPr lang="en-US" altLang="zh-CN" sz="1800" dirty="0"/>
              <a:t>In 802.11be</a:t>
            </a:r>
            <a:r>
              <a:rPr lang="en-US" altLang="zh-CN" sz="1600" dirty="0"/>
              <a:t>, the trigger frame can enable an A-PPDU of HE TB PPDU and EHT TB PPDU whilst the spec disallows the AP to do that. 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B54 is set to 1 to indicate HE TB PPDU in P160, B55 is set to 0 to indicate presence of Special User Info field, which indicates EHT TB PPDU exists. Then in User Info field, B39 is set to 0 to indicate P160, which means HE variant User Info field, B39 is set to 1 to indicate S160, which means EHT variant User Info field.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TB A-PPDU in 11be</a:t>
            </a:r>
            <a:endParaRPr lang="zh-CN" altLang="en-US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64467773-7777-44E4-B89D-60793A6EEE53}"/>
              </a:ext>
            </a:extLst>
          </p:cNvPr>
          <p:cNvGrpSpPr/>
          <p:nvPr/>
        </p:nvGrpSpPr>
        <p:grpSpPr>
          <a:xfrm>
            <a:off x="5280809" y="3200400"/>
            <a:ext cx="3947160" cy="1899269"/>
            <a:chOff x="5280809" y="3429000"/>
            <a:chExt cx="3947160" cy="1899269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BB3410D-AC89-4F15-86EC-7396F8051FDE}"/>
                </a:ext>
              </a:extLst>
            </p:cNvPr>
            <p:cNvSpPr/>
            <p:nvPr/>
          </p:nvSpPr>
          <p:spPr bwMode="auto">
            <a:xfrm>
              <a:off x="6629400" y="3429000"/>
              <a:ext cx="2133600" cy="838153"/>
            </a:xfrm>
            <a:prstGeom prst="rect">
              <a:avLst/>
            </a:prstGeom>
            <a:solidFill>
              <a:srgbClr val="FF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HE TB PPDU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D764EDD3-3BAF-4E25-A535-287902DFCED4}"/>
                </a:ext>
              </a:extLst>
            </p:cNvPr>
            <p:cNvSpPr/>
            <p:nvPr/>
          </p:nvSpPr>
          <p:spPr bwMode="auto">
            <a:xfrm>
              <a:off x="6629400" y="4235927"/>
              <a:ext cx="2133600" cy="796128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EHT TB PPDU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/>
                <a:t>(BW=320MHz-1/2)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0F8B6782-99AF-415C-B179-A72478129A82}"/>
                </a:ext>
              </a:extLst>
            </p:cNvPr>
            <p:cNvSpPr txBox="1"/>
            <p:nvPr/>
          </p:nvSpPr>
          <p:spPr>
            <a:xfrm>
              <a:off x="8694569" y="3636092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160 MHz</a:t>
              </a:r>
              <a:endParaRPr lang="zh-CN" altLang="en-US" dirty="0"/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BB3F3619-CB00-4DC3-8FDB-D52325051090}"/>
                </a:ext>
              </a:extLst>
            </p:cNvPr>
            <p:cNvSpPr txBox="1"/>
            <p:nvPr/>
          </p:nvSpPr>
          <p:spPr>
            <a:xfrm>
              <a:off x="8694569" y="4409984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160 MHz</a:t>
              </a:r>
              <a:endParaRPr lang="zh-CN" altLang="en-US" dirty="0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D5837538-F5CA-4FFF-969C-89AF5AD673F1}"/>
                </a:ext>
              </a:extLst>
            </p:cNvPr>
            <p:cNvSpPr/>
            <p:nvPr/>
          </p:nvSpPr>
          <p:spPr bwMode="auto">
            <a:xfrm>
              <a:off x="5303669" y="4871649"/>
              <a:ext cx="1164454" cy="1604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D7C34074-4D38-4B4A-95D9-1C631CD128E2}"/>
                </a:ext>
              </a:extLst>
            </p:cNvPr>
            <p:cNvSpPr/>
            <p:nvPr/>
          </p:nvSpPr>
          <p:spPr bwMode="auto">
            <a:xfrm>
              <a:off x="5303669" y="4711243"/>
              <a:ext cx="1164454" cy="1604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9FE85CBC-83C0-4C90-AE24-93DABF266616}"/>
                </a:ext>
              </a:extLst>
            </p:cNvPr>
            <p:cNvSpPr/>
            <p:nvPr/>
          </p:nvSpPr>
          <p:spPr bwMode="auto">
            <a:xfrm>
              <a:off x="5303669" y="4550837"/>
              <a:ext cx="1164454" cy="1604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FD423172-3004-4FC1-ACDC-CB38F6BA210F}"/>
                </a:ext>
              </a:extLst>
            </p:cNvPr>
            <p:cNvSpPr/>
            <p:nvPr/>
          </p:nvSpPr>
          <p:spPr bwMode="auto">
            <a:xfrm>
              <a:off x="5325229" y="3429000"/>
              <a:ext cx="1142893" cy="1447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Trigger frame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E2B9FAC5-044D-4399-AB30-3C8EB0DAC29E}"/>
                </a:ext>
              </a:extLst>
            </p:cNvPr>
            <p:cNvSpPr txBox="1"/>
            <p:nvPr/>
          </p:nvSpPr>
          <p:spPr>
            <a:xfrm>
              <a:off x="5782397" y="3866924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…</a:t>
              </a:r>
              <a:endParaRPr lang="zh-CN" altLang="en-US" dirty="0"/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84F35C90-BA38-46F0-8F41-1B38672FE8F5}"/>
                </a:ext>
              </a:extLst>
            </p:cNvPr>
            <p:cNvSpPr txBox="1"/>
            <p:nvPr/>
          </p:nvSpPr>
          <p:spPr>
            <a:xfrm>
              <a:off x="5280809" y="5051270"/>
              <a:ext cx="1524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Non-HT Duplicate</a:t>
              </a:r>
              <a:endParaRPr lang="zh-CN" altLang="en-US" dirty="0"/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0D58E2B9-2185-4207-96BF-A15713D1A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4" y="2161401"/>
            <a:ext cx="5189327" cy="321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95399"/>
            <a:ext cx="8077200" cy="4953001"/>
          </a:xfrm>
        </p:spPr>
        <p:txBody>
          <a:bodyPr/>
          <a:lstStyle/>
          <a:p>
            <a:r>
              <a:rPr lang="en-US" altLang="zh-CN" sz="1800" dirty="0"/>
              <a:t>If we allow a UHR AP can use the last two rows, then TB A-PPDU of HE TB PPDU and EHT TB PPDU is doable with no further efforts. HE non-AP STA and EHT non-AP STA can transmit HE TB PPDU, UHR non-AP STA can transmit EHT TB PPDU. EHT non-AP STA may also participate in EHT TB PPDU if there is no interoperability issue.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Furthermore, if PHY Version Identifier is set to UHR, then TB A-PPDU of HE TB PPDU and UHR TB PPDU is straightly doable.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Other modes need some further works.</a:t>
            </a:r>
          </a:p>
          <a:p>
            <a:pPr lvl="1"/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TB A-PPDU in 11bn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6016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34630" y="1556387"/>
            <a:ext cx="8356970" cy="1384367"/>
          </a:xfrm>
        </p:spPr>
        <p:txBody>
          <a:bodyPr/>
          <a:lstStyle/>
          <a:p>
            <a:r>
              <a:rPr lang="en-US" altLang="zh-CN" sz="1800" dirty="0"/>
              <a:t>DL A-PPDU is not discussed in detail in 11be.</a:t>
            </a:r>
          </a:p>
          <a:p>
            <a:r>
              <a:rPr lang="en-US" altLang="zh-CN" sz="1800" dirty="0"/>
              <a:t>Within A-PPDU, each PPDU indicates its own bandwidth, with DSO or SST [1].</a:t>
            </a:r>
          </a:p>
          <a:p>
            <a:r>
              <a:rPr lang="en-US" altLang="zh-CN" sz="1800" dirty="0"/>
              <a:t>Moreover, the aggregated bandwidth, or exact bandwidth combinations may also be signaled (needs further study).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DL(non-TB) A-PPDU in 11bn</a:t>
            </a:r>
            <a:endParaRPr lang="zh-CN" altLang="en-US" dirty="0"/>
          </a:p>
        </p:txBody>
      </p:sp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426D5375-D688-4D47-ABE2-A21EE033E0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145533"/>
              </p:ext>
            </p:extLst>
          </p:nvPr>
        </p:nvGraphicFramePr>
        <p:xfrm>
          <a:off x="655345" y="3201741"/>
          <a:ext cx="7785100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Visio" r:id="rId3" imgW="9158760" imgH="3430440" progId="Visio.Drawing.15">
                  <p:embed/>
                </p:oleObj>
              </mc:Choice>
              <mc:Fallback>
                <p:oleObj name="Visio" r:id="rId3" imgW="9158760" imgH="3430440" progId="Visio.Drawing.15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AC2E3D46-80DD-4BAF-97E4-ECB1600B86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45" y="3201741"/>
                        <a:ext cx="7785100" cy="2919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482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some questions from previous presentations are further clarified.</a:t>
            </a:r>
          </a:p>
          <a:p>
            <a:endParaRPr lang="en-US" altLang="zh-CN" sz="1800" dirty="0"/>
          </a:p>
          <a:p>
            <a:r>
              <a:rPr lang="en-US" altLang="zh-CN" sz="1800" dirty="0"/>
              <a:t>Regarding the benefits, the cases of HE 80 + HE 80 and HE 160 + UHR 160 can double the </a:t>
            </a:r>
            <a:r>
              <a:rPr lang="en-US" altLang="zh-CN" sz="1800" dirty="0" err="1"/>
              <a:t>Tput</a:t>
            </a:r>
            <a:r>
              <a:rPr lang="en-US" altLang="zh-CN" sz="1800" dirty="0"/>
              <a:t>. The case of HE 80 + HE 80 + UHR 160 can result in a four times </a:t>
            </a:r>
            <a:r>
              <a:rPr lang="en-US" altLang="zh-CN" sz="1800" dirty="0" err="1"/>
              <a:t>Tput</a:t>
            </a:r>
            <a:r>
              <a:rPr lang="en-US" altLang="zh-CN" sz="1800" dirty="0"/>
              <a:t> gain. They can also reduce the latency.</a:t>
            </a:r>
          </a:p>
          <a:p>
            <a:endParaRPr lang="en-US" altLang="zh-CN" sz="1800" dirty="0"/>
          </a:p>
          <a:p>
            <a:r>
              <a:rPr lang="en-US" altLang="zh-CN" sz="1800" dirty="0"/>
              <a:t>A-PPDU can be used together with dynamic </a:t>
            </a:r>
            <a:r>
              <a:rPr lang="en-US" altLang="zh-CN" sz="1800" dirty="0" err="1"/>
              <a:t>subband</a:t>
            </a:r>
            <a:r>
              <a:rPr lang="en-US" altLang="zh-CN" sz="1800" dirty="0"/>
              <a:t> operation (DSO) or </a:t>
            </a:r>
            <a:r>
              <a:rPr lang="en-US" altLang="zh-CN" sz="1800" dirty="0" err="1"/>
              <a:t>subband</a:t>
            </a:r>
            <a:r>
              <a:rPr lang="en-US" altLang="zh-CN" sz="1800" dirty="0"/>
              <a:t> selective transmission (SST).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aggregated PPDUs. A frequency domain aggregated PPDU consists of multiple PPDUs.</a:t>
            </a:r>
          </a:p>
          <a:p>
            <a:pPr lvl="2"/>
            <a:r>
              <a:rPr lang="en-US" altLang="zh-CN" sz="1400" dirty="0"/>
              <a:t>The PPDU format combinations include HE PPDU, other PPDUs are TBD.</a:t>
            </a:r>
          </a:p>
          <a:p>
            <a:pPr lvl="2"/>
            <a:r>
              <a:rPr lang="en-US" altLang="zh-CN" sz="1400" dirty="0"/>
              <a:t>The number of PPDUs is TBD.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4007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aggregation of PPDUs. A frequency domain aggregated PPDU consists of multiple PPDUs.</a:t>
            </a:r>
          </a:p>
          <a:p>
            <a:pPr lvl="2"/>
            <a:r>
              <a:rPr lang="en-US" altLang="zh-CN" sz="1400" dirty="0"/>
              <a:t>The PPDU format combinations are TBD.</a:t>
            </a:r>
          </a:p>
          <a:p>
            <a:pPr lvl="2"/>
            <a:r>
              <a:rPr lang="en-US" altLang="zh-CN" sz="1400" dirty="0"/>
              <a:t>The number of PPDUs is TBD.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35547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110650</TotalTime>
  <Words>1050</Words>
  <Application>Microsoft Office PowerPoint</Application>
  <PresentationFormat>全屏显示(4:3)</PresentationFormat>
  <Paragraphs>214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ＭＳ Ｐゴシック</vt:lpstr>
      <vt:lpstr>宋体</vt:lpstr>
      <vt:lpstr>Times New Roman</vt:lpstr>
      <vt:lpstr>802-11-Submission</vt:lpstr>
      <vt:lpstr>Visio</vt:lpstr>
      <vt:lpstr>Discussion on A-PPDU follow-up</vt:lpstr>
      <vt:lpstr>Recap</vt:lpstr>
      <vt:lpstr>A-PPDU Q&amp;A clarifications</vt:lpstr>
      <vt:lpstr>TB A-PPDU in 11be</vt:lpstr>
      <vt:lpstr>TB A-PPDU in 11bn</vt:lpstr>
      <vt:lpstr>DL(non-TB) A-PPDU in 11bn</vt:lpstr>
      <vt:lpstr>Summary</vt:lpstr>
      <vt:lpstr>Straw Poll #1</vt:lpstr>
      <vt:lpstr>Straw Poll #1</vt:lpstr>
      <vt:lpstr>Straw Poll #2</vt:lpstr>
      <vt:lpstr>Straw Poll #3</vt:lpstr>
      <vt:lpstr>Straw Poll #4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1735</cp:revision>
  <cp:lastPrinted>1998-02-10T13:28:06Z</cp:lastPrinted>
  <dcterms:created xsi:type="dcterms:W3CDTF">2013-11-12T18:41:50Z</dcterms:created>
  <dcterms:modified xsi:type="dcterms:W3CDTF">2024-05-15T09:10:57Z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(3)1/29a5cQqCd2ggJkuxjoTJuHwZu4SRCJ8mvISYeeUbZljGdp3B7Kzc4HFDRCs9tdPTJvq/B9
SsXwS/amhMvtR+N5VJL9id6TV2HjUvNNlg9XkhxnY1lrgHOzEXLXodc29/vKHnU0gf6/oUb3
qqNI//rr0cHV2OIoTlED0fAY0JeoKStjGBKhvckh8OZ5gAj8kh08yUs8XoTKqUllAu9YGjLT
5fbLAzsSoabCvKs0xz</vt:lpwstr>
  </property>
  <property fmtid="{D5CDD505-2E9C-101B-9397-08002B2CF9AE}" pid="4" name="_2015_ms_pID_7253431">
    <vt:lpwstr>MONCseH1gLlJe+WYkOI1ZKRBmDWoFpmv00Sbt9s6bShW1suXFCoGb1
pbGfPGTriLmyT1M0EH5VkGgx/oazVfTg4fGk0A8zkpkx9dh5feGyPAq+dmceRtjL6GgiXpmi
2syJwvziYS/+2Ecn5RX0cSMQSb3KTfF9rQkttLIsVelBNs4Om6SHy9iuqwpDDYucy6mJoaAi
NDCFYFYQ9A5hC1zhJDFMgCleBE/Ar3DgmUTO</vt:lpwstr>
  </property>
  <property fmtid="{D5CDD505-2E9C-101B-9397-08002B2CF9AE}" pid="5" name="_2015_ms_pID_7253432">
    <vt:lpwstr>XWzVUlUBv4CMGh6DsAbj8zY=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