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1" r:id="rId3"/>
    <p:sldId id="354" r:id="rId4"/>
    <p:sldId id="343" r:id="rId5"/>
    <p:sldId id="361" r:id="rId6"/>
    <p:sldId id="362" r:id="rId7"/>
    <p:sldId id="363" r:id="rId8"/>
    <p:sldId id="364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108" d="100"/>
          <a:sy n="10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802.11-24/0224r0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Mar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ustryarc.com/Research/wifi-6E-devices-market-research-800237#:~:text=Wi%2DFi%206E%20Devices%20Market%20size%20is%20estimated%20to%20reach,devices%20that%20require%20wireless%20connectivity" TargetMode="External"/><Relationship Id="rId2" Type="http://schemas.openxmlformats.org/officeDocument/2006/relationships/hyperlink" Target="https://mentor.ieee.org/802.11/dcn/23/11-23-1865-01-00bn-discussion-on-sst-and-a-ppdu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-fi.org/beacon/the-beacon/wi-fi-by-the-numbers-technology-momentum-in-20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A-PPDU follow-up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2024-02-29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08034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David </a:t>
                      </a:r>
                      <a:r>
                        <a:rPr lang="en-US" altLang="zh-CN" sz="1400" dirty="0" err="1"/>
                        <a:t>Xun</a:t>
                      </a:r>
                      <a:r>
                        <a:rPr lang="en-US" altLang="zh-CN" sz="1400" dirty="0"/>
                        <a:t> Yang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 Xin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Stephen McCann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724401"/>
          </a:xfrm>
        </p:spPr>
        <p:txBody>
          <a:bodyPr/>
          <a:lstStyle/>
          <a:p>
            <a:r>
              <a:rPr lang="en-US" altLang="zh-CN" sz="1800" dirty="0"/>
              <a:t>In [1], three preferred modes are proposed:</a:t>
            </a:r>
          </a:p>
          <a:p>
            <a:pPr lvl="1"/>
            <a:r>
              <a:rPr lang="en-US" altLang="zh-CN" sz="1600" dirty="0"/>
              <a:t>Other modes, for example, EHT+UHR, need further study, depending on the benefits of UHR features, when compared with a standalone EHT PPDU.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(1) and (d) are proposed because large bandwidth OFDMA is optional for a  non-EHT HE non-AP STA, and seldom applied.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58725F5-2FF6-43AB-BFAC-91DAD34E024D}"/>
              </a:ext>
            </a:extLst>
          </p:cNvPr>
          <p:cNvSpPr/>
          <p:nvPr/>
        </p:nvSpPr>
        <p:spPr bwMode="auto">
          <a:xfrm>
            <a:off x="2133600" y="236220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E7A4CFC-1300-4774-83A3-A639923E6DC8}"/>
              </a:ext>
            </a:extLst>
          </p:cNvPr>
          <p:cNvSpPr/>
          <p:nvPr/>
        </p:nvSpPr>
        <p:spPr bwMode="auto">
          <a:xfrm>
            <a:off x="2133600" y="2781278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B6AC45F-2949-4515-B52C-46E6FD3B0FA7}"/>
              </a:ext>
            </a:extLst>
          </p:cNvPr>
          <p:cNvSpPr txBox="1"/>
          <p:nvPr/>
        </p:nvSpPr>
        <p:spPr>
          <a:xfrm>
            <a:off x="1676400" y="236220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713237-BDCD-4A40-8F6B-92D85992BADC}"/>
              </a:ext>
            </a:extLst>
          </p:cNvPr>
          <p:cNvSpPr txBox="1"/>
          <p:nvPr/>
        </p:nvSpPr>
        <p:spPr>
          <a:xfrm>
            <a:off x="1676400" y="275998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B7851EB-19E4-43A0-BA26-8BCE069C8D75}"/>
              </a:ext>
            </a:extLst>
          </p:cNvPr>
          <p:cNvSpPr txBox="1"/>
          <p:nvPr/>
        </p:nvSpPr>
        <p:spPr>
          <a:xfrm>
            <a:off x="3048000" y="32216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0BB3410D-AC89-4F15-86EC-7396F8051FDE}"/>
              </a:ext>
            </a:extLst>
          </p:cNvPr>
          <p:cNvSpPr/>
          <p:nvPr/>
        </p:nvSpPr>
        <p:spPr bwMode="auto">
          <a:xfrm>
            <a:off x="2142385" y="3671089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764EDD3-3BAF-4E25-A535-287902DFCED4}"/>
              </a:ext>
            </a:extLst>
          </p:cNvPr>
          <p:cNvSpPr/>
          <p:nvPr/>
        </p:nvSpPr>
        <p:spPr bwMode="auto">
          <a:xfrm>
            <a:off x="2142385" y="4478016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F8B6782-99AF-415C-B179-A72478129A82}"/>
              </a:ext>
            </a:extLst>
          </p:cNvPr>
          <p:cNvSpPr txBox="1"/>
          <p:nvPr/>
        </p:nvSpPr>
        <p:spPr>
          <a:xfrm>
            <a:off x="1695912" y="38781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B3F3619-CB00-4DC3-8FDB-D52325051090}"/>
              </a:ext>
            </a:extLst>
          </p:cNvPr>
          <p:cNvSpPr txBox="1"/>
          <p:nvPr/>
        </p:nvSpPr>
        <p:spPr>
          <a:xfrm>
            <a:off x="1695912" y="465207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985C921-9844-45C1-B586-9B2252783D75}"/>
              </a:ext>
            </a:extLst>
          </p:cNvPr>
          <p:cNvSpPr txBox="1"/>
          <p:nvPr/>
        </p:nvSpPr>
        <p:spPr>
          <a:xfrm>
            <a:off x="2991312" y="526258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F8F5A88-354B-4504-97A1-BBE496CB6D31}"/>
              </a:ext>
            </a:extLst>
          </p:cNvPr>
          <p:cNvSpPr/>
          <p:nvPr/>
        </p:nvSpPr>
        <p:spPr bwMode="auto">
          <a:xfrm>
            <a:off x="5742557" y="3697055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4F0E9CB-8D70-425E-8A49-AEDB664B8F72}"/>
              </a:ext>
            </a:extLst>
          </p:cNvPr>
          <p:cNvSpPr/>
          <p:nvPr/>
        </p:nvSpPr>
        <p:spPr bwMode="auto">
          <a:xfrm>
            <a:off x="5742557" y="4116132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31CF3F49-DE05-4601-87E5-B0EB474FD933}"/>
              </a:ext>
            </a:extLst>
          </p:cNvPr>
          <p:cNvSpPr/>
          <p:nvPr/>
        </p:nvSpPr>
        <p:spPr bwMode="auto">
          <a:xfrm>
            <a:off x="5742557" y="4518450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2B0B7E1-5B80-4BCD-A228-1A24C1D6881C}"/>
              </a:ext>
            </a:extLst>
          </p:cNvPr>
          <p:cNvSpPr txBox="1"/>
          <p:nvPr/>
        </p:nvSpPr>
        <p:spPr>
          <a:xfrm>
            <a:off x="5285357" y="369705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639E8CA-43D1-4EB9-84C4-A980BD62B6AC}"/>
              </a:ext>
            </a:extLst>
          </p:cNvPr>
          <p:cNvSpPr txBox="1"/>
          <p:nvPr/>
        </p:nvSpPr>
        <p:spPr>
          <a:xfrm>
            <a:off x="5285357" y="4094838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254366BA-F273-41A5-9DC5-42AAEA65A632}"/>
              </a:ext>
            </a:extLst>
          </p:cNvPr>
          <p:cNvSpPr txBox="1"/>
          <p:nvPr/>
        </p:nvSpPr>
        <p:spPr>
          <a:xfrm>
            <a:off x="5285357" y="469406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1EC56EF-FCD7-4D0C-A11B-5257A84CB8E4}"/>
              </a:ext>
            </a:extLst>
          </p:cNvPr>
          <p:cNvSpPr txBox="1"/>
          <p:nvPr/>
        </p:nvSpPr>
        <p:spPr>
          <a:xfrm>
            <a:off x="6580757" y="5285602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4828588"/>
          </a:xfrm>
        </p:spPr>
        <p:txBody>
          <a:bodyPr/>
          <a:lstStyle/>
          <a:p>
            <a:r>
              <a:rPr lang="en-US" altLang="zh-CN" sz="1800" dirty="0"/>
              <a:t>Q1: HE MU PPDU has to be used for PPDU alignment in DL. The use case is limited.</a:t>
            </a:r>
          </a:p>
          <a:p>
            <a:r>
              <a:rPr lang="en-US" altLang="zh-CN" sz="1800" dirty="0"/>
              <a:t>Below are the replies:</a:t>
            </a:r>
          </a:p>
          <a:p>
            <a:pPr lvl="1"/>
            <a:r>
              <a:rPr lang="en-US" altLang="zh-CN" sz="1600" dirty="0"/>
              <a:t>For HE 80 + HE 80, an HE SU PPDU can be used. If Only two users are scheduled, this can be frequently used.</a:t>
            </a:r>
          </a:p>
          <a:p>
            <a:pPr lvl="1"/>
            <a:r>
              <a:rPr lang="en-US" altLang="zh-CN" sz="1600" dirty="0"/>
              <a:t>For HE + UHR, HE MU PPDU is needed.</a:t>
            </a:r>
          </a:p>
          <a:p>
            <a:pPr lvl="2"/>
            <a:r>
              <a:rPr lang="en-US" altLang="zh-CN" sz="1400" dirty="0"/>
              <a:t>Case 1: HE MU PPDU is transmitted to two or more users.</a:t>
            </a:r>
          </a:p>
          <a:p>
            <a:pPr lvl="2"/>
            <a:r>
              <a:rPr lang="en-US" altLang="zh-CN" sz="1400" dirty="0"/>
              <a:t>Case 2: HE MU PPDU is transmitted to one user (optional feature).</a:t>
            </a:r>
          </a:p>
          <a:p>
            <a:pPr lvl="2"/>
            <a:r>
              <a:rPr lang="en-US" altLang="zh-CN" sz="1400" dirty="0"/>
              <a:t>Case 3: HE MU PPDU is transmitted to one user and one dummy user.</a:t>
            </a:r>
          </a:p>
          <a:p>
            <a:pPr lvl="3"/>
            <a:r>
              <a:rPr lang="en-US" altLang="zh-CN" sz="1200" dirty="0"/>
              <a:t>Some spectrum is wasted, but can earn more spectrum back.</a:t>
            </a:r>
          </a:p>
          <a:p>
            <a:pPr lvl="1"/>
            <a:r>
              <a:rPr lang="en-US" altLang="zh-CN" sz="1600" dirty="0"/>
              <a:t>This can also be frequently used.</a:t>
            </a:r>
          </a:p>
          <a:p>
            <a:pPr lvl="3"/>
            <a:endParaRPr lang="en-US" altLang="zh-CN" sz="1200" dirty="0"/>
          </a:p>
          <a:p>
            <a:r>
              <a:rPr lang="en-US" altLang="zh-CN" sz="1800" dirty="0"/>
              <a:t>Q2: HE STAs are two generations away.</a:t>
            </a:r>
          </a:p>
          <a:p>
            <a:r>
              <a:rPr lang="en-US" altLang="zh-CN" sz="1800" dirty="0"/>
              <a:t>Below are the replies:</a:t>
            </a:r>
          </a:p>
          <a:p>
            <a:pPr lvl="1"/>
            <a:r>
              <a:rPr lang="en-US" altLang="zh-CN" sz="1400" dirty="0"/>
              <a:t>Legacy devices are used quite often, especially in home scenario.</a:t>
            </a:r>
          </a:p>
          <a:p>
            <a:pPr lvl="1"/>
            <a:r>
              <a:rPr lang="en-US" altLang="zh-CN" sz="1400" dirty="0"/>
              <a:t>There is report forecasting $7.96 billion of Wi-Fi 6E devices market size by 2030 [2].</a:t>
            </a:r>
          </a:p>
          <a:p>
            <a:pPr lvl="1"/>
            <a:r>
              <a:rPr lang="en-US" altLang="zh-CN" sz="1400" dirty="0"/>
              <a:t>Wi-Fi 6 and Wi-Fi 6E devices keep increasing until 2025 (no data beyond that) [3].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dirty="0"/>
          </a:p>
          <a:p>
            <a:pPr lvl="3"/>
            <a:endParaRPr lang="en-US" altLang="zh-CN" sz="10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A-PPDU Q&amp;A clarifications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779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some questions from previous presentations are further clarified.</a:t>
            </a:r>
          </a:p>
          <a:p>
            <a:endParaRPr lang="en-US" altLang="zh-CN" sz="1800" dirty="0"/>
          </a:p>
          <a:p>
            <a:r>
              <a:rPr lang="en-US" altLang="zh-CN" sz="1800" dirty="0"/>
              <a:t>Regarding the benefits, the cases of HE 80 + HE 80 and HE 160 + UHR 160 can double the </a:t>
            </a:r>
            <a:r>
              <a:rPr lang="en-US" altLang="zh-CN" sz="1800" dirty="0" err="1"/>
              <a:t>Tput</a:t>
            </a:r>
            <a:r>
              <a:rPr lang="en-US" altLang="zh-CN" sz="1800" dirty="0"/>
              <a:t>. The case of HE 80 + HE 80 + UHR 160 can result in a four times </a:t>
            </a:r>
            <a:r>
              <a:rPr lang="en-US" altLang="zh-CN" sz="1800" dirty="0" err="1"/>
              <a:t>Tput</a:t>
            </a:r>
            <a:r>
              <a:rPr lang="en-US" altLang="zh-CN" sz="1800" dirty="0"/>
              <a:t> gain. They can also reduce the latency.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A-PPDU can be used together with dynamic </a:t>
            </a:r>
            <a:r>
              <a:rPr lang="en-US" altLang="zh-CN" sz="1800" dirty="0" err="1"/>
              <a:t>subband</a:t>
            </a:r>
            <a:r>
              <a:rPr lang="en-US" altLang="zh-CN" sz="1800" dirty="0"/>
              <a:t> operation (DSO) or </a:t>
            </a:r>
            <a:r>
              <a:rPr lang="en-US" altLang="zh-CN" sz="1800" dirty="0" err="1"/>
              <a:t>subband</a:t>
            </a:r>
            <a:r>
              <a:rPr lang="en-US" altLang="zh-CN" sz="1800" dirty="0"/>
              <a:t> selective transmission (SST).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aggregated PPDUs. An aggregated PPDU consists of multiple PPDUs.</a:t>
            </a:r>
          </a:p>
          <a:p>
            <a:pPr lvl="2"/>
            <a:r>
              <a:rPr lang="en-US" altLang="zh-CN" sz="1400" dirty="0"/>
              <a:t>The PPDU format combinations include HE PPDU, other PPDUs are TBD.</a:t>
            </a:r>
          </a:p>
          <a:p>
            <a:pPr lvl="2"/>
            <a:r>
              <a:rPr lang="en-US" altLang="zh-CN" sz="1400" dirty="0"/>
              <a:t>The number of PPDUs is TBD.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an 80 MHz HE PPDU and 80 MHz HE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894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 160 MHz HE PPDU and 160 MHz UHR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417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an 80 MHz HE PPDU, 80 MHz HE PPDU and 160 MHz UHR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9467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2"/>
              </a:rPr>
              <a:t>https://mentor.ieee.org/802.11/dcn/23/11-23-1865-01-00bn-discussion-on-sst-and-a-ppdu.pptx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https://www.industryarc.com/Research/wifi-6E-devices-market-research-800237#:~:text=Wi%2DFi%206E%20Devices%20Market%20size%20is%20estimated%20to%20reach,devices%20that%20require%20wireless%20connectivity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https://www.wi-fi.org/beacon/the-beacon/wi-fi-by-the-numbers-technology-momentum-in-2023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104754</TotalTime>
  <Words>703</Words>
  <Application>Microsoft Office PowerPoint</Application>
  <PresentationFormat>全屏显示(4:3)</PresentationFormat>
  <Paragraphs>132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ＭＳ Ｐゴシック</vt:lpstr>
      <vt:lpstr>宋体</vt:lpstr>
      <vt:lpstr>Times New Roman</vt:lpstr>
      <vt:lpstr>802-11-Submission</vt:lpstr>
      <vt:lpstr>Discussion on A-PPDU follow-up</vt:lpstr>
      <vt:lpstr>Recap</vt:lpstr>
      <vt:lpstr>A-PPDU Q&amp;A clarifications</vt:lpstr>
      <vt:lpstr>Summary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1721</cp:revision>
  <cp:lastPrinted>1998-02-10T13:28:06Z</cp:lastPrinted>
  <dcterms:created xsi:type="dcterms:W3CDTF">2013-11-12T18:41:50Z</dcterms:created>
  <dcterms:modified xsi:type="dcterms:W3CDTF">2024-03-01T07:53:33Z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(3)1ujow/xDh3Fczd3r2x7Yo3sF2OOHHln4c5o3k9FJXJLIPfIwZO5Ml9Q9LpyA4B+BYk8D6ajr
sti24+h+2uDABNe3pGht7AFzCAYnZaYK8wajJtv730ywXC7skODOPDmeMjkaKMOHbftBAIJb
wtx7U86ujmFiWgQ8gL7IBpNm0HO1LDRIcrRu6GEg9JhjNi6FIRhFbt4Er5Rsf3BhWU6dyL94
fmgCvzVGpSUG/1ABYM</vt:lpwstr>
  </property>
  <property fmtid="{D5CDD505-2E9C-101B-9397-08002B2CF9AE}" pid="4" name="_2015_ms_pID_7253431">
    <vt:lpwstr>uLJFOD3btGws9B85YN+uwR9tibIvOlA8FQM9ev/wQiFaYEXXgQluzK
M4KbcA4YpsES3rS824RWGSepqvFyTqw7p2+X7DM0IMwlVf2wAi4yfTx27Rsr/aVndIDdjxMQ
ckqLjJVfoNhd/ftQV+XsBjMpGBCpzTbkuMjqrZgUxlj3codNidj234WgBaXH3eIfCIRt34vp
raVc7zmipMDIJmwl3xLQPJ++tCMGGWA4Krt2</vt:lpwstr>
  </property>
  <property fmtid="{D5CDD505-2E9C-101B-9397-08002B2CF9AE}" pid="5" name="_2015_ms_pID_7253432">
    <vt:lpwstr>84cpsBsMQB3wpMxXL/7JT7g=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