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2674" r:id="rId26"/>
    <p:sldId id="690" r:id="rId27"/>
    <p:sldId id="694" r:id="rId28"/>
    <p:sldId id="2568" r:id="rId29"/>
    <p:sldId id="2672" r:id="rId30"/>
    <p:sldId id="2671" r:id="rId31"/>
    <p:sldId id="679" r:id="rId32"/>
    <p:sldId id="680" r:id="rId33"/>
    <p:sldId id="2530" r:id="rId34"/>
    <p:sldId id="2531" r:id="rId35"/>
    <p:sldId id="2533" r:id="rId36"/>
    <p:sldId id="2673" r:id="rId37"/>
    <p:sldId id="2535" r:id="rId38"/>
    <p:sldId id="2536" r:id="rId39"/>
    <p:sldId id="2537" r:id="rId40"/>
    <p:sldId id="2551" r:id="rId41"/>
    <p:sldId id="2527" r:id="rId42"/>
    <p:sldId id="2675" r:id="rId43"/>
    <p:sldId id="2676" r:id="rId44"/>
    <p:sldId id="2677" r:id="rId45"/>
    <p:sldId id="2678" r:id="rId46"/>
    <p:sldId id="2679" r:id="rId47"/>
    <p:sldId id="2659" r:id="rId48"/>
    <p:sldId id="2660" r:id="rId49"/>
    <p:sldId id="2661" r:id="rId50"/>
    <p:sldId id="2668" r:id="rId51"/>
    <p:sldId id="2680" r:id="rId52"/>
    <p:sldId id="2585" r:id="rId53"/>
    <p:sldId id="2666" r:id="rId54"/>
    <p:sldId id="2667" r:id="rId55"/>
    <p:sldId id="2682" r:id="rId56"/>
    <p:sldId id="2683" r:id="rId57"/>
    <p:sldId id="2684" r:id="rId58"/>
    <p:sldId id="2685" r:id="rId59"/>
    <p:sldId id="2686" r:id="rId60"/>
    <p:sldId id="2687" r:id="rId61"/>
    <p:sldId id="2688" r:id="rId62"/>
    <p:sldId id="2689" r:id="rId63"/>
    <p:sldId id="2651" r:id="rId64"/>
    <p:sldId id="2652" r:id="rId65"/>
    <p:sldId id="2655" r:id="rId66"/>
    <p:sldId id="2656" r:id="rId67"/>
    <p:sldId id="2657" r:id="rId68"/>
    <p:sldId id="2658" r:id="rId69"/>
    <p:sldId id="2552" r:id="rId70"/>
    <p:sldId id="315" r:id="rId71"/>
    <p:sldId id="312" r:id="rId72"/>
    <p:sldId id="318" r:id="rId73"/>
    <p:sldId id="472" r:id="rId74"/>
    <p:sldId id="473" r:id="rId75"/>
    <p:sldId id="474" r:id="rId76"/>
    <p:sldId id="480" r:id="rId77"/>
    <p:sldId id="259" r:id="rId78"/>
    <p:sldId id="260" r:id="rId79"/>
    <p:sldId id="261" r:id="rId80"/>
    <p:sldId id="2525" r:id="rId81"/>
    <p:sldId id="2555" r:id="rId82"/>
    <p:sldId id="2556" r:id="rId83"/>
    <p:sldId id="2557" r:id="rId84"/>
    <p:sldId id="2558" r:id="rId8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 id="2674"/>
          </p14:sldIdLst>
        </p14:section>
        <p14:section name="March 11th - March IEEE Plenary meeting" id="{DE843586-E506-4D30-A655-52B441F0114A}">
          <p14:sldIdLst>
            <p14:sldId id="690"/>
            <p14:sldId id="694"/>
            <p14:sldId id="2568"/>
            <p14:sldId id="2672"/>
            <p14:sldId id="2671"/>
            <p14:sldId id="679"/>
            <p14:sldId id="680"/>
          </p14:sldIdLst>
        </p14:section>
        <p14:section name="March 12th - March IEEE Plenary meeting" id="{D686ED55-D2EA-43E3-A87F-725BDBE41CF2}">
          <p14:sldIdLst>
            <p14:sldId id="2530"/>
            <p14:sldId id="2531"/>
            <p14:sldId id="2533"/>
            <p14:sldId id="2673"/>
            <p14:sldId id="2535"/>
          </p14:sldIdLst>
        </p14:section>
        <p14:section name="March 13th - March IEEE Plenary meeting" id="{8E838D38-B45C-442C-8603-25CE94919C41}">
          <p14:sldIdLst>
            <p14:sldId id="2536"/>
            <p14:sldId id="2537"/>
            <p14:sldId id="2551"/>
            <p14:sldId id="2527"/>
          </p14:sldIdLst>
        </p14:section>
        <p14:section name="March 14th AM2 - March IEEE Plenary meeting" id="{492F3795-E898-442D-B3B2-67D17FBA806D}">
          <p14:sldIdLst>
            <p14:sldId id="2675"/>
            <p14:sldId id="2676"/>
            <p14:sldId id="2677"/>
            <p14:sldId id="2678"/>
            <p14:sldId id="2679"/>
          </p14:sldIdLst>
        </p14:section>
        <p14:section name="March 14th PM1 - March IEEE Plenary meeting" id="{05B24CC9-B4F8-429C-BEB2-F768EEF9F95C}">
          <p14:sldIdLst>
            <p14:sldId id="2659"/>
            <p14:sldId id="2660"/>
            <p14:sldId id="2661"/>
            <p14:sldId id="2668"/>
            <p14:sldId id="2680"/>
            <p14:sldId id="2585"/>
            <p14:sldId id="2666"/>
            <p14:sldId id="2667"/>
          </p14:sldIdLst>
        </p14:section>
        <p14:section name="March 14th - March IEEE Plenary meeting" id="{ED07B73E-3417-4C27-85C9-944D735BB0CE}">
          <p14:sldIdLst/>
        </p14:section>
        <p14:section name="April 30th Telecon" id="{BDD9CEBF-8F3B-4936-9F2B-278A7813EF07}">
          <p14:sldIdLst>
            <p14:sldId id="2682"/>
            <p14:sldId id="2683"/>
            <p14:sldId id="2684"/>
            <p14:sldId id="2685"/>
            <p14:sldId id="2686"/>
            <p14:sldId id="2687"/>
            <p14:sldId id="2688"/>
            <p14:sldId id="2689"/>
          </p14:sldIdLst>
        </p14:section>
        <p14:section name="May 7th Telecon" id="{81CF3F60-1D46-480B-B4E4-FD3CA087846D}">
          <p14:sldIdLst>
            <p14:sldId id="2651"/>
            <p14:sldId id="2652"/>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4EA97A-AA0D-41D9-A341-05D1067DB1DE}" v="5" dt="2024-05-06T23:31:50.68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microsoft.com/office/2016/11/relationships/changesInfo" Target="changesInfos/changesInfo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E4EA97A-AA0D-41D9-A341-05D1067DB1DE}"/>
    <pc:docChg chg="undo custSel addSld delSld modSld modMainMaster modSection">
      <pc:chgData name="Segev, Jonathan" userId="7c67a1b0-8725-4553-8055-0888dbcaef94" providerId="ADAL" clId="{CE4EA97A-AA0D-41D9-A341-05D1067DB1DE}" dt="2024-05-06T23:32:13.402" v="135" actId="6549"/>
      <pc:docMkLst>
        <pc:docMk/>
      </pc:docMkLst>
      <pc:sldChg chg="modSp mod">
        <pc:chgData name="Segev, Jonathan" userId="7c67a1b0-8725-4553-8055-0888dbcaef94" providerId="ADAL" clId="{CE4EA97A-AA0D-41D9-A341-05D1067DB1DE}" dt="2024-05-06T22:45:45.831" v="57" actId="20577"/>
        <pc:sldMkLst>
          <pc:docMk/>
          <pc:sldMk cId="3592442569" sldId="2651"/>
        </pc:sldMkLst>
        <pc:spChg chg="mod">
          <ac:chgData name="Segev, Jonathan" userId="7c67a1b0-8725-4553-8055-0888dbcaef94" providerId="ADAL" clId="{CE4EA97A-AA0D-41D9-A341-05D1067DB1DE}" dt="2024-05-06T22:45:21.101" v="15" actId="6549"/>
          <ac:spMkLst>
            <pc:docMk/>
            <pc:sldMk cId="3592442569" sldId="2651"/>
            <ac:spMk id="2" creationId="{00000000-0000-0000-0000-000000000000}"/>
          </ac:spMkLst>
        </pc:spChg>
        <pc:spChg chg="mod">
          <ac:chgData name="Segev, Jonathan" userId="7c67a1b0-8725-4553-8055-0888dbcaef94" providerId="ADAL" clId="{CE4EA97A-AA0D-41D9-A341-05D1067DB1DE}" dt="2024-05-06T22:45:45.831" v="57" actId="20577"/>
          <ac:spMkLst>
            <pc:docMk/>
            <pc:sldMk cId="3592442569" sldId="2651"/>
            <ac:spMk id="3" creationId="{00000000-0000-0000-0000-000000000000}"/>
          </ac:spMkLst>
        </pc:spChg>
      </pc:sldChg>
      <pc:sldChg chg="modSp mod">
        <pc:chgData name="Segev, Jonathan" userId="7c67a1b0-8725-4553-8055-0888dbcaef94" providerId="ADAL" clId="{CE4EA97A-AA0D-41D9-A341-05D1067DB1DE}" dt="2024-05-06T23:32:13.402" v="135" actId="6549"/>
        <pc:sldMkLst>
          <pc:docMk/>
          <pc:sldMk cId="3207771490" sldId="2652"/>
        </pc:sldMkLst>
        <pc:spChg chg="mod">
          <ac:chgData name="Segev, Jonathan" userId="7c67a1b0-8725-4553-8055-0888dbcaef94" providerId="ADAL" clId="{CE4EA97A-AA0D-41D9-A341-05D1067DB1DE}" dt="2024-05-06T23:32:13.402" v="135" actId="6549"/>
          <ac:spMkLst>
            <pc:docMk/>
            <pc:sldMk cId="3207771490" sldId="2652"/>
            <ac:spMk id="2" creationId="{00000000-0000-0000-0000-000000000000}"/>
          </ac:spMkLst>
        </pc:spChg>
        <pc:graphicFrameChg chg="mod modGraphic">
          <ac:chgData name="Segev, Jonathan" userId="7c67a1b0-8725-4553-8055-0888dbcaef94" providerId="ADAL" clId="{CE4EA97A-AA0D-41D9-A341-05D1067DB1DE}" dt="2024-05-06T22:46:22.826" v="84" actId="20577"/>
          <ac:graphicFrameMkLst>
            <pc:docMk/>
            <pc:sldMk cId="3207771490" sldId="2652"/>
            <ac:graphicFrameMk id="9" creationId="{6FE6361A-A12D-831B-EB4E-D9E3C9E2F3FD}"/>
          </ac:graphicFrameMkLst>
        </pc:graphicFrameChg>
      </pc:sldChg>
      <pc:sldChg chg="del">
        <pc:chgData name="Segev, Jonathan" userId="7c67a1b0-8725-4553-8055-0888dbcaef94" providerId="ADAL" clId="{CE4EA97A-AA0D-41D9-A341-05D1067DB1DE}" dt="2024-05-06T22:46:33.303" v="86" actId="47"/>
        <pc:sldMkLst>
          <pc:docMk/>
          <pc:sldMk cId="726176626" sldId="2653"/>
        </pc:sldMkLst>
      </pc:sldChg>
      <pc:sldChg chg="modSp mod">
        <pc:chgData name="Segev, Jonathan" userId="7c67a1b0-8725-4553-8055-0888dbcaef94" providerId="ADAL" clId="{CE4EA97A-AA0D-41D9-A341-05D1067DB1DE}" dt="2024-05-06T23:31:23.821" v="122" actId="20577"/>
        <pc:sldMkLst>
          <pc:docMk/>
          <pc:sldMk cId="1904992900" sldId="2656"/>
        </pc:sldMkLst>
        <pc:spChg chg="mod">
          <ac:chgData name="Segev, Jonathan" userId="7c67a1b0-8725-4553-8055-0888dbcaef94" providerId="ADAL" clId="{CE4EA97A-AA0D-41D9-A341-05D1067DB1DE}" dt="2024-05-06T23:31:23.821" v="122" actId="20577"/>
          <ac:spMkLst>
            <pc:docMk/>
            <pc:sldMk cId="1904992900" sldId="2656"/>
            <ac:spMk id="8" creationId="{CC5B7EB9-3DEF-4981-89A9-614127FF9327}"/>
          </ac:spMkLst>
        </pc:spChg>
      </pc:sldChg>
      <pc:sldChg chg="del">
        <pc:chgData name="Segev, Jonathan" userId="7c67a1b0-8725-4553-8055-0888dbcaef94" providerId="ADAL" clId="{CE4EA97A-AA0D-41D9-A341-05D1067DB1DE}" dt="2024-05-06T22:46:29.379" v="85" actId="47"/>
        <pc:sldMkLst>
          <pc:docMk/>
          <pc:sldMk cId="4242781033" sldId="2681"/>
        </pc:sldMkLst>
      </pc:sldChg>
      <pc:sldChg chg="add">
        <pc:chgData name="Segev, Jonathan" userId="7c67a1b0-8725-4553-8055-0888dbcaef94" providerId="ADAL" clId="{CE4EA97A-AA0D-41D9-A341-05D1067DB1DE}" dt="2024-05-06T22:44:53.767" v="0"/>
        <pc:sldMkLst>
          <pc:docMk/>
          <pc:sldMk cId="1625285418" sldId="2682"/>
        </pc:sldMkLst>
      </pc:sldChg>
      <pc:sldChg chg="add">
        <pc:chgData name="Segev, Jonathan" userId="7c67a1b0-8725-4553-8055-0888dbcaef94" providerId="ADAL" clId="{CE4EA97A-AA0D-41D9-A341-05D1067DB1DE}" dt="2024-05-06T22:44:53.767" v="0"/>
        <pc:sldMkLst>
          <pc:docMk/>
          <pc:sldMk cId="2917597931" sldId="2683"/>
        </pc:sldMkLst>
      </pc:sldChg>
      <pc:sldChg chg="add">
        <pc:chgData name="Segev, Jonathan" userId="7c67a1b0-8725-4553-8055-0888dbcaef94" providerId="ADAL" clId="{CE4EA97A-AA0D-41D9-A341-05D1067DB1DE}" dt="2024-05-06T22:44:53.767" v="0"/>
        <pc:sldMkLst>
          <pc:docMk/>
          <pc:sldMk cId="1057718885" sldId="2684"/>
        </pc:sldMkLst>
      </pc:sldChg>
      <pc:sldChg chg="add">
        <pc:chgData name="Segev, Jonathan" userId="7c67a1b0-8725-4553-8055-0888dbcaef94" providerId="ADAL" clId="{CE4EA97A-AA0D-41D9-A341-05D1067DB1DE}" dt="2024-05-06T22:44:53.767" v="0"/>
        <pc:sldMkLst>
          <pc:docMk/>
          <pc:sldMk cId="1487883236" sldId="2685"/>
        </pc:sldMkLst>
      </pc:sldChg>
      <pc:sldChg chg="add">
        <pc:chgData name="Segev, Jonathan" userId="7c67a1b0-8725-4553-8055-0888dbcaef94" providerId="ADAL" clId="{CE4EA97A-AA0D-41D9-A341-05D1067DB1DE}" dt="2024-05-06T22:44:53.767" v="0"/>
        <pc:sldMkLst>
          <pc:docMk/>
          <pc:sldMk cId="4021055466" sldId="2686"/>
        </pc:sldMkLst>
      </pc:sldChg>
      <pc:sldChg chg="add">
        <pc:chgData name="Segev, Jonathan" userId="7c67a1b0-8725-4553-8055-0888dbcaef94" providerId="ADAL" clId="{CE4EA97A-AA0D-41D9-A341-05D1067DB1DE}" dt="2024-05-06T22:44:53.767" v="0"/>
        <pc:sldMkLst>
          <pc:docMk/>
          <pc:sldMk cId="3900325201" sldId="2687"/>
        </pc:sldMkLst>
      </pc:sldChg>
      <pc:sldChg chg="add">
        <pc:chgData name="Segev, Jonathan" userId="7c67a1b0-8725-4553-8055-0888dbcaef94" providerId="ADAL" clId="{CE4EA97A-AA0D-41D9-A341-05D1067DB1DE}" dt="2024-05-06T22:44:53.767" v="0"/>
        <pc:sldMkLst>
          <pc:docMk/>
          <pc:sldMk cId="2069786223" sldId="2688"/>
        </pc:sldMkLst>
      </pc:sldChg>
      <pc:sldChg chg="add">
        <pc:chgData name="Segev, Jonathan" userId="7c67a1b0-8725-4553-8055-0888dbcaef94" providerId="ADAL" clId="{CE4EA97A-AA0D-41D9-A341-05D1067DB1DE}" dt="2024-05-06T22:44:53.767" v="0"/>
        <pc:sldMkLst>
          <pc:docMk/>
          <pc:sldMk cId="4248668760" sldId="2689"/>
        </pc:sldMkLst>
      </pc:sldChg>
      <pc:sldMasterChg chg="modSp mod">
        <pc:chgData name="Segev, Jonathan" userId="7c67a1b0-8725-4553-8055-0888dbcaef94" providerId="ADAL" clId="{CE4EA97A-AA0D-41D9-A341-05D1067DB1DE}" dt="2024-05-06T23:31:37.354" v="124" actId="20577"/>
        <pc:sldMasterMkLst>
          <pc:docMk/>
          <pc:sldMasterMk cId="0" sldId="2147483648"/>
        </pc:sldMasterMkLst>
        <pc:spChg chg="mod">
          <ac:chgData name="Segev, Jonathan" userId="7c67a1b0-8725-4553-8055-0888dbcaef94" providerId="ADAL" clId="{CE4EA97A-AA0D-41D9-A341-05D1067DB1DE}" dt="2024-05-06T23:31:37.354" v="124"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9">
  <a:schemeClr val="accent6"/>
</cs:colorStyle>
</file>

<file path=ppt/charts/colors5.xml><?xml version="1.0" encoding="utf-8"?>
<cs:colorStyle xmlns:cs="http://schemas.microsoft.com/office/drawing/2012/chartStyle" xmlns:a="http://schemas.openxmlformats.org/drawingml/2006/main" meth="withinLinear" id="19">
  <a:schemeClr val="accent6"/>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25501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1219423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64</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82</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571542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6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802.11-24/219r7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PE85XZ"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2024-04-29</a:t>
            </a:r>
          </a:p>
        </p:txBody>
      </p:sp>
      <p:sp>
        <p:nvSpPr>
          <p:cNvPr id="6" name="Date Placeholder 3"/>
          <p:cNvSpPr>
            <a:spLocks noGrp="1"/>
          </p:cNvSpPr>
          <p:nvPr>
            <p:ph type="dt" idx="10"/>
          </p:nvPr>
        </p:nvSpPr>
        <p:spPr/>
        <p:txBody>
          <a:bodyPr/>
          <a:lstStyle/>
          <a:p>
            <a:r>
              <a:rPr lang="en-US"/>
              <a:t>May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progress and current of LB279 completion (15 min) </a:t>
            </a:r>
          </a:p>
          <a:p>
            <a:pPr algn="just">
              <a:spcBef>
                <a:spcPct val="20000"/>
              </a:spcBef>
              <a:buFontTx/>
              <a:buChar char="•"/>
            </a:pPr>
            <a:r>
              <a:rPr lang="en-US" sz="1800" b="0" dirty="0"/>
              <a:t>Continue LB279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dirty="0"/>
              <a:t>Consider LB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37648802"/>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extLst>
                  <a:ext uri="{0D108BD9-81ED-4DB2-BD59-A6C34878D82A}">
                    <a16:rowId xmlns:a16="http://schemas.microsoft.com/office/drawing/2014/main" val="2037088717"/>
                  </a:ext>
                </a:extLst>
              </a:tr>
              <a:tr h="0">
                <a:tc>
                  <a:txBody>
                    <a:bodyPr/>
                    <a:lstStyle/>
                    <a:p>
                      <a:r>
                        <a:rPr lang="en-US" sz="1400" dirty="0"/>
                        <a:t>11-24-288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 (11)</a:t>
                      </a: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32783366"/>
              </p:ext>
            </p:extLst>
          </p:nvPr>
        </p:nvGraphicFramePr>
        <p:xfrm>
          <a:off x="907229" y="1265032"/>
          <a:ext cx="10475382" cy="3078320"/>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 (4)</a:t>
                      </a:r>
                    </a:p>
                  </a:txBody>
                  <a:tcPr marT="45712" marB="45712"/>
                </a:tc>
                <a:extLst>
                  <a:ext uri="{0D108BD9-81ED-4DB2-BD59-A6C34878D82A}">
                    <a16:rowId xmlns:a16="http://schemas.microsoft.com/office/drawing/2014/main" val="3448193832"/>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(4)</a:t>
                      </a:r>
                    </a:p>
                  </a:txBody>
                  <a:tcPr marT="45712" marB="45712"/>
                </a:tc>
                <a:extLst>
                  <a:ext uri="{0D108BD9-81ED-4DB2-BD59-A6C34878D82A}">
                    <a16:rowId xmlns:a16="http://schemas.microsoft.com/office/drawing/2014/main" val="1051882403"/>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 (~10)</a:t>
                      </a:r>
                    </a:p>
                  </a:txBody>
                  <a:tcPr marT="45712" marB="45712"/>
                </a:tc>
                <a:extLst>
                  <a:ext uri="{0D108BD9-81ED-4DB2-BD59-A6C34878D82A}">
                    <a16:rowId xmlns:a16="http://schemas.microsoft.com/office/drawing/2014/main" val="2073651266"/>
                  </a:ext>
                </a:extLst>
              </a:tr>
              <a:tr h="0">
                <a:tc>
                  <a:txBody>
                    <a:bodyPr/>
                    <a:lstStyle/>
                    <a:p>
                      <a:r>
                        <a:rPr lang="en-US" sz="1400" kern="1200" dirty="0">
                          <a:solidFill>
                            <a:schemeClr val="dk1"/>
                          </a:solidFill>
                          <a:latin typeface="+mn-lt"/>
                          <a:ea typeface="+mn-ea"/>
                          <a:cs typeface="+mn-cs"/>
                        </a:rPr>
                        <a:t>11-24-570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B279 Comment Resolution for clause 36.3.4.1 </a:t>
                      </a:r>
                    </a:p>
                  </a:txBody>
                  <a:tcPr marT="45712" marB="45712"/>
                </a:tc>
                <a:tc>
                  <a:txBody>
                    <a:bodyPr/>
                    <a:lstStyle/>
                    <a:p>
                      <a:r>
                        <a:rPr lang="en-US" sz="1400" kern="1200" dirty="0">
                          <a:solidFill>
                            <a:schemeClr val="dk1"/>
                          </a:solidFill>
                          <a:latin typeface="+mn-lt"/>
                          <a:ea typeface="+mn-ea"/>
                          <a:cs typeface="+mn-cs"/>
                        </a:rPr>
                        <a:t>CR (3)</a:t>
                      </a:r>
                    </a:p>
                  </a:txBody>
                  <a:tcPr marT="45712" marB="45712"/>
                </a:tc>
                <a:extLst>
                  <a:ext uri="{0D108BD9-81ED-4DB2-BD59-A6C34878D82A}">
                    <a16:rowId xmlns:a16="http://schemas.microsoft.com/office/drawing/2014/main" val="1638115192"/>
                  </a:ext>
                </a:extLst>
              </a:tr>
              <a:tr h="0">
                <a:tc>
                  <a:txBody>
                    <a:bodyPr/>
                    <a:lstStyle/>
                    <a:p>
                      <a:r>
                        <a:rPr lang="en-US" sz="1400" kern="1200" dirty="0">
                          <a:solidFill>
                            <a:schemeClr val="dk1"/>
                          </a:solidFill>
                          <a:latin typeface="+mn-lt"/>
                          <a:ea typeface="+mn-ea"/>
                          <a:cs typeface="+mn-cs"/>
                        </a:rPr>
                        <a:t>11-24-596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LB279-editorial-comment-resolution-part2</a:t>
                      </a:r>
                    </a:p>
                  </a:txBody>
                  <a:tcPr marT="45712" marB="45712"/>
                </a:tc>
                <a:tc>
                  <a:txBody>
                    <a:bodyPr/>
                    <a:lstStyle/>
                    <a:p>
                      <a:r>
                        <a:rPr lang="en-US" sz="1400" kern="1200" dirty="0">
                          <a:solidFill>
                            <a:schemeClr val="dk1"/>
                          </a:solidFill>
                          <a:latin typeface="+mn-lt"/>
                          <a:ea typeface="+mn-ea"/>
                          <a:cs typeface="+mn-cs"/>
                        </a:rPr>
                        <a:t>CR (18)</a:t>
                      </a:r>
                    </a:p>
                  </a:txBody>
                  <a:tcPr marT="45712" marB="45712"/>
                </a:tc>
                <a:extLst>
                  <a:ext uri="{0D108BD9-81ED-4DB2-BD59-A6C34878D82A}">
                    <a16:rowId xmlns:a16="http://schemas.microsoft.com/office/drawing/2014/main" val="4108430742"/>
                  </a:ext>
                </a:extLst>
              </a:tr>
              <a:tr h="0">
                <a:tc>
                  <a:txBody>
                    <a:bodyPr/>
                    <a:lstStyle/>
                    <a:p>
                      <a:r>
                        <a:rPr lang="en-US" sz="1400" kern="1200" dirty="0">
                          <a:solidFill>
                            <a:schemeClr val="dk1"/>
                          </a:solidFill>
                          <a:latin typeface="+mn-lt"/>
                          <a:ea typeface="+mn-ea"/>
                          <a:cs typeface="+mn-cs"/>
                        </a:rPr>
                        <a:t>11-24-597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LB279-technical-comments-recognized-as-editorials-by-tgbk</a:t>
                      </a:r>
                    </a:p>
                  </a:txBody>
                  <a:tcPr marT="45712" marB="45712"/>
                </a:tc>
                <a:tc>
                  <a:txBody>
                    <a:bodyPr/>
                    <a:lstStyle/>
                    <a:p>
                      <a:r>
                        <a:rPr lang="en-US" sz="1400" kern="1200" dirty="0">
                          <a:solidFill>
                            <a:schemeClr val="dk1"/>
                          </a:solidFill>
                          <a:latin typeface="+mn-lt"/>
                          <a:ea typeface="+mn-ea"/>
                          <a:cs typeface="+mn-cs"/>
                        </a:rPr>
                        <a:t>CR (17)</a:t>
                      </a:r>
                    </a:p>
                  </a:txBody>
                  <a:tcPr marT="45712" marB="45712"/>
                </a:tc>
                <a:extLst>
                  <a:ext uri="{0D108BD9-81ED-4DB2-BD59-A6C34878D82A}">
                    <a16:rowId xmlns:a16="http://schemas.microsoft.com/office/drawing/2014/main" val="2502555680"/>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(2)</a:t>
                      </a:r>
                    </a:p>
                  </a:txBody>
                  <a:tcPr marT="45712" marB="45712"/>
                </a:tc>
                <a:extLst>
                  <a:ext uri="{0D108BD9-81ED-4DB2-BD59-A6C34878D82A}">
                    <a16:rowId xmlns:a16="http://schemas.microsoft.com/office/drawing/2014/main" val="198210066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5658127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9742077"/>
                  </a:ext>
                </a:extLst>
              </a:tr>
            </a:tbl>
          </a:graphicData>
        </a:graphic>
      </p:graphicFrame>
    </p:spTree>
    <p:extLst>
      <p:ext uri="{BB962C8B-B14F-4D97-AF65-F5344CB8AC3E}">
        <p14:creationId xmlns:p14="http://schemas.microsoft.com/office/powerpoint/2010/main" val="706845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status and CID assignment (10 min) – Editor.</a:t>
            </a:r>
          </a:p>
          <a:p>
            <a:pPr algn="just">
              <a:spcBef>
                <a:spcPct val="20000"/>
              </a:spcBef>
              <a:buFontTx/>
              <a:buChar char="•"/>
            </a:pPr>
            <a:r>
              <a:rPr lang="en-US" sz="1600" b="0" dirty="0"/>
              <a:t>Continue CR per CR submissions (as time permits)</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2994938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152392">
                <a:tc>
                  <a:txBody>
                    <a:bodyPr/>
                    <a:lstStyle/>
                    <a:p>
                      <a:r>
                        <a:rPr lang="en-US" sz="1400" kern="1200" dirty="0">
                          <a:solidFill>
                            <a:schemeClr val="dk1"/>
                          </a:solidFill>
                          <a:latin typeface="+mn-lt"/>
                          <a:ea typeface="+mn-ea"/>
                          <a:cs typeface="+mn-cs"/>
                        </a:rPr>
                        <a:t>11-24-285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r>
                        <a:rPr lang="en-US" sz="1400" dirty="0"/>
                        <a:t>15min </a:t>
                      </a:r>
                    </a:p>
                  </a:txBody>
                  <a:tcPr marT="45712" marB="45712"/>
                </a:tc>
                <a:extLst>
                  <a:ext uri="{0D108BD9-81ED-4DB2-BD59-A6C34878D82A}">
                    <a16:rowId xmlns:a16="http://schemas.microsoft.com/office/drawing/2014/main" val="3066023250"/>
                  </a:ext>
                </a:extLst>
              </a:tr>
              <a:tr h="0">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35min</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279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LB279 coming out of the Nov. meeting, results: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94.8% approval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T/G/E 163/12/226 </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Progress since the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Group met for 7 times.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LB 279 status: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109 Technical and General CIDs.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207 Editorial CIDs.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3523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LB279 Status</a:t>
            </a:r>
          </a:p>
        </p:txBody>
      </p:sp>
      <p:sp>
        <p:nvSpPr>
          <p:cNvPr id="4098" name="Rectangle 2"/>
          <p:cNvSpPr>
            <a:spLocks noGrp="1" noChangeArrowheads="1"/>
          </p:cNvSpPr>
          <p:nvPr>
            <p:ph idx="1"/>
          </p:nvPr>
        </p:nvSpPr>
        <p:spPr>
          <a:xfrm>
            <a:off x="191344" y="1348136"/>
            <a:ext cx="7128792" cy="251243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 LB279 comment resolution to the extend possible.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Evaluate expected progress and project timelines going forward.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Generate a new draft.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extLst>
              <p:ext uri="{D42A27DB-BD31-4B8C-83A1-F6EECF244321}">
                <p14:modId xmlns:p14="http://schemas.microsoft.com/office/powerpoint/2010/main" val="265178203"/>
              </p:ext>
            </p:extLst>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1644090653"/>
              </p:ext>
            </p:extLst>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125737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12</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Motion telecon minute running Jan. to March. </a:t>
            </a:r>
          </a:p>
          <a:p>
            <a:pPr algn="just">
              <a:spcBef>
                <a:spcPct val="20000"/>
              </a:spcBef>
              <a:buFontTx/>
              <a:buChar char="•"/>
            </a:pPr>
            <a:r>
              <a:rPr lang="en-US" sz="1600" b="0" dirty="0"/>
              <a:t>CID resolution status (5min - Roy)</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12</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96657952"/>
              </p:ext>
            </p:extLst>
          </p:nvPr>
        </p:nvGraphicFramePr>
        <p:xfrm>
          <a:off x="914401" y="1260086"/>
          <a:ext cx="10460566" cy="310881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15 min (follow up)</a:t>
                      </a:r>
                    </a:p>
                  </a:txBody>
                  <a:tcPr marT="45712" marB="45712"/>
                </a:tc>
                <a:extLst>
                  <a:ext uri="{0D108BD9-81ED-4DB2-BD59-A6C34878D82A}">
                    <a16:rowId xmlns:a16="http://schemas.microsoft.com/office/drawing/2014/main" val="3868341811"/>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45min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(15min)</a:t>
                      </a:r>
                    </a:p>
                  </a:txBody>
                  <a:tcPr marT="45712" marB="45712"/>
                </a:tc>
                <a:extLst>
                  <a:ext uri="{0D108BD9-81ED-4DB2-BD59-A6C34878D82A}">
                    <a16:rowId xmlns:a16="http://schemas.microsoft.com/office/drawing/2014/main" val="3274405180"/>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 (55min) as time permits</a:t>
                      </a:r>
                    </a:p>
                  </a:txBody>
                  <a:tcPr marT="45712" marB="45712"/>
                </a:tc>
                <a:extLst>
                  <a:ext uri="{0D108BD9-81ED-4DB2-BD59-A6C34878D82A}">
                    <a16:rowId xmlns:a16="http://schemas.microsoft.com/office/drawing/2014/main" val="3119161930"/>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73199348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LB279 completion status (5min – Roy)</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3181160"/>
              </p:ext>
            </p:extLst>
          </p:nvPr>
        </p:nvGraphicFramePr>
        <p:xfrm>
          <a:off x="914401" y="1260086"/>
          <a:ext cx="10460566" cy="36879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11-24-596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LB279-editorial-comment-resolution-part2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7 min </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11-24-597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LB279-technical-comments-recognized-as-editorials-by-tgbk</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8 min </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55 min</a:t>
                      </a:r>
                    </a:p>
                  </a:txBody>
                  <a:tcPr marT="45712" marB="45712"/>
                </a:tc>
                <a:extLst>
                  <a:ext uri="{0D108BD9-81ED-4DB2-BD59-A6C34878D82A}">
                    <a16:rowId xmlns:a16="http://schemas.microsoft.com/office/drawing/2014/main" val="2568658642"/>
                  </a:ext>
                </a:extLst>
              </a:tr>
              <a:tr h="0">
                <a:tc>
                  <a:txBody>
                    <a:bodyPr/>
                    <a:lstStyle/>
                    <a:p>
                      <a:r>
                        <a:rPr lang="en-US" sz="1400" kern="1200" dirty="0">
                          <a:solidFill>
                            <a:schemeClr val="dk1"/>
                          </a:solidFill>
                          <a:latin typeface="+mn-lt"/>
                          <a:ea typeface="+mn-ea"/>
                          <a:cs typeface="+mn-cs"/>
                        </a:rPr>
                        <a:t>11-24-570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B279 Comment Resolution for clause 36.3.4.1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15 min</a:t>
                      </a:r>
                    </a:p>
                  </a:txBody>
                  <a:tcPr marT="45712" marB="45712"/>
                </a:tc>
                <a:extLst>
                  <a:ext uri="{0D108BD9-81ED-4DB2-BD59-A6C34878D82A}">
                    <a16:rowId xmlns:a16="http://schemas.microsoft.com/office/drawing/2014/main" val="1556544358"/>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C0C0C0"/>
                          </a:highlight>
                          <a:latin typeface="+mn-lt"/>
                          <a:ea typeface="+mn-ea"/>
                          <a:cs typeface="+mn-cs"/>
                        </a:rPr>
                        <a:t>(~10)</a:t>
                      </a:r>
                    </a:p>
                  </a:txBody>
                  <a:tcPr marT="45712" marB="45712"/>
                </a:tc>
                <a:tc>
                  <a:txBody>
                    <a:bodyPr/>
                    <a:lstStyle/>
                    <a:p>
                      <a:r>
                        <a:rPr lang="en-US" dirty="0"/>
                        <a:t>25min</a:t>
                      </a:r>
                    </a:p>
                  </a:txBody>
                  <a:tcPr marT="45712" marB="45712"/>
                </a:tc>
                <a:extLst>
                  <a:ext uri="{0D108BD9-81ED-4DB2-BD59-A6C34878D82A}">
                    <a16:rowId xmlns:a16="http://schemas.microsoft.com/office/drawing/2014/main" val="2645395989"/>
                  </a:ext>
                </a:extLst>
              </a:tr>
              <a:tr h="0">
                <a:tc>
                  <a:txBody>
                    <a:bodyPr/>
                    <a:lstStyle/>
                    <a:p>
                      <a:r>
                        <a:rPr lang="en-US" sz="1400" kern="1200" dirty="0">
                          <a:solidFill>
                            <a:schemeClr val="dk1"/>
                          </a:solidFill>
                          <a:latin typeface="+mn-lt"/>
                          <a:ea typeface="+mn-ea"/>
                          <a:cs typeface="+mn-cs"/>
                        </a:rPr>
                        <a:t>11-24-232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15 min</a:t>
                      </a:r>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2024 IEEE 802.11 meeting week, and teleconferences running between the March and May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8471281"/>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tc>
                  <a:txBody>
                    <a:bodyPr/>
                    <a:lstStyle/>
                    <a:p>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tc>
                  <a:txBody>
                    <a:bodyPr/>
                    <a:lstStyle/>
                    <a:p>
                      <a:r>
                        <a:rPr lang="en-US" sz="1400" kern="1200" dirty="0">
                          <a:solidFill>
                            <a:schemeClr val="dk1"/>
                          </a:solidFill>
                          <a:latin typeface="+mn-lt"/>
                          <a:ea typeface="+mn-ea"/>
                          <a:cs typeface="+mn-cs"/>
                        </a:rPr>
                        <a:t>Rescheduled to PM1</a:t>
                      </a:r>
                    </a:p>
                  </a:txBody>
                  <a:tcPr marT="45712" marB="45712"/>
                </a:tc>
                <a:extLst>
                  <a:ext uri="{0D108BD9-81ED-4DB2-BD59-A6C34878D82A}">
                    <a16:rowId xmlns:a16="http://schemas.microsoft.com/office/drawing/2014/main" val="3868341811"/>
                  </a:ext>
                </a:extLst>
              </a:tr>
              <a:tr h="0">
                <a:tc>
                  <a:txBody>
                    <a:bodyPr/>
                    <a:lstStyle/>
                    <a:p>
                      <a:r>
                        <a:rPr lang="en-US" sz="1400" dirty="0"/>
                        <a:t>11-24-607</a:t>
                      </a:r>
                    </a:p>
                  </a:txBody>
                  <a:tcPr marT="45712" marB="45712"/>
                </a:tc>
                <a:tc>
                  <a:txBody>
                    <a:bodyPr/>
                    <a:lstStyle/>
                    <a:p>
                      <a:r>
                        <a:rPr lang="en-US" sz="1400" dirty="0"/>
                        <a:t>Roy Want</a:t>
                      </a:r>
                    </a:p>
                  </a:txBody>
                  <a:tcPr marT="45712" marB="45712"/>
                </a:tc>
                <a:tc>
                  <a:txBody>
                    <a:bodyPr/>
                    <a:lstStyle/>
                    <a:p>
                      <a:r>
                        <a:rPr lang="en-US" sz="1400" dirty="0"/>
                        <a:t>Updated editorial CID resolutions</a:t>
                      </a:r>
                    </a:p>
                  </a:txBody>
                  <a:tcPr marT="45712" marB="45712"/>
                </a:tc>
                <a:tc>
                  <a:txBody>
                    <a:bodyPr/>
                    <a:lstStyle/>
                    <a:p>
                      <a:r>
                        <a:rPr lang="en-US" sz="1400" dirty="0"/>
                        <a:t>CR (11)</a:t>
                      </a:r>
                    </a:p>
                  </a:txBody>
                  <a:tcPr marT="45712" marB="45712"/>
                </a:tc>
                <a:tc>
                  <a:txBody>
                    <a:bodyPr/>
                    <a:lstStyle/>
                    <a:p>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60647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832008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4693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needed)</a:t>
            </a:r>
          </a:p>
          <a:p>
            <a:pPr algn="just">
              <a:spcBef>
                <a:spcPct val="20000"/>
              </a:spcBef>
              <a:buFontTx/>
              <a:buChar char="•"/>
            </a:pPr>
            <a:r>
              <a:rPr lang="en-US" sz="1600" b="0" dirty="0"/>
              <a:t>Consider WG LB recirculation (15min – as needed)</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979381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02319422"/>
              </p:ext>
            </p:extLst>
          </p:nvPr>
        </p:nvGraphicFramePr>
        <p:xfrm>
          <a:off x="914401" y="1260086"/>
          <a:ext cx="10460566" cy="234684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dirty="0"/>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5183534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March IEEE 802 wireless plenary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https://cvent.me/PE85XZ</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69000">
                <a:schemeClr val="accent1"/>
              </a:gs>
              <a:gs pos="86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190775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Thu. Apr. 25</a:t>
            </a:r>
            <a:r>
              <a:rPr lang="en-US" altLang="en-US" kern="0" baseline="30000" dirty="0"/>
              <a:t>th</a:t>
            </a:r>
            <a:r>
              <a:rPr lang="en-US" altLang="en-US" kern="0" dirty="0"/>
              <a:t> 		11:00am PT / 13:00 ET (1:30)</a:t>
            </a:r>
          </a:p>
          <a:p>
            <a:pPr lvl="1">
              <a:buFont typeface="Arial" panose="020B0604020202020204" pitchFamily="34" charset="0"/>
              <a:buChar char="•"/>
            </a:pPr>
            <a:r>
              <a:rPr lang="en-US" altLang="en-US" kern="0" dirty="0"/>
              <a:t>Tue. Apr. 30</a:t>
            </a:r>
            <a:r>
              <a:rPr lang="en-US" altLang="en-US" kern="0" baseline="30000" dirty="0"/>
              <a:t>th</a:t>
            </a:r>
            <a:r>
              <a:rPr lang="en-US" altLang="en-US" kern="0" dirty="0"/>
              <a:t> 			10:00am PT / 13:00 ET</a:t>
            </a:r>
            <a:r>
              <a:rPr lang="en-US" altLang="en-US" kern="0" baseline="30000" dirty="0">
                <a:solidFill>
                  <a:schemeClr val="tx1"/>
                </a:solidFill>
              </a:rPr>
              <a:t>  </a:t>
            </a:r>
            <a:r>
              <a:rPr lang="en-US" altLang="en-US" kern="0" dirty="0"/>
              <a:t>(2:00)</a:t>
            </a:r>
            <a:endParaRPr lang="he-IL" altLang="en-US" kern="0" dirty="0"/>
          </a:p>
          <a:p>
            <a:pPr lvl="1">
              <a:buFont typeface="Arial" panose="020B0604020202020204" pitchFamily="34" charset="0"/>
              <a:buChar char="•"/>
            </a:pPr>
            <a:r>
              <a:rPr lang="en-US" altLang="en-US" kern="0" dirty="0"/>
              <a:t>Tue. May 7</a:t>
            </a:r>
            <a:r>
              <a:rPr lang="en-US" altLang="en-US" kern="0" baseline="30000" dirty="0"/>
              <a:t>th</a:t>
            </a:r>
            <a:r>
              <a:rPr lang="en-US" altLang="en-US" kern="0" dirty="0"/>
              <a:t> 			10:00am PT / 13:00 ET  (2:00)</a:t>
            </a:r>
            <a:endParaRPr lang="he-IL"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LB286 results.</a:t>
            </a:r>
          </a:p>
          <a:p>
            <a:pPr algn="just">
              <a:spcBef>
                <a:spcPct val="20000"/>
              </a:spcBef>
              <a:buFontTx/>
              <a:buChar char="•"/>
            </a:pPr>
            <a:r>
              <a:rPr lang="en-US" sz="1600" b="0" dirty="0"/>
              <a:t>Conduct LB286 comment assignment.</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DB</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296796041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57718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a:t>Comment Assignment</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878832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008190257"/>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2000" b="0" kern="0" dirty="0"/>
              <a:t>Tue. 	May 7</a:t>
            </a:r>
            <a:r>
              <a:rPr lang="en-US" altLang="en-US" sz="2000" b="0" kern="0" baseline="30000" dirty="0"/>
              <a:t>th</a:t>
            </a:r>
            <a:r>
              <a:rPr lang="en-US" altLang="en-US" sz="2000" b="0" kern="0" dirty="0"/>
              <a:t> 	</a:t>
            </a:r>
            <a:r>
              <a:rPr lang="en-US" altLang="en-US" kern="0" dirty="0"/>
              <a:t>	10:00-12:00 PT/13:00 – 15:00 ET</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a:solidFill>
                  <a:schemeClr val="tx2"/>
                </a:solidFill>
              </a:rPr>
              <a:t>May 7</a:t>
            </a:r>
            <a:r>
              <a:rPr lang="en-US" altLang="en-US" baseline="30000">
                <a:solidFill>
                  <a:schemeClr val="tx2"/>
                </a:solidFill>
              </a:rPr>
              <a:t>th</a:t>
            </a:r>
            <a:r>
              <a:rPr lang="en-US" altLang="en-US">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941607061"/>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296796041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2900962451"/>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008190257"/>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Refer to WG agenda.</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150353</TotalTime>
  <Words>6775</Words>
  <Application>Microsoft Office PowerPoint</Application>
  <PresentationFormat>Widescreen</PresentationFormat>
  <Paragraphs>1179</Paragraphs>
  <Slides>84</Slides>
  <Notes>21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4"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 (1)</vt:lpstr>
      <vt:lpstr>Submission List for the week (2)</vt:lpstr>
      <vt:lpstr>March IEEE Meeting –  March 11th PM1 </vt:lpstr>
      <vt:lpstr>Submission List for the March 11th meeting</vt:lpstr>
      <vt:lpstr>Consider Motions</vt:lpstr>
      <vt:lpstr>LB 279 Status</vt:lpstr>
      <vt:lpstr>LB279 Status</vt:lpstr>
      <vt:lpstr>Review Submissions</vt:lpstr>
      <vt:lpstr>PowerPoint Presentation</vt:lpstr>
      <vt:lpstr>March IEEE Meeting –  March 12th PM1 </vt:lpstr>
      <vt:lpstr>Submission List for the March 12th</vt:lpstr>
      <vt:lpstr>Consider telecon minutes </vt:lpstr>
      <vt:lpstr>Review Submissions</vt:lpstr>
      <vt:lpstr>PowerPoint Presentation</vt:lpstr>
      <vt:lpstr>March IEEE Meeting –  March 13th PM2</vt:lpstr>
      <vt:lpstr>Submission List for the March 13th PM2 meeting</vt:lpstr>
      <vt:lpstr>AOB</vt:lpstr>
      <vt:lpstr>PowerPoint Presentation</vt:lpstr>
      <vt:lpstr>March IEEE Meeting –  March 14th AM2</vt:lpstr>
      <vt:lpstr>Submission List for the March 14th AM2</vt:lpstr>
      <vt:lpstr>Review Submissions</vt:lpstr>
      <vt:lpstr>PowerPoint Presentation</vt:lpstr>
      <vt:lpstr>PowerPoint Presentation</vt:lpstr>
      <vt:lpstr>March IEEE Meeting –  March 14th PM1</vt:lpstr>
      <vt:lpstr>Submission List for the March 14th PM1</vt:lpstr>
      <vt:lpstr>Review Submissions</vt:lpstr>
      <vt:lpstr>TGbk Projected Timeline (previously)</vt:lpstr>
      <vt:lpstr>TGbk Projected Timeline (update)</vt:lpstr>
      <vt:lpstr>Scheduled TGbk telecons</vt:lpstr>
      <vt:lpstr>PowerPoint Presentation</vt:lpstr>
      <vt:lpstr>PowerPoint Presentation</vt:lpstr>
      <vt:lpstr>April 30th Telecon</vt:lpstr>
      <vt:lpstr>Submission List for the April 30th Telecon</vt:lpstr>
      <vt:lpstr>LB 286 Status</vt:lpstr>
      <vt:lpstr>Comment Assignment</vt:lpstr>
      <vt:lpstr>Submission pipeline</vt:lpstr>
      <vt:lpstr>Scheduled TGbk telecons</vt:lpstr>
      <vt:lpstr>PowerPoint Presentation</vt:lpstr>
      <vt:lpstr>PowerPoint Presentation</vt:lpstr>
      <vt:lpstr>May 7th Telecon</vt:lpstr>
      <vt:lpstr>Submission List for the May 7th Telecon</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762</cp:revision>
  <cp:lastPrinted>1601-01-01T00:00:00Z</cp:lastPrinted>
  <dcterms:created xsi:type="dcterms:W3CDTF">2018-08-06T10:28:59Z</dcterms:created>
  <dcterms:modified xsi:type="dcterms:W3CDTF">2024-05-06T23:32:16Z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