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10.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79"/>
  </p:notesMasterIdLst>
  <p:handoutMasterIdLst>
    <p:handoutMasterId r:id="rId80"/>
  </p:handoutMasterIdLst>
  <p:sldIdLst>
    <p:sldId id="256" r:id="rId2"/>
    <p:sldId id="265" r:id="rId3"/>
    <p:sldId id="2566" r:id="rId4"/>
    <p:sldId id="257" r:id="rId5"/>
    <p:sldId id="2366" r:id="rId6"/>
    <p:sldId id="2367" r:id="rId7"/>
    <p:sldId id="267" r:id="rId8"/>
    <p:sldId id="268" r:id="rId9"/>
    <p:sldId id="269" r:id="rId10"/>
    <p:sldId id="270" r:id="rId11"/>
    <p:sldId id="271" r:id="rId12"/>
    <p:sldId id="276" r:id="rId13"/>
    <p:sldId id="407" r:id="rId14"/>
    <p:sldId id="408" r:id="rId15"/>
    <p:sldId id="409" r:id="rId16"/>
    <p:sldId id="410" r:id="rId17"/>
    <p:sldId id="411" r:id="rId18"/>
    <p:sldId id="412" r:id="rId19"/>
    <p:sldId id="413" r:id="rId20"/>
    <p:sldId id="272" r:id="rId21"/>
    <p:sldId id="414" r:id="rId22"/>
    <p:sldId id="415" r:id="rId23"/>
    <p:sldId id="569" r:id="rId24"/>
    <p:sldId id="345" r:id="rId25"/>
    <p:sldId id="2674" r:id="rId26"/>
    <p:sldId id="690" r:id="rId27"/>
    <p:sldId id="694" r:id="rId28"/>
    <p:sldId id="2568" r:id="rId29"/>
    <p:sldId id="2672" r:id="rId30"/>
    <p:sldId id="2671" r:id="rId31"/>
    <p:sldId id="679" r:id="rId32"/>
    <p:sldId id="680" r:id="rId33"/>
    <p:sldId id="2530" r:id="rId34"/>
    <p:sldId id="2531" r:id="rId35"/>
    <p:sldId id="2533" r:id="rId36"/>
    <p:sldId id="2673" r:id="rId37"/>
    <p:sldId id="2535" r:id="rId38"/>
    <p:sldId id="2536" r:id="rId39"/>
    <p:sldId id="2537" r:id="rId40"/>
    <p:sldId id="2551" r:id="rId41"/>
    <p:sldId id="2527" r:id="rId42"/>
    <p:sldId id="2675" r:id="rId43"/>
    <p:sldId id="2676" r:id="rId44"/>
    <p:sldId id="2677" r:id="rId45"/>
    <p:sldId id="2678" r:id="rId46"/>
    <p:sldId id="2679" r:id="rId47"/>
    <p:sldId id="2659" r:id="rId48"/>
    <p:sldId id="2660" r:id="rId49"/>
    <p:sldId id="2661" r:id="rId50"/>
    <p:sldId id="2668" r:id="rId51"/>
    <p:sldId id="2680" r:id="rId52"/>
    <p:sldId id="2585" r:id="rId53"/>
    <p:sldId id="2666" r:id="rId54"/>
    <p:sldId id="2667" r:id="rId55"/>
    <p:sldId id="2651" r:id="rId56"/>
    <p:sldId id="2652" r:id="rId57"/>
    <p:sldId id="2653" r:id="rId58"/>
    <p:sldId id="2655" r:id="rId59"/>
    <p:sldId id="2656" r:id="rId60"/>
    <p:sldId id="2657" r:id="rId61"/>
    <p:sldId id="2658" r:id="rId62"/>
    <p:sldId id="2552" r:id="rId63"/>
    <p:sldId id="315" r:id="rId64"/>
    <p:sldId id="312" r:id="rId65"/>
    <p:sldId id="318" r:id="rId66"/>
    <p:sldId id="472" r:id="rId67"/>
    <p:sldId id="473" r:id="rId68"/>
    <p:sldId id="474" r:id="rId69"/>
    <p:sldId id="480" r:id="rId70"/>
    <p:sldId id="259" r:id="rId71"/>
    <p:sldId id="260" r:id="rId72"/>
    <p:sldId id="261" r:id="rId73"/>
    <p:sldId id="2525" r:id="rId74"/>
    <p:sldId id="2555" r:id="rId75"/>
    <p:sldId id="2556" r:id="rId76"/>
    <p:sldId id="2557" r:id="rId77"/>
    <p:sldId id="2558" r:id="rId78"/>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Main" id="{F1D38888-79E6-4B8F-A7E5-96BDED502F2F}">
          <p14:sldIdLst>
            <p14:sldId id="256"/>
            <p14:sldId id="265"/>
            <p14:sldId id="2566"/>
            <p14:sldId id="257"/>
            <p14:sldId id="2366"/>
            <p14:sldId id="2367"/>
            <p14:sldId id="267"/>
            <p14:sldId id="268"/>
            <p14:sldId id="269"/>
            <p14:sldId id="270"/>
            <p14:sldId id="271"/>
            <p14:sldId id="276"/>
            <p14:sldId id="407"/>
            <p14:sldId id="408"/>
            <p14:sldId id="409"/>
            <p14:sldId id="410"/>
            <p14:sldId id="411"/>
            <p14:sldId id="412"/>
            <p14:sldId id="413"/>
            <p14:sldId id="272"/>
            <p14:sldId id="414"/>
            <p14:sldId id="415"/>
            <p14:sldId id="569"/>
            <p14:sldId id="345"/>
            <p14:sldId id="2674"/>
          </p14:sldIdLst>
        </p14:section>
        <p14:section name="March 11th - March IEEE Plenary meeting" id="{DE843586-E506-4D30-A655-52B441F0114A}">
          <p14:sldIdLst>
            <p14:sldId id="690"/>
            <p14:sldId id="694"/>
            <p14:sldId id="2568"/>
            <p14:sldId id="2672"/>
            <p14:sldId id="2671"/>
            <p14:sldId id="679"/>
            <p14:sldId id="680"/>
          </p14:sldIdLst>
        </p14:section>
        <p14:section name="March 12th - March IEEE Plenary meeting" id="{D686ED55-D2EA-43E3-A87F-725BDBE41CF2}">
          <p14:sldIdLst>
            <p14:sldId id="2530"/>
            <p14:sldId id="2531"/>
            <p14:sldId id="2533"/>
            <p14:sldId id="2673"/>
            <p14:sldId id="2535"/>
          </p14:sldIdLst>
        </p14:section>
        <p14:section name="March 13th - March IEEE Plenary meeting" id="{8E838D38-B45C-442C-8603-25CE94919C41}">
          <p14:sldIdLst>
            <p14:sldId id="2536"/>
            <p14:sldId id="2537"/>
            <p14:sldId id="2551"/>
            <p14:sldId id="2527"/>
          </p14:sldIdLst>
        </p14:section>
        <p14:section name="March 14th AM2 - March IEEE Plenary meeting" id="{492F3795-E898-442D-B3B2-67D17FBA806D}">
          <p14:sldIdLst>
            <p14:sldId id="2675"/>
            <p14:sldId id="2676"/>
            <p14:sldId id="2677"/>
            <p14:sldId id="2678"/>
            <p14:sldId id="2679"/>
          </p14:sldIdLst>
        </p14:section>
        <p14:section name="March 14th PM1 - March IEEE Plenary meeting" id="{05B24CC9-B4F8-429C-BEB2-F768EEF9F95C}">
          <p14:sldIdLst>
            <p14:sldId id="2659"/>
            <p14:sldId id="2660"/>
            <p14:sldId id="2661"/>
            <p14:sldId id="2668"/>
            <p14:sldId id="2680"/>
            <p14:sldId id="2585"/>
            <p14:sldId id="2666"/>
            <p14:sldId id="2667"/>
          </p14:sldIdLst>
        </p14:section>
        <p14:section name="March 14th - March IEEE Plenary meeting" id="{ED07B73E-3417-4C27-85C9-944D735BB0CE}">
          <p14:sldIdLst/>
        </p14:section>
        <p14:section name="March 26th Telecon" id="{81CF3F60-1D46-480B-B4E4-FD3CA087846D}">
          <p14:sldIdLst>
            <p14:sldId id="2651"/>
            <p14:sldId id="2652"/>
            <p14:sldId id="2653"/>
            <p14:sldId id="2655"/>
            <p14:sldId id="2656"/>
            <p14:sldId id="2657"/>
            <p14:sldId id="2658"/>
          </p14:sldIdLst>
        </p14:section>
        <p14:section name="Backup" id="{62682A0D-7317-4EE9-B56C-63AD74488E19}">
          <p14:sldIdLst>
            <p14:sldId id="2552"/>
            <p14:sldId id="315"/>
            <p14:sldId id="312"/>
            <p14:sldId id="318"/>
            <p14:sldId id="472"/>
            <p14:sldId id="473"/>
            <p14:sldId id="474"/>
            <p14:sldId id="480"/>
            <p14:sldId id="259"/>
            <p14:sldId id="260"/>
            <p14:sldId id="261"/>
            <p14:sldId id="2525"/>
          </p14:sldIdLst>
        </p14:section>
        <p14:section name="June 20th Telecon" id="{2BA70FBB-2DF2-4AB9-8CE1-BD33A7EA639A}">
          <p14:sldIdLst>
            <p14:sldId id="2555"/>
            <p14:sldId id="2556"/>
            <p14:sldId id="2557"/>
            <p14:sldId id="2558"/>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D09BFDC-8CBE-423F-ACB0-B0924FCA44B3}" v="26" dt="2024-03-14T20:28:08.197"/>
  </p1510:revLst>
</p1510:revInfo>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3929" autoAdjust="0"/>
    <p:restoredTop sz="96807" autoAdjust="0"/>
  </p:normalViewPr>
  <p:slideViewPr>
    <p:cSldViewPr>
      <p:cViewPr varScale="1">
        <p:scale>
          <a:sx n="86" d="100"/>
          <a:sy n="86" d="100"/>
        </p:scale>
        <p:origin x="77" y="206"/>
      </p:cViewPr>
      <p:guideLst>
        <p:guide orient="horz" pos="2160"/>
        <p:guide pos="3840"/>
      </p:guideLst>
    </p:cSldViewPr>
  </p:slideViewPr>
  <p:outlineViewPr>
    <p:cViewPr varScale="1">
      <p:scale>
        <a:sx n="170" d="200"/>
        <a:sy n="170" d="200"/>
      </p:scale>
      <p:origin x="0" y="0"/>
    </p:cViewPr>
  </p:outlineViewPr>
  <p:notesTextViewPr>
    <p:cViewPr>
      <p:scale>
        <a:sx n="3" d="2"/>
        <a:sy n="3" d="2"/>
      </p:scale>
      <p:origin x="0" y="0"/>
    </p:cViewPr>
  </p:notesTextViewPr>
  <p:notesViewPr>
    <p:cSldViewPr>
      <p:cViewPr varScale="1">
        <p:scale>
          <a:sx n="83" d="100"/>
          <a:sy n="83" d="100"/>
        </p:scale>
        <p:origin x="3834"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tableStyles" Target="tableStyles.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notesMaster" Target="notesMasters/notesMaster1.xml"/><Relationship Id="rId5" Type="http://schemas.openxmlformats.org/officeDocument/2006/relationships/slide" Target="slides/slide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handoutMaster" Target="handoutMasters/handoutMaster1.xml"/><Relationship Id="rId85" Type="http://schemas.microsoft.com/office/2015/10/relationships/revisionInfo" Target="revisionInfo.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61" Type="http://schemas.openxmlformats.org/officeDocument/2006/relationships/slide" Target="slides/slide60.xml"/><Relationship Id="rId82"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col"/>
        <c:grouping val="percentStacked"/>
        <c:varyColors val="0"/>
        <c:ser>
          <c:idx val="0"/>
          <c:order val="0"/>
          <c:tx>
            <c:strRef>
              <c:f>Sheet1!$B$1</c:f>
              <c:strCache>
                <c:ptCount val="1"/>
                <c:pt idx="0">
                  <c:v>Resolved</c:v>
                </c:pt>
              </c:strCache>
            </c:strRef>
          </c:tx>
          <c:spPr>
            <a:solidFill>
              <a:schemeClr val="accent1"/>
            </a:solidFill>
            <a:ln>
              <a:noFill/>
            </a:ln>
            <a:effectLst/>
            <a:sp3d/>
          </c:spPr>
          <c:invertIfNegative val="0"/>
          <c:cat>
            <c:strRef>
              <c:f>Sheet1!$A$2:$A$4</c:f>
              <c:strCache>
                <c:ptCount val="3"/>
                <c:pt idx="0">
                  <c:v>Technical\General</c:v>
                </c:pt>
                <c:pt idx="1">
                  <c:v>Editorial</c:v>
                </c:pt>
                <c:pt idx="2">
                  <c:v>Total</c:v>
                </c:pt>
              </c:strCache>
            </c:strRef>
          </c:cat>
          <c:val>
            <c:numRef>
              <c:f>Sheet1!$B$2:$B$4</c:f>
              <c:numCache>
                <c:formatCode>General</c:formatCode>
                <c:ptCount val="3"/>
                <c:pt idx="0">
                  <c:v>109</c:v>
                </c:pt>
                <c:pt idx="1">
                  <c:v>207</c:v>
                </c:pt>
                <c:pt idx="2">
                  <c:v>316</c:v>
                </c:pt>
              </c:numCache>
            </c:numRef>
          </c:val>
          <c:extLst>
            <c:ext xmlns:c16="http://schemas.microsoft.com/office/drawing/2014/chart" uri="{C3380CC4-5D6E-409C-BE32-E72D297353CC}">
              <c16:uniqueId val="{00000000-AFCF-4713-B06B-4E9E4C0FBEC5}"/>
            </c:ext>
          </c:extLst>
        </c:ser>
        <c:ser>
          <c:idx val="1"/>
          <c:order val="1"/>
          <c:tx>
            <c:strRef>
              <c:f>Sheet1!$C$1</c:f>
              <c:strCache>
                <c:ptCount val="1"/>
                <c:pt idx="0">
                  <c:v>In process</c:v>
                </c:pt>
              </c:strCache>
            </c:strRef>
          </c:tx>
          <c:spPr>
            <a:solidFill>
              <a:srgbClr val="00B0F0"/>
            </a:solidFill>
            <a:ln>
              <a:noFill/>
            </a:ln>
            <a:effectLst/>
            <a:sp3d/>
          </c:spPr>
          <c:invertIfNegative val="0"/>
          <c:cat>
            <c:strRef>
              <c:f>Sheet1!$A$2:$A$4</c:f>
              <c:strCache>
                <c:ptCount val="3"/>
                <c:pt idx="0">
                  <c:v>Technical\General</c:v>
                </c:pt>
                <c:pt idx="1">
                  <c:v>Editorial</c:v>
                </c:pt>
                <c:pt idx="2">
                  <c:v>Total</c:v>
                </c:pt>
              </c:strCache>
            </c:strRef>
          </c:cat>
          <c:val>
            <c:numRef>
              <c:f>Sheet1!$C$2:$C$4</c:f>
              <c:numCache>
                <c:formatCode>General</c:formatCode>
                <c:ptCount val="3"/>
                <c:pt idx="0">
                  <c:v>8</c:v>
                </c:pt>
                <c:pt idx="1">
                  <c:v>0</c:v>
                </c:pt>
                <c:pt idx="2">
                  <c:v>8</c:v>
                </c:pt>
              </c:numCache>
            </c:numRef>
          </c:val>
          <c:extLst>
            <c:ext xmlns:c16="http://schemas.microsoft.com/office/drawing/2014/chart" uri="{C3380CC4-5D6E-409C-BE32-E72D297353CC}">
              <c16:uniqueId val="{00000001-AFCF-4713-B06B-4E9E4C0FBEC5}"/>
            </c:ext>
          </c:extLst>
        </c:ser>
        <c:ser>
          <c:idx val="2"/>
          <c:order val="2"/>
          <c:tx>
            <c:strRef>
              <c:f>Sheet1!$D$1</c:f>
              <c:strCache>
                <c:ptCount val="1"/>
                <c:pt idx="0">
                  <c:v>In development</c:v>
                </c:pt>
              </c:strCache>
            </c:strRef>
          </c:tx>
          <c:spPr>
            <a:solidFill>
              <a:srgbClr val="FF0000"/>
            </a:solidFill>
            <a:ln>
              <a:noFill/>
            </a:ln>
            <a:effectLst/>
            <a:sp3d/>
          </c:spPr>
          <c:invertIfNegative val="0"/>
          <c:cat>
            <c:strRef>
              <c:f>Sheet1!$A$2:$A$4</c:f>
              <c:strCache>
                <c:ptCount val="3"/>
                <c:pt idx="0">
                  <c:v>Technical\General</c:v>
                </c:pt>
                <c:pt idx="1">
                  <c:v>Editorial</c:v>
                </c:pt>
                <c:pt idx="2">
                  <c:v>Total</c:v>
                </c:pt>
              </c:strCache>
            </c:strRef>
          </c:cat>
          <c:val>
            <c:numRef>
              <c:f>Sheet1!$D$2:$D$4</c:f>
              <c:numCache>
                <c:formatCode>General</c:formatCode>
                <c:ptCount val="3"/>
                <c:pt idx="0">
                  <c:v>58</c:v>
                </c:pt>
                <c:pt idx="1">
                  <c:v>19</c:v>
                </c:pt>
                <c:pt idx="2">
                  <c:v>77</c:v>
                </c:pt>
              </c:numCache>
            </c:numRef>
          </c:val>
          <c:extLst>
            <c:ext xmlns:c16="http://schemas.microsoft.com/office/drawing/2014/chart" uri="{C3380CC4-5D6E-409C-BE32-E72D297353CC}">
              <c16:uniqueId val="{00000002-AFCF-4713-B06B-4E9E4C0FBEC5}"/>
            </c:ext>
          </c:extLst>
        </c:ser>
        <c:dLbls>
          <c:showLegendKey val="0"/>
          <c:showVal val="0"/>
          <c:showCatName val="0"/>
          <c:showSerName val="0"/>
          <c:showPercent val="0"/>
          <c:showBubbleSize val="0"/>
        </c:dLbls>
        <c:gapWidth val="150"/>
        <c:shape val="box"/>
        <c:axId val="1466172560"/>
        <c:axId val="1893339536"/>
        <c:axId val="0"/>
      </c:bar3DChart>
      <c:catAx>
        <c:axId val="1466172560"/>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893339536"/>
        <c:crosses val="autoZero"/>
        <c:auto val="1"/>
        <c:lblAlgn val="ctr"/>
        <c:lblOffset val="100"/>
        <c:noMultiLvlLbl val="0"/>
      </c:catAx>
      <c:valAx>
        <c:axId val="1893339536"/>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46617256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8"/>
    </mc:Choice>
    <mc:Fallback>
      <c:style val="8"/>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dirty="0"/>
              <a:t>LB279 Results</a:t>
            </a:r>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8.1644698269027496E-2"/>
          <c:y val="0.18612609968266008"/>
          <c:w val="0.87427896029289942"/>
          <c:h val="0.64267959593882018"/>
        </c:manualLayout>
      </c:layout>
      <c:barChart>
        <c:barDir val="col"/>
        <c:grouping val="clustered"/>
        <c:varyColors val="0"/>
        <c:ser>
          <c:idx val="0"/>
          <c:order val="0"/>
          <c:tx>
            <c:strRef>
              <c:f>Sheet1!$B$1</c:f>
              <c:strCache>
                <c:ptCount val="1"/>
                <c:pt idx="0">
                  <c:v>Overall</c:v>
                </c:pt>
              </c:strCache>
            </c:strRef>
          </c:tx>
          <c:spPr>
            <a:solidFill>
              <a:schemeClr val="accent6">
                <a:shade val="58000"/>
              </a:schemeClr>
            </a:solidFill>
            <a:ln>
              <a:noFill/>
            </a:ln>
            <a:effectLst/>
          </c:spPr>
          <c:invertIfNegative val="0"/>
          <c:dPt>
            <c:idx val="0"/>
            <c:invertIfNegative val="0"/>
            <c:bubble3D val="0"/>
            <c:spPr>
              <a:solidFill>
                <a:schemeClr val="accent1">
                  <a:lumMod val="75000"/>
                </a:schemeClr>
              </a:solidFill>
              <a:ln>
                <a:noFill/>
              </a:ln>
              <a:effectLst/>
            </c:spPr>
            <c:extLst>
              <c:ext xmlns:c16="http://schemas.microsoft.com/office/drawing/2014/chart" uri="{C3380CC4-5D6E-409C-BE32-E72D297353CC}">
                <c16:uniqueId val="{00000001-9B84-4ADD-B688-DF487A1A8A3E}"/>
              </c:ext>
            </c:extLst>
          </c:dPt>
          <c:cat>
            <c:strRef>
              <c:f>Sheet1!$A$2:$A$5</c:f>
              <c:strCache>
                <c:ptCount val="1"/>
                <c:pt idx="0">
                  <c:v>Comments totals</c:v>
                </c:pt>
              </c:strCache>
            </c:strRef>
          </c:cat>
          <c:val>
            <c:numRef>
              <c:f>Sheet1!$B$2:$B$5</c:f>
              <c:numCache>
                <c:formatCode>General</c:formatCode>
                <c:ptCount val="4"/>
                <c:pt idx="0">
                  <c:v>401</c:v>
                </c:pt>
              </c:numCache>
            </c:numRef>
          </c:val>
          <c:extLst>
            <c:ext xmlns:c16="http://schemas.microsoft.com/office/drawing/2014/chart" uri="{C3380CC4-5D6E-409C-BE32-E72D297353CC}">
              <c16:uniqueId val="{00000002-9B84-4ADD-B688-DF487A1A8A3E}"/>
            </c:ext>
          </c:extLst>
        </c:ser>
        <c:ser>
          <c:idx val="1"/>
          <c:order val="1"/>
          <c:tx>
            <c:strRef>
              <c:f>Sheet1!$C$1</c:f>
              <c:strCache>
                <c:ptCount val="1"/>
                <c:pt idx="0">
                  <c:v>Editorial</c:v>
                </c:pt>
              </c:strCache>
            </c:strRef>
          </c:tx>
          <c:spPr>
            <a:solidFill>
              <a:schemeClr val="accent6">
                <a:shade val="86000"/>
              </a:schemeClr>
            </a:solidFill>
            <a:ln>
              <a:noFill/>
            </a:ln>
            <a:effectLst/>
          </c:spPr>
          <c:invertIfNegative val="0"/>
          <c:cat>
            <c:strRef>
              <c:f>Sheet1!$A$2:$A$5</c:f>
              <c:strCache>
                <c:ptCount val="1"/>
                <c:pt idx="0">
                  <c:v>Comments totals</c:v>
                </c:pt>
              </c:strCache>
            </c:strRef>
          </c:cat>
          <c:val>
            <c:numRef>
              <c:f>Sheet1!$C$2:$C$5</c:f>
              <c:numCache>
                <c:formatCode>General</c:formatCode>
                <c:ptCount val="4"/>
                <c:pt idx="0">
                  <c:v>226</c:v>
                </c:pt>
              </c:numCache>
            </c:numRef>
          </c:val>
          <c:extLst>
            <c:ext xmlns:c16="http://schemas.microsoft.com/office/drawing/2014/chart" uri="{C3380CC4-5D6E-409C-BE32-E72D297353CC}">
              <c16:uniqueId val="{00000003-9B84-4ADD-B688-DF487A1A8A3E}"/>
            </c:ext>
          </c:extLst>
        </c:ser>
        <c:ser>
          <c:idx val="2"/>
          <c:order val="2"/>
          <c:tx>
            <c:strRef>
              <c:f>Sheet1!$D$1</c:f>
              <c:strCache>
                <c:ptCount val="1"/>
                <c:pt idx="0">
                  <c:v>Technical</c:v>
                </c:pt>
              </c:strCache>
            </c:strRef>
          </c:tx>
          <c:spPr>
            <a:solidFill>
              <a:srgbClr val="FFFF00"/>
            </a:solidFill>
            <a:ln>
              <a:noFill/>
            </a:ln>
            <a:effectLst/>
          </c:spPr>
          <c:invertIfNegative val="0"/>
          <c:cat>
            <c:strRef>
              <c:f>Sheet1!$A$2:$A$5</c:f>
              <c:strCache>
                <c:ptCount val="1"/>
                <c:pt idx="0">
                  <c:v>Comments totals</c:v>
                </c:pt>
              </c:strCache>
            </c:strRef>
          </c:cat>
          <c:val>
            <c:numRef>
              <c:f>Sheet1!$D$2:$D$5</c:f>
              <c:numCache>
                <c:formatCode>General</c:formatCode>
                <c:ptCount val="4"/>
                <c:pt idx="0">
                  <c:v>163</c:v>
                </c:pt>
              </c:numCache>
            </c:numRef>
          </c:val>
          <c:extLst>
            <c:ext xmlns:c16="http://schemas.microsoft.com/office/drawing/2014/chart" uri="{C3380CC4-5D6E-409C-BE32-E72D297353CC}">
              <c16:uniqueId val="{00000004-9B84-4ADD-B688-DF487A1A8A3E}"/>
            </c:ext>
          </c:extLst>
        </c:ser>
        <c:ser>
          <c:idx val="3"/>
          <c:order val="3"/>
          <c:tx>
            <c:strRef>
              <c:f>Sheet1!$E$1</c:f>
              <c:strCache>
                <c:ptCount val="1"/>
                <c:pt idx="0">
                  <c:v>General</c:v>
                </c:pt>
              </c:strCache>
            </c:strRef>
          </c:tx>
          <c:spPr>
            <a:solidFill>
              <a:srgbClr val="FF0000"/>
            </a:solidFill>
            <a:ln>
              <a:noFill/>
            </a:ln>
            <a:effectLst/>
          </c:spPr>
          <c:invertIfNegative val="0"/>
          <c:cat>
            <c:strRef>
              <c:f>Sheet1!$A$2:$A$5</c:f>
              <c:strCache>
                <c:ptCount val="1"/>
                <c:pt idx="0">
                  <c:v>Comments totals</c:v>
                </c:pt>
              </c:strCache>
            </c:strRef>
          </c:cat>
          <c:val>
            <c:numRef>
              <c:f>Sheet1!$E$2:$E$5</c:f>
              <c:numCache>
                <c:formatCode>General</c:formatCode>
                <c:ptCount val="4"/>
                <c:pt idx="0">
                  <c:v>12</c:v>
                </c:pt>
              </c:numCache>
            </c:numRef>
          </c:val>
          <c:extLst>
            <c:ext xmlns:c16="http://schemas.microsoft.com/office/drawing/2014/chart" uri="{C3380CC4-5D6E-409C-BE32-E72D297353CC}">
              <c16:uniqueId val="{00000005-9B84-4ADD-B688-DF487A1A8A3E}"/>
            </c:ext>
          </c:extLst>
        </c:ser>
        <c:dLbls>
          <c:showLegendKey val="0"/>
          <c:showVal val="0"/>
          <c:showCatName val="0"/>
          <c:showSerName val="0"/>
          <c:showPercent val="0"/>
          <c:showBubbleSize val="0"/>
        </c:dLbls>
        <c:gapWidth val="219"/>
        <c:overlap val="-27"/>
        <c:axId val="111570256"/>
        <c:axId val="163424447"/>
      </c:barChart>
      <c:catAx>
        <c:axId val="111570256"/>
        <c:scaling>
          <c:orientation val="minMax"/>
        </c:scaling>
        <c:delete val="1"/>
        <c:axPos val="b"/>
        <c:numFmt formatCode="General" sourceLinked="1"/>
        <c:majorTickMark val="none"/>
        <c:minorTickMark val="none"/>
        <c:tickLblPos val="nextTo"/>
        <c:crossAx val="163424447"/>
        <c:crosses val="autoZero"/>
        <c:auto val="1"/>
        <c:lblAlgn val="ctr"/>
        <c:lblOffset val="100"/>
        <c:noMultiLvlLbl val="0"/>
      </c:catAx>
      <c:valAx>
        <c:axId val="163424447"/>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1157025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col"/>
        <c:grouping val="percentStacked"/>
        <c:varyColors val="0"/>
        <c:ser>
          <c:idx val="0"/>
          <c:order val="0"/>
          <c:tx>
            <c:strRef>
              <c:f>Sheet1!$B$1</c:f>
              <c:strCache>
                <c:ptCount val="1"/>
                <c:pt idx="0">
                  <c:v>Resolved</c:v>
                </c:pt>
              </c:strCache>
            </c:strRef>
          </c:tx>
          <c:spPr>
            <a:solidFill>
              <a:schemeClr val="accent1"/>
            </a:solidFill>
            <a:ln>
              <a:noFill/>
            </a:ln>
            <a:effectLst/>
            <a:sp3d/>
          </c:spPr>
          <c:invertIfNegative val="0"/>
          <c:cat>
            <c:strRef>
              <c:f>Sheet1!$A$2:$A$4</c:f>
              <c:strCache>
                <c:ptCount val="3"/>
                <c:pt idx="0">
                  <c:v>Technical\General</c:v>
                </c:pt>
                <c:pt idx="1">
                  <c:v>Editorial</c:v>
                </c:pt>
                <c:pt idx="2">
                  <c:v>Total</c:v>
                </c:pt>
              </c:strCache>
            </c:strRef>
          </c:cat>
          <c:val>
            <c:numRef>
              <c:f>Sheet1!$B$2:$B$4</c:f>
              <c:numCache>
                <c:formatCode>General</c:formatCode>
                <c:ptCount val="3"/>
                <c:pt idx="0">
                  <c:v>109</c:v>
                </c:pt>
                <c:pt idx="1">
                  <c:v>207</c:v>
                </c:pt>
                <c:pt idx="2">
                  <c:v>316</c:v>
                </c:pt>
              </c:numCache>
            </c:numRef>
          </c:val>
          <c:extLst>
            <c:ext xmlns:c16="http://schemas.microsoft.com/office/drawing/2014/chart" uri="{C3380CC4-5D6E-409C-BE32-E72D297353CC}">
              <c16:uniqueId val="{00000000-AFCF-4713-B06B-4E9E4C0FBEC5}"/>
            </c:ext>
          </c:extLst>
        </c:ser>
        <c:ser>
          <c:idx val="1"/>
          <c:order val="1"/>
          <c:tx>
            <c:strRef>
              <c:f>Sheet1!$C$1</c:f>
              <c:strCache>
                <c:ptCount val="1"/>
                <c:pt idx="0">
                  <c:v>In process</c:v>
                </c:pt>
              </c:strCache>
            </c:strRef>
          </c:tx>
          <c:spPr>
            <a:solidFill>
              <a:srgbClr val="00B0F0"/>
            </a:solidFill>
            <a:ln>
              <a:noFill/>
            </a:ln>
            <a:effectLst/>
            <a:sp3d/>
          </c:spPr>
          <c:invertIfNegative val="0"/>
          <c:cat>
            <c:strRef>
              <c:f>Sheet1!$A$2:$A$4</c:f>
              <c:strCache>
                <c:ptCount val="3"/>
                <c:pt idx="0">
                  <c:v>Technical\General</c:v>
                </c:pt>
                <c:pt idx="1">
                  <c:v>Editorial</c:v>
                </c:pt>
                <c:pt idx="2">
                  <c:v>Total</c:v>
                </c:pt>
              </c:strCache>
            </c:strRef>
          </c:cat>
          <c:val>
            <c:numRef>
              <c:f>Sheet1!$C$2:$C$4</c:f>
              <c:numCache>
                <c:formatCode>General</c:formatCode>
                <c:ptCount val="3"/>
                <c:pt idx="0">
                  <c:v>8</c:v>
                </c:pt>
                <c:pt idx="1">
                  <c:v>0</c:v>
                </c:pt>
                <c:pt idx="2">
                  <c:v>8</c:v>
                </c:pt>
              </c:numCache>
            </c:numRef>
          </c:val>
          <c:extLst>
            <c:ext xmlns:c16="http://schemas.microsoft.com/office/drawing/2014/chart" uri="{C3380CC4-5D6E-409C-BE32-E72D297353CC}">
              <c16:uniqueId val="{00000001-AFCF-4713-B06B-4E9E4C0FBEC5}"/>
            </c:ext>
          </c:extLst>
        </c:ser>
        <c:ser>
          <c:idx val="2"/>
          <c:order val="2"/>
          <c:tx>
            <c:strRef>
              <c:f>Sheet1!$D$1</c:f>
              <c:strCache>
                <c:ptCount val="1"/>
                <c:pt idx="0">
                  <c:v>In development</c:v>
                </c:pt>
              </c:strCache>
            </c:strRef>
          </c:tx>
          <c:spPr>
            <a:solidFill>
              <a:srgbClr val="FF0000"/>
            </a:solidFill>
            <a:ln>
              <a:noFill/>
            </a:ln>
            <a:effectLst/>
            <a:sp3d/>
          </c:spPr>
          <c:invertIfNegative val="0"/>
          <c:cat>
            <c:strRef>
              <c:f>Sheet1!$A$2:$A$4</c:f>
              <c:strCache>
                <c:ptCount val="3"/>
                <c:pt idx="0">
                  <c:v>Technical\General</c:v>
                </c:pt>
                <c:pt idx="1">
                  <c:v>Editorial</c:v>
                </c:pt>
                <c:pt idx="2">
                  <c:v>Total</c:v>
                </c:pt>
              </c:strCache>
            </c:strRef>
          </c:cat>
          <c:val>
            <c:numRef>
              <c:f>Sheet1!$D$2:$D$4</c:f>
              <c:numCache>
                <c:formatCode>General</c:formatCode>
                <c:ptCount val="3"/>
                <c:pt idx="0">
                  <c:v>58</c:v>
                </c:pt>
                <c:pt idx="1">
                  <c:v>19</c:v>
                </c:pt>
                <c:pt idx="2">
                  <c:v>77</c:v>
                </c:pt>
              </c:numCache>
            </c:numRef>
          </c:val>
          <c:extLst>
            <c:ext xmlns:c16="http://schemas.microsoft.com/office/drawing/2014/chart" uri="{C3380CC4-5D6E-409C-BE32-E72D297353CC}">
              <c16:uniqueId val="{00000002-AFCF-4713-B06B-4E9E4C0FBEC5}"/>
            </c:ext>
          </c:extLst>
        </c:ser>
        <c:dLbls>
          <c:showLegendKey val="0"/>
          <c:showVal val="0"/>
          <c:showCatName val="0"/>
          <c:showSerName val="0"/>
          <c:showPercent val="0"/>
          <c:showBubbleSize val="0"/>
        </c:dLbls>
        <c:gapWidth val="150"/>
        <c:shape val="box"/>
        <c:axId val="1466172560"/>
        <c:axId val="1893339536"/>
        <c:axId val="0"/>
      </c:bar3DChart>
      <c:catAx>
        <c:axId val="1466172560"/>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893339536"/>
        <c:crosses val="autoZero"/>
        <c:auto val="1"/>
        <c:lblAlgn val="ctr"/>
        <c:lblOffset val="100"/>
        <c:noMultiLvlLbl val="0"/>
      </c:catAx>
      <c:valAx>
        <c:axId val="1893339536"/>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46617256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8"/>
    </mc:Choice>
    <mc:Fallback>
      <c:style val="8"/>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dirty="0"/>
              <a:t>LB279 Results</a:t>
            </a:r>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8.1644698269027496E-2"/>
          <c:y val="0.18612609968266008"/>
          <c:w val="0.87427896029289942"/>
          <c:h val="0.64267959593882018"/>
        </c:manualLayout>
      </c:layout>
      <c:barChart>
        <c:barDir val="col"/>
        <c:grouping val="clustered"/>
        <c:varyColors val="0"/>
        <c:ser>
          <c:idx val="0"/>
          <c:order val="0"/>
          <c:tx>
            <c:strRef>
              <c:f>Sheet1!$B$1</c:f>
              <c:strCache>
                <c:ptCount val="1"/>
                <c:pt idx="0">
                  <c:v>Overall</c:v>
                </c:pt>
              </c:strCache>
            </c:strRef>
          </c:tx>
          <c:spPr>
            <a:solidFill>
              <a:schemeClr val="accent6">
                <a:shade val="58000"/>
              </a:schemeClr>
            </a:solidFill>
            <a:ln>
              <a:noFill/>
            </a:ln>
            <a:effectLst/>
          </c:spPr>
          <c:invertIfNegative val="0"/>
          <c:dPt>
            <c:idx val="0"/>
            <c:invertIfNegative val="0"/>
            <c:bubble3D val="0"/>
            <c:spPr>
              <a:solidFill>
                <a:schemeClr val="accent1">
                  <a:lumMod val="75000"/>
                </a:schemeClr>
              </a:solidFill>
              <a:ln>
                <a:noFill/>
              </a:ln>
              <a:effectLst/>
            </c:spPr>
            <c:extLst>
              <c:ext xmlns:c16="http://schemas.microsoft.com/office/drawing/2014/chart" uri="{C3380CC4-5D6E-409C-BE32-E72D297353CC}">
                <c16:uniqueId val="{00000001-9B84-4ADD-B688-DF487A1A8A3E}"/>
              </c:ext>
            </c:extLst>
          </c:dPt>
          <c:cat>
            <c:strRef>
              <c:f>Sheet1!$A$2:$A$5</c:f>
              <c:strCache>
                <c:ptCount val="1"/>
                <c:pt idx="0">
                  <c:v>Comments totals</c:v>
                </c:pt>
              </c:strCache>
            </c:strRef>
          </c:cat>
          <c:val>
            <c:numRef>
              <c:f>Sheet1!$B$2:$B$5</c:f>
              <c:numCache>
                <c:formatCode>General</c:formatCode>
                <c:ptCount val="4"/>
                <c:pt idx="0">
                  <c:v>401</c:v>
                </c:pt>
              </c:numCache>
            </c:numRef>
          </c:val>
          <c:extLst>
            <c:ext xmlns:c16="http://schemas.microsoft.com/office/drawing/2014/chart" uri="{C3380CC4-5D6E-409C-BE32-E72D297353CC}">
              <c16:uniqueId val="{00000002-9B84-4ADD-B688-DF487A1A8A3E}"/>
            </c:ext>
          </c:extLst>
        </c:ser>
        <c:ser>
          <c:idx val="1"/>
          <c:order val="1"/>
          <c:tx>
            <c:strRef>
              <c:f>Sheet1!$C$1</c:f>
              <c:strCache>
                <c:ptCount val="1"/>
                <c:pt idx="0">
                  <c:v>Editorial</c:v>
                </c:pt>
              </c:strCache>
            </c:strRef>
          </c:tx>
          <c:spPr>
            <a:solidFill>
              <a:schemeClr val="accent6">
                <a:shade val="86000"/>
              </a:schemeClr>
            </a:solidFill>
            <a:ln>
              <a:noFill/>
            </a:ln>
            <a:effectLst/>
          </c:spPr>
          <c:invertIfNegative val="0"/>
          <c:cat>
            <c:strRef>
              <c:f>Sheet1!$A$2:$A$5</c:f>
              <c:strCache>
                <c:ptCount val="1"/>
                <c:pt idx="0">
                  <c:v>Comments totals</c:v>
                </c:pt>
              </c:strCache>
            </c:strRef>
          </c:cat>
          <c:val>
            <c:numRef>
              <c:f>Sheet1!$C$2:$C$5</c:f>
              <c:numCache>
                <c:formatCode>General</c:formatCode>
                <c:ptCount val="4"/>
                <c:pt idx="0">
                  <c:v>226</c:v>
                </c:pt>
              </c:numCache>
            </c:numRef>
          </c:val>
          <c:extLst>
            <c:ext xmlns:c16="http://schemas.microsoft.com/office/drawing/2014/chart" uri="{C3380CC4-5D6E-409C-BE32-E72D297353CC}">
              <c16:uniqueId val="{00000003-9B84-4ADD-B688-DF487A1A8A3E}"/>
            </c:ext>
          </c:extLst>
        </c:ser>
        <c:ser>
          <c:idx val="2"/>
          <c:order val="2"/>
          <c:tx>
            <c:strRef>
              <c:f>Sheet1!$D$1</c:f>
              <c:strCache>
                <c:ptCount val="1"/>
                <c:pt idx="0">
                  <c:v>Technical</c:v>
                </c:pt>
              </c:strCache>
            </c:strRef>
          </c:tx>
          <c:spPr>
            <a:solidFill>
              <a:srgbClr val="FFFF00"/>
            </a:solidFill>
            <a:ln>
              <a:noFill/>
            </a:ln>
            <a:effectLst/>
          </c:spPr>
          <c:invertIfNegative val="0"/>
          <c:cat>
            <c:strRef>
              <c:f>Sheet1!$A$2:$A$5</c:f>
              <c:strCache>
                <c:ptCount val="1"/>
                <c:pt idx="0">
                  <c:v>Comments totals</c:v>
                </c:pt>
              </c:strCache>
            </c:strRef>
          </c:cat>
          <c:val>
            <c:numRef>
              <c:f>Sheet1!$D$2:$D$5</c:f>
              <c:numCache>
                <c:formatCode>General</c:formatCode>
                <c:ptCount val="4"/>
                <c:pt idx="0">
                  <c:v>163</c:v>
                </c:pt>
              </c:numCache>
            </c:numRef>
          </c:val>
          <c:extLst>
            <c:ext xmlns:c16="http://schemas.microsoft.com/office/drawing/2014/chart" uri="{C3380CC4-5D6E-409C-BE32-E72D297353CC}">
              <c16:uniqueId val="{00000004-9B84-4ADD-B688-DF487A1A8A3E}"/>
            </c:ext>
          </c:extLst>
        </c:ser>
        <c:ser>
          <c:idx val="3"/>
          <c:order val="3"/>
          <c:tx>
            <c:strRef>
              <c:f>Sheet1!$E$1</c:f>
              <c:strCache>
                <c:ptCount val="1"/>
                <c:pt idx="0">
                  <c:v>General</c:v>
                </c:pt>
              </c:strCache>
            </c:strRef>
          </c:tx>
          <c:spPr>
            <a:solidFill>
              <a:srgbClr val="FF0000"/>
            </a:solidFill>
            <a:ln>
              <a:noFill/>
            </a:ln>
            <a:effectLst/>
          </c:spPr>
          <c:invertIfNegative val="0"/>
          <c:cat>
            <c:strRef>
              <c:f>Sheet1!$A$2:$A$5</c:f>
              <c:strCache>
                <c:ptCount val="1"/>
                <c:pt idx="0">
                  <c:v>Comments totals</c:v>
                </c:pt>
              </c:strCache>
            </c:strRef>
          </c:cat>
          <c:val>
            <c:numRef>
              <c:f>Sheet1!$E$2:$E$5</c:f>
              <c:numCache>
                <c:formatCode>General</c:formatCode>
                <c:ptCount val="4"/>
                <c:pt idx="0">
                  <c:v>12</c:v>
                </c:pt>
              </c:numCache>
            </c:numRef>
          </c:val>
          <c:extLst>
            <c:ext xmlns:c16="http://schemas.microsoft.com/office/drawing/2014/chart" uri="{C3380CC4-5D6E-409C-BE32-E72D297353CC}">
              <c16:uniqueId val="{00000005-9B84-4ADD-B688-DF487A1A8A3E}"/>
            </c:ext>
          </c:extLst>
        </c:ser>
        <c:dLbls>
          <c:showLegendKey val="0"/>
          <c:showVal val="0"/>
          <c:showCatName val="0"/>
          <c:showSerName val="0"/>
          <c:showPercent val="0"/>
          <c:showBubbleSize val="0"/>
        </c:dLbls>
        <c:gapWidth val="219"/>
        <c:overlap val="-27"/>
        <c:axId val="111570256"/>
        <c:axId val="163424447"/>
      </c:barChart>
      <c:catAx>
        <c:axId val="111570256"/>
        <c:scaling>
          <c:orientation val="minMax"/>
        </c:scaling>
        <c:delete val="1"/>
        <c:axPos val="b"/>
        <c:numFmt formatCode="General" sourceLinked="1"/>
        <c:majorTickMark val="none"/>
        <c:minorTickMark val="none"/>
        <c:tickLblPos val="nextTo"/>
        <c:crossAx val="163424447"/>
        <c:crosses val="autoZero"/>
        <c:auto val="1"/>
        <c:lblAlgn val="ctr"/>
        <c:lblOffset val="100"/>
        <c:noMultiLvlLbl val="0"/>
      </c:catAx>
      <c:valAx>
        <c:axId val="163424447"/>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1157025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withinLinear" id="19">
  <a:schemeClr val="accent6"/>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withinLinear" id="19">
  <a:schemeClr val="accent6"/>
</cs:colorStyle>
</file>

<file path=ppt/charts/style1.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3/14/2024</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30</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92550167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34</a:t>
            </a:fld>
            <a:endParaRPr lang="en-US"/>
          </a:p>
        </p:txBody>
      </p:sp>
    </p:spTree>
    <p:extLst>
      <p:ext uri="{BB962C8B-B14F-4D97-AF65-F5344CB8AC3E}">
        <p14:creationId xmlns:p14="http://schemas.microsoft.com/office/powerpoint/2010/main" val="365117840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39</a:t>
            </a:fld>
            <a:endParaRPr lang="en-US"/>
          </a:p>
        </p:txBody>
      </p:sp>
    </p:spTree>
    <p:extLst>
      <p:ext uri="{BB962C8B-B14F-4D97-AF65-F5344CB8AC3E}">
        <p14:creationId xmlns:p14="http://schemas.microsoft.com/office/powerpoint/2010/main" val="178419553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43</a:t>
            </a:fld>
            <a:endParaRPr lang="en-US"/>
          </a:p>
        </p:txBody>
      </p:sp>
    </p:spTree>
    <p:extLst>
      <p:ext uri="{BB962C8B-B14F-4D97-AF65-F5344CB8AC3E}">
        <p14:creationId xmlns:p14="http://schemas.microsoft.com/office/powerpoint/2010/main" val="149314520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48</a:t>
            </a:fld>
            <a:endParaRPr lang="en-US"/>
          </a:p>
        </p:txBody>
      </p:sp>
    </p:spTree>
    <p:extLst>
      <p:ext uri="{BB962C8B-B14F-4D97-AF65-F5344CB8AC3E}">
        <p14:creationId xmlns:p14="http://schemas.microsoft.com/office/powerpoint/2010/main" val="121942384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56</a:t>
            </a:fld>
            <a:endParaRPr lang="en-US"/>
          </a:p>
        </p:txBody>
      </p:sp>
    </p:spTree>
    <p:extLst>
      <p:ext uri="{BB962C8B-B14F-4D97-AF65-F5344CB8AC3E}">
        <p14:creationId xmlns:p14="http://schemas.microsoft.com/office/powerpoint/2010/main" val="248382894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70</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71</a:t>
            </a:fld>
            <a:endParaRPr lang="en-US"/>
          </a:p>
        </p:txBody>
      </p:sp>
      <p:sp>
        <p:nvSpPr>
          <p:cNvPr id="16385"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72</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75</a:t>
            </a:fld>
            <a:endParaRPr lang="en-US"/>
          </a:p>
        </p:txBody>
      </p:sp>
    </p:spTree>
    <p:extLst>
      <p:ext uri="{BB962C8B-B14F-4D97-AF65-F5344CB8AC3E}">
        <p14:creationId xmlns:p14="http://schemas.microsoft.com/office/powerpoint/2010/main" val="15417624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a:t>
            </a:fld>
            <a:endParaRPr lang="en-US"/>
          </a:p>
        </p:txBody>
      </p:sp>
    </p:spTree>
    <p:extLst>
      <p:ext uri="{BB962C8B-B14F-4D97-AF65-F5344CB8AC3E}">
        <p14:creationId xmlns:p14="http://schemas.microsoft.com/office/powerpoint/2010/main" val="13072805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a:t>
            </a:fld>
            <a:endParaRPr lang="en-US"/>
          </a:p>
        </p:txBody>
      </p:sp>
    </p:spTree>
    <p:extLst>
      <p:ext uri="{BB962C8B-B14F-4D97-AF65-F5344CB8AC3E}">
        <p14:creationId xmlns:p14="http://schemas.microsoft.com/office/powerpoint/2010/main" val="10147600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20</a:t>
            </a:fld>
            <a:endParaRPr lang="en-US"/>
          </a:p>
        </p:txBody>
      </p:sp>
    </p:spTree>
    <p:extLst>
      <p:ext uri="{BB962C8B-B14F-4D97-AF65-F5344CB8AC3E}">
        <p14:creationId xmlns:p14="http://schemas.microsoft.com/office/powerpoint/2010/main" val="184888360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24</a:t>
            </a:fld>
            <a:endParaRPr lang="en-US"/>
          </a:p>
        </p:txBody>
      </p:sp>
    </p:spTree>
    <p:extLst>
      <p:ext uri="{BB962C8B-B14F-4D97-AF65-F5344CB8AC3E}">
        <p14:creationId xmlns:p14="http://schemas.microsoft.com/office/powerpoint/2010/main" val="30632312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25</a:t>
            </a:fld>
            <a:endParaRPr lang="en-US"/>
          </a:p>
        </p:txBody>
      </p:sp>
    </p:spTree>
    <p:extLst>
      <p:ext uri="{BB962C8B-B14F-4D97-AF65-F5344CB8AC3E}">
        <p14:creationId xmlns:p14="http://schemas.microsoft.com/office/powerpoint/2010/main" val="357154211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27</a:t>
            </a:fld>
            <a:endParaRPr lang="en-US"/>
          </a:p>
        </p:txBody>
      </p:sp>
    </p:spTree>
    <p:extLst>
      <p:ext uri="{BB962C8B-B14F-4D97-AF65-F5344CB8AC3E}">
        <p14:creationId xmlns:p14="http://schemas.microsoft.com/office/powerpoint/2010/main" val="26274591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29</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2614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March 2024</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March 2024</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March 2024</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March 2024</a:t>
            </a:r>
            <a:endParaRPr lang="en-GB"/>
          </a:p>
        </p:txBody>
      </p:sp>
      <p:sp>
        <p:nvSpPr>
          <p:cNvPr id="6" name="Footer Placeholder 5"/>
          <p:cNvSpPr>
            <a:spLocks noGrp="1"/>
          </p:cNvSpPr>
          <p:nvPr>
            <p:ph type="ftr" idx="11"/>
          </p:nvPr>
        </p:nvSpPr>
        <p:spPr/>
        <p:txBody>
          <a:bodyPr/>
          <a:lstStyle>
            <a:lvl1pPr>
              <a:defRPr/>
            </a:lvl1pPr>
          </a:lstStyle>
          <a:p>
            <a:r>
              <a:rPr lang="en-GB"/>
              <a:t>Jonathan Segev, Intel corporation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March 2024</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March 2024</a:t>
            </a:r>
            <a:endParaRPr lang="en-GB"/>
          </a:p>
        </p:txBody>
      </p:sp>
      <p:sp>
        <p:nvSpPr>
          <p:cNvPr id="4" name="Footer Placeholder 3"/>
          <p:cNvSpPr>
            <a:spLocks noGrp="1"/>
          </p:cNvSpPr>
          <p:nvPr>
            <p:ph type="ftr" idx="11"/>
          </p:nvPr>
        </p:nvSpPr>
        <p:spPr/>
        <p:txBody>
          <a:bodyPr/>
          <a:lstStyle>
            <a:lvl1pPr>
              <a:defRPr/>
            </a:lvl1pPr>
          </a:lstStyle>
          <a:p>
            <a:r>
              <a:rPr lang="en-GB"/>
              <a:t>Jonathan Segev, Intel corporation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March 2024</a:t>
            </a:r>
            <a:endParaRPr lang="en-GB"/>
          </a:p>
        </p:txBody>
      </p:sp>
      <p:sp>
        <p:nvSpPr>
          <p:cNvPr id="3" name="Footer Placeholder 2"/>
          <p:cNvSpPr>
            <a:spLocks noGrp="1"/>
          </p:cNvSpPr>
          <p:nvPr>
            <p:ph type="ftr" idx="11"/>
          </p:nvPr>
        </p:nvSpPr>
        <p:spPr/>
        <p:txBody>
          <a:bodyPr/>
          <a:lstStyle>
            <a:lvl1pPr>
              <a:defRPr/>
            </a:lvl1pPr>
          </a:lstStyle>
          <a:p>
            <a:r>
              <a:rPr lang="en-GB"/>
              <a:t>Jonathan Segev, Intel corporation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March 2024</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March 2024</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March 2024</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802.11-24/219r5</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7.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8" Type="http://schemas.openxmlformats.org/officeDocument/2006/relationships/hyperlink" Target="http://www.ieee802.org/devdocs.shtml" TargetMode="External"/><Relationship Id="rId3" Type="http://schemas.openxmlformats.org/officeDocument/2006/relationships/hyperlink" Target="https://mentor.ieee.org/802-ec/dcn/17/ec-17-0120-29-0PNP-ieee-802-lmsc-chairs-guidelines.pdf" TargetMode="External"/><Relationship Id="rId7" Type="http://schemas.openxmlformats.org/officeDocument/2006/relationships/hyperlink" Target="http://www.ieee802.org/11/Rules/rules.shtml" TargetMode="External"/><Relationship Id="rId2" Type="http://schemas.openxmlformats.org/officeDocument/2006/relationships/hyperlink" Target="http://standards.ieee.org/board/aud/LMSC.pdf" TargetMode="External"/><Relationship Id="rId1" Type="http://schemas.openxmlformats.org/officeDocument/2006/relationships/slideLayout" Target="../slideLayouts/slideLayout2.xml"/><Relationship Id="rId6" Type="http://schemas.openxmlformats.org/officeDocument/2006/relationships/hyperlink" Target="https://mentor.ieee.org/802-ec/dcn/17/ec-17-0093-05-0PNP-ieee-802-participation-slide-ppt.ppt" TargetMode="External"/><Relationship Id="rId5" Type="http://schemas.openxmlformats.org/officeDocument/2006/relationships/hyperlink" Target="http://grouper.ieee.org/groups/802/PNP/approved/IEEE_802_LMSC_OM_approved_120725.pdf" TargetMode="External"/><Relationship Id="rId4" Type="http://schemas.openxmlformats.org/officeDocument/2006/relationships/hyperlink" Target="http://www.ieee802.org/PNP/approved/IEEE_802_WG_PandP_v19.pdf" TargetMode="Externa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chart" Target="../charts/char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chart" Target="../charts/chart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imat.ieee.org/" TargetMode="External"/><Relationship Id="rId2" Type="http://schemas.openxmlformats.org/officeDocument/2006/relationships/hyperlink" Target="https://cvent.me/PE85XZ" TargetMode="External"/><Relationship Id="rId1" Type="http://schemas.openxmlformats.org/officeDocument/2006/relationships/slideLayout" Target="../slideLayouts/slideLayout2.xml"/><Relationship Id="rId4" Type="http://schemas.openxmlformats.org/officeDocument/2006/relationships/hyperlink" Target="https://imat.ieee.org/sp7200043/attendance-log?p=4619000005&amp;t=47200043" TargetMode="Externa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grouper.ieee.org/groups/802/11/" TargetMode="External"/><Relationship Id="rId2" Type="http://schemas.openxmlformats.org/officeDocument/2006/relationships/hyperlink" Target="https://mentor.ieee.org/802.11/documents" TargetMode="Externa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657947" y="692696"/>
            <a:ext cx="10547351"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TGbk</a:t>
            </a:r>
            <a:r>
              <a:rPr lang="en-US" altLang="en-US" dirty="0"/>
              <a:t> Next Generation Positioning </a:t>
            </a:r>
            <a:br>
              <a:rPr lang="en-US" altLang="en-US" dirty="0"/>
            </a:br>
            <a:r>
              <a:rPr lang="en-US" altLang="en-US" dirty="0"/>
              <a:t>Agenda for the March Plenary Meeting and </a:t>
            </a:r>
            <a:br>
              <a:rPr lang="en-US" altLang="en-US" dirty="0"/>
            </a:br>
            <a:r>
              <a:rPr lang="en-US" altLang="en-US" dirty="0"/>
              <a:t>the Following Telecons</a:t>
            </a:r>
            <a:endParaRPr lang="en-GB" dirty="0"/>
          </a:p>
        </p:txBody>
      </p:sp>
      <p:sp>
        <p:nvSpPr>
          <p:cNvPr id="3074" name="Rectangle 2"/>
          <p:cNvSpPr>
            <a:spLocks noGrp="1" noChangeArrowheads="1"/>
          </p:cNvSpPr>
          <p:nvPr>
            <p:ph type="subTitle" idx="1"/>
          </p:nvPr>
        </p:nvSpPr>
        <p:spPr>
          <a:xfrm>
            <a:off x="1526118" y="2313254"/>
            <a:ext cx="8534400" cy="381001"/>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2024-03-14</a:t>
            </a:r>
          </a:p>
        </p:txBody>
      </p:sp>
      <p:sp>
        <p:nvSpPr>
          <p:cNvPr id="6" name="Date Placeholder 3"/>
          <p:cNvSpPr>
            <a:spLocks noGrp="1"/>
          </p:cNvSpPr>
          <p:nvPr>
            <p:ph type="dt" idx="10"/>
          </p:nvPr>
        </p:nvSpPr>
        <p:spPr/>
        <p:txBody>
          <a:bodyPr/>
          <a:lstStyle/>
          <a:p>
            <a:r>
              <a:rPr lang="en-US"/>
              <a:t>March 2024</a:t>
            </a:r>
            <a:endParaRPr lang="en-GB" dirty="0"/>
          </a:p>
        </p:txBody>
      </p:sp>
      <p:sp>
        <p:nvSpPr>
          <p:cNvPr id="7" name="Footer Placeholder 4"/>
          <p:cNvSpPr>
            <a:spLocks noGrp="1"/>
          </p:cNvSpPr>
          <p:nvPr>
            <p:ph type="ftr" idx="11"/>
          </p:nvPr>
        </p:nvSpPr>
        <p:spPr/>
        <p:txBody>
          <a:bodyPr/>
          <a:lstStyle/>
          <a:p>
            <a:r>
              <a:rPr lang="en-GB"/>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227500754"/>
              </p:ext>
            </p:extLst>
          </p:nvPr>
        </p:nvGraphicFramePr>
        <p:xfrm>
          <a:off x="927100" y="3267075"/>
          <a:ext cx="10547350" cy="2474913"/>
        </p:xfrm>
        <a:graphic>
          <a:graphicData uri="http://schemas.openxmlformats.org/presentationml/2006/ole">
            <mc:AlternateContent xmlns:mc="http://schemas.openxmlformats.org/markup-compatibility/2006">
              <mc:Choice xmlns:v="urn:schemas-microsoft-com:vml" Requires="v">
                <p:oleObj name="Document" r:id="rId3" imgW="10827425" imgH="2539515" progId="Word.Document.8">
                  <p:embed/>
                </p:oleObj>
              </mc:Choice>
              <mc:Fallback>
                <p:oleObj name="Document" r:id="rId3" imgW="10827425" imgH="2539515" progId="Word.Document.8">
                  <p:embed/>
                  <p:pic>
                    <p:nvPicPr>
                      <p:cNvPr id="3075" name="Object 3"/>
                      <p:cNvPicPr>
                        <a:picLocks noChangeAspect="1" noChangeArrowheads="1"/>
                      </p:cNvPicPr>
                      <p:nvPr/>
                    </p:nvPicPr>
                    <p:blipFill>
                      <a:blip r:embed="rId4"/>
                      <a:srcRect/>
                      <a:stretch>
                        <a:fillRect/>
                      </a:stretch>
                    </p:blipFill>
                    <p:spPr bwMode="auto">
                      <a:xfrm>
                        <a:off x="927100" y="3267075"/>
                        <a:ext cx="10547350" cy="2474913"/>
                      </a:xfrm>
                      <a:prstGeom prst="rect">
                        <a:avLst/>
                      </a:prstGeom>
                      <a:noFill/>
                    </p:spPr>
                  </p:pic>
                </p:oleObj>
              </mc:Fallback>
            </mc:AlternateContent>
          </a:graphicData>
        </a:graphic>
      </p:graphicFrame>
      <p:sp>
        <p:nvSpPr>
          <p:cNvPr id="3076" name="Rectangle 4"/>
          <p:cNvSpPr>
            <a:spLocks noChangeArrowheads="1"/>
          </p:cNvSpPr>
          <p:nvPr/>
        </p:nvSpPr>
        <p:spPr bwMode="auto">
          <a:xfrm>
            <a:off x="929217" y="2780928"/>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b="1" dirty="0">
                <a:solidFill>
                  <a:srgbClr val="000000"/>
                </a:solidFill>
              </a:rPr>
              <a:t>Authors</a:t>
            </a:r>
            <a:r>
              <a:rPr lang="en-GB" sz="2000" dirty="0">
                <a:solidFill>
                  <a:srgbClr val="000000"/>
                </a:solidFill>
              </a:rPr>
              <a:t>:</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551384" y="1751015"/>
            <a:ext cx="11305255" cy="4343400"/>
          </a:xfrm>
        </p:spPr>
        <p:txBody>
          <a:bodyPr/>
          <a:lstStyle/>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Cause an LOA to be submitted to the IEEE-SA (patcom@ieee.org);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Provide the chair of this group with the identity of the holder(s) of any and all such claims as soon as possible;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Speak up now and respond to this Call for Potentially Essential Patents</a:t>
            </a:r>
          </a:p>
          <a:p>
            <a:pPr marL="0" lvl="0" indent="0" defTabSz="914400" eaLnBrk="0" hangingPunct="0">
              <a:spcBef>
                <a:spcPct val="20000"/>
              </a:spcBef>
              <a:buClr>
                <a:srgbClr val="CC3300"/>
              </a:buClr>
              <a:buSzPct val="50000"/>
              <a:defRPr/>
            </a:pPr>
            <a:endParaRPr lang="en-US" altLang="en-US" sz="900" b="0" dirty="0">
              <a:latin typeface="Calibri" pitchFamily="34" charset="0"/>
              <a:cs typeface="Calibri" pitchFamily="34" charset="0"/>
            </a:endParaRPr>
          </a:p>
          <a:p>
            <a:pPr marL="0" lvl="0" indent="0" defTabSz="914400" eaLnBrk="0" hangingPunct="0">
              <a:spcBef>
                <a:spcPct val="20000"/>
              </a:spcBef>
              <a:buClr>
                <a:srgbClr val="CC3300"/>
              </a:buClr>
              <a:buSzPct val="50000"/>
              <a:defRPr/>
            </a:pPr>
            <a:r>
              <a:rPr lang="en-US" altLang="en-US" b="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b="0" dirty="0">
                <a:latin typeface="Calibri" pitchFamily="34" charset="0"/>
                <a:cs typeface="Calibri" pitchFamily="34" charset="0"/>
              </a:rPr>
            </a:br>
            <a:endParaRPr lang="en-US" altLang="en-US" dirty="0">
              <a:latin typeface="Calibri" pitchFamily="34" charset="0"/>
              <a:cs typeface="Calibri"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2024</a:t>
            </a:r>
            <a:endParaRPr lang="en-GB" dirty="0"/>
          </a:p>
        </p:txBody>
      </p:sp>
      <p:sp>
        <p:nvSpPr>
          <p:cNvPr id="7" name="Text Box 6">
            <a:extLst>
              <a:ext uri="{FF2B5EF4-FFF2-40B4-BE49-F238E27FC236}">
                <a16:creationId xmlns:a16="http://schemas.microsoft.com/office/drawing/2014/main" id="{2C8EC4BB-F0DF-4A88-A78D-DDB80DCE3215}"/>
              </a:ext>
            </a:extLst>
          </p:cNvPr>
          <p:cNvSpPr txBox="1">
            <a:spLocks noChangeArrowheads="1"/>
          </p:cNvSpPr>
          <p:nvPr/>
        </p:nvSpPr>
        <p:spPr bwMode="auto">
          <a:xfrm>
            <a:off x="10799235" y="6094415"/>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36529634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14401" y="1751015"/>
            <a:ext cx="10361084" cy="4343400"/>
          </a:xfrm>
        </p:spPr>
        <p:txBody>
          <a:bodyPr/>
          <a:lstStyle/>
          <a:p>
            <a:pPr lvl="0"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lvl="0" algn="ctr" defTabSz="914400" eaLnBrk="0" hangingPunct="0">
              <a:lnSpc>
                <a:spcPct val="80000"/>
              </a:lnSpc>
              <a:spcBef>
                <a:spcPct val="20000"/>
              </a:spcBef>
              <a:buClr>
                <a:srgbClr val="CC3300"/>
              </a:buClr>
              <a:buSzPct val="50000"/>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lvl="0" algn="ctr" defTabSz="914400" eaLnBrk="0" hangingPunct="0">
              <a:lnSpc>
                <a:spcPct val="80000"/>
              </a:lnSpc>
              <a:spcBef>
                <a:spcPct val="20000"/>
              </a:spcBef>
              <a:buClr>
                <a:srgbClr val="CC3300"/>
              </a:buClr>
              <a:buSzPct val="50000"/>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a:t>
            </a:r>
            <a:r>
              <a:rPr lang="en-US" altLang="en-US" sz="1400" dirty="0">
                <a:latin typeface="Calibri" panose="020F0502020204030204" pitchFamily="34" charset="0"/>
                <a:cs typeface="Calibri" panose="020F0502020204030204" pitchFamily="34" charset="0"/>
                <a:hlinkClick r:id="rId2"/>
              </a:rPr>
              <a:t>http://standards.ieee.org/develop/policies/antitrust.pdf</a:t>
            </a:r>
            <a:r>
              <a:rPr lang="en-US" altLang="en-US" sz="1400" dirty="0">
                <a:latin typeface="Calibri" panose="020F0502020204030204" pitchFamily="34" charset="0"/>
                <a:cs typeface="Calibri" panose="020F0502020204030204" pitchFamily="34" charset="0"/>
              </a:rPr>
              <a:t> </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2024</a:t>
            </a:r>
            <a:endParaRPr lang="en-GB" dirty="0"/>
          </a:p>
        </p:txBody>
      </p:sp>
      <p:sp>
        <p:nvSpPr>
          <p:cNvPr id="7" name="Text Box 7">
            <a:extLst>
              <a:ext uri="{FF2B5EF4-FFF2-40B4-BE49-F238E27FC236}">
                <a16:creationId xmlns:a16="http://schemas.microsoft.com/office/drawing/2014/main" id="{6EE376DF-B823-47B7-9BF4-6E97CA5FB19A}"/>
              </a:ext>
            </a:extLst>
          </p:cNvPr>
          <p:cNvSpPr txBox="1">
            <a:spLocks noChangeArrowheads="1"/>
          </p:cNvSpPr>
          <p:nvPr/>
        </p:nvSpPr>
        <p:spPr bwMode="auto">
          <a:xfrm>
            <a:off x="10704512" y="6084121"/>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6493800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p:txBody>
          <a:body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2"/>
              </a:rPr>
              <a:t>http://standards.ieee.org/develop/policies/bylaws/sect6-7.html#6</a:t>
            </a:r>
            <a:r>
              <a:rPr lang="en-US" altLang="en-US" sz="1600" b="1" dirty="0">
                <a:solidFill>
                  <a:schemeClr val="tx1"/>
                </a:solidFill>
                <a:latin typeface="Calibri" panose="020F0502020204030204" pitchFamily="34" charset="0"/>
                <a:cs typeface="Calibri" panose="020F0502020204030204" pitchFamily="34" charset="0"/>
              </a:rPr>
              <a:t>) </a:t>
            </a:r>
          </a:p>
          <a:p>
            <a:pPr marL="914400" lvl="2" indent="0">
              <a:lnSpc>
                <a:spcPct val="90000"/>
              </a:lnSpc>
              <a:buSzPct val="150000"/>
            </a:pP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3"/>
              </a:rPr>
              <a:t>http://standards.ieee.org/develop/policies/opman/sect6.html#6.3</a:t>
            </a:r>
            <a:r>
              <a:rPr lang="en-US" altLang="en-US" sz="1600" b="1" dirty="0">
                <a:solidFill>
                  <a:schemeClr val="tx1"/>
                </a:solidFill>
                <a:latin typeface="Calibri" panose="020F0502020204030204" pitchFamily="34" charset="0"/>
                <a:cs typeface="Calibri" panose="020F0502020204030204" pitchFamily="34" charset="0"/>
              </a:rPr>
              <a:t>) </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4"/>
              </a:rPr>
              <a:t>http://standards.ieee.org/about/sasb/patcom/materials.htm</a:t>
            </a:r>
            <a:r>
              <a:rPr lang="en-US" altLang="en-US" b="1" i="1" dirty="0">
                <a:solidFill>
                  <a:schemeClr val="tx1"/>
                </a:solidFill>
                <a:latin typeface="Calibri" panose="020F0502020204030204" pitchFamily="34" charset="0"/>
                <a:cs typeface="Calibri" panose="020F0502020204030204" pitchFamily="34" charset="0"/>
              </a:rPr>
              <a:t> </a:t>
            </a: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a:t>
            </a:r>
            <a:r>
              <a:rPr lang="en-US" altLang="en-US" sz="2800" b="1" dirty="0">
                <a:solidFill>
                  <a:schemeClr val="tx1"/>
                </a:solidFill>
                <a:latin typeface="Calibri" panose="020F0502020204030204" pitchFamily="34" charset="0"/>
                <a:cs typeface="Calibri" panose="020F0502020204030204" pitchFamily="34" charset="0"/>
              </a:rPr>
              <a:t>If you have questions, contact the IEEE-SA Standards Board Patent Committee Administrator at patcom@ieee.org</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2024</a:t>
            </a:r>
            <a:endParaRPr lang="en-GB" dirty="0"/>
          </a:p>
        </p:txBody>
      </p:sp>
      <p:sp>
        <p:nvSpPr>
          <p:cNvPr id="7" name="Text Box 7">
            <a:extLst>
              <a:ext uri="{FF2B5EF4-FFF2-40B4-BE49-F238E27FC236}">
                <a16:creationId xmlns:a16="http://schemas.microsoft.com/office/drawing/2014/main" id="{2BD2B973-A9A5-4E5A-BD4B-E53956EE2E16}"/>
              </a:ext>
            </a:extLst>
          </p:cNvPr>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716215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69381D-498F-4C09-A385-5E7B21EFC3D5}"/>
              </a:ext>
            </a:extLst>
          </p:cNvPr>
          <p:cNvSpPr>
            <a:spLocks noGrp="1"/>
          </p:cNvSpPr>
          <p:nvPr>
            <p:ph type="title"/>
          </p:nvPr>
        </p:nvSpPr>
        <p:spPr/>
        <p:txBody>
          <a:bodyPr/>
          <a:lstStyle/>
          <a:p>
            <a:r>
              <a:rPr lang="en-US" altLang="en-US" dirty="0"/>
              <a:t>Instructions for Chairs of </a:t>
            </a:r>
            <a:br>
              <a:rPr lang="en-US" altLang="en-US" dirty="0"/>
            </a:br>
            <a:r>
              <a:rPr lang="en-US" altLang="en-US" dirty="0"/>
              <a:t>standards development activities</a:t>
            </a:r>
            <a:endParaRPr lang="en-US" dirty="0"/>
          </a:p>
        </p:txBody>
      </p:sp>
      <p:sp>
        <p:nvSpPr>
          <p:cNvPr id="3" name="Content Placeholder 2">
            <a:extLst>
              <a:ext uri="{FF2B5EF4-FFF2-40B4-BE49-F238E27FC236}">
                <a16:creationId xmlns:a16="http://schemas.microsoft.com/office/drawing/2014/main" id="{FCC9B7F8-4564-4C97-B98D-59A952A879D7}"/>
              </a:ext>
            </a:extLst>
          </p:cNvPr>
          <p:cNvSpPr>
            <a:spLocks noGrp="1"/>
          </p:cNvSpPr>
          <p:nvPr>
            <p:ph idx="1"/>
          </p:nvPr>
        </p:nvSpPr>
        <p:spPr/>
        <p:txBody>
          <a:bodyPr/>
          <a:lstStyle/>
          <a:p>
            <a:pPr>
              <a:spcBef>
                <a:spcPts val="0"/>
              </a:spcBef>
              <a:spcAft>
                <a:spcPts val="0"/>
              </a:spcAft>
              <a:buClrTx/>
              <a:buSzPct val="120000"/>
              <a:buFont typeface="Arial" panose="020B0604020202020204" pitchFamily="34" charset="0"/>
              <a:buChar char="•"/>
            </a:pPr>
            <a:r>
              <a:rPr lang="en-US" altLang="en-US" sz="2133" dirty="0">
                <a:latin typeface="Montserrat" panose="00000500000000000000" pitchFamily="2" charset="0"/>
                <a:cs typeface="Calibri" pitchFamily="34" charset="0"/>
              </a:rPr>
              <a:t>At the beginning of each standards development meeting the chair or a designee is to:</a:t>
            </a:r>
          </a:p>
          <a:p>
            <a:pPr marL="714375" lvl="2" indent="-342900">
              <a:buSzPct val="150000"/>
              <a:buFont typeface="Arial" panose="020B0604020202020204" pitchFamily="34" charset="0"/>
              <a:buChar char="•"/>
            </a:pPr>
            <a:r>
              <a:rPr lang="en-US" altLang="en-US" sz="1867" dirty="0"/>
              <a:t>Show the following slides (or provide them beforehand)</a:t>
            </a:r>
          </a:p>
          <a:p>
            <a:pPr marL="714375" lvl="2" indent="-342900">
              <a:buSzPct val="150000"/>
              <a:buFont typeface="Arial" panose="020B0604020202020204" pitchFamily="34" charset="0"/>
              <a:buChar char="•"/>
            </a:pPr>
            <a:r>
              <a:rPr lang="en-US" altLang="en-US" sz="1867" dirty="0"/>
              <a:t>Advise the standards development group participants that: </a:t>
            </a:r>
          </a:p>
          <a:p>
            <a:pPr marL="714375" lvl="2" indent="-342900">
              <a:buSzPct val="150000"/>
              <a:buFont typeface="Arial" panose="020B0604020202020204" pitchFamily="34" charset="0"/>
              <a:buChar char="•"/>
            </a:pPr>
            <a:r>
              <a:rPr lang="en-US" altLang="en-US" sz="1867" dirty="0"/>
              <a:t>IEEE SA’s copyright policy is described in Clause 7 of the IEEE SA Standards Board Bylaws and Clause 6.1 of the IEEE SA Standards Board Operations Manual;</a:t>
            </a:r>
          </a:p>
          <a:p>
            <a:pPr marL="714375" lvl="2" indent="-342900">
              <a:buSzPct val="150000"/>
              <a:buFont typeface="Arial" panose="020B0604020202020204" pitchFamily="34" charset="0"/>
              <a:buChar char="•"/>
            </a:pPr>
            <a:r>
              <a:rPr lang="en-US" altLang="en-US" sz="1867" dirty="0"/>
              <a:t>Any material submitted during standards development, whether verbal, recorded, or in written form, is a Contribution and shall comply with the IEEE SA Copyright Policy; </a:t>
            </a:r>
          </a:p>
          <a:p>
            <a:pPr marL="714375" lvl="2" indent="-342900">
              <a:buSzPct val="150000"/>
              <a:buFont typeface="Arial" panose="020B0604020202020204" pitchFamily="34" charset="0"/>
              <a:buChar char="•"/>
            </a:pPr>
            <a:r>
              <a:rPr lang="en-US" altLang="en-US" sz="1867" dirty="0"/>
              <a:t>Instruct the Secretary to record in the minutes of the relevant meeting: </a:t>
            </a:r>
          </a:p>
          <a:p>
            <a:pPr marL="714375" lvl="2" indent="-342900">
              <a:buSzPct val="150000"/>
              <a:buFont typeface="Arial" panose="020B0604020202020204" pitchFamily="34" charset="0"/>
              <a:buChar char="•"/>
            </a:pPr>
            <a:r>
              <a:rPr lang="en-US" altLang="en-US" sz="1867" dirty="0"/>
              <a:t>That the foregoing information was provided and that the copyright slides were shown (or provided beforehand). </a:t>
            </a:r>
          </a:p>
          <a:p>
            <a:endParaRPr lang="en-US" dirty="0"/>
          </a:p>
        </p:txBody>
      </p:sp>
      <p:sp>
        <p:nvSpPr>
          <p:cNvPr id="4" name="Slide Number Placeholder 3">
            <a:extLst>
              <a:ext uri="{FF2B5EF4-FFF2-40B4-BE49-F238E27FC236}">
                <a16:creationId xmlns:a16="http://schemas.microsoft.com/office/drawing/2014/main" id="{C4C408C7-984E-4847-B383-5EA6A6453288}"/>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6A5591B6-54E4-4223-8222-2A70F3CAF68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A7920B7-5FE0-48DA-BAD8-840E92CF33D9}"/>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5556630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0C00A3-DB52-46F6-8BA3-8C6D8FF5DEBE}"/>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0CC06F6C-0FB2-4558-ABFA-963A2CE51776}"/>
              </a:ext>
            </a:extLst>
          </p:cNvPr>
          <p:cNvSpPr>
            <a:spLocks noGrp="1"/>
          </p:cNvSpPr>
          <p:nvPr>
            <p:ph idx="1"/>
          </p:nvPr>
        </p:nvSpPr>
        <p:spPr/>
        <p:txBody>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a:p>
            <a:endParaRPr lang="en-US" dirty="0"/>
          </a:p>
        </p:txBody>
      </p:sp>
      <p:sp>
        <p:nvSpPr>
          <p:cNvPr id="4" name="Slide Number Placeholder 3">
            <a:extLst>
              <a:ext uri="{FF2B5EF4-FFF2-40B4-BE49-F238E27FC236}">
                <a16:creationId xmlns:a16="http://schemas.microsoft.com/office/drawing/2014/main" id="{A2CB711C-7186-4CEE-93A2-5B6066F641EB}"/>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902AB1CD-967A-4C97-BD34-D9BC1AF6A29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DC4397C-3B7B-4F45-BF1C-6EA5A0FA6867}"/>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29739136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A867B5-056F-4B22-A63A-98560D29CB8B}"/>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7671ACA1-CCAE-47EC-BBF1-CCE10AC9F0D1}"/>
              </a:ext>
            </a:extLst>
          </p:cNvPr>
          <p:cNvSpPr>
            <a:spLocks noGrp="1"/>
          </p:cNvSpPr>
          <p:nvPr>
            <p:ph idx="1"/>
          </p:nvPr>
        </p:nvSpPr>
        <p:spPr>
          <a:xfrm>
            <a:off x="914401" y="1700809"/>
            <a:ext cx="10361084" cy="4393606"/>
          </a:xfrm>
        </p:spPr>
        <p:txBody>
          <a:bodyPr/>
          <a:lstStyle/>
          <a:p>
            <a:pPr marL="400050">
              <a:buSzPct val="150000"/>
              <a:buFont typeface="Arial" panose="020B0604020202020204" pitchFamily="34" charset="0"/>
              <a:buChar char="•"/>
            </a:pPr>
            <a:r>
              <a:rPr lang="en-US" sz="1800" dirty="0"/>
              <a:t>The IEEE SA Copyright Policy is described in the IEEE SA Standards Board Bylaws and IEEE SA Standards Board Operations Manual”</a:t>
            </a:r>
          </a:p>
          <a:p>
            <a:pPr marL="800100" lvl="1">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sz="1600" dirty="0">
                <a:hlinkClick r:id="rId2"/>
              </a:rPr>
              <a:t>https://standards.ieee.org/about/policies/bylaws/sect6-7.html#7</a:t>
            </a:r>
            <a:br>
              <a:rPr lang="en-US" sz="1600" dirty="0"/>
            </a:br>
            <a:r>
              <a:rPr lang="en-US" sz="1800" dirty="0"/>
              <a:t>	Clause 6.1 of the IEEE SA Standards Board Operations Manual</a:t>
            </a:r>
            <a:br>
              <a:rPr lang="en-US" sz="1800" dirty="0"/>
            </a:br>
            <a:r>
              <a:rPr lang="en-US" sz="1800" dirty="0"/>
              <a:t>	</a:t>
            </a:r>
            <a:r>
              <a:rPr lang="en-US" sz="1600" dirty="0">
                <a:hlinkClick r:id="rId3"/>
              </a:rPr>
              <a:t>https://standards.ieee.org/about/policies/opman/sect6.html</a:t>
            </a:r>
            <a:endParaRPr lang="en-US" sz="1600" dirty="0"/>
          </a:p>
          <a:p>
            <a:pPr marL="400050">
              <a:buSzPct val="150000"/>
              <a:buFont typeface="Arial" panose="020B0604020202020204" pitchFamily="34" charset="0"/>
              <a:buChar char="•"/>
            </a:pPr>
            <a:r>
              <a:rPr lang="en-US" sz="1800" dirty="0"/>
              <a:t>IEEE SA Copyright Permission</a:t>
            </a:r>
          </a:p>
          <a:p>
            <a:pPr marL="800100" lvl="1">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400050">
              <a:buSzPct val="150000"/>
              <a:buFont typeface="Arial" panose="020B0604020202020204" pitchFamily="34" charset="0"/>
              <a:buChar char="•"/>
            </a:pPr>
            <a:r>
              <a:rPr lang="en-US" sz="1800" dirty="0"/>
              <a:t>IEEE SA Copyright FAQs</a:t>
            </a:r>
          </a:p>
          <a:p>
            <a:pPr marL="800100" lvl="1">
              <a:buSzPct val="150000"/>
              <a:buFont typeface="Arial" panose="020B0604020202020204" pitchFamily="34" charset="0"/>
              <a:buChar char="•"/>
            </a:pPr>
            <a:r>
              <a:rPr lang="en-US" sz="1600" dirty="0">
                <a:hlinkClick r:id="rId5"/>
              </a:rPr>
              <a:t>http://standards.ieee.org/faqs/copyrights.html/</a:t>
            </a:r>
            <a:endParaRPr lang="en-US" sz="1600" dirty="0"/>
          </a:p>
          <a:p>
            <a:pPr marL="400050">
              <a:buSzPct val="150000"/>
              <a:buFont typeface="Arial" panose="020B0604020202020204" pitchFamily="34" charset="0"/>
              <a:buChar char="•"/>
            </a:pPr>
            <a:r>
              <a:rPr lang="en-US" sz="1800" dirty="0"/>
              <a:t>IEEE SA Best Practices for IEEE Standards Development </a:t>
            </a:r>
          </a:p>
          <a:p>
            <a:pPr marL="800100" lvl="1">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400050">
              <a:buSzPct val="150000"/>
              <a:buFont typeface="Arial" panose="020B0604020202020204" pitchFamily="34" charset="0"/>
              <a:buChar char="•"/>
            </a:pPr>
            <a:r>
              <a:rPr lang="en-US" sz="1800" dirty="0"/>
              <a:t>Distribution of Draft Standards (see 6.1.3 of the SASB Operations Manual)</a:t>
            </a:r>
          </a:p>
          <a:p>
            <a:pPr marL="800100" lvl="1">
              <a:buSzPct val="150000"/>
              <a:buFont typeface="Arial" panose="020B0604020202020204" pitchFamily="34" charset="0"/>
              <a:buChar char="•"/>
            </a:pPr>
            <a:r>
              <a:rPr lang="en-US" sz="1600" dirty="0">
                <a:hlinkClick r:id="rId3"/>
              </a:rPr>
              <a:t>https://standards.ieee.org/about/policies/opman/sect6.html</a:t>
            </a:r>
            <a:endParaRPr lang="en-US" sz="1600" dirty="0"/>
          </a:p>
          <a:p>
            <a:pPr marL="1200150" lvl="2" indent="-285750">
              <a:buSzPct val="150000"/>
              <a:buFont typeface="Arial" panose="020B0604020202020204" pitchFamily="34" charset="0"/>
              <a:buChar char="•"/>
            </a:pPr>
            <a:endParaRPr lang="en-US" altLang="en-US" sz="1600" dirty="0"/>
          </a:p>
          <a:p>
            <a:endParaRPr lang="en-US" dirty="0"/>
          </a:p>
        </p:txBody>
      </p:sp>
      <p:sp>
        <p:nvSpPr>
          <p:cNvPr id="4" name="Slide Number Placeholder 3">
            <a:extLst>
              <a:ext uri="{FF2B5EF4-FFF2-40B4-BE49-F238E27FC236}">
                <a16:creationId xmlns:a16="http://schemas.microsoft.com/office/drawing/2014/main" id="{0244AEF8-B7C8-4DB3-9F05-59E54AA53D93}"/>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02D09226-2F44-4C45-81F3-123E0BBC550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3F1F8B9-0E84-4058-9F56-76BABF9321DE}"/>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26378857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D5DEE-C8DA-4C6B-8BED-5EA3EF765966}"/>
              </a:ext>
            </a:extLst>
          </p:cNvPr>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a:extLst>
              <a:ext uri="{FF2B5EF4-FFF2-40B4-BE49-F238E27FC236}">
                <a16:creationId xmlns:a16="http://schemas.microsoft.com/office/drawing/2014/main" id="{7C9C6ED2-3037-4E43-8F84-9580D81E57F4}"/>
              </a:ext>
            </a:extLst>
          </p:cNvPr>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a:p>
            <a:endParaRPr lang="en-US" dirty="0"/>
          </a:p>
        </p:txBody>
      </p:sp>
      <p:sp>
        <p:nvSpPr>
          <p:cNvPr id="4" name="Slide Number Placeholder 3">
            <a:extLst>
              <a:ext uri="{FF2B5EF4-FFF2-40B4-BE49-F238E27FC236}">
                <a16:creationId xmlns:a16="http://schemas.microsoft.com/office/drawing/2014/main" id="{EE6641B8-FC1C-4C01-BDA8-2FDEE38EE1EC}"/>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F8DECA6E-672A-4DCF-8287-9FDE96C3C22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7C40B0B-DEA2-4E68-BDD5-D6DC977CCFFE}"/>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40728732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F40E08-CCA3-4D3E-AEAE-A7FACF56B421}"/>
              </a:ext>
            </a:extLst>
          </p:cNvPr>
          <p:cNvSpPr>
            <a:spLocks noGrp="1"/>
          </p:cNvSpPr>
          <p:nvPr>
            <p:ph type="title"/>
          </p:nvPr>
        </p:nvSpPr>
        <p:spPr>
          <a:xfrm>
            <a:off x="914401" y="685801"/>
            <a:ext cx="10361084" cy="798983"/>
          </a:xfrm>
        </p:spPr>
        <p:txBody>
          <a:bodyPr/>
          <a:lstStyle/>
          <a:p>
            <a:r>
              <a:rPr lang="en-US" sz="2800" dirty="0"/>
              <a:t>Participants in the IEEE-SA “individual process” shall</a:t>
            </a:r>
            <a:br>
              <a:rPr lang="en-US" sz="2800" dirty="0"/>
            </a:br>
            <a:r>
              <a:rPr lang="en-US" sz="2800" dirty="0"/>
              <a:t>act independently of others, including employers</a:t>
            </a:r>
          </a:p>
        </p:txBody>
      </p:sp>
      <p:sp>
        <p:nvSpPr>
          <p:cNvPr id="3" name="Content Placeholder 2">
            <a:extLst>
              <a:ext uri="{FF2B5EF4-FFF2-40B4-BE49-F238E27FC236}">
                <a16:creationId xmlns:a16="http://schemas.microsoft.com/office/drawing/2014/main" id="{F526F47A-3B9D-4696-A759-6B3DFB860B77}"/>
              </a:ext>
            </a:extLst>
          </p:cNvPr>
          <p:cNvSpPr>
            <a:spLocks noGrp="1"/>
          </p:cNvSpPr>
          <p:nvPr>
            <p:ph idx="1"/>
          </p:nvPr>
        </p:nvSpPr>
        <p:spPr>
          <a:xfrm>
            <a:off x="914401" y="1700809"/>
            <a:ext cx="10361084" cy="4393606"/>
          </a:xfrm>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a:p>
            <a:endParaRPr lang="en-US" dirty="0"/>
          </a:p>
        </p:txBody>
      </p:sp>
      <p:sp>
        <p:nvSpPr>
          <p:cNvPr id="4" name="Slide Number Placeholder 3">
            <a:extLst>
              <a:ext uri="{FF2B5EF4-FFF2-40B4-BE49-F238E27FC236}">
                <a16:creationId xmlns:a16="http://schemas.microsoft.com/office/drawing/2014/main" id="{59D86CC0-33BF-4C00-A7A4-C5103662E342}"/>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96261505-27DD-41D0-8E2B-B9D15FA0F58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FE19497-391C-4125-BC18-B393DE4B555B}"/>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339168806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2A7BD1-9BED-4378-8F03-6216A076641D}"/>
              </a:ext>
            </a:extLst>
          </p:cNvPr>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a:extLst>
              <a:ext uri="{FF2B5EF4-FFF2-40B4-BE49-F238E27FC236}">
                <a16:creationId xmlns:a16="http://schemas.microsoft.com/office/drawing/2014/main" id="{895D588B-82FF-4BB6-9D77-8D907E5547A7}"/>
              </a:ext>
            </a:extLst>
          </p:cNvPr>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a:p>
            <a:endParaRPr lang="en-US" dirty="0"/>
          </a:p>
        </p:txBody>
      </p:sp>
      <p:sp>
        <p:nvSpPr>
          <p:cNvPr id="4" name="Slide Number Placeholder 3">
            <a:extLst>
              <a:ext uri="{FF2B5EF4-FFF2-40B4-BE49-F238E27FC236}">
                <a16:creationId xmlns:a16="http://schemas.microsoft.com/office/drawing/2014/main" id="{2D1327A7-BCDD-471B-880B-68C5DC7672EC}"/>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28F3C2B7-DAF1-4549-9719-366CD8CE2C6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9DF7CC4-8212-49D5-BF5F-10757093C41C}"/>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195890080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7D9D7-C959-48E2-8347-87FB53507919}"/>
              </a:ext>
            </a:extLst>
          </p:cNvPr>
          <p:cNvSpPr>
            <a:spLocks noGrp="1"/>
          </p:cNvSpPr>
          <p:nvPr>
            <p:ph type="title"/>
          </p:nvPr>
        </p:nvSpPr>
        <p:spPr/>
        <p:txBody>
          <a:bodyPr/>
          <a:lstStyle/>
          <a:p>
            <a:r>
              <a:rPr lang="en-US" dirty="0"/>
              <a:t>IEEE SA Policy Documents</a:t>
            </a:r>
          </a:p>
        </p:txBody>
      </p:sp>
      <p:sp>
        <p:nvSpPr>
          <p:cNvPr id="3" name="Content Placeholder 2">
            <a:extLst>
              <a:ext uri="{FF2B5EF4-FFF2-40B4-BE49-F238E27FC236}">
                <a16:creationId xmlns:a16="http://schemas.microsoft.com/office/drawing/2014/main" id="{E82EEE88-48DE-4859-8699-DF7E4EC8F6ED}"/>
              </a:ext>
            </a:extLst>
          </p:cNvPr>
          <p:cNvSpPr>
            <a:spLocks noGrp="1"/>
          </p:cNvSpPr>
          <p:nvPr>
            <p:ph idx="1"/>
          </p:nvPr>
        </p:nvSpPr>
        <p:spPr>
          <a:xfrm>
            <a:off x="914401" y="1751013"/>
            <a:ext cx="10361084" cy="4343401"/>
          </a:xfrm>
        </p:spPr>
        <p:txBody>
          <a:bodyPr/>
          <a:lstStyle/>
          <a:p>
            <a:r>
              <a:rPr lang="en-US" dirty="0"/>
              <a:t>IEEE Code of Ethics</a:t>
            </a:r>
          </a:p>
          <a:p>
            <a:pPr lvl="1"/>
            <a:r>
              <a:rPr lang="en-US" dirty="0">
                <a:hlinkClick r:id="rId2"/>
              </a:rPr>
              <a:t>http://www.ieee.org/about/corporate/governance/p7-8.html</a:t>
            </a:r>
            <a:r>
              <a:rPr lang="en-US" dirty="0"/>
              <a:t> </a:t>
            </a:r>
          </a:p>
          <a:p>
            <a:r>
              <a:rPr lang="en-US" dirty="0"/>
              <a:t>IEEE Standards Association (IEEE-SA) Affiliation FAQ</a:t>
            </a:r>
          </a:p>
          <a:p>
            <a:pPr lvl="1"/>
            <a:r>
              <a:rPr lang="en-US" dirty="0">
                <a:hlinkClick r:id="rId3"/>
              </a:rPr>
              <a:t>http://standards.ieee.org/faqs/affiliation.html</a:t>
            </a:r>
            <a:r>
              <a:rPr lang="en-US" dirty="0"/>
              <a:t> </a:t>
            </a:r>
          </a:p>
          <a:p>
            <a:r>
              <a:rPr lang="en-US" dirty="0"/>
              <a:t>Antitrust and Competition Policy</a:t>
            </a:r>
          </a:p>
          <a:p>
            <a:pPr lvl="1"/>
            <a:r>
              <a:rPr lang="en-US" dirty="0">
                <a:hlinkClick r:id="rId4"/>
              </a:rPr>
              <a:t>http://standards.ieee.org/resources/antitrust-guidelines.pdf</a:t>
            </a:r>
            <a:r>
              <a:rPr lang="en-US" dirty="0"/>
              <a:t>  </a:t>
            </a:r>
            <a:endParaRPr lang="en-US" dirty="0">
              <a:hlinkClick r:id="rId5"/>
            </a:endParaRPr>
          </a:p>
          <a:p>
            <a:r>
              <a:rPr lang="en-US" dirty="0"/>
              <a:t>Letter of Assurance Form</a:t>
            </a:r>
          </a:p>
          <a:p>
            <a:pPr lvl="1"/>
            <a:r>
              <a:rPr lang="en-US" dirty="0">
                <a:hlinkClick r:id="rId6"/>
              </a:rPr>
              <a:t>http://standards.ieee.org/develop/policies/bylaws/sect6-7.html#loa</a:t>
            </a:r>
            <a:r>
              <a:rPr lang="en-US" dirty="0"/>
              <a:t> </a:t>
            </a:r>
          </a:p>
          <a:p>
            <a:pPr lvl="1"/>
            <a:r>
              <a:rPr lang="en-US" dirty="0">
                <a:hlinkClick r:id="rId5"/>
              </a:rPr>
              <a:t>https://development.standards.ieee.org/myproject/Public//mytools/mob/loa.pdf</a:t>
            </a:r>
          </a:p>
          <a:p>
            <a:r>
              <a:rPr lang="en-US" dirty="0"/>
              <a:t>IEEE-SA Patent Committee FAQ &amp; Patent slides</a:t>
            </a:r>
          </a:p>
          <a:p>
            <a:pPr lvl="1"/>
            <a:r>
              <a:rPr lang="en-US" dirty="0">
                <a:hlinkClick r:id="rId7"/>
              </a:rPr>
              <a:t>http://standards.ieee.org/board/pat/faq.pdf</a:t>
            </a:r>
            <a:r>
              <a:rPr lang="en-US" dirty="0"/>
              <a:t> and </a:t>
            </a:r>
            <a:r>
              <a:rPr lang="en-US" dirty="0">
                <a:hlinkClick r:id="rId5"/>
              </a:rPr>
              <a:t>http://standards.ieee.org/board/pat/pat-slideset.ppt</a:t>
            </a:r>
            <a:r>
              <a:rPr lang="en-US" dirty="0"/>
              <a:t> </a:t>
            </a:r>
          </a:p>
          <a:p>
            <a:pPr>
              <a:buNone/>
            </a:pPr>
            <a:endParaRPr lang="en-GB" sz="1200" dirty="0"/>
          </a:p>
          <a:p>
            <a:endParaRPr lang="en-US" dirty="0"/>
          </a:p>
        </p:txBody>
      </p:sp>
      <p:sp>
        <p:nvSpPr>
          <p:cNvPr id="4" name="Slide Number Placeholder 3">
            <a:extLst>
              <a:ext uri="{FF2B5EF4-FFF2-40B4-BE49-F238E27FC236}">
                <a16:creationId xmlns:a16="http://schemas.microsoft.com/office/drawing/2014/main" id="{860BF99C-1593-4E31-B040-51A5B30284AC}"/>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BBAD4E8E-71BA-45BE-9C0D-60E8520D27E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3E165B6-163C-4F2F-A330-74EE3956B570}"/>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21935525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3600" dirty="0">
                <a:cs typeface="Times New Roman" panose="02020603050405020304" pitchFamily="18" charset="0"/>
              </a:rPr>
              <a:t>Agenda for the IEEE March Meeting</a:t>
            </a:r>
          </a:p>
          <a:p>
            <a:pPr algn="ctr">
              <a:lnSpc>
                <a:spcPct val="90000"/>
              </a:lnSpc>
              <a:buFontTx/>
              <a:buNone/>
            </a:pPr>
            <a:r>
              <a:rPr lang="en-US" altLang="en-US" sz="3600" dirty="0">
                <a:cs typeface="Times New Roman" panose="02020603050405020304" pitchFamily="18" charset="0"/>
              </a:rPr>
              <a:t>And telecons running between </a:t>
            </a:r>
          </a:p>
          <a:p>
            <a:pPr algn="ctr">
              <a:lnSpc>
                <a:spcPct val="90000"/>
              </a:lnSpc>
              <a:buFontTx/>
              <a:buNone/>
            </a:pPr>
            <a:r>
              <a:rPr lang="en-US" altLang="en-US" sz="3600" dirty="0">
                <a:cs typeface="Times New Roman" panose="02020603050405020304" pitchFamily="18" charset="0"/>
              </a:rPr>
              <a:t>March and May 2024</a:t>
            </a:r>
          </a:p>
          <a:p>
            <a:pPr marL="1524000">
              <a:lnSpc>
                <a:spcPct val="90000"/>
              </a:lnSpc>
              <a:buFontTx/>
              <a:buNone/>
            </a:pPr>
            <a:endParaRPr lang="en-US" altLang="en-US" sz="2000" dirty="0">
              <a:cs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2024</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IEEE 802.11</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Task Group BK</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320MHz Positioning</a:t>
            </a:r>
            <a:endParaRPr lang="en-US" sz="4000" dirty="0"/>
          </a:p>
        </p:txBody>
      </p:sp>
    </p:spTree>
    <p:extLst>
      <p:ext uri="{BB962C8B-B14F-4D97-AF65-F5344CB8AC3E}">
        <p14:creationId xmlns:p14="http://schemas.microsoft.com/office/powerpoint/2010/main" val="15585008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a:xfrm>
            <a:off x="914400" y="1830391"/>
            <a:ext cx="10798223" cy="4264024"/>
          </a:xfrm>
        </p:spPr>
        <p:txBody>
          <a:bodyPr/>
          <a:lstStyle/>
          <a:p>
            <a:pPr lvl="0" defTabSz="914400" eaLnBrk="0" hangingPunct="0">
              <a:spcBef>
                <a:spcPct val="20000"/>
              </a:spcBef>
              <a:buClrTx/>
              <a:buSzTx/>
              <a:buFontTx/>
              <a:buChar char="•"/>
              <a:defRPr/>
            </a:pPr>
            <a:endParaRPr lang="en-US" dirty="0"/>
          </a:p>
          <a:p>
            <a:pPr lvl="0" defTabSz="914400" eaLnBrk="0" hangingPunct="0">
              <a:spcBef>
                <a:spcPct val="20000"/>
              </a:spcBef>
              <a:buClrTx/>
              <a:buSzTx/>
              <a:buFontTx/>
              <a:buChar char="•"/>
              <a:defRPr/>
            </a:pPr>
            <a:r>
              <a:rPr lang="en-US" dirty="0"/>
              <a:t>The current version of the IEEE-SA Standards Board Bylaws is available at: </a:t>
            </a:r>
          </a:p>
          <a:p>
            <a:pPr lvl="1" defTabSz="914400" eaLnBrk="0" hangingPunct="0">
              <a:spcBef>
                <a:spcPct val="20000"/>
              </a:spcBef>
              <a:buClrTx/>
              <a:buSzTx/>
              <a:defRPr/>
            </a:pPr>
            <a:r>
              <a:rPr lang="en-US" sz="2400" dirty="0">
                <a:hlinkClick r:id="rId3"/>
              </a:rPr>
              <a:t>http://standards.ieee.org/develop/policies/bylaws/index.html</a:t>
            </a:r>
            <a:r>
              <a:rPr lang="en-US" sz="2400" dirty="0"/>
              <a:t> (HTML version) </a:t>
            </a:r>
          </a:p>
          <a:p>
            <a:pPr lvl="1" defTabSz="914400" eaLnBrk="0" hangingPunct="0">
              <a:spcBef>
                <a:spcPct val="20000"/>
              </a:spcBef>
              <a:buClrTx/>
              <a:buSzTx/>
              <a:defRPr/>
            </a:pPr>
            <a:r>
              <a:rPr lang="en-US" sz="2400" dirty="0">
                <a:hlinkClick r:id="rId4"/>
              </a:rPr>
              <a:t>http://standards.ieee.org/develop/policies/bylaws/sb_bylaws.pdf</a:t>
            </a:r>
            <a:r>
              <a:rPr lang="en-US" sz="2400" dirty="0"/>
              <a:t> (PDF version)</a:t>
            </a:r>
            <a:r>
              <a:rPr lang="en-US" sz="1800" dirty="0"/>
              <a:t> </a:t>
            </a:r>
          </a:p>
          <a:p>
            <a:pPr lvl="0" defTabSz="914400" eaLnBrk="0" hangingPunct="0">
              <a:spcBef>
                <a:spcPct val="20000"/>
              </a:spcBef>
              <a:buClrTx/>
              <a:buSzTx/>
              <a:defRPr/>
            </a:pPr>
            <a:br>
              <a:rPr lang="en-US" sz="1600" dirty="0"/>
            </a:br>
            <a:endParaRPr lang="en-US" sz="1600" dirty="0"/>
          </a:p>
          <a:p>
            <a:pPr lvl="0" defTabSz="914400" eaLnBrk="0" hangingPunct="0">
              <a:spcBef>
                <a:spcPct val="20000"/>
              </a:spcBef>
              <a:buClrTx/>
              <a:buSzTx/>
              <a:buFontTx/>
              <a:buChar char="•"/>
              <a:defRPr/>
            </a:pPr>
            <a:r>
              <a:rPr lang="en-US" dirty="0"/>
              <a:t>The current version of the IEEE-SA Standards Board Operations Manual is available at: </a:t>
            </a:r>
          </a:p>
          <a:p>
            <a:pPr lvl="1" defTabSz="914400" eaLnBrk="0" hangingPunct="0">
              <a:spcBef>
                <a:spcPct val="20000"/>
              </a:spcBef>
              <a:buClrTx/>
              <a:buSzTx/>
              <a:defRPr/>
            </a:pPr>
            <a:r>
              <a:rPr lang="en-US" sz="2400" dirty="0">
                <a:hlinkClick r:id="rId5"/>
              </a:rPr>
              <a:t>http://standards.ieee.org/develop/policies/opman/index.html</a:t>
            </a:r>
            <a:r>
              <a:rPr lang="en-US" sz="2400" dirty="0"/>
              <a:t> (HTML version) </a:t>
            </a:r>
          </a:p>
          <a:p>
            <a:pPr lvl="1" defTabSz="914400" eaLnBrk="0" hangingPunct="0">
              <a:spcBef>
                <a:spcPct val="20000"/>
              </a:spcBef>
              <a:buClrTx/>
              <a:buSzTx/>
              <a:defRPr/>
            </a:pPr>
            <a:r>
              <a:rPr lang="en-US" sz="2400" dirty="0">
                <a:hlinkClick r:id="rId6"/>
              </a:rPr>
              <a:t>http://standards.ieee.org/develop/policies/opman/sb_om.pdf</a:t>
            </a:r>
            <a:r>
              <a:rPr lang="en-US" sz="2400" dirty="0"/>
              <a:t> (PDF version)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266467412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9EAFFD-A63C-4806-B36A-FDB3DA79B804}"/>
              </a:ext>
            </a:extLst>
          </p:cNvPr>
          <p:cNvSpPr>
            <a:spLocks noGrp="1"/>
          </p:cNvSpPr>
          <p:nvPr>
            <p:ph type="title"/>
          </p:nvPr>
        </p:nvSpPr>
        <p:spPr/>
        <p:txBody>
          <a:bodyPr/>
          <a:lstStyle/>
          <a:p>
            <a:r>
              <a:rPr lang="en-US" dirty="0"/>
              <a:t>IEEE 802 Ground Rules</a:t>
            </a:r>
          </a:p>
        </p:txBody>
      </p:sp>
      <p:sp>
        <p:nvSpPr>
          <p:cNvPr id="3" name="Content Placeholder 2">
            <a:extLst>
              <a:ext uri="{FF2B5EF4-FFF2-40B4-BE49-F238E27FC236}">
                <a16:creationId xmlns:a16="http://schemas.microsoft.com/office/drawing/2014/main" id="{AA2E66CF-1199-4401-85E7-EC54CBC31898}"/>
              </a:ext>
            </a:extLst>
          </p:cNvPr>
          <p:cNvSpPr>
            <a:spLocks noGrp="1"/>
          </p:cNvSpPr>
          <p:nvPr>
            <p:ph idx="1"/>
          </p:nvPr>
        </p:nvSpPr>
        <p:spPr/>
        <p:txBody>
          <a:bodyPr/>
          <a:lstStyle/>
          <a:p>
            <a:pPr indent="-457200">
              <a:buFont typeface="Arial" panose="020B0604020202020204" pitchFamily="34" charset="0"/>
              <a:buChar char="•"/>
            </a:pPr>
            <a:r>
              <a:rPr lang="en-US" dirty="0">
                <a:cs typeface="DejaVu Sans" pitchFamily="34" charset="0"/>
              </a:rPr>
              <a:t>Respect … give it, get it</a:t>
            </a:r>
          </a:p>
          <a:p>
            <a:pPr indent="-457200">
              <a:buFont typeface="Arial" panose="020B0604020202020204" pitchFamily="34" charset="0"/>
              <a:buChar char="•"/>
            </a:pPr>
            <a:r>
              <a:rPr lang="en-US" dirty="0">
                <a:cs typeface="DejaVu Sans" pitchFamily="34" charset="0"/>
              </a:rPr>
              <a:t>NO product pitches</a:t>
            </a:r>
          </a:p>
          <a:p>
            <a:pPr indent="-457200">
              <a:buFont typeface="Arial" panose="020B0604020202020204" pitchFamily="34" charset="0"/>
              <a:buChar char="•"/>
            </a:pPr>
            <a:r>
              <a:rPr lang="en-US" dirty="0">
                <a:cs typeface="DejaVu Sans" pitchFamily="34" charset="0"/>
              </a:rPr>
              <a:t>NO corporate pitches</a:t>
            </a:r>
          </a:p>
          <a:p>
            <a:pPr indent="-457200">
              <a:buFont typeface="Arial" panose="020B0604020202020204" pitchFamily="34" charset="0"/>
              <a:buChar char="•"/>
            </a:pPr>
            <a:r>
              <a:rPr lang="en-US" dirty="0">
                <a:cs typeface="DejaVu Sans" pitchFamily="34" charset="0"/>
              </a:rPr>
              <a:t>NO prices</a:t>
            </a:r>
          </a:p>
          <a:p>
            <a:pPr indent="-457200">
              <a:buFont typeface="Arial" panose="020B0604020202020204" pitchFamily="34" charset="0"/>
              <a:buChar char="•"/>
            </a:pPr>
            <a:r>
              <a:rPr lang="en-US" dirty="0">
                <a:cs typeface="DejaVu Sans" pitchFamily="34" charset="0"/>
              </a:rPr>
              <a:t>NO restrictive notices – (no confidentially notices in email)</a:t>
            </a:r>
          </a:p>
          <a:p>
            <a:pPr indent="-457200">
              <a:buFont typeface="Arial" panose="020B0604020202020204" pitchFamily="34" charset="0"/>
              <a:buChar char="•"/>
            </a:pPr>
            <a:r>
              <a:rPr lang="en-US" dirty="0">
                <a:cs typeface="DejaVu Sans" pitchFamily="34" charset="0"/>
              </a:rPr>
              <a:t>Presentations must be openly available</a:t>
            </a:r>
          </a:p>
          <a:p>
            <a:endParaRPr lang="en-US" dirty="0"/>
          </a:p>
        </p:txBody>
      </p:sp>
      <p:sp>
        <p:nvSpPr>
          <p:cNvPr id="4" name="Slide Number Placeholder 3">
            <a:extLst>
              <a:ext uri="{FF2B5EF4-FFF2-40B4-BE49-F238E27FC236}">
                <a16:creationId xmlns:a16="http://schemas.microsoft.com/office/drawing/2014/main" id="{2F38F93E-E7B4-4037-B49B-013B2239B90B}"/>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2DC6924C-5B2A-4369-BAF1-60422B9B5FC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34D0F77-3728-49EB-902A-704204CA4083}"/>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296573538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AE60AC-FC90-43B0-A5DF-6AE8F7E48DA7}"/>
              </a:ext>
            </a:extLst>
          </p:cNvPr>
          <p:cNvSpPr>
            <a:spLocks noGrp="1"/>
          </p:cNvSpPr>
          <p:nvPr>
            <p:ph type="title"/>
          </p:nvPr>
        </p:nvSpPr>
        <p:spPr>
          <a:xfrm>
            <a:off x="914401" y="685801"/>
            <a:ext cx="10361084" cy="763591"/>
          </a:xfrm>
        </p:spPr>
        <p:txBody>
          <a:bodyPr/>
          <a:lstStyle/>
          <a:p>
            <a:r>
              <a:rPr lang="en-US" dirty="0"/>
              <a:t>IEEE 802 Rules Documents </a:t>
            </a:r>
          </a:p>
        </p:txBody>
      </p:sp>
      <p:sp>
        <p:nvSpPr>
          <p:cNvPr id="3" name="Content Placeholder 2">
            <a:extLst>
              <a:ext uri="{FF2B5EF4-FFF2-40B4-BE49-F238E27FC236}">
                <a16:creationId xmlns:a16="http://schemas.microsoft.com/office/drawing/2014/main" id="{53129AE0-154C-44C2-BB01-C9AED5640D70}"/>
              </a:ext>
            </a:extLst>
          </p:cNvPr>
          <p:cNvSpPr>
            <a:spLocks noGrp="1"/>
          </p:cNvSpPr>
          <p:nvPr>
            <p:ph idx="1"/>
          </p:nvPr>
        </p:nvSpPr>
        <p:spPr>
          <a:xfrm>
            <a:off x="914401" y="1340768"/>
            <a:ext cx="10361084" cy="4768080"/>
          </a:xfrm>
        </p:spPr>
        <p:txBody>
          <a:bodyPr/>
          <a:lstStyle/>
          <a:p>
            <a:r>
              <a:rPr lang="en-US" sz="2000" dirty="0"/>
              <a:t>IEEE 802 Policies &amp; Procedures (Approved June 2014)</a:t>
            </a:r>
          </a:p>
          <a:p>
            <a:pPr lvl="1"/>
            <a:r>
              <a:rPr lang="en-US" sz="1800" dirty="0">
                <a:hlinkClick r:id="rId2"/>
              </a:rPr>
              <a:t>http://standards.ieee.org/board/aud/LMSC.pdf</a:t>
            </a:r>
            <a:endParaRPr lang="en-US" sz="1800" dirty="0"/>
          </a:p>
          <a:p>
            <a:r>
              <a:rPr lang="en-US" sz="2000" dirty="0"/>
              <a:t>IEEE 802 Operations Manual (Approved 4 August 2020)</a:t>
            </a:r>
          </a:p>
          <a:p>
            <a:pPr lvl="1">
              <a:lnSpc>
                <a:spcPct val="80000"/>
              </a:lnSpc>
              <a:defRPr/>
            </a:pPr>
            <a:r>
              <a:rPr lang="en-US" altLang="en-US" sz="1800" dirty="0">
                <a:hlinkClick r:id="rId3"/>
              </a:rPr>
              <a:t>https://mentor.ieee.org/802-ec/dcn/17/ec-17-0090-24-0PNP-ieee-802-lmsc-operations-manual.pdf</a:t>
            </a:r>
            <a:endParaRPr lang="en-US" altLang="en-US" sz="1800" dirty="0"/>
          </a:p>
          <a:p>
            <a:pPr>
              <a:lnSpc>
                <a:spcPct val="80000"/>
              </a:lnSpc>
              <a:defRPr/>
            </a:pPr>
            <a:r>
              <a:rPr lang="en-US" sz="2000" dirty="0"/>
              <a:t>IEEE 802 Working Group Policies &amp; Procedures (29 July 2016)</a:t>
            </a:r>
            <a:r>
              <a:rPr lang="en-US" altLang="en-US" sz="2000" dirty="0"/>
              <a:t> </a:t>
            </a:r>
          </a:p>
          <a:p>
            <a:pPr lvl="1"/>
            <a:r>
              <a:rPr lang="en-US" altLang="en-US" sz="1800" dirty="0">
                <a:hlinkClick r:id="rId4"/>
              </a:rPr>
              <a:t>http://www.ieee802.org/PNP/approved/IEEE_802_WG_PandP_v19.pdf</a:t>
            </a:r>
            <a:r>
              <a:rPr lang="en-US" altLang="en-US" sz="1800" dirty="0"/>
              <a:t> </a:t>
            </a:r>
          </a:p>
          <a:p>
            <a:r>
              <a:rPr lang="en-US" sz="2000" dirty="0"/>
              <a:t>IEEE 802 LMSC Chair's Guidelines (Approved 15 November 2019)</a:t>
            </a:r>
            <a:endParaRPr lang="en-US" sz="2000" dirty="0">
              <a:hlinkClick r:id="rId5"/>
            </a:endParaRPr>
          </a:p>
          <a:p>
            <a:pPr lvl="1"/>
            <a:r>
              <a:rPr lang="en-US" sz="1800" dirty="0">
                <a:hlinkClick r:id="rId3"/>
              </a:rPr>
              <a:t>https://mentor.ieee.org/802-ec/dcn/17/ec-17-0120-29-0PNP-ieee-802-lmsc-chairs-guidelines.pdf</a:t>
            </a:r>
            <a:r>
              <a:rPr lang="en-US" sz="1800" dirty="0"/>
              <a:t> </a:t>
            </a:r>
          </a:p>
          <a:p>
            <a:r>
              <a:rPr lang="en-US" sz="2000" dirty="0"/>
              <a:t>Participation in IEEE 802 Meetings</a:t>
            </a:r>
          </a:p>
          <a:p>
            <a:pPr lvl="1"/>
            <a:r>
              <a:rPr lang="en-US" sz="1800" u="sng" dirty="0">
                <a:hlinkClick r:id="rId6"/>
              </a:rPr>
              <a:t>https://mentor.ieee.org/802-ec/dcn/17/ec-17-0093-05-0PNP-ieee-802-participation-slide-ppt.ppt</a:t>
            </a:r>
            <a:endParaRPr lang="en-US" sz="1800" u="sng" dirty="0"/>
          </a:p>
          <a:p>
            <a:pPr lvl="1"/>
            <a:endParaRPr lang="en-US" sz="1600" dirty="0"/>
          </a:p>
          <a:p>
            <a:r>
              <a:rPr lang="en-US" sz="1600" dirty="0"/>
              <a:t>Policies and Procedures hierarchy: </a:t>
            </a:r>
            <a:r>
              <a:rPr lang="en-US" sz="1600" b="0" dirty="0">
                <a:hlinkClick r:id="rId7"/>
              </a:rPr>
              <a:t>http://www.ieee802.org/11/Rules/rules.shtml</a:t>
            </a:r>
            <a:endParaRPr lang="en-US" sz="1600" b="0" dirty="0"/>
          </a:p>
          <a:p>
            <a:pPr marL="342900" lvl="1" indent="-342900">
              <a:buFontTx/>
              <a:buChar char="•"/>
            </a:pPr>
            <a:r>
              <a:rPr lang="en-US" altLang="en-US" sz="1600" b="1" dirty="0"/>
              <a:t>IEEE 802 Procedural document website: </a:t>
            </a:r>
            <a:r>
              <a:rPr lang="en-US" altLang="en-US" sz="1600" dirty="0">
                <a:hlinkClick r:id="rId8"/>
              </a:rPr>
              <a:t>http://www.ieee802.org/devdocs.shtml</a:t>
            </a:r>
            <a:endParaRPr lang="en-US" altLang="en-US" sz="1600" dirty="0"/>
          </a:p>
        </p:txBody>
      </p:sp>
      <p:sp>
        <p:nvSpPr>
          <p:cNvPr id="4" name="Slide Number Placeholder 3">
            <a:extLst>
              <a:ext uri="{FF2B5EF4-FFF2-40B4-BE49-F238E27FC236}">
                <a16:creationId xmlns:a16="http://schemas.microsoft.com/office/drawing/2014/main" id="{F7AB0DEE-B75D-4F9D-8547-3D3A0FCBB9A3}"/>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0F91ADEB-41AD-4208-8901-68E8AF7B8E9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AC68828-28ED-4DFE-BE1B-A085FB5C0529}"/>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251498619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dirty="0">
                <a:solidFill>
                  <a:schemeClr val="tx2"/>
                </a:solidFill>
              </a:rPr>
              <a:t>March IEEE  802.11 Plenary Meeting Week Agenda</a:t>
            </a:r>
            <a:endParaRPr lang="en-US" dirty="0"/>
          </a:p>
        </p:txBody>
      </p:sp>
      <p:sp>
        <p:nvSpPr>
          <p:cNvPr id="3" name="Content Placeholder 2"/>
          <p:cNvSpPr>
            <a:spLocks noGrp="1"/>
          </p:cNvSpPr>
          <p:nvPr>
            <p:ph idx="1"/>
          </p:nvPr>
        </p:nvSpPr>
        <p:spPr>
          <a:xfrm>
            <a:off x="335361" y="1484785"/>
            <a:ext cx="5256583" cy="4176464"/>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log attendance on IMAT</a:t>
            </a:r>
            <a:r>
              <a:rPr lang="en-US" sz="1800" b="0" dirty="0"/>
              <a:t>.</a:t>
            </a:r>
          </a:p>
          <a:p>
            <a:pPr algn="just">
              <a:spcBef>
                <a:spcPct val="20000"/>
              </a:spcBef>
              <a:buFontTx/>
              <a:buChar char="•"/>
            </a:pPr>
            <a:r>
              <a:rPr lang="en-US" altLang="en-US" sz="1800" b="0" dirty="0"/>
              <a:t>Agenda setting for the week (10 min).</a:t>
            </a:r>
          </a:p>
          <a:p>
            <a:pPr algn="just">
              <a:spcBef>
                <a:spcPct val="20000"/>
              </a:spcBef>
              <a:buFontTx/>
              <a:buChar char="•"/>
            </a:pPr>
            <a:r>
              <a:rPr lang="en-US" sz="1800" b="0" dirty="0"/>
              <a:t>Approval of previous meeting minutes and motion from telecon that met draft text threshold (10min)</a:t>
            </a:r>
          </a:p>
          <a:p>
            <a:pPr algn="just">
              <a:spcBef>
                <a:spcPct val="20000"/>
              </a:spcBef>
              <a:buFontTx/>
              <a:buChar char="•"/>
            </a:pPr>
            <a:r>
              <a:rPr lang="en-US" sz="1800" b="0" dirty="0"/>
              <a:t>Review progress and current of LB279 completion (15 min) </a:t>
            </a:r>
          </a:p>
          <a:p>
            <a:pPr algn="just">
              <a:spcBef>
                <a:spcPct val="20000"/>
              </a:spcBef>
              <a:buFontTx/>
              <a:buChar char="•"/>
            </a:pPr>
            <a:r>
              <a:rPr lang="en-US" sz="1800" b="0" dirty="0"/>
              <a:t>Continue LB279 Comment resolution.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2024</a:t>
            </a:r>
            <a:endParaRPr lang="en-GB" dirty="0"/>
          </a:p>
        </p:txBody>
      </p:sp>
      <p:sp>
        <p:nvSpPr>
          <p:cNvPr id="7" name="Content Placeholder 2">
            <a:extLst>
              <a:ext uri="{FF2B5EF4-FFF2-40B4-BE49-F238E27FC236}">
                <a16:creationId xmlns:a16="http://schemas.microsoft.com/office/drawing/2014/main" id="{13C21951-EF11-4B7C-A112-83E121BD1D41}"/>
              </a:ext>
            </a:extLst>
          </p:cNvPr>
          <p:cNvSpPr txBox="1">
            <a:spLocks/>
          </p:cNvSpPr>
          <p:nvPr/>
        </p:nvSpPr>
        <p:spPr bwMode="auto">
          <a:xfrm>
            <a:off x="5951984" y="1484784"/>
            <a:ext cx="5904655" cy="4176464"/>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gn="just">
              <a:spcBef>
                <a:spcPct val="20000"/>
              </a:spcBef>
              <a:buFontTx/>
              <a:buChar char="•"/>
            </a:pPr>
            <a:r>
              <a:rPr lang="en-US" sz="1800" b="0" dirty="0"/>
              <a:t>Conduct group comment resolution, to the extent possible.</a:t>
            </a:r>
          </a:p>
          <a:p>
            <a:pPr algn="just">
              <a:spcBef>
                <a:spcPct val="20000"/>
              </a:spcBef>
              <a:buFontTx/>
              <a:buChar char="•"/>
            </a:pPr>
            <a:r>
              <a:rPr lang="en-US" sz="1800" b="0" dirty="0"/>
              <a:t>Consider LB recirculation.</a:t>
            </a:r>
          </a:p>
          <a:p>
            <a:pPr algn="just">
              <a:spcBef>
                <a:spcPct val="20000"/>
              </a:spcBef>
              <a:buFontTx/>
              <a:buChar char="•"/>
            </a:pPr>
            <a:r>
              <a:rPr lang="en-US" sz="1800" b="0" kern="0" dirty="0"/>
              <a:t>Review progress made during the week – 5 min special order</a:t>
            </a:r>
          </a:p>
          <a:p>
            <a:pPr algn="just">
              <a:spcBef>
                <a:spcPct val="20000"/>
              </a:spcBef>
              <a:buFontTx/>
              <a:buChar char="•"/>
            </a:pPr>
            <a:r>
              <a:rPr lang="en-US" sz="1800" b="0" kern="0" dirty="0"/>
              <a:t>Review program timelines – 15 min special order</a:t>
            </a:r>
          </a:p>
          <a:p>
            <a:pPr algn="just">
              <a:spcBef>
                <a:spcPct val="20000"/>
              </a:spcBef>
              <a:buFontTx/>
              <a:buChar char="•"/>
            </a:pPr>
            <a:r>
              <a:rPr lang="en-US" sz="1800" b="0" kern="0" dirty="0"/>
              <a:t>Review and setup telecon plan – 5 min special order</a:t>
            </a:r>
          </a:p>
          <a:p>
            <a:pPr algn="just">
              <a:spcBef>
                <a:spcPct val="20000"/>
              </a:spcBef>
              <a:buFontTx/>
              <a:buChar char="•"/>
            </a:pPr>
            <a:r>
              <a:rPr lang="en-US" sz="1800" b="0" kern="0" dirty="0"/>
              <a:t>Review submission pipeline – 5 min special order</a:t>
            </a:r>
          </a:p>
          <a:p>
            <a:pPr algn="just">
              <a:spcBef>
                <a:spcPct val="20000"/>
              </a:spcBef>
              <a:buFontTx/>
              <a:buChar char="•"/>
            </a:pPr>
            <a:r>
              <a:rPr lang="en-US" sz="1800" b="0" kern="0" dirty="0" err="1"/>
              <a:t>AoB</a:t>
            </a:r>
            <a:endParaRPr lang="en-US" sz="1800" b="0" kern="0" dirty="0"/>
          </a:p>
          <a:p>
            <a:pPr algn="just">
              <a:spcBef>
                <a:spcPct val="20000"/>
              </a:spcBef>
              <a:buFontTx/>
              <a:buChar char="•"/>
            </a:pPr>
            <a:r>
              <a:rPr lang="en-US" sz="1800" b="0" kern="0" dirty="0"/>
              <a:t>Adjourn</a:t>
            </a:r>
          </a:p>
          <a:p>
            <a:pPr lvl="1" algn="just">
              <a:spcBef>
                <a:spcPct val="20000"/>
              </a:spcBef>
              <a:buFontTx/>
              <a:buChar char="•"/>
            </a:pPr>
            <a:endParaRPr lang="en-US" sz="1400" kern="0" dirty="0"/>
          </a:p>
        </p:txBody>
      </p:sp>
    </p:spTree>
    <p:extLst>
      <p:ext uri="{BB962C8B-B14F-4D97-AF65-F5344CB8AC3E}">
        <p14:creationId xmlns:p14="http://schemas.microsoft.com/office/powerpoint/2010/main" val="401121650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week (1)</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2024</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260263481"/>
              </p:ext>
            </p:extLst>
          </p:nvPr>
        </p:nvGraphicFramePr>
        <p:xfrm>
          <a:off x="907229" y="1265032"/>
          <a:ext cx="10475382" cy="3383104"/>
        </p:xfrm>
        <a:graphic>
          <a:graphicData uri="http://schemas.openxmlformats.org/drawingml/2006/table">
            <a:tbl>
              <a:tblPr firstRow="1" bandRow="1">
                <a:tableStyleId>{21E4AEA4-8DFA-4A89-87EB-49C32662AFE0}</a:tableStyleId>
              </a:tblPr>
              <a:tblGrid>
                <a:gridCol w="1222888">
                  <a:extLst>
                    <a:ext uri="{9D8B030D-6E8A-4147-A177-3AD203B41FA5}">
                      <a16:colId xmlns:a16="http://schemas.microsoft.com/office/drawing/2014/main" val="20000"/>
                    </a:ext>
                  </a:extLst>
                </a:gridCol>
                <a:gridCol w="1733635">
                  <a:extLst>
                    <a:ext uri="{9D8B030D-6E8A-4147-A177-3AD203B41FA5}">
                      <a16:colId xmlns:a16="http://schemas.microsoft.com/office/drawing/2014/main" val="20001"/>
                    </a:ext>
                  </a:extLst>
                </a:gridCol>
                <a:gridCol w="5765804">
                  <a:extLst>
                    <a:ext uri="{9D8B030D-6E8A-4147-A177-3AD203B41FA5}">
                      <a16:colId xmlns:a16="http://schemas.microsoft.com/office/drawing/2014/main" val="20002"/>
                    </a:ext>
                  </a:extLst>
                </a:gridCol>
                <a:gridCol w="1753055">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0">
                <a:tc>
                  <a:txBody>
                    <a:bodyPr/>
                    <a:lstStyle/>
                    <a:p>
                      <a:r>
                        <a:rPr lang="en-US" sz="1400" kern="1200" dirty="0">
                          <a:solidFill>
                            <a:schemeClr val="dk1"/>
                          </a:solidFill>
                          <a:latin typeface="+mn-lt"/>
                          <a:ea typeface="+mn-ea"/>
                          <a:cs typeface="+mn-cs"/>
                        </a:rPr>
                        <a:t>11-24-219</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9"/>
                  </a:ext>
                </a:extLst>
              </a:tr>
              <a:tr h="0">
                <a:tc>
                  <a:txBody>
                    <a:bodyPr/>
                    <a:lstStyle/>
                    <a:p>
                      <a:r>
                        <a:rPr lang="en-US" sz="1400" kern="1200" dirty="0">
                          <a:solidFill>
                            <a:schemeClr val="dk1"/>
                          </a:solidFill>
                          <a:latin typeface="+mn-lt"/>
                          <a:ea typeface="+mn-ea"/>
                          <a:cs typeface="+mn-cs"/>
                        </a:rPr>
                        <a:t>11-23-049</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Motion compendium</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874132184"/>
                  </a:ext>
                </a:extLst>
              </a:tr>
              <a:tr h="0">
                <a:tc>
                  <a:txBody>
                    <a:bodyPr/>
                    <a:lstStyle/>
                    <a:p>
                      <a:r>
                        <a:rPr lang="en-US" sz="1400" dirty="0"/>
                        <a:t>11-24-013</a:t>
                      </a:r>
                    </a:p>
                  </a:txBody>
                  <a:tcPr marT="45712" marB="45712"/>
                </a:tc>
                <a:tc>
                  <a:txBody>
                    <a:bodyPr/>
                    <a:lstStyle/>
                    <a:p>
                      <a:r>
                        <a:rPr lang="en-US" sz="1400" dirty="0"/>
                        <a:t>Roy Want</a:t>
                      </a:r>
                    </a:p>
                  </a:txBody>
                  <a:tcPr marT="45712" marB="45712"/>
                </a:tc>
                <a:tc>
                  <a:txBody>
                    <a:bodyPr/>
                    <a:lstStyle/>
                    <a:p>
                      <a:r>
                        <a:rPr lang="en-US" sz="1400" dirty="0"/>
                        <a:t>LB279 CR data base</a:t>
                      </a:r>
                    </a:p>
                  </a:txBody>
                  <a:tcPr marT="45712" marB="45712"/>
                </a:tc>
                <a:tc>
                  <a:txBody>
                    <a:bodyPr/>
                    <a:lstStyle/>
                    <a:p>
                      <a:r>
                        <a:rPr lang="en-US" sz="1400" dirty="0"/>
                        <a:t>Agenda</a:t>
                      </a:r>
                    </a:p>
                  </a:txBody>
                  <a:tcPr marT="45712" marB="45712"/>
                </a:tc>
                <a:extLst>
                  <a:ext uri="{0D108BD9-81ED-4DB2-BD59-A6C34878D82A}">
                    <a16:rowId xmlns:a16="http://schemas.microsoft.com/office/drawing/2014/main" val="535303451"/>
                  </a:ext>
                </a:extLst>
              </a:tr>
              <a:tr h="0">
                <a:tc>
                  <a:txBody>
                    <a:bodyPr/>
                    <a:lstStyle/>
                    <a:p>
                      <a:r>
                        <a:rPr lang="en-US" sz="1400" kern="1200" dirty="0">
                          <a:solidFill>
                            <a:schemeClr val="dk1"/>
                          </a:solidFill>
                          <a:latin typeface="+mn-lt"/>
                          <a:ea typeface="+mn-ea"/>
                          <a:cs typeface="+mn-cs"/>
                        </a:rPr>
                        <a:t>11-24-271</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LB279 comment resolution CID 1163</a:t>
                      </a:r>
                    </a:p>
                  </a:txBody>
                  <a:tcPr marT="45712" marB="45712"/>
                </a:tc>
                <a:tc>
                  <a:txBody>
                    <a:bodyPr/>
                    <a:lstStyle/>
                    <a:p>
                      <a:r>
                        <a:rPr lang="en-US" sz="1400" kern="1200" dirty="0">
                          <a:solidFill>
                            <a:schemeClr val="dk1"/>
                          </a:solidFill>
                          <a:highlight>
                            <a:srgbClr val="00FF00"/>
                          </a:highlight>
                          <a:latin typeface="+mn-lt"/>
                          <a:ea typeface="+mn-ea"/>
                          <a:cs typeface="+mn-cs"/>
                        </a:rPr>
                        <a:t>CR</a:t>
                      </a:r>
                    </a:p>
                  </a:txBody>
                  <a:tcPr marT="45712" marB="45712"/>
                </a:tc>
                <a:extLst>
                  <a:ext uri="{0D108BD9-81ED-4DB2-BD59-A6C34878D82A}">
                    <a16:rowId xmlns:a16="http://schemas.microsoft.com/office/drawing/2014/main" val="1237629070"/>
                  </a:ext>
                </a:extLst>
              </a:tr>
              <a:tr h="0">
                <a:tc>
                  <a:txBody>
                    <a:bodyPr/>
                    <a:lstStyle/>
                    <a:p>
                      <a:r>
                        <a:rPr lang="en-US" sz="1400" kern="1200" dirty="0">
                          <a:solidFill>
                            <a:schemeClr val="dk1"/>
                          </a:solidFill>
                          <a:latin typeface="+mn-lt"/>
                          <a:ea typeface="+mn-ea"/>
                          <a:cs typeface="+mn-cs"/>
                        </a:rPr>
                        <a:t>11-24-278</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Julia Feng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LB279 Comment Resolution for CID 1016</a:t>
                      </a:r>
                    </a:p>
                  </a:txBody>
                  <a:tcPr marT="45712" marB="45712"/>
                </a:tc>
                <a:tc>
                  <a:txBody>
                    <a:bodyPr/>
                    <a:lstStyle/>
                    <a:p>
                      <a:r>
                        <a:rPr lang="en-US" sz="1400" kern="1200" dirty="0">
                          <a:solidFill>
                            <a:schemeClr val="dk1"/>
                          </a:solidFill>
                          <a:highlight>
                            <a:srgbClr val="00FF00"/>
                          </a:highlight>
                          <a:latin typeface="+mn-lt"/>
                          <a:ea typeface="+mn-ea"/>
                          <a:cs typeface="+mn-cs"/>
                        </a:rPr>
                        <a:t>CR</a:t>
                      </a:r>
                      <a:r>
                        <a:rPr lang="en-US" sz="1400" kern="1200" dirty="0">
                          <a:solidFill>
                            <a:schemeClr val="dk1"/>
                          </a:solidFill>
                          <a:latin typeface="+mn-lt"/>
                          <a:ea typeface="+mn-ea"/>
                          <a:cs typeface="+mn-cs"/>
                        </a:rPr>
                        <a:t> </a:t>
                      </a:r>
                    </a:p>
                  </a:txBody>
                  <a:tcPr marT="45712" marB="45712"/>
                </a:tc>
                <a:extLst>
                  <a:ext uri="{0D108BD9-81ED-4DB2-BD59-A6C34878D82A}">
                    <a16:rowId xmlns:a16="http://schemas.microsoft.com/office/drawing/2014/main" val="2037088717"/>
                  </a:ext>
                </a:extLst>
              </a:tr>
              <a:tr h="0">
                <a:tc>
                  <a:txBody>
                    <a:bodyPr/>
                    <a:lstStyle/>
                    <a:p>
                      <a:r>
                        <a:rPr lang="en-US" sz="1400" dirty="0"/>
                        <a:t>11-24-288</a:t>
                      </a:r>
                    </a:p>
                  </a:txBody>
                  <a:tcPr marT="45712" marB="45712"/>
                </a:tc>
                <a:tc>
                  <a:txBody>
                    <a:bodyPr/>
                    <a:lstStyle/>
                    <a:p>
                      <a:r>
                        <a:rPr lang="en-US" sz="1400" dirty="0"/>
                        <a:t>Stephan Sand</a:t>
                      </a:r>
                    </a:p>
                  </a:txBody>
                  <a:tcPr marT="45712" marB="45712"/>
                </a:tc>
                <a:tc>
                  <a:txBody>
                    <a:bodyPr/>
                    <a:lstStyle/>
                    <a:p>
                      <a:r>
                        <a:rPr lang="en-US" sz="1400" dirty="0"/>
                        <a:t>LB279 comment resolutions for measurement sounding phase of TB ranging</a:t>
                      </a:r>
                    </a:p>
                  </a:txBody>
                  <a:tcPr marT="45712" marB="45712"/>
                </a:tc>
                <a:tc>
                  <a:txBody>
                    <a:bodyPr/>
                    <a:lstStyle/>
                    <a:p>
                      <a:r>
                        <a:rPr lang="en-US" sz="1400" kern="1200" dirty="0">
                          <a:solidFill>
                            <a:schemeClr val="dk1"/>
                          </a:solidFill>
                          <a:highlight>
                            <a:srgbClr val="00FF00"/>
                          </a:highlight>
                          <a:latin typeface="+mn-lt"/>
                          <a:ea typeface="+mn-ea"/>
                          <a:cs typeface="+mn-cs"/>
                        </a:rPr>
                        <a:t>CR</a:t>
                      </a:r>
                    </a:p>
                  </a:txBody>
                  <a:tcPr marT="45712" marB="45712"/>
                </a:tc>
                <a:extLst>
                  <a:ext uri="{0D108BD9-81ED-4DB2-BD59-A6C34878D82A}">
                    <a16:rowId xmlns:a16="http://schemas.microsoft.com/office/drawing/2014/main" val="2081334288"/>
                  </a:ext>
                </a:extLst>
              </a:tr>
              <a:tr h="0">
                <a:tc>
                  <a:txBody>
                    <a:bodyPr/>
                    <a:lstStyle/>
                    <a:p>
                      <a:r>
                        <a:rPr lang="en-US" sz="1400" dirty="0"/>
                        <a:t>11-24-295</a:t>
                      </a:r>
                    </a:p>
                  </a:txBody>
                  <a:tcPr marT="45712" marB="45712"/>
                </a:tc>
                <a:tc>
                  <a:txBody>
                    <a:bodyPr/>
                    <a:lstStyle/>
                    <a:p>
                      <a:r>
                        <a:rPr lang="en-US" sz="1400" dirty="0"/>
                        <a:t>Jonathan Segev</a:t>
                      </a:r>
                    </a:p>
                  </a:txBody>
                  <a:tcPr marT="45712" marB="45712"/>
                </a:tc>
                <a:tc>
                  <a:txBody>
                    <a:bodyPr/>
                    <a:lstStyle/>
                    <a:p>
                      <a:r>
                        <a:rPr lang="en-US" sz="1400" dirty="0"/>
                        <a:t>LB279 CID 1050 CR</a:t>
                      </a:r>
                    </a:p>
                  </a:txBody>
                  <a:tcPr marT="45712" marB="45712"/>
                </a:tc>
                <a:tc>
                  <a:txBody>
                    <a:bodyPr/>
                    <a:lstStyle/>
                    <a:p>
                      <a:r>
                        <a:rPr lang="en-US" sz="1400" kern="1200" dirty="0">
                          <a:solidFill>
                            <a:schemeClr val="dk1"/>
                          </a:solidFill>
                          <a:highlight>
                            <a:srgbClr val="00FF00"/>
                          </a:highlight>
                          <a:latin typeface="+mn-lt"/>
                          <a:ea typeface="+mn-ea"/>
                          <a:cs typeface="+mn-cs"/>
                        </a:rPr>
                        <a:t>CR</a:t>
                      </a:r>
                    </a:p>
                  </a:txBody>
                  <a:tcPr marT="45712" marB="45712"/>
                </a:tc>
                <a:extLst>
                  <a:ext uri="{0D108BD9-81ED-4DB2-BD59-A6C34878D82A}">
                    <a16:rowId xmlns:a16="http://schemas.microsoft.com/office/drawing/2014/main" val="1545775103"/>
                  </a:ext>
                </a:extLst>
              </a:tr>
              <a:tr h="0">
                <a:tc>
                  <a:txBody>
                    <a:bodyPr/>
                    <a:lstStyle/>
                    <a:p>
                      <a:r>
                        <a:rPr lang="en-US" sz="1400" dirty="0"/>
                        <a:t>11-24-422</a:t>
                      </a:r>
                    </a:p>
                  </a:txBody>
                  <a:tcPr marT="45712" marB="45712"/>
                </a:tc>
                <a:tc>
                  <a:txBody>
                    <a:bodyPr/>
                    <a:lstStyle/>
                    <a:p>
                      <a:r>
                        <a:rPr lang="en-US" sz="1400" dirty="0"/>
                        <a:t>Ali Raissinia</a:t>
                      </a:r>
                    </a:p>
                  </a:txBody>
                  <a:tcPr marT="45712" marB="45712"/>
                </a:tc>
                <a:tc>
                  <a:txBody>
                    <a:bodyPr/>
                    <a:lstStyle/>
                    <a:p>
                      <a:r>
                        <a:rPr lang="en-US" sz="1400" dirty="0"/>
                        <a:t>LB279 Comment Resolution for CIDs in sec-11 part 2</a:t>
                      </a:r>
                    </a:p>
                  </a:txBody>
                  <a:tcPr marT="45712" marB="45712"/>
                </a:tc>
                <a:tc>
                  <a:txBody>
                    <a:bodyPr/>
                    <a:lstStyle/>
                    <a:p>
                      <a:r>
                        <a:rPr lang="en-US" sz="1400" kern="1200" dirty="0">
                          <a:solidFill>
                            <a:schemeClr val="dk1"/>
                          </a:solidFill>
                          <a:highlight>
                            <a:srgbClr val="00FF00"/>
                          </a:highlight>
                          <a:latin typeface="+mn-lt"/>
                          <a:ea typeface="+mn-ea"/>
                          <a:cs typeface="+mn-cs"/>
                        </a:rPr>
                        <a:t>CR</a:t>
                      </a:r>
                    </a:p>
                  </a:txBody>
                  <a:tcPr marT="45712" marB="45712"/>
                </a:tc>
                <a:extLst>
                  <a:ext uri="{0D108BD9-81ED-4DB2-BD59-A6C34878D82A}">
                    <a16:rowId xmlns:a16="http://schemas.microsoft.com/office/drawing/2014/main" val="311033840"/>
                  </a:ext>
                </a:extLst>
              </a:tr>
              <a:tr h="0">
                <a:tc>
                  <a:txBody>
                    <a:bodyPr/>
                    <a:lstStyle/>
                    <a:p>
                      <a:r>
                        <a:rPr lang="en-US" sz="1400" kern="1200" dirty="0">
                          <a:solidFill>
                            <a:schemeClr val="dk1"/>
                          </a:solidFill>
                          <a:latin typeface="+mn-lt"/>
                          <a:ea typeface="+mn-ea"/>
                          <a:cs typeface="+mn-cs"/>
                        </a:rPr>
                        <a:t>11-24-506</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LB279 CR</a:t>
                      </a:r>
                    </a:p>
                  </a:txBody>
                  <a:tcPr marT="45712" marB="45712"/>
                </a:tc>
                <a:tc>
                  <a:txBody>
                    <a:bodyPr/>
                    <a:lstStyle/>
                    <a:p>
                      <a:r>
                        <a:rPr lang="en-US" sz="1400" kern="1200" dirty="0">
                          <a:solidFill>
                            <a:schemeClr val="dk1"/>
                          </a:solidFill>
                          <a:latin typeface="+mn-lt"/>
                          <a:ea typeface="+mn-ea"/>
                          <a:cs typeface="+mn-cs"/>
                        </a:rPr>
                        <a:t>CR </a:t>
                      </a:r>
                      <a:r>
                        <a:rPr lang="en-US" sz="1400" kern="1200" dirty="0">
                          <a:solidFill>
                            <a:schemeClr val="dk1"/>
                          </a:solidFill>
                          <a:highlight>
                            <a:srgbClr val="00FF00"/>
                          </a:highlight>
                          <a:latin typeface="+mn-lt"/>
                          <a:ea typeface="+mn-ea"/>
                          <a:cs typeface="+mn-cs"/>
                        </a:rPr>
                        <a:t>(11)</a:t>
                      </a:r>
                    </a:p>
                  </a:txBody>
                  <a:tcPr marT="45712" marB="45712"/>
                </a:tc>
                <a:extLst>
                  <a:ext uri="{0D108BD9-81ED-4DB2-BD59-A6C34878D82A}">
                    <a16:rowId xmlns:a16="http://schemas.microsoft.com/office/drawing/2014/main" val="2372584398"/>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551324123"/>
                  </a:ext>
                </a:extLst>
              </a:tr>
            </a:tbl>
          </a:graphicData>
        </a:graphic>
      </p:graphicFrame>
    </p:spTree>
    <p:extLst>
      <p:ext uri="{BB962C8B-B14F-4D97-AF65-F5344CB8AC3E}">
        <p14:creationId xmlns:p14="http://schemas.microsoft.com/office/powerpoint/2010/main" val="160697815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week (2)</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2024</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268062104"/>
              </p:ext>
            </p:extLst>
          </p:nvPr>
        </p:nvGraphicFramePr>
        <p:xfrm>
          <a:off x="907229" y="1265032"/>
          <a:ext cx="10475382" cy="3078320"/>
        </p:xfrm>
        <a:graphic>
          <a:graphicData uri="http://schemas.openxmlformats.org/drawingml/2006/table">
            <a:tbl>
              <a:tblPr firstRow="1" bandRow="1">
                <a:tableStyleId>{21E4AEA4-8DFA-4A89-87EB-49C32662AFE0}</a:tableStyleId>
              </a:tblPr>
              <a:tblGrid>
                <a:gridCol w="1222888">
                  <a:extLst>
                    <a:ext uri="{9D8B030D-6E8A-4147-A177-3AD203B41FA5}">
                      <a16:colId xmlns:a16="http://schemas.microsoft.com/office/drawing/2014/main" val="20000"/>
                    </a:ext>
                  </a:extLst>
                </a:gridCol>
                <a:gridCol w="1733635">
                  <a:extLst>
                    <a:ext uri="{9D8B030D-6E8A-4147-A177-3AD203B41FA5}">
                      <a16:colId xmlns:a16="http://schemas.microsoft.com/office/drawing/2014/main" val="20001"/>
                    </a:ext>
                  </a:extLst>
                </a:gridCol>
                <a:gridCol w="5765804">
                  <a:extLst>
                    <a:ext uri="{9D8B030D-6E8A-4147-A177-3AD203B41FA5}">
                      <a16:colId xmlns:a16="http://schemas.microsoft.com/office/drawing/2014/main" val="20002"/>
                    </a:ext>
                  </a:extLst>
                </a:gridCol>
                <a:gridCol w="1753055">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0">
                <a:tc>
                  <a:txBody>
                    <a:bodyPr/>
                    <a:lstStyle/>
                    <a:p>
                      <a:r>
                        <a:rPr lang="en-US" sz="1400" kern="1200" dirty="0">
                          <a:solidFill>
                            <a:schemeClr val="dk1"/>
                          </a:solidFill>
                          <a:latin typeface="+mn-lt"/>
                          <a:ea typeface="+mn-ea"/>
                          <a:cs typeface="+mn-cs"/>
                        </a:rPr>
                        <a:t>11-24-0232</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Julia Feng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LB279 CR for CID 1363, 1029, 1124, 1391, 1169 </a:t>
                      </a:r>
                    </a:p>
                  </a:txBody>
                  <a:tcPr marT="45712" marB="45712"/>
                </a:tc>
                <a:tc>
                  <a:txBody>
                    <a:bodyPr/>
                    <a:lstStyle/>
                    <a:p>
                      <a:r>
                        <a:rPr lang="en-US" sz="1400" kern="1200" dirty="0">
                          <a:solidFill>
                            <a:schemeClr val="dk1"/>
                          </a:solidFill>
                          <a:latin typeface="+mn-lt"/>
                          <a:ea typeface="+mn-ea"/>
                          <a:cs typeface="+mn-cs"/>
                        </a:rPr>
                        <a:t>CR </a:t>
                      </a:r>
                      <a:r>
                        <a:rPr lang="en-US" sz="1400" kern="1200" dirty="0">
                          <a:solidFill>
                            <a:schemeClr val="dk1"/>
                          </a:solidFill>
                          <a:highlight>
                            <a:srgbClr val="FFFF00"/>
                          </a:highlight>
                          <a:latin typeface="+mn-lt"/>
                          <a:ea typeface="+mn-ea"/>
                          <a:cs typeface="+mn-cs"/>
                        </a:rPr>
                        <a:t>(4)</a:t>
                      </a:r>
                    </a:p>
                  </a:txBody>
                  <a:tcPr marT="45712" marB="45712"/>
                </a:tc>
                <a:extLst>
                  <a:ext uri="{0D108BD9-81ED-4DB2-BD59-A6C34878D82A}">
                    <a16:rowId xmlns:a16="http://schemas.microsoft.com/office/drawing/2014/main" val="3448193832"/>
                  </a:ext>
                </a:extLst>
              </a:tr>
              <a:tr h="0">
                <a:tc>
                  <a:txBody>
                    <a:bodyPr/>
                    <a:lstStyle/>
                    <a:p>
                      <a:r>
                        <a:rPr lang="en-US" sz="1400" kern="1200" dirty="0">
                          <a:solidFill>
                            <a:schemeClr val="dk1"/>
                          </a:solidFill>
                          <a:latin typeface="+mn-lt"/>
                          <a:ea typeface="+mn-ea"/>
                          <a:cs typeface="+mn-cs"/>
                        </a:rPr>
                        <a:t>11-24-574</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Christian Berger</a:t>
                      </a:r>
                    </a:p>
                  </a:txBody>
                  <a:tcPr marT="45712" marB="45712"/>
                </a:tc>
                <a:tc>
                  <a:txBody>
                    <a:bodyPr/>
                    <a:lstStyle/>
                    <a:p>
                      <a:r>
                        <a:rPr lang="en-US" sz="1400" kern="1200" dirty="0">
                          <a:solidFill>
                            <a:schemeClr val="dk1"/>
                          </a:solidFill>
                          <a:latin typeface="+mn-lt"/>
                          <a:ea typeface="+mn-ea"/>
                          <a:cs typeface="+mn-cs"/>
                        </a:rPr>
                        <a:t>LB279 Comment Resolution EHT MAC/PHY Part 6</a:t>
                      </a:r>
                    </a:p>
                  </a:txBody>
                  <a:tcPr marT="45712" marB="45712"/>
                </a:tc>
                <a:tc>
                  <a:txBody>
                    <a:bodyPr/>
                    <a:lstStyle/>
                    <a:p>
                      <a:r>
                        <a:rPr lang="en-US" sz="1400" kern="1200" dirty="0">
                          <a:solidFill>
                            <a:schemeClr val="dk1"/>
                          </a:solidFill>
                          <a:latin typeface="+mn-lt"/>
                          <a:ea typeface="+mn-ea"/>
                          <a:cs typeface="+mn-cs"/>
                        </a:rPr>
                        <a:t>CR </a:t>
                      </a:r>
                      <a:r>
                        <a:rPr lang="en-US" sz="1400" kern="1200" dirty="0">
                          <a:solidFill>
                            <a:schemeClr val="dk1"/>
                          </a:solidFill>
                          <a:highlight>
                            <a:srgbClr val="FFFF00"/>
                          </a:highlight>
                          <a:latin typeface="+mn-lt"/>
                          <a:ea typeface="+mn-ea"/>
                          <a:cs typeface="+mn-cs"/>
                        </a:rPr>
                        <a:t>(4)</a:t>
                      </a:r>
                    </a:p>
                  </a:txBody>
                  <a:tcPr marT="45712" marB="45712"/>
                </a:tc>
                <a:extLst>
                  <a:ext uri="{0D108BD9-81ED-4DB2-BD59-A6C34878D82A}">
                    <a16:rowId xmlns:a16="http://schemas.microsoft.com/office/drawing/2014/main" val="1051882403"/>
                  </a:ext>
                </a:extLst>
              </a:tr>
              <a:tr h="0">
                <a:tc>
                  <a:txBody>
                    <a:bodyPr/>
                    <a:lstStyle/>
                    <a:p>
                      <a:r>
                        <a:rPr lang="en-US" sz="1400" kern="1200" dirty="0">
                          <a:solidFill>
                            <a:schemeClr val="dk1"/>
                          </a:solidFill>
                          <a:latin typeface="+mn-lt"/>
                          <a:ea typeface="+mn-ea"/>
                          <a:cs typeface="+mn-cs"/>
                        </a:rPr>
                        <a:t>11-24-580</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Dibakar Das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CR for CIDs in 11.21.6.4.3.1</a:t>
                      </a:r>
                    </a:p>
                  </a:txBody>
                  <a:tcPr marT="45712" marB="45712"/>
                </a:tc>
                <a:tc>
                  <a:txBody>
                    <a:bodyPr/>
                    <a:lstStyle/>
                    <a:p>
                      <a:r>
                        <a:rPr lang="en-US" sz="1400" kern="1200" dirty="0">
                          <a:solidFill>
                            <a:schemeClr val="dk1"/>
                          </a:solidFill>
                          <a:latin typeface="+mn-lt"/>
                          <a:ea typeface="+mn-ea"/>
                          <a:cs typeface="+mn-cs"/>
                        </a:rPr>
                        <a:t>CR </a:t>
                      </a:r>
                      <a:r>
                        <a:rPr lang="en-US" sz="1400" kern="1200" dirty="0">
                          <a:solidFill>
                            <a:schemeClr val="dk1"/>
                          </a:solidFill>
                          <a:highlight>
                            <a:srgbClr val="00FF00"/>
                          </a:highlight>
                          <a:latin typeface="+mn-lt"/>
                          <a:ea typeface="+mn-ea"/>
                          <a:cs typeface="+mn-cs"/>
                        </a:rPr>
                        <a:t>(~10)</a:t>
                      </a:r>
                    </a:p>
                  </a:txBody>
                  <a:tcPr marT="45712" marB="45712"/>
                </a:tc>
                <a:extLst>
                  <a:ext uri="{0D108BD9-81ED-4DB2-BD59-A6C34878D82A}">
                    <a16:rowId xmlns:a16="http://schemas.microsoft.com/office/drawing/2014/main" val="2073651266"/>
                  </a:ext>
                </a:extLst>
              </a:tr>
              <a:tr h="0">
                <a:tc>
                  <a:txBody>
                    <a:bodyPr/>
                    <a:lstStyle/>
                    <a:p>
                      <a:r>
                        <a:rPr lang="en-US" sz="1400" kern="1200" dirty="0">
                          <a:solidFill>
                            <a:schemeClr val="dk1"/>
                          </a:solidFill>
                          <a:latin typeface="+mn-lt"/>
                          <a:ea typeface="+mn-ea"/>
                          <a:cs typeface="+mn-cs"/>
                        </a:rPr>
                        <a:t>11-24-570</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Niranjan Grandhe</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B279 Comment Resolution for clause 36.3.4.1 </a:t>
                      </a:r>
                    </a:p>
                  </a:txBody>
                  <a:tcPr marT="45712" marB="45712"/>
                </a:tc>
                <a:tc>
                  <a:txBody>
                    <a:bodyPr/>
                    <a:lstStyle/>
                    <a:p>
                      <a:r>
                        <a:rPr lang="en-US" sz="1400" kern="1200" dirty="0">
                          <a:solidFill>
                            <a:schemeClr val="dk1"/>
                          </a:solidFill>
                          <a:latin typeface="+mn-lt"/>
                          <a:ea typeface="+mn-ea"/>
                          <a:cs typeface="+mn-cs"/>
                        </a:rPr>
                        <a:t>CR</a:t>
                      </a:r>
                      <a:r>
                        <a:rPr lang="en-US" sz="1400" kern="1200" dirty="0">
                          <a:solidFill>
                            <a:schemeClr val="dk1"/>
                          </a:solidFill>
                          <a:highlight>
                            <a:srgbClr val="00FF00"/>
                          </a:highlight>
                          <a:latin typeface="+mn-lt"/>
                          <a:ea typeface="+mn-ea"/>
                          <a:cs typeface="+mn-cs"/>
                        </a:rPr>
                        <a:t> (3)</a:t>
                      </a:r>
                    </a:p>
                  </a:txBody>
                  <a:tcPr marT="45712" marB="45712"/>
                </a:tc>
                <a:extLst>
                  <a:ext uri="{0D108BD9-81ED-4DB2-BD59-A6C34878D82A}">
                    <a16:rowId xmlns:a16="http://schemas.microsoft.com/office/drawing/2014/main" val="1638115192"/>
                  </a:ext>
                </a:extLst>
              </a:tr>
              <a:tr h="0">
                <a:tc>
                  <a:txBody>
                    <a:bodyPr/>
                    <a:lstStyle/>
                    <a:p>
                      <a:r>
                        <a:rPr lang="en-US" sz="1400" kern="1200" dirty="0">
                          <a:solidFill>
                            <a:schemeClr val="dk1"/>
                          </a:solidFill>
                          <a:latin typeface="+mn-lt"/>
                          <a:ea typeface="+mn-ea"/>
                          <a:cs typeface="+mn-cs"/>
                        </a:rPr>
                        <a:t>11-24-596</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Roy Want</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LB279-editorial-comment-resolution-part2</a:t>
                      </a:r>
                    </a:p>
                  </a:txBody>
                  <a:tcPr marT="45712" marB="45712"/>
                </a:tc>
                <a:tc>
                  <a:txBody>
                    <a:bodyPr/>
                    <a:lstStyle/>
                    <a:p>
                      <a:r>
                        <a:rPr lang="en-US" sz="1400" kern="1200" dirty="0">
                          <a:solidFill>
                            <a:schemeClr val="dk1"/>
                          </a:solidFill>
                          <a:latin typeface="+mn-lt"/>
                          <a:ea typeface="+mn-ea"/>
                          <a:cs typeface="+mn-cs"/>
                        </a:rPr>
                        <a:t>CR </a:t>
                      </a:r>
                      <a:r>
                        <a:rPr lang="en-US" sz="1400" kern="1200" dirty="0">
                          <a:solidFill>
                            <a:schemeClr val="dk1"/>
                          </a:solidFill>
                          <a:highlight>
                            <a:srgbClr val="00FF00"/>
                          </a:highlight>
                          <a:latin typeface="+mn-lt"/>
                          <a:ea typeface="+mn-ea"/>
                          <a:cs typeface="+mn-cs"/>
                        </a:rPr>
                        <a:t>(18)</a:t>
                      </a:r>
                    </a:p>
                  </a:txBody>
                  <a:tcPr marT="45712" marB="45712"/>
                </a:tc>
                <a:extLst>
                  <a:ext uri="{0D108BD9-81ED-4DB2-BD59-A6C34878D82A}">
                    <a16:rowId xmlns:a16="http://schemas.microsoft.com/office/drawing/2014/main" val="4108430742"/>
                  </a:ext>
                </a:extLst>
              </a:tr>
              <a:tr h="0">
                <a:tc>
                  <a:txBody>
                    <a:bodyPr/>
                    <a:lstStyle/>
                    <a:p>
                      <a:r>
                        <a:rPr lang="en-US" sz="1400" kern="1200" dirty="0">
                          <a:solidFill>
                            <a:schemeClr val="dk1"/>
                          </a:solidFill>
                          <a:latin typeface="+mn-lt"/>
                          <a:ea typeface="+mn-ea"/>
                          <a:cs typeface="+mn-cs"/>
                        </a:rPr>
                        <a:t>11-24-597</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Roy Want</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LB279-technical-comments-recognized-as-editorials-by-tgbk</a:t>
                      </a:r>
                    </a:p>
                  </a:txBody>
                  <a:tcPr marT="45712" marB="45712"/>
                </a:tc>
                <a:tc>
                  <a:txBody>
                    <a:bodyPr/>
                    <a:lstStyle/>
                    <a:p>
                      <a:r>
                        <a:rPr lang="en-US" sz="1400" kern="1200" dirty="0">
                          <a:solidFill>
                            <a:schemeClr val="dk1"/>
                          </a:solidFill>
                          <a:latin typeface="+mn-lt"/>
                          <a:ea typeface="+mn-ea"/>
                          <a:cs typeface="+mn-cs"/>
                        </a:rPr>
                        <a:t>CR </a:t>
                      </a:r>
                      <a:r>
                        <a:rPr lang="en-US" sz="1400" kern="1200" dirty="0">
                          <a:solidFill>
                            <a:schemeClr val="dk1"/>
                          </a:solidFill>
                          <a:highlight>
                            <a:srgbClr val="00FF00"/>
                          </a:highlight>
                          <a:latin typeface="+mn-lt"/>
                          <a:ea typeface="+mn-ea"/>
                          <a:cs typeface="+mn-cs"/>
                        </a:rPr>
                        <a:t>(17)</a:t>
                      </a:r>
                    </a:p>
                  </a:txBody>
                  <a:tcPr marT="45712" marB="45712"/>
                </a:tc>
                <a:extLst>
                  <a:ext uri="{0D108BD9-81ED-4DB2-BD59-A6C34878D82A}">
                    <a16:rowId xmlns:a16="http://schemas.microsoft.com/office/drawing/2014/main" val="2502555680"/>
                  </a:ext>
                </a:extLst>
              </a:tr>
              <a:tr h="0">
                <a:tc>
                  <a:txBody>
                    <a:bodyPr/>
                    <a:lstStyle/>
                    <a:p>
                      <a:r>
                        <a:rPr lang="en-US" sz="1400" kern="1200" dirty="0">
                          <a:solidFill>
                            <a:schemeClr val="dk1"/>
                          </a:solidFill>
                          <a:latin typeface="+mn-lt"/>
                          <a:ea typeface="+mn-ea"/>
                          <a:cs typeface="+mn-cs"/>
                        </a:rPr>
                        <a:t>11-24-601</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Ali Raissinia</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EMLSR FTM operation</a:t>
                      </a:r>
                    </a:p>
                  </a:txBody>
                  <a:tcPr marT="45712" marB="45712"/>
                </a:tc>
                <a:tc>
                  <a:txBody>
                    <a:bodyPr/>
                    <a:lstStyle/>
                    <a:p>
                      <a:r>
                        <a:rPr lang="en-US" sz="1400" kern="1200" dirty="0">
                          <a:solidFill>
                            <a:schemeClr val="dk1"/>
                          </a:solidFill>
                          <a:latin typeface="+mn-lt"/>
                          <a:ea typeface="+mn-ea"/>
                          <a:cs typeface="+mn-cs"/>
                        </a:rPr>
                        <a:t>CR </a:t>
                      </a:r>
                      <a:r>
                        <a:rPr lang="en-US" sz="1400" kern="1200" dirty="0">
                          <a:solidFill>
                            <a:schemeClr val="dk1"/>
                          </a:solidFill>
                          <a:highlight>
                            <a:srgbClr val="FFFF00"/>
                          </a:highlight>
                          <a:latin typeface="+mn-lt"/>
                          <a:ea typeface="+mn-ea"/>
                          <a:cs typeface="+mn-cs"/>
                        </a:rPr>
                        <a:t>(2)</a:t>
                      </a:r>
                    </a:p>
                  </a:txBody>
                  <a:tcPr marT="45712" marB="45712"/>
                </a:tc>
                <a:extLst>
                  <a:ext uri="{0D108BD9-81ED-4DB2-BD59-A6C34878D82A}">
                    <a16:rowId xmlns:a16="http://schemas.microsoft.com/office/drawing/2014/main" val="1982100660"/>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456581270"/>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9742077"/>
                  </a:ext>
                </a:extLst>
              </a:tr>
            </a:tbl>
          </a:graphicData>
        </a:graphic>
      </p:graphicFrame>
    </p:spTree>
    <p:extLst>
      <p:ext uri="{BB962C8B-B14F-4D97-AF65-F5344CB8AC3E}">
        <p14:creationId xmlns:p14="http://schemas.microsoft.com/office/powerpoint/2010/main" val="70684547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March IEEE Meeting –  March 11</a:t>
            </a:r>
            <a:r>
              <a:rPr lang="en-US" altLang="en-US" baseline="30000" dirty="0">
                <a:solidFill>
                  <a:schemeClr val="tx2"/>
                </a:solidFill>
              </a:rPr>
              <a:t>th</a:t>
            </a:r>
            <a:r>
              <a:rPr lang="en-US" altLang="en-US" dirty="0">
                <a:solidFill>
                  <a:schemeClr val="tx2"/>
                </a:solidFill>
              </a:rPr>
              <a:t> PM1 </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the week (7 min).</a:t>
            </a:r>
          </a:p>
          <a:p>
            <a:pPr algn="just">
              <a:spcBef>
                <a:spcPct val="20000"/>
              </a:spcBef>
              <a:buFontTx/>
              <a:buChar char="•"/>
            </a:pPr>
            <a:r>
              <a:rPr lang="en-US" altLang="en-US" sz="1600" b="0" dirty="0"/>
              <a:t>Agenda setting for this slot (5 min).</a:t>
            </a:r>
          </a:p>
          <a:p>
            <a:pPr algn="just">
              <a:spcBef>
                <a:spcPct val="20000"/>
              </a:spcBef>
              <a:buFontTx/>
              <a:buChar char="•"/>
            </a:pPr>
            <a:r>
              <a:rPr lang="en-US" sz="1600" b="0" dirty="0"/>
              <a:t>Approval of previous meeting minutes and motion from telecon that met draft text threshold (15min)</a:t>
            </a:r>
          </a:p>
          <a:p>
            <a:pPr algn="just">
              <a:spcBef>
                <a:spcPct val="20000"/>
              </a:spcBef>
              <a:buFontTx/>
              <a:buChar char="•"/>
            </a:pPr>
            <a:r>
              <a:rPr lang="en-US" altLang="en-US" sz="1600" b="0" dirty="0"/>
              <a:t>Review LB279 status and CID assignment (10 min) – Editor.</a:t>
            </a:r>
          </a:p>
          <a:p>
            <a:pPr algn="just">
              <a:spcBef>
                <a:spcPct val="20000"/>
              </a:spcBef>
              <a:buFontTx/>
              <a:buChar char="•"/>
            </a:pPr>
            <a:r>
              <a:rPr lang="en-US" sz="1600" b="0" dirty="0"/>
              <a:t>Continue CR per CR submissions (as time permits)</a:t>
            </a:r>
          </a:p>
          <a:p>
            <a:pPr algn="just">
              <a:spcBef>
                <a:spcPct val="20000"/>
              </a:spcBef>
              <a:buFontTx/>
              <a:buChar char="•"/>
            </a:pPr>
            <a:r>
              <a:rPr lang="en-US" sz="1600" b="0" dirty="0"/>
              <a:t>Conduct CR as a group (as time permits).</a:t>
            </a:r>
          </a:p>
          <a:p>
            <a:pPr algn="just">
              <a:spcBef>
                <a:spcPct val="20000"/>
              </a:spcBef>
              <a:buFontTx/>
              <a:buChar char="•"/>
            </a:pPr>
            <a:r>
              <a:rPr lang="en-US" sz="1600" b="0" dirty="0"/>
              <a:t>Recess.</a:t>
            </a:r>
          </a:p>
          <a:p>
            <a:pPr lvl="1"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227949378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March 11</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2024</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529949385"/>
              </p:ext>
            </p:extLst>
          </p:nvPr>
        </p:nvGraphicFramePr>
        <p:xfrm>
          <a:off x="914401" y="1260086"/>
          <a:ext cx="10460566" cy="2377328"/>
        </p:xfrm>
        <a:graphic>
          <a:graphicData uri="http://schemas.openxmlformats.org/drawingml/2006/table">
            <a:tbl>
              <a:tblPr firstRow="1" bandRow="1">
                <a:tableStyleId>{21E4AEA4-8DFA-4A89-87EB-49C32662AFE0}</a:tableStyleId>
              </a:tblPr>
              <a:tblGrid>
                <a:gridCol w="1077143">
                  <a:extLst>
                    <a:ext uri="{9D8B030D-6E8A-4147-A177-3AD203B41FA5}">
                      <a16:colId xmlns:a16="http://schemas.microsoft.com/office/drawing/2014/main" val="20000"/>
                    </a:ext>
                  </a:extLst>
                </a:gridCol>
                <a:gridCol w="1572762">
                  <a:extLst>
                    <a:ext uri="{9D8B030D-6E8A-4147-A177-3AD203B41FA5}">
                      <a16:colId xmlns:a16="http://schemas.microsoft.com/office/drawing/2014/main" val="20001"/>
                    </a:ext>
                  </a:extLst>
                </a:gridCol>
                <a:gridCol w="4403902">
                  <a:extLst>
                    <a:ext uri="{9D8B030D-6E8A-4147-A177-3AD203B41FA5}">
                      <a16:colId xmlns:a16="http://schemas.microsoft.com/office/drawing/2014/main" val="20002"/>
                    </a:ext>
                  </a:extLst>
                </a:gridCol>
                <a:gridCol w="1512168">
                  <a:extLst>
                    <a:ext uri="{9D8B030D-6E8A-4147-A177-3AD203B41FA5}">
                      <a16:colId xmlns:a16="http://schemas.microsoft.com/office/drawing/2014/main" val="3219614300"/>
                    </a:ext>
                  </a:extLst>
                </a:gridCol>
                <a:gridCol w="1894591">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Status</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11-24-219</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1"/>
                  </a:ext>
                </a:extLst>
              </a:tr>
              <a:tr h="0">
                <a:tc>
                  <a:txBody>
                    <a:bodyPr/>
                    <a:lstStyle/>
                    <a:p>
                      <a:r>
                        <a:rPr lang="en-US" sz="1400" kern="1200" dirty="0">
                          <a:solidFill>
                            <a:schemeClr val="dk1"/>
                          </a:solidFill>
                          <a:latin typeface="+mn-lt"/>
                          <a:ea typeface="+mn-ea"/>
                          <a:cs typeface="+mn-cs"/>
                        </a:rPr>
                        <a:t>11-23-049</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Motion compendium</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281966889"/>
                  </a:ext>
                </a:extLst>
              </a:tr>
              <a:tr h="0">
                <a:tc>
                  <a:txBody>
                    <a:bodyPr/>
                    <a:lstStyle/>
                    <a:p>
                      <a:r>
                        <a:rPr lang="en-US" sz="1400" dirty="0"/>
                        <a:t>11-24-013</a:t>
                      </a:r>
                    </a:p>
                  </a:txBody>
                  <a:tcPr marT="45712" marB="45712"/>
                </a:tc>
                <a:tc>
                  <a:txBody>
                    <a:bodyPr/>
                    <a:lstStyle/>
                    <a:p>
                      <a:r>
                        <a:rPr lang="en-US" sz="1400" dirty="0"/>
                        <a:t>Roy Want</a:t>
                      </a:r>
                    </a:p>
                  </a:txBody>
                  <a:tcPr marT="45712" marB="45712"/>
                </a:tc>
                <a:tc>
                  <a:txBody>
                    <a:bodyPr/>
                    <a:lstStyle/>
                    <a:p>
                      <a:r>
                        <a:rPr lang="en-US" sz="1400" dirty="0"/>
                        <a:t>LB279 CR data base</a:t>
                      </a:r>
                    </a:p>
                  </a:txBody>
                  <a:tcPr marT="45712" marB="45712"/>
                </a:tc>
                <a:tc>
                  <a:txBody>
                    <a:bodyPr/>
                    <a:lstStyle/>
                    <a:p>
                      <a:r>
                        <a:rPr lang="en-US" sz="1400" dirty="0"/>
                        <a:t>Agenda</a:t>
                      </a: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408709058"/>
                  </a:ext>
                </a:extLst>
              </a:tr>
              <a:tr h="152392">
                <a:tc>
                  <a:txBody>
                    <a:bodyPr/>
                    <a:lstStyle/>
                    <a:p>
                      <a:r>
                        <a:rPr lang="en-US" sz="1400" kern="1200" dirty="0">
                          <a:solidFill>
                            <a:schemeClr val="dk1"/>
                          </a:solidFill>
                          <a:latin typeface="+mn-lt"/>
                          <a:ea typeface="+mn-ea"/>
                          <a:cs typeface="+mn-cs"/>
                        </a:rPr>
                        <a:t>11-24-285</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Christian Berger</a:t>
                      </a:r>
                    </a:p>
                  </a:txBody>
                  <a:tcPr marT="45712" marB="45712"/>
                </a:tc>
                <a:tc>
                  <a:txBody>
                    <a:bodyPr/>
                    <a:lstStyle/>
                    <a:p>
                      <a:r>
                        <a:rPr lang="en-US" sz="1400" kern="1200" dirty="0">
                          <a:solidFill>
                            <a:schemeClr val="dk1"/>
                          </a:solidFill>
                          <a:latin typeface="+mn-lt"/>
                          <a:ea typeface="+mn-ea"/>
                          <a:cs typeface="+mn-cs"/>
                        </a:rPr>
                        <a:t>LB279 Comment Resolution EHT MAC/PHY Part 5</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kern="1200" dirty="0">
                          <a:solidFill>
                            <a:schemeClr val="dk1"/>
                          </a:solidFill>
                          <a:latin typeface="+mn-lt"/>
                          <a:ea typeface="+mn-ea"/>
                          <a:cs typeface="+mn-cs"/>
                        </a:rPr>
                        <a:t>10min</a:t>
                      </a:r>
                    </a:p>
                  </a:txBody>
                  <a:tcPr marT="45712" marB="45712"/>
                </a:tc>
                <a:extLst>
                  <a:ext uri="{0D108BD9-81ED-4DB2-BD59-A6C34878D82A}">
                    <a16:rowId xmlns:a16="http://schemas.microsoft.com/office/drawing/2014/main" val="628240624"/>
                  </a:ext>
                </a:extLst>
              </a:tr>
              <a:tr h="0">
                <a:tc>
                  <a:txBody>
                    <a:bodyPr/>
                    <a:lstStyle/>
                    <a:p>
                      <a:r>
                        <a:rPr lang="en-US" sz="1400" kern="1200" dirty="0">
                          <a:solidFill>
                            <a:schemeClr val="dk1"/>
                          </a:solidFill>
                          <a:latin typeface="+mn-lt"/>
                          <a:ea typeface="+mn-ea"/>
                          <a:cs typeface="+mn-cs"/>
                        </a:rPr>
                        <a:t>11-24-0278</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Julia Feng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LB279 Comment Resolution for CID 1016</a:t>
                      </a:r>
                    </a:p>
                  </a:txBody>
                  <a:tcPr marT="45712" marB="45712"/>
                </a:tc>
                <a:tc>
                  <a:txBody>
                    <a:bodyPr/>
                    <a:lstStyle/>
                    <a:p>
                      <a:r>
                        <a:rPr lang="en-US" sz="1400" kern="1200" dirty="0">
                          <a:solidFill>
                            <a:schemeClr val="dk1"/>
                          </a:solidFill>
                          <a:latin typeface="+mn-lt"/>
                          <a:ea typeface="+mn-ea"/>
                          <a:cs typeface="+mn-cs"/>
                        </a:rPr>
                        <a:t>CR </a:t>
                      </a:r>
                    </a:p>
                  </a:txBody>
                  <a:tcPr marT="45712" marB="45712"/>
                </a:tc>
                <a:tc>
                  <a:txBody>
                    <a:bodyPr/>
                    <a:lstStyle/>
                    <a:p>
                      <a:r>
                        <a:rPr lang="en-US" sz="1400" dirty="0"/>
                        <a:t>15min </a:t>
                      </a:r>
                    </a:p>
                  </a:txBody>
                  <a:tcPr marT="45712" marB="45712"/>
                </a:tc>
                <a:extLst>
                  <a:ext uri="{0D108BD9-81ED-4DB2-BD59-A6C34878D82A}">
                    <a16:rowId xmlns:a16="http://schemas.microsoft.com/office/drawing/2014/main" val="3066023250"/>
                  </a:ext>
                </a:extLst>
              </a:tr>
              <a:tr h="0">
                <a:tc>
                  <a:txBody>
                    <a:bodyPr/>
                    <a:lstStyle/>
                    <a:p>
                      <a:r>
                        <a:rPr lang="en-US" sz="1400" dirty="0"/>
                        <a:t>11-24-0288</a:t>
                      </a:r>
                    </a:p>
                  </a:txBody>
                  <a:tcPr marT="45712" marB="45712"/>
                </a:tc>
                <a:tc>
                  <a:txBody>
                    <a:bodyPr/>
                    <a:lstStyle/>
                    <a:p>
                      <a:r>
                        <a:rPr lang="en-US" sz="1400" dirty="0"/>
                        <a:t>Stephan Sand</a:t>
                      </a:r>
                    </a:p>
                  </a:txBody>
                  <a:tcPr marT="45712" marB="45712"/>
                </a:tc>
                <a:tc>
                  <a:txBody>
                    <a:bodyPr/>
                    <a:lstStyle/>
                    <a:p>
                      <a:r>
                        <a:rPr lang="en-US" sz="1400" dirty="0"/>
                        <a:t>LB279 comment resolutions for measurement sounding phase of TB ranging</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dirty="0"/>
                        <a:t>35min</a:t>
                      </a:r>
                    </a:p>
                  </a:txBody>
                  <a:tcPr marT="45712" marB="45712"/>
                </a:tc>
                <a:extLst>
                  <a:ext uri="{0D108BD9-81ED-4DB2-BD59-A6C34878D82A}">
                    <a16:rowId xmlns:a16="http://schemas.microsoft.com/office/drawing/2014/main" val="1283045369"/>
                  </a:ext>
                </a:extLst>
              </a:tr>
            </a:tbl>
          </a:graphicData>
        </a:graphic>
      </p:graphicFrame>
    </p:spTree>
    <p:extLst>
      <p:ext uri="{BB962C8B-B14F-4D97-AF65-F5344CB8AC3E}">
        <p14:creationId xmlns:p14="http://schemas.microsoft.com/office/powerpoint/2010/main" val="347334563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B57EFF-F822-6147-2BE9-657BF13E47AD}"/>
              </a:ext>
            </a:extLst>
          </p:cNvPr>
          <p:cNvSpPr>
            <a:spLocks noGrp="1"/>
          </p:cNvSpPr>
          <p:nvPr>
            <p:ph type="title"/>
          </p:nvPr>
        </p:nvSpPr>
        <p:spPr/>
        <p:txBody>
          <a:bodyPr/>
          <a:lstStyle/>
          <a:p>
            <a:r>
              <a:rPr lang="en-US" dirty="0"/>
              <a:t>Consider Motions</a:t>
            </a:r>
          </a:p>
        </p:txBody>
      </p:sp>
      <p:sp>
        <p:nvSpPr>
          <p:cNvPr id="3" name="Content Placeholder 2">
            <a:extLst>
              <a:ext uri="{FF2B5EF4-FFF2-40B4-BE49-F238E27FC236}">
                <a16:creationId xmlns:a16="http://schemas.microsoft.com/office/drawing/2014/main" id="{1DB6B5C0-7FA0-1961-22AC-BD91DFBC4ABC}"/>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0C2AB14F-A01A-601F-04DF-257567727872}"/>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76A95684-4936-0F17-83CD-CC73353DA31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21072792-6289-0072-04A9-D2237AAB71A8}"/>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394600098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58295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LB 279 Status</a:t>
            </a:r>
          </a:p>
        </p:txBody>
      </p:sp>
      <p:sp>
        <p:nvSpPr>
          <p:cNvPr id="4098" name="Rectangle 2"/>
          <p:cNvSpPr>
            <a:spLocks noGrp="1" noChangeArrowheads="1"/>
          </p:cNvSpPr>
          <p:nvPr>
            <p:ph idx="1"/>
          </p:nvPr>
        </p:nvSpPr>
        <p:spPr>
          <a:xfrm>
            <a:off x="191344" y="1628800"/>
            <a:ext cx="9433048" cy="2231771"/>
          </a:xfrm>
          <a:ln/>
        </p:spPr>
        <p:txBody>
          <a:bodyPr/>
          <a:lstStyle/>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LB279 coming out of the Nov. meeting, results: </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b="0" dirty="0"/>
              <a:t>94.8% approval</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Comments received: T/G/E 163/12/226 </a:t>
            </a:r>
            <a:endParaRPr lang="en-US" b="0" dirty="0"/>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100" dirty="0"/>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Progress since the January meeting:</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b="0" dirty="0"/>
              <a:t>Group met for 7 times.</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b="0" dirty="0"/>
              <a:t>LB 279 status:</a:t>
            </a:r>
          </a:p>
          <a:p>
            <a:pPr lvl="2">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b="0" dirty="0"/>
              <a:t>109 Technical and General CIDs.</a:t>
            </a:r>
          </a:p>
          <a:p>
            <a:pPr lvl="2">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b="0" dirty="0"/>
              <a:t>207 Editorial CIDs.</a:t>
            </a: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8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29</a:t>
            </a:fld>
            <a:endParaRPr lang="en-GB"/>
          </a:p>
        </p:txBody>
      </p:sp>
      <p:sp>
        <p:nvSpPr>
          <p:cNvPr id="5" name="Footer Placeholder 4"/>
          <p:cNvSpPr>
            <a:spLocks noGrp="1"/>
          </p:cNvSpPr>
          <p:nvPr>
            <p:ph type="ftr" idx="14"/>
          </p:nvPr>
        </p:nvSpPr>
        <p:spPr/>
        <p:txBody>
          <a:bodyPr/>
          <a:lstStyle/>
          <a:p>
            <a:r>
              <a:rPr lang="en-GB" dirty="0"/>
              <a:t>Jonathan Segev, Intel corporation</a:t>
            </a:r>
          </a:p>
        </p:txBody>
      </p:sp>
      <p:sp>
        <p:nvSpPr>
          <p:cNvPr id="4" name="Date Placeholder 3"/>
          <p:cNvSpPr>
            <a:spLocks noGrp="1"/>
          </p:cNvSpPr>
          <p:nvPr>
            <p:ph type="dt" idx="15"/>
          </p:nvPr>
        </p:nvSpPr>
        <p:spPr/>
        <p:txBody>
          <a:bodyPr/>
          <a:lstStyle/>
          <a:p>
            <a:r>
              <a:rPr lang="en-US" dirty="0"/>
              <a:t>March 2024</a:t>
            </a:r>
            <a:endParaRPr lang="en-GB" dirty="0"/>
          </a:p>
        </p:txBody>
      </p:sp>
      <p:graphicFrame>
        <p:nvGraphicFramePr>
          <p:cNvPr id="9" name="Chart 8">
            <a:extLst>
              <a:ext uri="{FF2B5EF4-FFF2-40B4-BE49-F238E27FC236}">
                <a16:creationId xmlns:a16="http://schemas.microsoft.com/office/drawing/2014/main" id="{8B8D330B-610B-1444-33AC-79C6B2DD1C03}"/>
              </a:ext>
            </a:extLst>
          </p:cNvPr>
          <p:cNvGraphicFramePr/>
          <p:nvPr/>
        </p:nvGraphicFramePr>
        <p:xfrm>
          <a:off x="7143757" y="3717033"/>
          <a:ext cx="5048243" cy="288032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2" name="Chart 1">
            <a:extLst>
              <a:ext uri="{FF2B5EF4-FFF2-40B4-BE49-F238E27FC236}">
                <a16:creationId xmlns:a16="http://schemas.microsoft.com/office/drawing/2014/main" id="{449CEF1F-AC4C-3343-3628-12BD01E882FF}"/>
              </a:ext>
            </a:extLst>
          </p:cNvPr>
          <p:cNvGraphicFramePr/>
          <p:nvPr/>
        </p:nvGraphicFramePr>
        <p:xfrm>
          <a:off x="7608168" y="1198045"/>
          <a:ext cx="3801904" cy="2518988"/>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130352309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3600" b="0" dirty="0">
                <a:cs typeface="Times New Roman" panose="02020603050405020304" pitchFamily="18" charset="0"/>
              </a:rPr>
              <a:t>Chair Jonathan Segev (Intel)</a:t>
            </a:r>
          </a:p>
          <a:p>
            <a:pPr algn="ctr">
              <a:lnSpc>
                <a:spcPct val="90000"/>
              </a:lnSpc>
              <a:buFontTx/>
              <a:buNone/>
            </a:pPr>
            <a:r>
              <a:rPr lang="en-US" altLang="en-US" sz="3600" b="0" dirty="0">
                <a:cs typeface="Times New Roman" panose="02020603050405020304" pitchFamily="18" charset="0"/>
              </a:rPr>
              <a:t>Vice Chair Assaf Kasher (Self)</a:t>
            </a:r>
          </a:p>
          <a:p>
            <a:pPr algn="ctr">
              <a:lnSpc>
                <a:spcPct val="90000"/>
              </a:lnSpc>
              <a:buFontTx/>
              <a:buNone/>
            </a:pPr>
            <a:r>
              <a:rPr lang="en-US" altLang="en-US" sz="3600" b="0" dirty="0">
                <a:cs typeface="Times New Roman" panose="02020603050405020304" pitchFamily="18" charset="0"/>
              </a:rPr>
              <a:t>Vice Chair Ali Raissinia (Qualcomm)</a:t>
            </a:r>
          </a:p>
          <a:p>
            <a:pPr algn="ctr">
              <a:lnSpc>
                <a:spcPct val="90000"/>
              </a:lnSpc>
              <a:buFontTx/>
              <a:buNone/>
            </a:pPr>
            <a:r>
              <a:rPr lang="en-US" altLang="en-US" sz="3600" b="0" dirty="0">
                <a:cs typeface="Times New Roman" panose="02020603050405020304" pitchFamily="18" charset="0"/>
              </a:rPr>
              <a:t>Technical Editor Roy Want (Google)</a:t>
            </a:r>
          </a:p>
          <a:p>
            <a:pPr algn="ctr">
              <a:lnSpc>
                <a:spcPct val="90000"/>
              </a:lnSpc>
              <a:buFontTx/>
              <a:buNone/>
            </a:pPr>
            <a:r>
              <a:rPr lang="en-US" altLang="en-US" sz="3600" b="0" dirty="0">
                <a:cs typeface="Times New Roman" panose="02020603050405020304" pitchFamily="18" charset="0"/>
              </a:rPr>
              <a:t>Secretary Dibakar Das (Intel)</a:t>
            </a:r>
          </a:p>
          <a:p>
            <a:pPr marL="1524000">
              <a:lnSpc>
                <a:spcPct val="90000"/>
              </a:lnSpc>
              <a:buFontTx/>
              <a:buNone/>
            </a:pPr>
            <a:endParaRPr lang="en-US" altLang="en-US" sz="2000" b="0" dirty="0">
              <a:cs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2024</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Task Group BK Leadership</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320MHz Positioning</a:t>
            </a:r>
            <a:endParaRPr lang="en-US" sz="4000" dirty="0"/>
          </a:p>
        </p:txBody>
      </p:sp>
    </p:spTree>
    <p:extLst>
      <p:ext uri="{BB962C8B-B14F-4D97-AF65-F5344CB8AC3E}">
        <p14:creationId xmlns:p14="http://schemas.microsoft.com/office/powerpoint/2010/main" val="426644271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58295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LB279 Status</a:t>
            </a:r>
          </a:p>
        </p:txBody>
      </p:sp>
      <p:sp>
        <p:nvSpPr>
          <p:cNvPr id="4098" name="Rectangle 2"/>
          <p:cNvSpPr>
            <a:spLocks noGrp="1" noChangeArrowheads="1"/>
          </p:cNvSpPr>
          <p:nvPr>
            <p:ph idx="1"/>
          </p:nvPr>
        </p:nvSpPr>
        <p:spPr>
          <a:xfrm>
            <a:off x="191344" y="1348136"/>
            <a:ext cx="7128792" cy="2512435"/>
          </a:xfrm>
          <a:ln/>
        </p:spPr>
        <p:txBody>
          <a:bodyPr/>
          <a:lstStyle/>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Targets for this meeting: </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b="0" dirty="0"/>
              <a:t>Complete LB279 comment resolution to the extend possible.</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Evaluate expected progress and project timelines going forward.</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b="0" dirty="0"/>
              <a:t>Generate a new draft. </a:t>
            </a: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8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30</a:t>
            </a:fld>
            <a:endParaRPr lang="en-GB"/>
          </a:p>
        </p:txBody>
      </p:sp>
      <p:sp>
        <p:nvSpPr>
          <p:cNvPr id="5" name="Footer Placeholder 4"/>
          <p:cNvSpPr>
            <a:spLocks noGrp="1"/>
          </p:cNvSpPr>
          <p:nvPr>
            <p:ph type="ftr" idx="14"/>
          </p:nvPr>
        </p:nvSpPr>
        <p:spPr/>
        <p:txBody>
          <a:bodyPr/>
          <a:lstStyle/>
          <a:p>
            <a:r>
              <a:rPr lang="en-GB" dirty="0"/>
              <a:t>Jonathan Segev, Intel corporation</a:t>
            </a:r>
          </a:p>
        </p:txBody>
      </p:sp>
      <p:sp>
        <p:nvSpPr>
          <p:cNvPr id="4" name="Date Placeholder 3"/>
          <p:cNvSpPr>
            <a:spLocks noGrp="1"/>
          </p:cNvSpPr>
          <p:nvPr>
            <p:ph type="dt" idx="15"/>
          </p:nvPr>
        </p:nvSpPr>
        <p:spPr/>
        <p:txBody>
          <a:bodyPr/>
          <a:lstStyle/>
          <a:p>
            <a:r>
              <a:rPr lang="en-US" dirty="0"/>
              <a:t>March 2024</a:t>
            </a:r>
            <a:endParaRPr lang="en-GB" dirty="0"/>
          </a:p>
        </p:txBody>
      </p:sp>
      <p:graphicFrame>
        <p:nvGraphicFramePr>
          <p:cNvPr id="9" name="Chart 8">
            <a:extLst>
              <a:ext uri="{FF2B5EF4-FFF2-40B4-BE49-F238E27FC236}">
                <a16:creationId xmlns:a16="http://schemas.microsoft.com/office/drawing/2014/main" id="{8B8D330B-610B-1444-33AC-79C6B2DD1C03}"/>
              </a:ext>
            </a:extLst>
          </p:cNvPr>
          <p:cNvGraphicFramePr/>
          <p:nvPr>
            <p:extLst>
              <p:ext uri="{D42A27DB-BD31-4B8C-83A1-F6EECF244321}">
                <p14:modId xmlns:p14="http://schemas.microsoft.com/office/powerpoint/2010/main" val="265178203"/>
              </p:ext>
            </p:extLst>
          </p:nvPr>
        </p:nvGraphicFramePr>
        <p:xfrm>
          <a:off x="7143757" y="3717033"/>
          <a:ext cx="5048243" cy="288032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2" name="Chart 1">
            <a:extLst>
              <a:ext uri="{FF2B5EF4-FFF2-40B4-BE49-F238E27FC236}">
                <a16:creationId xmlns:a16="http://schemas.microsoft.com/office/drawing/2014/main" id="{449CEF1F-AC4C-3343-3628-12BD01E882FF}"/>
              </a:ext>
            </a:extLst>
          </p:cNvPr>
          <p:cNvGraphicFramePr/>
          <p:nvPr>
            <p:extLst>
              <p:ext uri="{D42A27DB-BD31-4B8C-83A1-F6EECF244321}">
                <p14:modId xmlns:p14="http://schemas.microsoft.com/office/powerpoint/2010/main" val="4062036588"/>
              </p:ext>
            </p:extLst>
          </p:nvPr>
        </p:nvGraphicFramePr>
        <p:xfrm>
          <a:off x="7608168" y="1198045"/>
          <a:ext cx="3801904" cy="2518988"/>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181257376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181805916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371564815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March IEEE Meeting –  March 12</a:t>
            </a:r>
            <a:r>
              <a:rPr lang="en-US" altLang="en-US" baseline="30000" dirty="0">
                <a:solidFill>
                  <a:schemeClr val="tx2"/>
                </a:solidFill>
              </a:rPr>
              <a:t>th</a:t>
            </a:r>
            <a:r>
              <a:rPr lang="en-US" altLang="en-US" dirty="0">
                <a:solidFill>
                  <a:schemeClr val="tx2"/>
                </a:solidFill>
              </a:rPr>
              <a:t> PM1 </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this slot (5 min).</a:t>
            </a:r>
          </a:p>
          <a:p>
            <a:pPr algn="just">
              <a:spcBef>
                <a:spcPct val="20000"/>
              </a:spcBef>
              <a:buFontTx/>
              <a:buChar char="•"/>
            </a:pPr>
            <a:r>
              <a:rPr lang="en-US" sz="1600" b="0" dirty="0"/>
              <a:t>Motion telecon minute running Jan. to March. </a:t>
            </a:r>
          </a:p>
          <a:p>
            <a:pPr algn="just">
              <a:spcBef>
                <a:spcPct val="20000"/>
              </a:spcBef>
              <a:buFontTx/>
              <a:buChar char="•"/>
            </a:pPr>
            <a:r>
              <a:rPr lang="en-US" sz="1600" b="0" dirty="0"/>
              <a:t>CID resolution status (5min - Roy)</a:t>
            </a:r>
          </a:p>
          <a:p>
            <a:pPr algn="just">
              <a:spcBef>
                <a:spcPct val="20000"/>
              </a:spcBef>
              <a:buFontTx/>
              <a:buChar char="•"/>
            </a:pPr>
            <a:r>
              <a:rPr lang="en-US" sz="1600" b="0" dirty="0"/>
              <a:t>Continue CR per CR submissions pipeline (as time permits)</a:t>
            </a:r>
          </a:p>
          <a:p>
            <a:pPr algn="just">
              <a:spcBef>
                <a:spcPct val="20000"/>
              </a:spcBef>
              <a:buFontTx/>
              <a:buChar char="•"/>
            </a:pPr>
            <a:r>
              <a:rPr lang="en-US" sz="1600" b="0" dirty="0"/>
              <a:t>Recess.</a:t>
            </a:r>
          </a:p>
          <a:p>
            <a:pPr lvl="1"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34300598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March 12</a:t>
            </a:r>
            <a:r>
              <a:rPr lang="en-US" altLang="en-US" baseline="30000" dirty="0">
                <a:solidFill>
                  <a:schemeClr val="tx2"/>
                </a:solidFill>
              </a:rPr>
              <a:t>th</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2024</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996657952"/>
              </p:ext>
            </p:extLst>
          </p:nvPr>
        </p:nvGraphicFramePr>
        <p:xfrm>
          <a:off x="914401" y="1260086"/>
          <a:ext cx="10460566" cy="3108816"/>
        </p:xfrm>
        <a:graphic>
          <a:graphicData uri="http://schemas.openxmlformats.org/drawingml/2006/table">
            <a:tbl>
              <a:tblPr firstRow="1" bandRow="1">
                <a:tableStyleId>{21E4AEA4-8DFA-4A89-87EB-49C32662AFE0}</a:tableStyleId>
              </a:tblPr>
              <a:tblGrid>
                <a:gridCol w="1046095">
                  <a:extLst>
                    <a:ext uri="{9D8B030D-6E8A-4147-A177-3AD203B41FA5}">
                      <a16:colId xmlns:a16="http://schemas.microsoft.com/office/drawing/2014/main" val="20000"/>
                    </a:ext>
                  </a:extLst>
                </a:gridCol>
                <a:gridCol w="1603810">
                  <a:extLst>
                    <a:ext uri="{9D8B030D-6E8A-4147-A177-3AD203B41FA5}">
                      <a16:colId xmlns:a16="http://schemas.microsoft.com/office/drawing/2014/main" val="20001"/>
                    </a:ext>
                  </a:extLst>
                </a:gridCol>
                <a:gridCol w="4403902">
                  <a:extLst>
                    <a:ext uri="{9D8B030D-6E8A-4147-A177-3AD203B41FA5}">
                      <a16:colId xmlns:a16="http://schemas.microsoft.com/office/drawing/2014/main" val="20002"/>
                    </a:ext>
                  </a:extLst>
                </a:gridCol>
                <a:gridCol w="1512168">
                  <a:extLst>
                    <a:ext uri="{9D8B030D-6E8A-4147-A177-3AD203B41FA5}">
                      <a16:colId xmlns:a16="http://schemas.microsoft.com/office/drawing/2014/main" val="3219614300"/>
                    </a:ext>
                  </a:extLst>
                </a:gridCol>
                <a:gridCol w="1894591">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11-24-219</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endParaRPr lang="en-US"/>
                    </a:p>
                  </a:txBody>
                  <a:tcPr marT="45712" marB="45712"/>
                </a:tc>
                <a:extLst>
                  <a:ext uri="{0D108BD9-81ED-4DB2-BD59-A6C34878D82A}">
                    <a16:rowId xmlns:a16="http://schemas.microsoft.com/office/drawing/2014/main" val="10001"/>
                  </a:ext>
                </a:extLst>
              </a:tr>
              <a:tr h="0">
                <a:tc>
                  <a:txBody>
                    <a:bodyPr/>
                    <a:lstStyle/>
                    <a:p>
                      <a:r>
                        <a:rPr lang="en-US" sz="1400" kern="1200" dirty="0">
                          <a:solidFill>
                            <a:schemeClr val="dk1"/>
                          </a:solidFill>
                          <a:latin typeface="+mn-lt"/>
                          <a:ea typeface="+mn-ea"/>
                          <a:cs typeface="+mn-cs"/>
                        </a:rPr>
                        <a:t>11-23-049</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Motion compendium</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endParaRPr lang="en-US"/>
                    </a:p>
                  </a:txBody>
                  <a:tcPr marT="45712" marB="45712"/>
                </a:tc>
                <a:extLst>
                  <a:ext uri="{0D108BD9-81ED-4DB2-BD59-A6C34878D82A}">
                    <a16:rowId xmlns:a16="http://schemas.microsoft.com/office/drawing/2014/main" val="10008"/>
                  </a:ext>
                </a:extLst>
              </a:tr>
              <a:tr h="0">
                <a:tc>
                  <a:txBody>
                    <a:bodyPr/>
                    <a:lstStyle/>
                    <a:p>
                      <a:r>
                        <a:rPr lang="en-US" sz="1400" dirty="0"/>
                        <a:t>11-24-295</a:t>
                      </a:r>
                    </a:p>
                  </a:txBody>
                  <a:tcPr marT="45712" marB="45712"/>
                </a:tc>
                <a:tc>
                  <a:txBody>
                    <a:bodyPr/>
                    <a:lstStyle/>
                    <a:p>
                      <a:r>
                        <a:rPr lang="en-US" sz="1400" dirty="0"/>
                        <a:t>Jonathan Segev</a:t>
                      </a:r>
                    </a:p>
                  </a:txBody>
                  <a:tcPr marT="45712" marB="45712"/>
                </a:tc>
                <a:tc>
                  <a:txBody>
                    <a:bodyPr/>
                    <a:lstStyle/>
                    <a:p>
                      <a:r>
                        <a:rPr lang="en-US" sz="1400" dirty="0"/>
                        <a:t>LB279 CID 1050 CR</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kern="1200" dirty="0">
                          <a:solidFill>
                            <a:schemeClr val="dk1"/>
                          </a:solidFill>
                          <a:latin typeface="+mn-lt"/>
                          <a:ea typeface="+mn-ea"/>
                          <a:cs typeface="+mn-cs"/>
                        </a:rPr>
                        <a:t>15 min (follow up)</a:t>
                      </a:r>
                    </a:p>
                  </a:txBody>
                  <a:tcPr marT="45712" marB="45712"/>
                </a:tc>
                <a:extLst>
                  <a:ext uri="{0D108BD9-81ED-4DB2-BD59-A6C34878D82A}">
                    <a16:rowId xmlns:a16="http://schemas.microsoft.com/office/drawing/2014/main" val="3868341811"/>
                  </a:ext>
                </a:extLst>
              </a:tr>
              <a:tr h="0">
                <a:tc>
                  <a:txBody>
                    <a:bodyPr/>
                    <a:lstStyle/>
                    <a:p>
                      <a:r>
                        <a:rPr lang="en-US" sz="1400" dirty="0"/>
                        <a:t>11-24-422</a:t>
                      </a:r>
                    </a:p>
                  </a:txBody>
                  <a:tcPr marT="45712" marB="45712"/>
                </a:tc>
                <a:tc>
                  <a:txBody>
                    <a:bodyPr/>
                    <a:lstStyle/>
                    <a:p>
                      <a:r>
                        <a:rPr lang="en-US" sz="1400" dirty="0"/>
                        <a:t>Ali Raissinia</a:t>
                      </a:r>
                    </a:p>
                  </a:txBody>
                  <a:tcPr marT="45712" marB="45712"/>
                </a:tc>
                <a:tc>
                  <a:txBody>
                    <a:bodyPr/>
                    <a:lstStyle/>
                    <a:p>
                      <a:r>
                        <a:rPr lang="en-US" sz="1400" dirty="0"/>
                        <a:t>LB279 Comment Resolution for CIDs in sec-11 part 2</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kern="1200" dirty="0">
                          <a:solidFill>
                            <a:schemeClr val="dk1"/>
                          </a:solidFill>
                          <a:latin typeface="+mn-lt"/>
                          <a:ea typeface="+mn-ea"/>
                          <a:cs typeface="+mn-cs"/>
                        </a:rPr>
                        <a:t>45min (1</a:t>
                      </a:r>
                      <a:r>
                        <a:rPr lang="en-US" sz="1400" kern="1200" baseline="30000" dirty="0">
                          <a:solidFill>
                            <a:schemeClr val="dk1"/>
                          </a:solidFill>
                          <a:latin typeface="+mn-lt"/>
                          <a:ea typeface="+mn-ea"/>
                          <a:cs typeface="+mn-cs"/>
                        </a:rPr>
                        <a:t>st</a:t>
                      </a:r>
                      <a:r>
                        <a:rPr lang="en-US" sz="1400" kern="1200" dirty="0">
                          <a:solidFill>
                            <a:schemeClr val="dk1"/>
                          </a:solidFill>
                          <a:latin typeface="+mn-lt"/>
                          <a:ea typeface="+mn-ea"/>
                          <a:cs typeface="+mn-cs"/>
                        </a:rPr>
                        <a:t> time)</a:t>
                      </a:r>
                    </a:p>
                  </a:txBody>
                  <a:tcPr marT="45712" marB="45712"/>
                </a:tc>
                <a:extLst>
                  <a:ext uri="{0D108BD9-81ED-4DB2-BD59-A6C34878D82A}">
                    <a16:rowId xmlns:a16="http://schemas.microsoft.com/office/drawing/2014/main" val="1142323225"/>
                  </a:ext>
                </a:extLst>
              </a:tr>
              <a:tr h="0">
                <a:tc>
                  <a:txBody>
                    <a:bodyPr/>
                    <a:lstStyle/>
                    <a:p>
                      <a:r>
                        <a:rPr lang="en-US" sz="1400" kern="1200" dirty="0">
                          <a:solidFill>
                            <a:schemeClr val="dk1"/>
                          </a:solidFill>
                          <a:latin typeface="+mn-lt"/>
                          <a:ea typeface="+mn-ea"/>
                          <a:cs typeface="+mn-cs"/>
                        </a:rPr>
                        <a:t>11-24-271</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LB279 comment resolution CID 1163</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kern="1200" dirty="0">
                          <a:solidFill>
                            <a:schemeClr val="dk1"/>
                          </a:solidFill>
                          <a:latin typeface="+mn-lt"/>
                          <a:ea typeface="+mn-ea"/>
                          <a:cs typeface="+mn-cs"/>
                        </a:rPr>
                        <a:t>Follow up (15min)</a:t>
                      </a:r>
                    </a:p>
                  </a:txBody>
                  <a:tcPr marT="45712" marB="45712"/>
                </a:tc>
                <a:extLst>
                  <a:ext uri="{0D108BD9-81ED-4DB2-BD59-A6C34878D82A}">
                    <a16:rowId xmlns:a16="http://schemas.microsoft.com/office/drawing/2014/main" val="3274405180"/>
                  </a:ext>
                </a:extLst>
              </a:tr>
              <a:tr h="0">
                <a:tc>
                  <a:txBody>
                    <a:bodyPr/>
                    <a:lstStyle/>
                    <a:p>
                      <a:r>
                        <a:rPr lang="en-US" sz="1400" kern="1200" dirty="0">
                          <a:solidFill>
                            <a:schemeClr val="dk1"/>
                          </a:solidFill>
                          <a:latin typeface="+mn-lt"/>
                          <a:ea typeface="+mn-ea"/>
                          <a:cs typeface="+mn-cs"/>
                        </a:rPr>
                        <a:t>11-24-506</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LB279 CR</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kern="1200" dirty="0">
                          <a:solidFill>
                            <a:schemeClr val="dk1"/>
                          </a:solidFill>
                          <a:latin typeface="+mn-lt"/>
                          <a:ea typeface="+mn-ea"/>
                          <a:cs typeface="+mn-cs"/>
                        </a:rPr>
                        <a:t>1</a:t>
                      </a:r>
                      <a:r>
                        <a:rPr lang="en-US" sz="1400" kern="1200" baseline="30000" dirty="0">
                          <a:solidFill>
                            <a:schemeClr val="dk1"/>
                          </a:solidFill>
                          <a:latin typeface="+mn-lt"/>
                          <a:ea typeface="+mn-ea"/>
                          <a:cs typeface="+mn-cs"/>
                        </a:rPr>
                        <a:t>st</a:t>
                      </a:r>
                      <a:r>
                        <a:rPr lang="en-US" sz="1400" kern="1200" dirty="0">
                          <a:solidFill>
                            <a:schemeClr val="dk1"/>
                          </a:solidFill>
                          <a:latin typeface="+mn-lt"/>
                          <a:ea typeface="+mn-ea"/>
                          <a:cs typeface="+mn-cs"/>
                        </a:rPr>
                        <a:t> time (55min) as time permits</a:t>
                      </a:r>
                    </a:p>
                  </a:txBody>
                  <a:tcPr marT="45712" marB="45712"/>
                </a:tc>
                <a:extLst>
                  <a:ext uri="{0D108BD9-81ED-4DB2-BD59-A6C34878D82A}">
                    <a16:rowId xmlns:a16="http://schemas.microsoft.com/office/drawing/2014/main" val="3119161930"/>
                  </a:ext>
                </a:extLst>
              </a:tr>
              <a:tr h="0">
                <a:tc>
                  <a:txBody>
                    <a:bodyPr/>
                    <a:lstStyle/>
                    <a:p>
                      <a:r>
                        <a:rPr lang="en-US" sz="1400" kern="1200" dirty="0">
                          <a:solidFill>
                            <a:schemeClr val="dk1"/>
                          </a:solidFill>
                          <a:latin typeface="+mn-lt"/>
                          <a:ea typeface="+mn-ea"/>
                          <a:cs typeface="+mn-cs"/>
                        </a:rPr>
                        <a:t>11-24-0232</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Julia Feng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LB279 CR for CID 1363, 1029, 1124, 1391, 1169 </a:t>
                      </a:r>
                    </a:p>
                  </a:txBody>
                  <a:tcPr marT="45712" marB="45712"/>
                </a:tc>
                <a:tc>
                  <a:txBody>
                    <a:bodyPr/>
                    <a:lstStyle/>
                    <a:p>
                      <a:r>
                        <a:rPr lang="en-US" sz="1400" dirty="0"/>
                        <a:t>CR</a:t>
                      </a:r>
                    </a:p>
                  </a:txBody>
                  <a:tcPr marT="45712" marB="45712"/>
                </a:tc>
                <a:tc>
                  <a:txBody>
                    <a:bodyPr/>
                    <a:lstStyle/>
                    <a:p>
                      <a:r>
                        <a:rPr lang="en-US" sz="1400" dirty="0"/>
                        <a:t>As time permits</a:t>
                      </a:r>
                    </a:p>
                  </a:txBody>
                  <a:tcPr marT="45712" marB="45712"/>
                </a:tc>
                <a:extLst>
                  <a:ext uri="{0D108BD9-81ED-4DB2-BD59-A6C34878D82A}">
                    <a16:rowId xmlns:a16="http://schemas.microsoft.com/office/drawing/2014/main" val="1731993483"/>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2355332635"/>
                  </a:ext>
                </a:extLst>
              </a:tr>
            </a:tbl>
          </a:graphicData>
        </a:graphic>
      </p:graphicFrame>
    </p:spTree>
    <p:extLst>
      <p:ext uri="{BB962C8B-B14F-4D97-AF65-F5344CB8AC3E}">
        <p14:creationId xmlns:p14="http://schemas.microsoft.com/office/powerpoint/2010/main" val="72684292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Consider telecon minutes </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47236085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260413325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7243382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March IEEE Meeting –  March 13</a:t>
            </a:r>
            <a:r>
              <a:rPr lang="en-US" altLang="en-US" baseline="30000" dirty="0">
                <a:solidFill>
                  <a:schemeClr val="tx2"/>
                </a:solidFill>
              </a:rPr>
              <a:t>th</a:t>
            </a:r>
            <a:r>
              <a:rPr lang="en-US" altLang="en-US" dirty="0">
                <a:solidFill>
                  <a:schemeClr val="tx2"/>
                </a:solidFill>
              </a:rPr>
              <a:t> PM2</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(4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this slot (5 min).</a:t>
            </a:r>
          </a:p>
          <a:p>
            <a:pPr algn="just">
              <a:spcBef>
                <a:spcPct val="20000"/>
              </a:spcBef>
              <a:buFontTx/>
              <a:buChar char="•"/>
            </a:pPr>
            <a:r>
              <a:rPr lang="en-US" sz="1600" b="0" dirty="0"/>
              <a:t>Review LB279 completion status (5min – Roy)</a:t>
            </a:r>
          </a:p>
          <a:p>
            <a:pPr algn="just">
              <a:spcBef>
                <a:spcPct val="20000"/>
              </a:spcBef>
              <a:buFontTx/>
              <a:buChar char="•"/>
            </a:pPr>
            <a:r>
              <a:rPr lang="en-US" sz="1600" b="0" dirty="0"/>
              <a:t>Review submissions (as time permits)</a:t>
            </a:r>
          </a:p>
          <a:p>
            <a:pPr algn="just">
              <a:spcBef>
                <a:spcPct val="20000"/>
              </a:spcBef>
              <a:buFontTx/>
              <a:buChar char="•"/>
            </a:pPr>
            <a:r>
              <a:rPr lang="en-US" sz="1600" b="0" dirty="0"/>
              <a:t>Group CR (as time permits)</a:t>
            </a:r>
          </a:p>
          <a:p>
            <a:pPr algn="just">
              <a:spcBef>
                <a:spcPct val="20000"/>
              </a:spcBef>
              <a:buFontTx/>
              <a:buChar char="•"/>
            </a:pPr>
            <a:r>
              <a:rPr lang="en-US" sz="1600" b="0" dirty="0"/>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87509599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March 13</a:t>
            </a:r>
            <a:r>
              <a:rPr lang="en-US" altLang="en-US" baseline="30000" dirty="0">
                <a:solidFill>
                  <a:schemeClr val="tx2"/>
                </a:solidFill>
              </a:rPr>
              <a:t>th</a:t>
            </a:r>
            <a:r>
              <a:rPr lang="en-US" altLang="en-US" dirty="0">
                <a:solidFill>
                  <a:schemeClr val="tx2"/>
                </a:solidFill>
              </a:rPr>
              <a:t> PM2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2024</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703181160"/>
              </p:ext>
            </p:extLst>
          </p:nvPr>
        </p:nvGraphicFramePr>
        <p:xfrm>
          <a:off x="914401" y="1260086"/>
          <a:ext cx="10460566" cy="3687904"/>
        </p:xfrm>
        <a:graphic>
          <a:graphicData uri="http://schemas.openxmlformats.org/drawingml/2006/table">
            <a:tbl>
              <a:tblPr firstRow="1" bandRow="1">
                <a:tableStyleId>{21E4AEA4-8DFA-4A89-87EB-49C32662AFE0}</a:tableStyleId>
              </a:tblPr>
              <a:tblGrid>
                <a:gridCol w="1046095">
                  <a:extLst>
                    <a:ext uri="{9D8B030D-6E8A-4147-A177-3AD203B41FA5}">
                      <a16:colId xmlns:a16="http://schemas.microsoft.com/office/drawing/2014/main" val="20000"/>
                    </a:ext>
                  </a:extLst>
                </a:gridCol>
                <a:gridCol w="1603810">
                  <a:extLst>
                    <a:ext uri="{9D8B030D-6E8A-4147-A177-3AD203B41FA5}">
                      <a16:colId xmlns:a16="http://schemas.microsoft.com/office/drawing/2014/main" val="20001"/>
                    </a:ext>
                  </a:extLst>
                </a:gridCol>
                <a:gridCol w="4811431">
                  <a:extLst>
                    <a:ext uri="{9D8B030D-6E8A-4147-A177-3AD203B41FA5}">
                      <a16:colId xmlns:a16="http://schemas.microsoft.com/office/drawing/2014/main" val="20002"/>
                    </a:ext>
                  </a:extLst>
                </a:gridCol>
                <a:gridCol w="1320663">
                  <a:extLst>
                    <a:ext uri="{9D8B030D-6E8A-4147-A177-3AD203B41FA5}">
                      <a16:colId xmlns:a16="http://schemas.microsoft.com/office/drawing/2014/main" val="3219614300"/>
                    </a:ext>
                  </a:extLst>
                </a:gridCol>
                <a:gridCol w="1678567">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0">
                <a:tc>
                  <a:txBody>
                    <a:bodyPr/>
                    <a:lstStyle/>
                    <a:p>
                      <a:r>
                        <a:rPr lang="en-US" sz="1400" kern="1200" dirty="0">
                          <a:solidFill>
                            <a:schemeClr val="dk1"/>
                          </a:solidFill>
                          <a:latin typeface="+mn-lt"/>
                          <a:ea typeface="+mn-ea"/>
                          <a:cs typeface="+mn-cs"/>
                        </a:rPr>
                        <a:t>11-24-219</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endParaRPr lang="en-US" sz="12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281966889"/>
                  </a:ext>
                </a:extLst>
              </a:tr>
              <a:tr h="0">
                <a:tc>
                  <a:txBody>
                    <a:bodyPr/>
                    <a:lstStyle/>
                    <a:p>
                      <a:r>
                        <a:rPr lang="en-US" sz="1400" kern="1200" dirty="0">
                          <a:solidFill>
                            <a:schemeClr val="dk1"/>
                          </a:solidFill>
                          <a:latin typeface="+mn-lt"/>
                          <a:ea typeface="+mn-ea"/>
                          <a:cs typeface="+mn-cs"/>
                        </a:rPr>
                        <a:t>11-23-049</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Motion compendium</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endParaRPr lang="en-US" sz="1200" dirty="0"/>
                    </a:p>
                  </a:txBody>
                  <a:tcPr marT="45712" marB="45712"/>
                </a:tc>
                <a:extLst>
                  <a:ext uri="{0D108BD9-81ED-4DB2-BD59-A6C34878D82A}">
                    <a16:rowId xmlns:a16="http://schemas.microsoft.com/office/drawing/2014/main" val="3408709058"/>
                  </a:ext>
                </a:extLst>
              </a:tr>
              <a:tr h="0">
                <a:tc>
                  <a:txBody>
                    <a:bodyPr/>
                    <a:lstStyle/>
                    <a:p>
                      <a:r>
                        <a:rPr lang="en-US" sz="1400" kern="1200" dirty="0">
                          <a:solidFill>
                            <a:schemeClr val="dk1"/>
                          </a:solidFill>
                          <a:latin typeface="+mn-lt"/>
                          <a:ea typeface="+mn-ea"/>
                          <a:cs typeface="+mn-cs"/>
                        </a:rPr>
                        <a:t>11-24-596</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Roy Want</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LB279-editorial-comment-resolution-part2</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600" dirty="0"/>
                        <a:t>7 min </a:t>
                      </a:r>
                    </a:p>
                  </a:txBody>
                  <a:tcPr marT="45712" marB="45712"/>
                </a:tc>
                <a:extLst>
                  <a:ext uri="{0D108BD9-81ED-4DB2-BD59-A6C34878D82A}">
                    <a16:rowId xmlns:a16="http://schemas.microsoft.com/office/drawing/2014/main" val="2584876864"/>
                  </a:ext>
                </a:extLst>
              </a:tr>
              <a:tr h="0">
                <a:tc>
                  <a:txBody>
                    <a:bodyPr/>
                    <a:lstStyle/>
                    <a:p>
                      <a:r>
                        <a:rPr lang="en-US" sz="1400" kern="1200" dirty="0">
                          <a:solidFill>
                            <a:schemeClr val="dk1"/>
                          </a:solidFill>
                          <a:latin typeface="+mn-lt"/>
                          <a:ea typeface="+mn-ea"/>
                          <a:cs typeface="+mn-cs"/>
                        </a:rPr>
                        <a:t>11-24-597</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Roy Want</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LB279-technical-comments-recognized-as-editorials-by-tgbk</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600" dirty="0"/>
                        <a:t>8 min </a:t>
                      </a:r>
                    </a:p>
                  </a:txBody>
                  <a:tcPr marT="45712" marB="45712"/>
                </a:tc>
                <a:extLst>
                  <a:ext uri="{0D108BD9-81ED-4DB2-BD59-A6C34878D82A}">
                    <a16:rowId xmlns:a16="http://schemas.microsoft.com/office/drawing/2014/main" val="764711507"/>
                  </a:ext>
                </a:extLst>
              </a:tr>
              <a:tr h="0">
                <a:tc>
                  <a:txBody>
                    <a:bodyPr/>
                    <a:lstStyle/>
                    <a:p>
                      <a:r>
                        <a:rPr lang="en-US" sz="1400" kern="1200" dirty="0">
                          <a:solidFill>
                            <a:schemeClr val="dk1"/>
                          </a:solidFill>
                          <a:latin typeface="+mn-lt"/>
                          <a:ea typeface="+mn-ea"/>
                          <a:cs typeface="+mn-cs"/>
                        </a:rPr>
                        <a:t>11-24-506</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LB279 CR</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600" dirty="0"/>
                        <a:t>55 min</a:t>
                      </a:r>
                    </a:p>
                  </a:txBody>
                  <a:tcPr marT="45712" marB="45712"/>
                </a:tc>
                <a:extLst>
                  <a:ext uri="{0D108BD9-81ED-4DB2-BD59-A6C34878D82A}">
                    <a16:rowId xmlns:a16="http://schemas.microsoft.com/office/drawing/2014/main" val="2568658642"/>
                  </a:ext>
                </a:extLst>
              </a:tr>
              <a:tr h="0">
                <a:tc>
                  <a:txBody>
                    <a:bodyPr/>
                    <a:lstStyle/>
                    <a:p>
                      <a:r>
                        <a:rPr lang="en-US" sz="1400" kern="1200" dirty="0">
                          <a:solidFill>
                            <a:schemeClr val="dk1"/>
                          </a:solidFill>
                          <a:latin typeface="+mn-lt"/>
                          <a:ea typeface="+mn-ea"/>
                          <a:cs typeface="+mn-cs"/>
                        </a:rPr>
                        <a:t>11-24-570</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Niranjan Grandhe</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B279 Comment Resolution for clause 36.3.4.1 </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600" dirty="0"/>
                        <a:t>15 min</a:t>
                      </a:r>
                    </a:p>
                  </a:txBody>
                  <a:tcPr marT="45712" marB="45712"/>
                </a:tc>
                <a:extLst>
                  <a:ext uri="{0D108BD9-81ED-4DB2-BD59-A6C34878D82A}">
                    <a16:rowId xmlns:a16="http://schemas.microsoft.com/office/drawing/2014/main" val="1556544358"/>
                  </a:ext>
                </a:extLst>
              </a:tr>
              <a:tr h="0">
                <a:tc>
                  <a:txBody>
                    <a:bodyPr/>
                    <a:lstStyle/>
                    <a:p>
                      <a:r>
                        <a:rPr lang="en-US" sz="1400" kern="1200" dirty="0">
                          <a:solidFill>
                            <a:schemeClr val="dk1"/>
                          </a:solidFill>
                          <a:latin typeface="+mn-lt"/>
                          <a:ea typeface="+mn-ea"/>
                          <a:cs typeface="+mn-cs"/>
                        </a:rPr>
                        <a:t>11-24-580</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Dibakar Das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CR for CIDs in 11.21.6.4.3.1</a:t>
                      </a:r>
                    </a:p>
                  </a:txBody>
                  <a:tcPr marT="45712" marB="45712"/>
                </a:tc>
                <a:tc>
                  <a:txBody>
                    <a:bodyPr/>
                    <a:lstStyle/>
                    <a:p>
                      <a:r>
                        <a:rPr lang="en-US" sz="1400" kern="1200" dirty="0">
                          <a:solidFill>
                            <a:schemeClr val="dk1"/>
                          </a:solidFill>
                          <a:latin typeface="+mn-lt"/>
                          <a:ea typeface="+mn-ea"/>
                          <a:cs typeface="+mn-cs"/>
                        </a:rPr>
                        <a:t>CR </a:t>
                      </a:r>
                      <a:r>
                        <a:rPr lang="en-US" sz="1400" kern="1200" dirty="0">
                          <a:solidFill>
                            <a:schemeClr val="dk1"/>
                          </a:solidFill>
                          <a:highlight>
                            <a:srgbClr val="C0C0C0"/>
                          </a:highlight>
                          <a:latin typeface="+mn-lt"/>
                          <a:ea typeface="+mn-ea"/>
                          <a:cs typeface="+mn-cs"/>
                        </a:rPr>
                        <a:t>(~10)</a:t>
                      </a:r>
                    </a:p>
                  </a:txBody>
                  <a:tcPr marT="45712" marB="45712"/>
                </a:tc>
                <a:tc>
                  <a:txBody>
                    <a:bodyPr/>
                    <a:lstStyle/>
                    <a:p>
                      <a:r>
                        <a:rPr lang="en-US" dirty="0"/>
                        <a:t>25min</a:t>
                      </a:r>
                    </a:p>
                  </a:txBody>
                  <a:tcPr marT="45712" marB="45712"/>
                </a:tc>
                <a:extLst>
                  <a:ext uri="{0D108BD9-81ED-4DB2-BD59-A6C34878D82A}">
                    <a16:rowId xmlns:a16="http://schemas.microsoft.com/office/drawing/2014/main" val="2645395989"/>
                  </a:ext>
                </a:extLst>
              </a:tr>
              <a:tr h="0">
                <a:tc>
                  <a:txBody>
                    <a:bodyPr/>
                    <a:lstStyle/>
                    <a:p>
                      <a:r>
                        <a:rPr lang="en-US" sz="1400" kern="1200" dirty="0">
                          <a:solidFill>
                            <a:schemeClr val="dk1"/>
                          </a:solidFill>
                          <a:latin typeface="+mn-lt"/>
                          <a:ea typeface="+mn-ea"/>
                          <a:cs typeface="+mn-cs"/>
                        </a:rPr>
                        <a:t>11-24-232</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Julia Feng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LB279 CR for CID 1169 </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600" dirty="0"/>
                        <a:t>15 min</a:t>
                      </a:r>
                    </a:p>
                  </a:txBody>
                  <a:tcPr marT="45712" marB="45712"/>
                </a:tc>
                <a:extLst>
                  <a:ext uri="{0D108BD9-81ED-4DB2-BD59-A6C34878D82A}">
                    <a16:rowId xmlns:a16="http://schemas.microsoft.com/office/drawing/2014/main" val="3918566259"/>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600" dirty="0"/>
                    </a:p>
                  </a:txBody>
                  <a:tcPr marT="45712" marB="45712"/>
                </a:tc>
                <a:extLst>
                  <a:ext uri="{0D108BD9-81ED-4DB2-BD59-A6C34878D82A}">
                    <a16:rowId xmlns:a16="http://schemas.microsoft.com/office/drawing/2014/main" val="2925579400"/>
                  </a:ext>
                </a:extLst>
              </a:tr>
              <a:tr h="0">
                <a:tc>
                  <a:txBody>
                    <a:bodyPr/>
                    <a:lstStyle/>
                    <a:p>
                      <a:endParaRPr lang="en-US"/>
                    </a:p>
                  </a:txBody>
                  <a:tcPr marT="45712" marB="45712"/>
                </a:tc>
                <a:tc>
                  <a:txBody>
                    <a:bodyPr/>
                    <a:lstStyle/>
                    <a:p>
                      <a:endParaRPr lang="en-US"/>
                    </a:p>
                  </a:txBody>
                  <a:tcPr marT="45712" marB="45712"/>
                </a:tc>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extLst>
                  <a:ext uri="{0D108BD9-81ED-4DB2-BD59-A6C34878D82A}">
                    <a16:rowId xmlns:a16="http://schemas.microsoft.com/office/drawing/2014/main" val="83957728"/>
                  </a:ext>
                </a:extLst>
              </a:tr>
            </a:tbl>
          </a:graphicData>
        </a:graphic>
      </p:graphicFrame>
    </p:spTree>
    <p:extLst>
      <p:ext uri="{BB962C8B-B14F-4D97-AF65-F5344CB8AC3E}">
        <p14:creationId xmlns:p14="http://schemas.microsoft.com/office/powerpoint/2010/main" val="4515448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idx="1"/>
          </p:nvPr>
        </p:nvSpPr>
        <p:spPr>
          <a:xfrm>
            <a:off x="479376" y="1981201"/>
            <a:ext cx="11161240" cy="4113213"/>
          </a:xfrm>
          <a:ln/>
        </p:spPr>
        <p:txBody>
          <a:bodyPr/>
          <a:lstStyle/>
          <a:p>
            <a:pPr indent="12700" algn="just">
              <a:spcBef>
                <a:spcPct val="20000"/>
              </a:spcBef>
            </a:pPr>
            <a:r>
              <a:rPr lang="en-US" altLang="en-US" dirty="0"/>
              <a:t>This submission contains the agenda for IEEE 802.11 </a:t>
            </a:r>
            <a:r>
              <a:rPr lang="en-US" altLang="en-US" dirty="0" err="1"/>
              <a:t>TGbk</a:t>
            </a:r>
            <a:r>
              <a:rPr lang="en-US" altLang="en-US" dirty="0"/>
              <a:t> 320MHz Positioning of March 2024 IEEE 802.11 meeting week, and teleconferences running between the March and May 2024 IEEE 802.11 meetings.</a:t>
            </a:r>
          </a:p>
          <a:p>
            <a:pPr indent="12700" algn="just">
              <a:spcBef>
                <a:spcPct val="20000"/>
              </a:spcBef>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4</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March 2024</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17BFA0-BCE7-453A-8C82-A7F68D4635E3}"/>
              </a:ext>
            </a:extLst>
          </p:cNvPr>
          <p:cNvSpPr>
            <a:spLocks noGrp="1"/>
          </p:cNvSpPr>
          <p:nvPr>
            <p:ph type="title"/>
          </p:nvPr>
        </p:nvSpPr>
        <p:spPr/>
        <p:txBody>
          <a:bodyPr/>
          <a:lstStyle/>
          <a:p>
            <a:r>
              <a:rPr lang="en-US" dirty="0"/>
              <a:t>AOB</a:t>
            </a:r>
          </a:p>
        </p:txBody>
      </p:sp>
      <p:sp>
        <p:nvSpPr>
          <p:cNvPr id="3" name="Content Placeholder 2">
            <a:extLst>
              <a:ext uri="{FF2B5EF4-FFF2-40B4-BE49-F238E27FC236}">
                <a16:creationId xmlns:a16="http://schemas.microsoft.com/office/drawing/2014/main" id="{D82B40CB-A2CE-4D8D-BDD2-B890E7E259F1}"/>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255059FC-827A-4A47-B3E6-F3CBDEDF682C}"/>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26885553-2CDB-46FB-9650-4B692E10F5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992BB460-F701-48A3-855E-C5C93BF5960A}"/>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152346443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sz="4000" dirty="0"/>
          </a:p>
          <a:p>
            <a:pPr algn="ctr"/>
            <a:r>
              <a:rPr lang="en-US" sz="6000" dirty="0">
                <a:solidFill>
                  <a:schemeClr val="tx1"/>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138454758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March IEEE Meeting –  March 14</a:t>
            </a:r>
            <a:r>
              <a:rPr lang="en-US" altLang="en-US" baseline="30000" dirty="0">
                <a:solidFill>
                  <a:schemeClr val="tx2"/>
                </a:solidFill>
              </a:rPr>
              <a:t>th</a:t>
            </a:r>
            <a:r>
              <a:rPr lang="en-US" altLang="en-US" dirty="0">
                <a:solidFill>
                  <a:schemeClr val="tx2"/>
                </a:solidFill>
              </a:rPr>
              <a:t> AM2</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this slot (5 min).</a:t>
            </a:r>
          </a:p>
          <a:p>
            <a:pPr algn="just">
              <a:spcBef>
                <a:spcPct val="20000"/>
              </a:spcBef>
              <a:buFontTx/>
              <a:buChar char="•"/>
            </a:pPr>
            <a:r>
              <a:rPr lang="en-US" sz="1600" b="0" dirty="0"/>
              <a:t>Review submissions (as time permits)</a:t>
            </a:r>
          </a:p>
          <a:p>
            <a:pPr algn="just">
              <a:spcBef>
                <a:spcPct val="20000"/>
              </a:spcBef>
              <a:buFontTx/>
              <a:buChar char="•"/>
            </a:pPr>
            <a:r>
              <a:rPr lang="en-US" sz="1600" b="0" dirty="0"/>
              <a:t>Consider WG LB recirculation (15min – as time permits) – scheduled to next meeting slot.</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Recess</a:t>
            </a:r>
          </a:p>
          <a:p>
            <a:pPr lvl="1"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240528271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March 14</a:t>
            </a:r>
            <a:r>
              <a:rPr lang="en-US" altLang="en-US" baseline="30000" dirty="0">
                <a:solidFill>
                  <a:schemeClr val="tx2"/>
                </a:solidFill>
              </a:rPr>
              <a:t>th</a:t>
            </a:r>
            <a:r>
              <a:rPr lang="en-US" altLang="en-US" dirty="0">
                <a:solidFill>
                  <a:schemeClr val="tx2"/>
                </a:solidFill>
              </a:rPr>
              <a:t> AM2</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2024</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148471281"/>
              </p:ext>
            </p:extLst>
          </p:nvPr>
        </p:nvGraphicFramePr>
        <p:xfrm>
          <a:off x="914401" y="1260086"/>
          <a:ext cx="10460566" cy="2224928"/>
        </p:xfrm>
        <a:graphic>
          <a:graphicData uri="http://schemas.openxmlformats.org/drawingml/2006/table">
            <a:tbl>
              <a:tblPr firstRow="1" bandRow="1">
                <a:tableStyleId>{21E4AEA4-8DFA-4A89-87EB-49C32662AFE0}</a:tableStyleId>
              </a:tblPr>
              <a:tblGrid>
                <a:gridCol w="1046095">
                  <a:extLst>
                    <a:ext uri="{9D8B030D-6E8A-4147-A177-3AD203B41FA5}">
                      <a16:colId xmlns:a16="http://schemas.microsoft.com/office/drawing/2014/main" val="20000"/>
                    </a:ext>
                  </a:extLst>
                </a:gridCol>
                <a:gridCol w="1603810">
                  <a:extLst>
                    <a:ext uri="{9D8B030D-6E8A-4147-A177-3AD203B41FA5}">
                      <a16:colId xmlns:a16="http://schemas.microsoft.com/office/drawing/2014/main" val="20001"/>
                    </a:ext>
                  </a:extLst>
                </a:gridCol>
                <a:gridCol w="4403902">
                  <a:extLst>
                    <a:ext uri="{9D8B030D-6E8A-4147-A177-3AD203B41FA5}">
                      <a16:colId xmlns:a16="http://schemas.microsoft.com/office/drawing/2014/main" val="20002"/>
                    </a:ext>
                  </a:extLst>
                </a:gridCol>
                <a:gridCol w="1512168">
                  <a:extLst>
                    <a:ext uri="{9D8B030D-6E8A-4147-A177-3AD203B41FA5}">
                      <a16:colId xmlns:a16="http://schemas.microsoft.com/office/drawing/2014/main" val="3219614300"/>
                    </a:ext>
                  </a:extLst>
                </a:gridCol>
                <a:gridCol w="1894591">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11-24-0232</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Julia Feng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LB279 CR for CID 1363, 1029, 1124, 1391, 1169 </a:t>
                      </a:r>
                    </a:p>
                  </a:txBody>
                  <a:tcPr marT="45712" marB="45712"/>
                </a:tc>
                <a:tc>
                  <a:txBody>
                    <a:bodyPr/>
                    <a:lstStyle/>
                    <a:p>
                      <a:r>
                        <a:rPr lang="en-US" sz="1400" kern="1200" dirty="0">
                          <a:solidFill>
                            <a:schemeClr val="dk1"/>
                          </a:solidFill>
                          <a:latin typeface="+mn-lt"/>
                          <a:ea typeface="+mn-ea"/>
                          <a:cs typeface="+mn-cs"/>
                        </a:rPr>
                        <a:t>CR </a:t>
                      </a:r>
                      <a:r>
                        <a:rPr lang="en-US" sz="1400" kern="1200" dirty="0">
                          <a:solidFill>
                            <a:schemeClr val="dk1"/>
                          </a:solidFill>
                          <a:highlight>
                            <a:srgbClr val="FFFF00"/>
                          </a:highlight>
                          <a:latin typeface="+mn-lt"/>
                          <a:ea typeface="+mn-ea"/>
                          <a:cs typeface="+mn-cs"/>
                        </a:rPr>
                        <a:t>(4)</a:t>
                      </a:r>
                    </a:p>
                  </a:txBody>
                  <a:tcPr marT="45712" marB="45712"/>
                </a:tc>
                <a:tc>
                  <a:txBody>
                    <a:bodyPr/>
                    <a:lstStyle/>
                    <a:p>
                      <a:r>
                        <a:rPr lang="en-US" sz="1400" kern="1200" dirty="0">
                          <a:solidFill>
                            <a:schemeClr val="dk1"/>
                          </a:solidFill>
                          <a:latin typeface="+mn-lt"/>
                          <a:ea typeface="+mn-ea"/>
                          <a:cs typeface="+mn-cs"/>
                        </a:rPr>
                        <a:t>10 min</a:t>
                      </a:r>
                    </a:p>
                  </a:txBody>
                  <a:tcPr marT="45712" marB="45712"/>
                </a:tc>
                <a:extLst>
                  <a:ext uri="{0D108BD9-81ED-4DB2-BD59-A6C34878D82A}">
                    <a16:rowId xmlns:a16="http://schemas.microsoft.com/office/drawing/2014/main" val="10001"/>
                  </a:ext>
                </a:extLst>
              </a:tr>
              <a:tr h="0">
                <a:tc>
                  <a:txBody>
                    <a:bodyPr/>
                    <a:lstStyle/>
                    <a:p>
                      <a:r>
                        <a:rPr lang="en-US" sz="1400" kern="1200" dirty="0">
                          <a:solidFill>
                            <a:schemeClr val="dk1"/>
                          </a:solidFill>
                          <a:latin typeface="+mn-lt"/>
                          <a:ea typeface="+mn-ea"/>
                          <a:cs typeface="+mn-cs"/>
                        </a:rPr>
                        <a:t>11-24-601</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Ali Raissinia</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EMLSR FTM operation</a:t>
                      </a:r>
                    </a:p>
                  </a:txBody>
                  <a:tcPr marT="45712" marB="45712"/>
                </a:tc>
                <a:tc>
                  <a:txBody>
                    <a:bodyPr/>
                    <a:lstStyle/>
                    <a:p>
                      <a:r>
                        <a:rPr lang="en-US" sz="1400" kern="1200" dirty="0">
                          <a:solidFill>
                            <a:schemeClr val="dk1"/>
                          </a:solidFill>
                          <a:latin typeface="+mn-lt"/>
                          <a:ea typeface="+mn-ea"/>
                          <a:cs typeface="+mn-cs"/>
                        </a:rPr>
                        <a:t>CR </a:t>
                      </a:r>
                      <a:r>
                        <a:rPr lang="en-US" sz="1400" kern="1200" dirty="0">
                          <a:solidFill>
                            <a:schemeClr val="dk1"/>
                          </a:solidFill>
                          <a:highlight>
                            <a:srgbClr val="FFFF00"/>
                          </a:highlight>
                          <a:latin typeface="+mn-lt"/>
                          <a:ea typeface="+mn-ea"/>
                          <a:cs typeface="+mn-cs"/>
                        </a:rPr>
                        <a:t>(2)</a:t>
                      </a:r>
                    </a:p>
                  </a:txBody>
                  <a:tcPr marT="45712" marB="45712"/>
                </a:tc>
                <a:tc>
                  <a:txBody>
                    <a:bodyPr/>
                    <a:lstStyle/>
                    <a:p>
                      <a:r>
                        <a:rPr lang="en-US" sz="1400" kern="1200" dirty="0">
                          <a:solidFill>
                            <a:schemeClr val="dk1"/>
                          </a:solidFill>
                          <a:latin typeface="+mn-lt"/>
                          <a:ea typeface="+mn-ea"/>
                          <a:cs typeface="+mn-cs"/>
                        </a:rPr>
                        <a:t>Rescheduled to PM1</a:t>
                      </a:r>
                    </a:p>
                  </a:txBody>
                  <a:tcPr marT="45712" marB="45712"/>
                </a:tc>
                <a:extLst>
                  <a:ext uri="{0D108BD9-81ED-4DB2-BD59-A6C34878D82A}">
                    <a16:rowId xmlns:a16="http://schemas.microsoft.com/office/drawing/2014/main" val="3868341811"/>
                  </a:ext>
                </a:extLst>
              </a:tr>
              <a:tr h="0">
                <a:tc>
                  <a:txBody>
                    <a:bodyPr/>
                    <a:lstStyle/>
                    <a:p>
                      <a:r>
                        <a:rPr lang="en-US" sz="1400" dirty="0"/>
                        <a:t>11-24-607</a:t>
                      </a:r>
                    </a:p>
                  </a:txBody>
                  <a:tcPr marT="45712" marB="45712"/>
                </a:tc>
                <a:tc>
                  <a:txBody>
                    <a:bodyPr/>
                    <a:lstStyle/>
                    <a:p>
                      <a:r>
                        <a:rPr lang="en-US" sz="1400" dirty="0"/>
                        <a:t>Roy Want</a:t>
                      </a:r>
                    </a:p>
                  </a:txBody>
                  <a:tcPr marT="45712" marB="45712"/>
                </a:tc>
                <a:tc>
                  <a:txBody>
                    <a:bodyPr/>
                    <a:lstStyle/>
                    <a:p>
                      <a:r>
                        <a:rPr lang="en-US" sz="1400" dirty="0"/>
                        <a:t>Updated editorial CID resolutions</a:t>
                      </a:r>
                    </a:p>
                  </a:txBody>
                  <a:tcPr marT="45712" marB="45712"/>
                </a:tc>
                <a:tc>
                  <a:txBody>
                    <a:bodyPr/>
                    <a:lstStyle/>
                    <a:p>
                      <a:r>
                        <a:rPr lang="en-US" sz="1400" dirty="0"/>
                        <a:t>CR (11)</a:t>
                      </a:r>
                    </a:p>
                  </a:txBody>
                  <a:tcPr marT="45712" marB="45712"/>
                </a:tc>
                <a:tc>
                  <a:txBody>
                    <a:bodyPr/>
                    <a:lstStyle/>
                    <a:p>
                      <a:r>
                        <a:rPr lang="en-US" sz="1400" kern="1200" dirty="0">
                          <a:solidFill>
                            <a:schemeClr val="dk1"/>
                          </a:solidFill>
                          <a:latin typeface="+mn-lt"/>
                          <a:ea typeface="+mn-ea"/>
                          <a:cs typeface="+mn-cs"/>
                        </a:rPr>
                        <a:t>15 min</a:t>
                      </a:r>
                    </a:p>
                  </a:txBody>
                  <a:tcPr marT="45712" marB="45712"/>
                </a:tc>
                <a:extLst>
                  <a:ext uri="{0D108BD9-81ED-4DB2-BD59-A6C34878D82A}">
                    <a16:rowId xmlns:a16="http://schemas.microsoft.com/office/drawing/2014/main" val="3281966889"/>
                  </a:ext>
                </a:extLst>
              </a:tr>
              <a:tr h="0">
                <a:tc>
                  <a:txBody>
                    <a:bodyPr/>
                    <a:lstStyle/>
                    <a:p>
                      <a:r>
                        <a:rPr lang="en-US" sz="1400" kern="1200" dirty="0">
                          <a:solidFill>
                            <a:schemeClr val="dk1"/>
                          </a:solidFill>
                          <a:latin typeface="+mn-lt"/>
                          <a:ea typeface="+mn-ea"/>
                          <a:cs typeface="+mn-cs"/>
                        </a:rPr>
                        <a:t>11-24-574</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Christian Berger</a:t>
                      </a:r>
                    </a:p>
                  </a:txBody>
                  <a:tcPr marT="45712" marB="45712"/>
                </a:tc>
                <a:tc>
                  <a:txBody>
                    <a:bodyPr/>
                    <a:lstStyle/>
                    <a:p>
                      <a:r>
                        <a:rPr lang="en-US" sz="1400" kern="1200" dirty="0">
                          <a:solidFill>
                            <a:schemeClr val="dk1"/>
                          </a:solidFill>
                          <a:latin typeface="+mn-lt"/>
                          <a:ea typeface="+mn-ea"/>
                          <a:cs typeface="+mn-cs"/>
                        </a:rPr>
                        <a:t>LB279 Comment Resolution EHT MAC/PHY Part 6</a:t>
                      </a:r>
                    </a:p>
                  </a:txBody>
                  <a:tcPr marT="45712" marB="45712"/>
                </a:tc>
                <a:tc>
                  <a:txBody>
                    <a:bodyPr/>
                    <a:lstStyle/>
                    <a:p>
                      <a:r>
                        <a:rPr lang="en-US" sz="1400" kern="1200" dirty="0">
                          <a:solidFill>
                            <a:schemeClr val="dk1"/>
                          </a:solidFill>
                          <a:latin typeface="+mn-lt"/>
                          <a:ea typeface="+mn-ea"/>
                          <a:cs typeface="+mn-cs"/>
                        </a:rPr>
                        <a:t>CR </a:t>
                      </a:r>
                      <a:r>
                        <a:rPr lang="en-US" sz="1400" kern="1200" dirty="0">
                          <a:solidFill>
                            <a:schemeClr val="dk1"/>
                          </a:solidFill>
                          <a:highlight>
                            <a:srgbClr val="FFFF00"/>
                          </a:highlight>
                          <a:latin typeface="+mn-lt"/>
                          <a:ea typeface="+mn-ea"/>
                          <a:cs typeface="+mn-cs"/>
                        </a:rPr>
                        <a:t>(4)</a:t>
                      </a:r>
                    </a:p>
                  </a:txBody>
                  <a:tcPr marT="45712" marB="45712"/>
                </a:tc>
                <a:tc>
                  <a:txBody>
                    <a:bodyPr/>
                    <a:lstStyle/>
                    <a:p>
                      <a:r>
                        <a:rPr lang="en-US" sz="1400" kern="1200" dirty="0">
                          <a:solidFill>
                            <a:schemeClr val="dk1"/>
                          </a:solidFill>
                          <a:latin typeface="+mn-lt"/>
                          <a:ea typeface="+mn-ea"/>
                          <a:cs typeface="+mn-cs"/>
                        </a:rPr>
                        <a:t>35 min</a:t>
                      </a:r>
                    </a:p>
                  </a:txBody>
                  <a:tcPr marT="45712" marB="45712"/>
                </a:tc>
                <a:extLst>
                  <a:ext uri="{0D108BD9-81ED-4DB2-BD59-A6C34878D82A}">
                    <a16:rowId xmlns:a16="http://schemas.microsoft.com/office/drawing/2014/main" val="3369369368"/>
                  </a:ext>
                </a:extLst>
              </a:tr>
              <a:tr h="0">
                <a:tc>
                  <a:txBody>
                    <a:bodyPr/>
                    <a:lstStyle/>
                    <a:p>
                      <a:endParaRPr lang="en-US"/>
                    </a:p>
                  </a:txBody>
                  <a:tcPr marT="45712" marB="45712"/>
                </a:tc>
                <a:tc>
                  <a:txBody>
                    <a:bodyPr/>
                    <a:lstStyle/>
                    <a:p>
                      <a:endParaRPr lang="en-US" dirty="0"/>
                    </a:p>
                  </a:txBody>
                  <a:tcPr marT="45712" marB="45712"/>
                </a:tc>
                <a:tc>
                  <a:txBody>
                    <a:bodyPr/>
                    <a:lstStyle/>
                    <a:p>
                      <a:endParaRPr lang="en-US"/>
                    </a:p>
                  </a:txBody>
                  <a:tcPr marT="45712" marB="45712"/>
                </a:tc>
                <a:tc>
                  <a:txBody>
                    <a:bodyPr/>
                    <a:lstStyle/>
                    <a:p>
                      <a:endParaRPr lang="en-US" dirty="0"/>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408709058"/>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dirty="0"/>
                    </a:p>
                  </a:txBody>
                  <a:tcPr marT="45712" marB="45712"/>
                </a:tc>
                <a:extLst>
                  <a:ext uri="{0D108BD9-81ED-4DB2-BD59-A6C34878D82A}">
                    <a16:rowId xmlns:a16="http://schemas.microsoft.com/office/drawing/2014/main" val="2584876864"/>
                  </a:ext>
                </a:extLst>
              </a:tr>
            </a:tbl>
          </a:graphicData>
        </a:graphic>
      </p:graphicFrame>
    </p:spTree>
    <p:extLst>
      <p:ext uri="{BB962C8B-B14F-4D97-AF65-F5344CB8AC3E}">
        <p14:creationId xmlns:p14="http://schemas.microsoft.com/office/powerpoint/2010/main" val="164140012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396064792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258320085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646937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March IEEE Meeting –  March 14</a:t>
            </a:r>
            <a:r>
              <a:rPr lang="en-US" altLang="en-US" baseline="30000" dirty="0">
                <a:solidFill>
                  <a:schemeClr val="tx2"/>
                </a:solidFill>
              </a:rPr>
              <a:t>th</a:t>
            </a:r>
            <a:r>
              <a:rPr lang="en-US" altLang="en-US" dirty="0">
                <a:solidFill>
                  <a:schemeClr val="tx2"/>
                </a:solidFill>
              </a:rPr>
              <a:t> PM1</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this slot (5 min).</a:t>
            </a:r>
          </a:p>
          <a:p>
            <a:pPr algn="just">
              <a:spcBef>
                <a:spcPct val="20000"/>
              </a:spcBef>
              <a:buFontTx/>
              <a:buChar char="•"/>
            </a:pPr>
            <a:r>
              <a:rPr lang="en-US" sz="1600" b="0" dirty="0"/>
              <a:t>Review submissions (as needed)</a:t>
            </a:r>
          </a:p>
          <a:p>
            <a:pPr algn="just">
              <a:spcBef>
                <a:spcPct val="20000"/>
              </a:spcBef>
              <a:buFontTx/>
              <a:buChar char="•"/>
            </a:pPr>
            <a:r>
              <a:rPr lang="en-US" sz="1600" b="0" dirty="0"/>
              <a:t>Consider WG LB recirculation (15min – as needed)</a:t>
            </a:r>
          </a:p>
          <a:p>
            <a:pPr algn="just">
              <a:spcBef>
                <a:spcPct val="20000"/>
              </a:spcBef>
              <a:buFontTx/>
              <a:buChar char="•"/>
            </a:pPr>
            <a:r>
              <a:rPr lang="en-US" sz="1600" b="0" dirty="0"/>
              <a:t>Review, consider and update project timelines (15 min - special order)</a:t>
            </a:r>
          </a:p>
          <a:p>
            <a:pPr algn="just">
              <a:spcBef>
                <a:spcPct val="20000"/>
              </a:spcBef>
              <a:buFontTx/>
              <a:buChar char="•"/>
            </a:pPr>
            <a:r>
              <a:rPr lang="en-US" sz="1600" b="0" dirty="0"/>
              <a:t>Review this week’s achievements and targets towards March meeting (5 - special order)</a:t>
            </a:r>
          </a:p>
          <a:p>
            <a:pPr algn="just">
              <a:spcBef>
                <a:spcPct val="20000"/>
              </a:spcBef>
              <a:buFontTx/>
              <a:buChar char="•"/>
            </a:pPr>
            <a:r>
              <a:rPr lang="en-US" sz="1600" b="0" dirty="0"/>
              <a:t>Set telecon times. (5min – special order)</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Adjourn</a:t>
            </a:r>
          </a:p>
          <a:p>
            <a:pPr lvl="1"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239793814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March 14</a:t>
            </a:r>
            <a:r>
              <a:rPr lang="en-US" altLang="en-US" baseline="30000" dirty="0">
                <a:solidFill>
                  <a:schemeClr val="tx2"/>
                </a:solidFill>
              </a:rPr>
              <a:t>th</a:t>
            </a:r>
            <a:r>
              <a:rPr lang="en-US" altLang="en-US" dirty="0">
                <a:solidFill>
                  <a:schemeClr val="tx2"/>
                </a:solidFill>
              </a:rPr>
              <a:t> PM1</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2024</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4202319422"/>
              </p:ext>
            </p:extLst>
          </p:nvPr>
        </p:nvGraphicFramePr>
        <p:xfrm>
          <a:off x="914401" y="1260086"/>
          <a:ext cx="10460566" cy="2346848"/>
        </p:xfrm>
        <a:graphic>
          <a:graphicData uri="http://schemas.openxmlformats.org/drawingml/2006/table">
            <a:tbl>
              <a:tblPr firstRow="1" bandRow="1">
                <a:tableStyleId>{21E4AEA4-8DFA-4A89-87EB-49C32662AFE0}</a:tableStyleId>
              </a:tblPr>
              <a:tblGrid>
                <a:gridCol w="1046095">
                  <a:extLst>
                    <a:ext uri="{9D8B030D-6E8A-4147-A177-3AD203B41FA5}">
                      <a16:colId xmlns:a16="http://schemas.microsoft.com/office/drawing/2014/main" val="20000"/>
                    </a:ext>
                  </a:extLst>
                </a:gridCol>
                <a:gridCol w="1603810">
                  <a:extLst>
                    <a:ext uri="{9D8B030D-6E8A-4147-A177-3AD203B41FA5}">
                      <a16:colId xmlns:a16="http://schemas.microsoft.com/office/drawing/2014/main" val="20001"/>
                    </a:ext>
                  </a:extLst>
                </a:gridCol>
                <a:gridCol w="4403902">
                  <a:extLst>
                    <a:ext uri="{9D8B030D-6E8A-4147-A177-3AD203B41FA5}">
                      <a16:colId xmlns:a16="http://schemas.microsoft.com/office/drawing/2014/main" val="20002"/>
                    </a:ext>
                  </a:extLst>
                </a:gridCol>
                <a:gridCol w="1512168">
                  <a:extLst>
                    <a:ext uri="{9D8B030D-6E8A-4147-A177-3AD203B41FA5}">
                      <a16:colId xmlns:a16="http://schemas.microsoft.com/office/drawing/2014/main" val="3219614300"/>
                    </a:ext>
                  </a:extLst>
                </a:gridCol>
                <a:gridCol w="1894591">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11-24-219</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endParaRPr lang="en-US" sz="12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1"/>
                  </a:ext>
                </a:extLst>
              </a:tr>
              <a:tr h="0">
                <a:tc>
                  <a:txBody>
                    <a:bodyPr/>
                    <a:lstStyle/>
                    <a:p>
                      <a:r>
                        <a:rPr lang="en-US" sz="1400" kern="1200" dirty="0">
                          <a:solidFill>
                            <a:schemeClr val="dk1"/>
                          </a:solidFill>
                          <a:latin typeface="+mn-lt"/>
                          <a:ea typeface="+mn-ea"/>
                          <a:cs typeface="+mn-cs"/>
                        </a:rPr>
                        <a:t>11-23-049</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Motion compendium</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endParaRPr lang="en-US" sz="1200" dirty="0"/>
                    </a:p>
                  </a:txBody>
                  <a:tcPr marT="45712" marB="45712"/>
                </a:tc>
                <a:extLst>
                  <a:ext uri="{0D108BD9-81ED-4DB2-BD59-A6C34878D82A}">
                    <a16:rowId xmlns:a16="http://schemas.microsoft.com/office/drawing/2014/main" val="10008"/>
                  </a:ext>
                </a:extLst>
              </a:tr>
              <a:tr h="0">
                <a:tc>
                  <a:txBody>
                    <a:bodyPr/>
                    <a:lstStyle/>
                    <a:p>
                      <a:r>
                        <a:rPr lang="en-US" sz="1400" kern="1200" dirty="0">
                          <a:solidFill>
                            <a:schemeClr val="dk1"/>
                          </a:solidFill>
                          <a:latin typeface="+mn-lt"/>
                          <a:ea typeface="+mn-ea"/>
                          <a:cs typeface="+mn-cs"/>
                        </a:rPr>
                        <a:t>11-24-601</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Ali Raissinia</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EMLSR FTM operation</a:t>
                      </a:r>
                    </a:p>
                  </a:txBody>
                  <a:tcPr marT="45712" marB="45712"/>
                </a:tc>
                <a:tc>
                  <a:txBody>
                    <a:bodyPr/>
                    <a:lstStyle/>
                    <a:p>
                      <a:r>
                        <a:rPr lang="en-US" sz="1400" kern="1200" dirty="0">
                          <a:solidFill>
                            <a:schemeClr val="dk1"/>
                          </a:solidFill>
                          <a:latin typeface="+mn-lt"/>
                          <a:ea typeface="+mn-ea"/>
                          <a:cs typeface="+mn-cs"/>
                        </a:rPr>
                        <a:t>CR </a:t>
                      </a:r>
                      <a:r>
                        <a:rPr lang="en-US" sz="1400" kern="1200" dirty="0">
                          <a:solidFill>
                            <a:schemeClr val="dk1"/>
                          </a:solidFill>
                          <a:highlight>
                            <a:srgbClr val="FFFF00"/>
                          </a:highlight>
                          <a:latin typeface="+mn-lt"/>
                          <a:ea typeface="+mn-ea"/>
                          <a:cs typeface="+mn-cs"/>
                        </a:rPr>
                        <a:t>(2)</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3281966889"/>
                  </a:ext>
                </a:extLst>
              </a:tr>
              <a:tr h="0">
                <a:tc>
                  <a:txBody>
                    <a:bodyPr/>
                    <a:lstStyle/>
                    <a:p>
                      <a:endParaRPr lang="en-US"/>
                    </a:p>
                  </a:txBody>
                  <a:tcPr marT="45712" marB="45712"/>
                </a:tc>
                <a:tc>
                  <a:txBody>
                    <a:bodyPr/>
                    <a:lstStyle/>
                    <a:p>
                      <a:endParaRPr lang="en-US"/>
                    </a:p>
                  </a:txBody>
                  <a:tcPr marT="45712" marB="45712"/>
                </a:tc>
                <a:tc>
                  <a:txBody>
                    <a:bodyPr/>
                    <a:lstStyle/>
                    <a:p>
                      <a:endParaRPr lang="en-US"/>
                    </a:p>
                  </a:txBody>
                  <a:tcPr marT="45712" marB="45712"/>
                </a:tc>
                <a:tc>
                  <a:txBody>
                    <a:bodyPr/>
                    <a:lstStyle/>
                    <a:p>
                      <a:endParaRPr lang="en-US"/>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369369368"/>
                  </a:ext>
                </a:extLst>
              </a:tr>
              <a:tr h="0">
                <a:tc>
                  <a:txBody>
                    <a:bodyPr/>
                    <a:lstStyle/>
                    <a:p>
                      <a:endParaRPr lang="en-US"/>
                    </a:p>
                  </a:txBody>
                  <a:tcPr marT="45712" marB="45712"/>
                </a:tc>
                <a:tc>
                  <a:txBody>
                    <a:bodyPr/>
                    <a:lstStyle/>
                    <a:p>
                      <a:endParaRPr lang="en-US"/>
                    </a:p>
                  </a:txBody>
                  <a:tcPr marT="45712" marB="45712"/>
                </a:tc>
                <a:tc>
                  <a:txBody>
                    <a:bodyPr/>
                    <a:lstStyle/>
                    <a:p>
                      <a:endParaRPr lang="en-US"/>
                    </a:p>
                  </a:txBody>
                  <a:tcPr marT="45712" marB="45712"/>
                </a:tc>
                <a:tc>
                  <a:txBody>
                    <a:bodyPr/>
                    <a:lstStyle/>
                    <a:p>
                      <a:endParaRPr lang="en-US"/>
                    </a:p>
                  </a:txBody>
                  <a:tcPr marT="45712" marB="45712"/>
                </a:tc>
                <a:tc>
                  <a:txBody>
                    <a:bodyPr/>
                    <a:lstStyle/>
                    <a:p>
                      <a:endParaRPr lang="en-US"/>
                    </a:p>
                  </a:txBody>
                  <a:tcPr marT="45712" marB="45712"/>
                </a:tc>
                <a:extLst>
                  <a:ext uri="{0D108BD9-81ED-4DB2-BD59-A6C34878D82A}">
                    <a16:rowId xmlns:a16="http://schemas.microsoft.com/office/drawing/2014/main" val="3408709058"/>
                  </a:ext>
                </a:extLst>
              </a:tr>
              <a:tr h="0">
                <a:tc>
                  <a:txBody>
                    <a:bodyPr/>
                    <a:lstStyle/>
                    <a:p>
                      <a:endParaRPr lang="en-US"/>
                    </a:p>
                  </a:txBody>
                  <a:tcPr marT="45712" marB="45712"/>
                </a:tc>
                <a:tc>
                  <a:txBody>
                    <a:bodyPr/>
                    <a:lstStyle/>
                    <a:p>
                      <a:endParaRPr lang="en-US"/>
                    </a:p>
                  </a:txBody>
                  <a:tcPr marT="45712" marB="45712"/>
                </a:tc>
                <a:tc>
                  <a:txBody>
                    <a:bodyPr/>
                    <a:lstStyle/>
                    <a:p>
                      <a:endParaRPr lang="en-US"/>
                    </a:p>
                  </a:txBody>
                  <a:tcPr marT="45712" marB="45712"/>
                </a:tc>
                <a:tc>
                  <a:txBody>
                    <a:bodyPr/>
                    <a:lstStyle/>
                    <a:p>
                      <a:endParaRPr lang="en-US"/>
                    </a:p>
                  </a:txBody>
                  <a:tcPr marT="45712" marB="45712"/>
                </a:tc>
                <a:tc>
                  <a:txBody>
                    <a:bodyPr/>
                    <a:lstStyle/>
                    <a:p>
                      <a:endParaRPr lang="en-US" dirty="0"/>
                    </a:p>
                  </a:txBody>
                  <a:tcPr marT="45712" marB="45712"/>
                </a:tc>
                <a:extLst>
                  <a:ext uri="{0D108BD9-81ED-4DB2-BD59-A6C34878D82A}">
                    <a16:rowId xmlns:a16="http://schemas.microsoft.com/office/drawing/2014/main" val="2584876864"/>
                  </a:ext>
                </a:extLst>
              </a:tr>
            </a:tbl>
          </a:graphicData>
        </a:graphic>
      </p:graphicFrame>
    </p:spTree>
    <p:extLst>
      <p:ext uri="{BB962C8B-B14F-4D97-AF65-F5344CB8AC3E}">
        <p14:creationId xmlns:p14="http://schemas.microsoft.com/office/powerpoint/2010/main" val="1518353489"/>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36855031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3352" y="685801"/>
            <a:ext cx="11665296" cy="507455"/>
          </a:xfrm>
        </p:spPr>
        <p:txBody>
          <a:bodyPr/>
          <a:lstStyle/>
          <a:p>
            <a:r>
              <a:rPr lang="en-US" altLang="en-US" sz="4400" dirty="0"/>
              <a:t>Logistics</a:t>
            </a:r>
            <a:endParaRPr lang="en-US" sz="4400" dirty="0"/>
          </a:p>
        </p:txBody>
      </p:sp>
      <p:sp>
        <p:nvSpPr>
          <p:cNvPr id="3" name="Content Placeholder 2"/>
          <p:cNvSpPr>
            <a:spLocks noGrp="1"/>
          </p:cNvSpPr>
          <p:nvPr>
            <p:ph idx="1"/>
          </p:nvPr>
        </p:nvSpPr>
        <p:spPr>
          <a:xfrm>
            <a:off x="335360" y="1412776"/>
            <a:ext cx="11593288" cy="4475807"/>
          </a:xfrm>
        </p:spPr>
        <p:txBody>
          <a:bodyPr/>
          <a:lstStyle/>
          <a:p>
            <a:pPr marL="0" indent="0"/>
            <a:r>
              <a:rPr lang="en-US" sz="2000" dirty="0"/>
              <a:t>Registration for the March IEEE 802 wireless plenary session:</a:t>
            </a:r>
            <a:endParaRPr lang="en-US" sz="2000" b="0" dirty="0"/>
          </a:p>
          <a:p>
            <a:pPr>
              <a:buFont typeface="Arial" panose="020B0604020202020204" pitchFamily="34" charset="0"/>
              <a:buChar char="•"/>
            </a:pPr>
            <a:r>
              <a:rPr lang="en-US" sz="2000" b="0" dirty="0"/>
              <a:t>This meeting is part of the March IEEE 802 plenary session</a:t>
            </a:r>
          </a:p>
          <a:p>
            <a:pPr>
              <a:buFont typeface="Arial" panose="020B0604020202020204" pitchFamily="34" charset="0"/>
              <a:buChar char="•"/>
            </a:pPr>
            <a:r>
              <a:rPr lang="en-US" sz="2000" b="0" dirty="0"/>
              <a:t>You must pay the registration fee whether attending in-person or remotely</a:t>
            </a:r>
          </a:p>
          <a:p>
            <a:pPr>
              <a:buFont typeface="Arial" panose="020B0604020202020204" pitchFamily="34" charset="0"/>
              <a:buChar char="•"/>
            </a:pPr>
            <a:r>
              <a:rPr lang="en-US" sz="2000" b="0" dirty="0"/>
              <a:t>If you have not already done so, you can register here: </a:t>
            </a:r>
            <a:r>
              <a:rPr lang="en-US" sz="2000" b="0" dirty="0">
                <a:hlinkClick r:id="rId2"/>
              </a:rPr>
              <a:t>https://cvent.me/PE85XZ</a:t>
            </a:r>
            <a:r>
              <a:rPr lang="en-US" sz="2000" b="0" dirty="0"/>
              <a:t> </a:t>
            </a:r>
          </a:p>
          <a:p>
            <a:pPr>
              <a:buFont typeface="Arial" panose="020B0604020202020204" pitchFamily="34" charset="0"/>
              <a:buChar char="•"/>
            </a:pPr>
            <a:r>
              <a:rPr lang="en-US" sz="2000" b="0" dirty="0"/>
              <a:t>If you do not intend to register for this session you must leave this meeting and, if you have logged attendance on IMAT, email the 802.11 chair or vice chairs to have your attendance cancelled</a:t>
            </a:r>
          </a:p>
          <a:p>
            <a:pPr marL="457200" indent="-457200"/>
            <a:endParaRPr lang="en-US" altLang="en-US" sz="2000" dirty="0"/>
          </a:p>
          <a:p>
            <a:pPr marL="0" indent="0"/>
            <a:r>
              <a:rPr lang="en-US" altLang="en-US" sz="2000" dirty="0"/>
              <a:t>Logging Attendance:</a:t>
            </a:r>
            <a:endParaRPr lang="en-US" altLang="en-US" sz="2000" dirty="0">
              <a:hlinkClick r:id="rId3"/>
            </a:endParaRPr>
          </a:p>
          <a:p>
            <a:pPr>
              <a:buFont typeface="Arial" panose="020B0604020202020204" pitchFamily="34" charset="0"/>
              <a:buChar char="•"/>
            </a:pPr>
            <a:r>
              <a:rPr lang="en-US" altLang="en-US" sz="2000" b="0" dirty="0"/>
              <a:t>Please register by logging to IMAT and register your attendance at </a:t>
            </a:r>
            <a:r>
              <a:rPr lang="en-US" sz="2000" b="0" dirty="0">
                <a:hlinkClick r:id="rId4"/>
              </a:rPr>
              <a:t>attendance</a:t>
            </a:r>
            <a:endParaRPr lang="en-US" sz="2000" b="0" dirty="0"/>
          </a:p>
          <a:p>
            <a:pPr>
              <a:buFont typeface="Arial" panose="020B0604020202020204" pitchFamily="34" charset="0"/>
              <a:buChar char="•"/>
            </a:pPr>
            <a:r>
              <a:rPr lang="en-US" altLang="en-US" sz="2000" b="0" dirty="0"/>
              <a:t>Attendees are required to register their attendance.</a:t>
            </a:r>
          </a:p>
          <a:p>
            <a:pPr>
              <a:buFont typeface="Arial" panose="020B0604020202020204" pitchFamily="34" charset="0"/>
              <a:buChar char="•"/>
            </a:pPr>
            <a:r>
              <a:rPr lang="en-US" altLang="en-US" sz="2000" b="0" dirty="0"/>
              <a:t>For </a:t>
            </a:r>
            <a:r>
              <a:rPr lang="en-US" altLang="en-US" sz="2000" b="0" dirty="0" err="1"/>
              <a:t>Webex</a:t>
            </a:r>
            <a:r>
              <a:rPr lang="en-US" altLang="en-US" sz="2000" b="0" dirty="0"/>
              <a:t> call use the following designation: [V/NV] First Last (Affiliation)</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196872031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AF83E7-3A0B-4238-818F-C4D271BAEAA3}"/>
              </a:ext>
            </a:extLst>
          </p:cNvPr>
          <p:cNvSpPr>
            <a:spLocks noGrp="1"/>
          </p:cNvSpPr>
          <p:nvPr>
            <p:ph type="title"/>
          </p:nvPr>
        </p:nvSpPr>
        <p:spPr>
          <a:xfrm>
            <a:off x="914401" y="685802"/>
            <a:ext cx="10361084" cy="366606"/>
          </a:xfrm>
        </p:spPr>
        <p:txBody>
          <a:bodyPr/>
          <a:lstStyle/>
          <a:p>
            <a:r>
              <a:rPr lang="en-US" dirty="0" err="1"/>
              <a:t>TGbk</a:t>
            </a:r>
            <a:r>
              <a:rPr lang="en-US" dirty="0"/>
              <a:t> Projected Timeline (previously)</a:t>
            </a:r>
          </a:p>
        </p:txBody>
      </p:sp>
      <p:sp>
        <p:nvSpPr>
          <p:cNvPr id="4" name="Slide Number Placeholder 3">
            <a:extLst>
              <a:ext uri="{FF2B5EF4-FFF2-40B4-BE49-F238E27FC236}">
                <a16:creationId xmlns:a16="http://schemas.microsoft.com/office/drawing/2014/main" id="{8DAA37FE-39E6-40C2-9771-486289537624}"/>
              </a:ext>
            </a:extLst>
          </p:cNvPr>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E0992612-7DBB-47B1-B68C-ED1BCC06507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25B61A1-8673-4A65-B4BE-D1B85DA04E5B}"/>
              </a:ext>
            </a:extLst>
          </p:cNvPr>
          <p:cNvSpPr>
            <a:spLocks noGrp="1"/>
          </p:cNvSpPr>
          <p:nvPr>
            <p:ph type="dt" idx="15"/>
          </p:nvPr>
        </p:nvSpPr>
        <p:spPr/>
        <p:txBody>
          <a:bodyPr/>
          <a:lstStyle/>
          <a:p>
            <a:r>
              <a:rPr lang="en-US"/>
              <a:t>March 2024</a:t>
            </a:r>
            <a:endParaRPr lang="en-GB" dirty="0"/>
          </a:p>
        </p:txBody>
      </p:sp>
      <p:sp>
        <p:nvSpPr>
          <p:cNvPr id="3" name="Rectangle 2">
            <a:extLst>
              <a:ext uri="{FF2B5EF4-FFF2-40B4-BE49-F238E27FC236}">
                <a16:creationId xmlns:a16="http://schemas.microsoft.com/office/drawing/2014/main" id="{B35EF855-DA72-576E-0DFC-4AF2E178E273}"/>
              </a:ext>
            </a:extLst>
          </p:cNvPr>
          <p:cNvSpPr>
            <a:spLocks noChangeArrowheads="1"/>
          </p:cNvSpPr>
          <p:nvPr/>
        </p:nvSpPr>
        <p:spPr bwMode="auto">
          <a:xfrm>
            <a:off x="873969" y="1700807"/>
            <a:ext cx="10285409" cy="4169797"/>
          </a:xfrm>
          <a:prstGeom prst="rect">
            <a:avLst/>
          </a:prstGeom>
          <a:noFill/>
          <a:ln w="25400" algn="ctr">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altLang="en-US" sz="1800" b="0" i="0" u="none" strike="noStrike" kern="0" cap="none" spc="0" normalizeH="0" baseline="0" noProof="0">
              <a:ln>
                <a:noFill/>
              </a:ln>
              <a:solidFill>
                <a:srgbClr val="000000"/>
              </a:solidFill>
              <a:effectLst/>
              <a:uLnTx/>
              <a:uFillTx/>
              <a:latin typeface="Arial" panose="020B0604020202020204" pitchFamily="34" charset="0"/>
              <a:ea typeface="MS PGothic" panose="020B0600070205080204" pitchFamily="34" charset="-128"/>
              <a:cs typeface="Arial" panose="020B0604020202020204" pitchFamily="34" charset="0"/>
            </a:endParaRPr>
          </a:p>
        </p:txBody>
      </p:sp>
      <p:sp>
        <p:nvSpPr>
          <p:cNvPr id="8" name="Rectangle 7">
            <a:extLst>
              <a:ext uri="{FF2B5EF4-FFF2-40B4-BE49-F238E27FC236}">
                <a16:creationId xmlns:a16="http://schemas.microsoft.com/office/drawing/2014/main" id="{590DE2D2-B929-A3D9-DCCA-042F8A735E83}"/>
              </a:ext>
            </a:extLst>
          </p:cNvPr>
          <p:cNvSpPr>
            <a:spLocks noChangeArrowheads="1"/>
          </p:cNvSpPr>
          <p:nvPr/>
        </p:nvSpPr>
        <p:spPr bwMode="auto">
          <a:xfrm>
            <a:off x="7295142" y="1700808"/>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Q2 2024</a:t>
            </a:r>
          </a:p>
        </p:txBody>
      </p:sp>
      <p:sp>
        <p:nvSpPr>
          <p:cNvPr id="9" name="Rectangle 8">
            <a:extLst>
              <a:ext uri="{FF2B5EF4-FFF2-40B4-BE49-F238E27FC236}">
                <a16:creationId xmlns:a16="http://schemas.microsoft.com/office/drawing/2014/main" id="{AAEB89CE-A539-831C-C499-61A3A9BA622E}"/>
              </a:ext>
            </a:extLst>
          </p:cNvPr>
          <p:cNvSpPr>
            <a:spLocks noChangeArrowheads="1"/>
          </p:cNvSpPr>
          <p:nvPr/>
        </p:nvSpPr>
        <p:spPr bwMode="auto">
          <a:xfrm>
            <a:off x="6029648" y="1694141"/>
            <a:ext cx="1265494"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Q1 2024</a:t>
            </a:r>
          </a:p>
        </p:txBody>
      </p:sp>
      <p:sp>
        <p:nvSpPr>
          <p:cNvPr id="10" name="Rectangle 9">
            <a:extLst>
              <a:ext uri="{FF2B5EF4-FFF2-40B4-BE49-F238E27FC236}">
                <a16:creationId xmlns:a16="http://schemas.microsoft.com/office/drawing/2014/main" id="{52CCEDC9-AF1A-2744-A58C-A51A8132CFD3}"/>
              </a:ext>
            </a:extLst>
          </p:cNvPr>
          <p:cNvSpPr>
            <a:spLocks noChangeArrowheads="1"/>
          </p:cNvSpPr>
          <p:nvPr/>
        </p:nvSpPr>
        <p:spPr bwMode="auto">
          <a:xfrm>
            <a:off x="3491541" y="1694141"/>
            <a:ext cx="127261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Q3 2023</a:t>
            </a:r>
          </a:p>
        </p:txBody>
      </p:sp>
      <p:sp>
        <p:nvSpPr>
          <p:cNvPr id="11" name="Rectangle 10">
            <a:extLst>
              <a:ext uri="{FF2B5EF4-FFF2-40B4-BE49-F238E27FC236}">
                <a16:creationId xmlns:a16="http://schemas.microsoft.com/office/drawing/2014/main" id="{393100F3-DB67-A234-D869-051CE120FC0A}"/>
              </a:ext>
            </a:extLst>
          </p:cNvPr>
          <p:cNvSpPr>
            <a:spLocks noChangeArrowheads="1"/>
          </p:cNvSpPr>
          <p:nvPr/>
        </p:nvSpPr>
        <p:spPr bwMode="auto">
          <a:xfrm>
            <a:off x="2118974" y="1694140"/>
            <a:ext cx="1372566"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Q2 2023</a:t>
            </a:r>
          </a:p>
        </p:txBody>
      </p:sp>
      <p:sp>
        <p:nvSpPr>
          <p:cNvPr id="12" name="Rectangle 11">
            <a:extLst>
              <a:ext uri="{FF2B5EF4-FFF2-40B4-BE49-F238E27FC236}">
                <a16:creationId xmlns:a16="http://schemas.microsoft.com/office/drawing/2014/main" id="{92D37167-5F2A-F8D9-C366-8C0EE0BC5C03}"/>
              </a:ext>
            </a:extLst>
          </p:cNvPr>
          <p:cNvSpPr>
            <a:spLocks noChangeArrowheads="1"/>
          </p:cNvSpPr>
          <p:nvPr/>
        </p:nvSpPr>
        <p:spPr bwMode="auto">
          <a:xfrm>
            <a:off x="903597" y="1694140"/>
            <a:ext cx="1215378"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Q1 2023</a:t>
            </a:r>
          </a:p>
        </p:txBody>
      </p:sp>
      <p:sp>
        <p:nvSpPr>
          <p:cNvPr id="13" name="Rectangle 12">
            <a:extLst>
              <a:ext uri="{FF2B5EF4-FFF2-40B4-BE49-F238E27FC236}">
                <a16:creationId xmlns:a16="http://schemas.microsoft.com/office/drawing/2014/main" id="{11908B82-46DC-48CE-056D-06B922C227DB}"/>
              </a:ext>
            </a:extLst>
          </p:cNvPr>
          <p:cNvSpPr>
            <a:spLocks noChangeArrowheads="1"/>
          </p:cNvSpPr>
          <p:nvPr/>
        </p:nvSpPr>
        <p:spPr bwMode="auto">
          <a:xfrm>
            <a:off x="4755255" y="1694140"/>
            <a:ext cx="128863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Q4 2023</a:t>
            </a:r>
          </a:p>
        </p:txBody>
      </p:sp>
      <p:sp>
        <p:nvSpPr>
          <p:cNvPr id="14" name="Rectangle 13">
            <a:extLst>
              <a:ext uri="{FF2B5EF4-FFF2-40B4-BE49-F238E27FC236}">
                <a16:creationId xmlns:a16="http://schemas.microsoft.com/office/drawing/2014/main" id="{F1A7E2BD-48DF-F8D8-2295-DA5029A22D5E}"/>
              </a:ext>
            </a:extLst>
          </p:cNvPr>
          <p:cNvSpPr>
            <a:spLocks noChangeArrowheads="1"/>
          </p:cNvSpPr>
          <p:nvPr/>
        </p:nvSpPr>
        <p:spPr bwMode="auto">
          <a:xfrm>
            <a:off x="8588220" y="1700808"/>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Q3 2024</a:t>
            </a:r>
          </a:p>
        </p:txBody>
      </p:sp>
      <p:sp>
        <p:nvSpPr>
          <p:cNvPr id="24" name="Line 15">
            <a:extLst>
              <a:ext uri="{FF2B5EF4-FFF2-40B4-BE49-F238E27FC236}">
                <a16:creationId xmlns:a16="http://schemas.microsoft.com/office/drawing/2014/main" id="{7CF910CB-6231-089E-1BCA-6DD466928CAC}"/>
              </a:ext>
            </a:extLst>
          </p:cNvPr>
          <p:cNvSpPr>
            <a:spLocks noChangeShapeType="1"/>
          </p:cNvSpPr>
          <p:nvPr/>
        </p:nvSpPr>
        <p:spPr bwMode="auto">
          <a:xfrm flipH="1">
            <a:off x="7386718" y="1728155"/>
            <a:ext cx="3175"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26" name="Line 14">
            <a:extLst>
              <a:ext uri="{FF2B5EF4-FFF2-40B4-BE49-F238E27FC236}">
                <a16:creationId xmlns:a16="http://schemas.microsoft.com/office/drawing/2014/main" id="{959E0FD8-604C-681E-5960-8784CF4CAE9E}"/>
              </a:ext>
            </a:extLst>
          </p:cNvPr>
          <p:cNvSpPr>
            <a:spLocks noChangeShapeType="1"/>
          </p:cNvSpPr>
          <p:nvPr/>
        </p:nvSpPr>
        <p:spPr bwMode="auto">
          <a:xfrm flipH="1">
            <a:off x="4796263" y="1728155"/>
            <a:ext cx="7937"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27" name="Line 10">
            <a:extLst>
              <a:ext uri="{FF2B5EF4-FFF2-40B4-BE49-F238E27FC236}">
                <a16:creationId xmlns:a16="http://schemas.microsoft.com/office/drawing/2014/main" id="{F89E2DDE-8ACD-3FED-CF0F-6DB75B96C650}"/>
              </a:ext>
            </a:extLst>
          </p:cNvPr>
          <p:cNvSpPr>
            <a:spLocks noChangeShapeType="1"/>
          </p:cNvSpPr>
          <p:nvPr/>
        </p:nvSpPr>
        <p:spPr bwMode="auto">
          <a:xfrm>
            <a:off x="2122896" y="1728155"/>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28" name="Line 11">
            <a:extLst>
              <a:ext uri="{FF2B5EF4-FFF2-40B4-BE49-F238E27FC236}">
                <a16:creationId xmlns:a16="http://schemas.microsoft.com/office/drawing/2014/main" id="{639E277B-95ED-9E3B-A7B2-72214D0D2DD6}"/>
              </a:ext>
            </a:extLst>
          </p:cNvPr>
          <p:cNvSpPr>
            <a:spLocks noChangeShapeType="1"/>
          </p:cNvSpPr>
          <p:nvPr/>
        </p:nvSpPr>
        <p:spPr bwMode="auto">
          <a:xfrm>
            <a:off x="3491210" y="1728155"/>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29" name="Line 15">
            <a:extLst>
              <a:ext uri="{FF2B5EF4-FFF2-40B4-BE49-F238E27FC236}">
                <a16:creationId xmlns:a16="http://schemas.microsoft.com/office/drawing/2014/main" id="{2F725920-71A3-D2D7-622F-BCFB710C5DB1}"/>
              </a:ext>
            </a:extLst>
          </p:cNvPr>
          <p:cNvSpPr>
            <a:spLocks noChangeShapeType="1"/>
          </p:cNvSpPr>
          <p:nvPr/>
        </p:nvSpPr>
        <p:spPr bwMode="auto">
          <a:xfrm>
            <a:off x="6055001" y="1728155"/>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30" name="Line 15">
            <a:extLst>
              <a:ext uri="{FF2B5EF4-FFF2-40B4-BE49-F238E27FC236}">
                <a16:creationId xmlns:a16="http://schemas.microsoft.com/office/drawing/2014/main" id="{A926A33B-8DAE-1859-B396-0B57B9B3CB58}"/>
              </a:ext>
            </a:extLst>
          </p:cNvPr>
          <p:cNvSpPr>
            <a:spLocks noChangeShapeType="1"/>
          </p:cNvSpPr>
          <p:nvPr/>
        </p:nvSpPr>
        <p:spPr bwMode="auto">
          <a:xfrm flipH="1">
            <a:off x="8622878" y="1694141"/>
            <a:ext cx="3175"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31" name="Rectangle 30">
            <a:extLst>
              <a:ext uri="{FF2B5EF4-FFF2-40B4-BE49-F238E27FC236}">
                <a16:creationId xmlns:a16="http://schemas.microsoft.com/office/drawing/2014/main" id="{3A3A0B94-1D55-E0CF-18E6-2689CCB13BBB}"/>
              </a:ext>
            </a:extLst>
          </p:cNvPr>
          <p:cNvSpPr>
            <a:spLocks noChangeArrowheads="1"/>
          </p:cNvSpPr>
          <p:nvPr/>
        </p:nvSpPr>
        <p:spPr bwMode="auto">
          <a:xfrm>
            <a:off x="9884353" y="1683662"/>
            <a:ext cx="1304652" cy="389474"/>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Q4 2024</a:t>
            </a:r>
          </a:p>
        </p:txBody>
      </p:sp>
      <p:sp>
        <p:nvSpPr>
          <p:cNvPr id="41" name="Line 15">
            <a:extLst>
              <a:ext uri="{FF2B5EF4-FFF2-40B4-BE49-F238E27FC236}">
                <a16:creationId xmlns:a16="http://schemas.microsoft.com/office/drawing/2014/main" id="{053822A8-72CF-97E5-2EF1-BB5F76DE75A2}"/>
              </a:ext>
            </a:extLst>
          </p:cNvPr>
          <p:cNvSpPr>
            <a:spLocks noChangeShapeType="1"/>
          </p:cNvSpPr>
          <p:nvPr/>
        </p:nvSpPr>
        <p:spPr bwMode="auto">
          <a:xfrm flipH="1">
            <a:off x="9919011" y="1676995"/>
            <a:ext cx="3175"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FFFFFF"/>
              </a:solidFill>
              <a:effectLst/>
              <a:uLnTx/>
              <a:uFillTx/>
            </a:endParaRPr>
          </a:p>
        </p:txBody>
      </p:sp>
      <p:sp>
        <p:nvSpPr>
          <p:cNvPr id="42" name="Text Box 26">
            <a:extLst>
              <a:ext uri="{FF2B5EF4-FFF2-40B4-BE49-F238E27FC236}">
                <a16:creationId xmlns:a16="http://schemas.microsoft.com/office/drawing/2014/main" id="{F26C83E6-9B8E-0A9C-7F87-FF8F3BA9EFCD}"/>
              </a:ext>
            </a:extLst>
          </p:cNvPr>
          <p:cNvSpPr txBox="1">
            <a:spLocks noChangeArrowheads="1"/>
          </p:cNvSpPr>
          <p:nvPr/>
        </p:nvSpPr>
        <p:spPr bwMode="auto">
          <a:xfrm flipH="1">
            <a:off x="803899" y="2361161"/>
            <a:ext cx="865662" cy="2367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Formation</a:t>
            </a:r>
          </a:p>
        </p:txBody>
      </p:sp>
      <p:sp>
        <p:nvSpPr>
          <p:cNvPr id="44" name="Isosceles Triangle 43">
            <a:extLst>
              <a:ext uri="{FF2B5EF4-FFF2-40B4-BE49-F238E27FC236}">
                <a16:creationId xmlns:a16="http://schemas.microsoft.com/office/drawing/2014/main" id="{000650BE-08FB-CB96-BC5D-989DEC23D1D4}"/>
              </a:ext>
            </a:extLst>
          </p:cNvPr>
          <p:cNvSpPr>
            <a:spLocks noChangeArrowheads="1"/>
          </p:cNvSpPr>
          <p:nvPr/>
        </p:nvSpPr>
        <p:spPr bwMode="auto">
          <a:xfrm flipH="1">
            <a:off x="992268" y="2170682"/>
            <a:ext cx="216000" cy="180000"/>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a:latin typeface="+mn-lt"/>
              <a:ea typeface="+mn-ea"/>
            </a:endParaRPr>
          </a:p>
        </p:txBody>
      </p:sp>
      <p:sp>
        <p:nvSpPr>
          <p:cNvPr id="67" name="Rectangle 66">
            <a:extLst>
              <a:ext uri="{FF2B5EF4-FFF2-40B4-BE49-F238E27FC236}">
                <a16:creationId xmlns:a16="http://schemas.microsoft.com/office/drawing/2014/main" id="{52E743BA-E8AE-C177-7159-C87179743B5F}"/>
              </a:ext>
            </a:extLst>
          </p:cNvPr>
          <p:cNvSpPr/>
          <p:nvPr/>
        </p:nvSpPr>
        <p:spPr>
          <a:xfrm>
            <a:off x="1030624" y="3060111"/>
            <a:ext cx="1111020" cy="173402"/>
          </a:xfrm>
          <a:prstGeom prst="rect">
            <a:avLst/>
          </a:prstGeom>
          <a:gradFill flip="none" rotWithShape="1">
            <a:gsLst>
              <a:gs pos="0">
                <a:schemeClr val="accent1">
                  <a:lumMod val="5000"/>
                  <a:lumOff val="95000"/>
                </a:schemeClr>
              </a:gs>
              <a:gs pos="0">
                <a:schemeClr val="accent1"/>
              </a:gs>
              <a:gs pos="100000">
                <a:srgbClr val="FFFF00"/>
              </a:gs>
              <a:gs pos="99000">
                <a:schemeClr val="accent1"/>
              </a:gs>
              <a:gs pos="100000">
                <a:srgbClr val="FFFF00"/>
              </a:gs>
            </a:gsLst>
            <a:lin ang="0" scaled="1"/>
            <a:tileRect/>
          </a:gradFill>
          <a:ln w="9525" cap="flat" cmpd="sng" algn="ctr">
            <a:solidFill>
              <a:srgbClr val="000000"/>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100" b="0" i="0" u="none" strike="noStrike" kern="0" cap="none" spc="0" normalizeH="0" baseline="0" noProof="0" dirty="0">
                <a:ln>
                  <a:noFill/>
                </a:ln>
                <a:solidFill>
                  <a:srgbClr val="000000"/>
                </a:solidFill>
                <a:effectLst/>
                <a:uLnTx/>
                <a:uFillTx/>
                <a:latin typeface="Times New Roman"/>
                <a:ea typeface="MS Gothic"/>
                <a:cs typeface="+mn-cs"/>
              </a:rPr>
              <a:t>Framework</a:t>
            </a:r>
          </a:p>
        </p:txBody>
      </p:sp>
      <p:sp>
        <p:nvSpPr>
          <p:cNvPr id="68" name="Isosceles Triangle 67">
            <a:extLst>
              <a:ext uri="{FF2B5EF4-FFF2-40B4-BE49-F238E27FC236}">
                <a16:creationId xmlns:a16="http://schemas.microsoft.com/office/drawing/2014/main" id="{35CE6954-FDCC-5374-FCDA-B4104816996E}"/>
              </a:ext>
            </a:extLst>
          </p:cNvPr>
          <p:cNvSpPr>
            <a:spLocks noChangeArrowheads="1"/>
          </p:cNvSpPr>
          <p:nvPr/>
        </p:nvSpPr>
        <p:spPr bwMode="auto">
          <a:xfrm flipH="1">
            <a:off x="2018875" y="2197731"/>
            <a:ext cx="216000" cy="180000"/>
          </a:xfrm>
          <a:prstGeom prst="triangle">
            <a:avLst>
              <a:gd name="adj" fmla="val 50000"/>
            </a:avLst>
          </a:prstGeom>
          <a:solidFill>
            <a:schemeClr val="accent1"/>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69" name="Text Box 26">
            <a:extLst>
              <a:ext uri="{FF2B5EF4-FFF2-40B4-BE49-F238E27FC236}">
                <a16:creationId xmlns:a16="http://schemas.microsoft.com/office/drawing/2014/main" id="{BEDE620C-94EC-4F5F-964C-C55943428387}"/>
              </a:ext>
            </a:extLst>
          </p:cNvPr>
          <p:cNvSpPr txBox="1">
            <a:spLocks noChangeArrowheads="1"/>
          </p:cNvSpPr>
          <p:nvPr/>
        </p:nvSpPr>
        <p:spPr bwMode="auto">
          <a:xfrm flipH="1">
            <a:off x="1601364" y="2361161"/>
            <a:ext cx="1256193" cy="5445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Framework completion</a:t>
            </a:r>
          </a:p>
          <a:p>
            <a:pPr algn="ctr"/>
            <a:r>
              <a:rPr lang="en-US" altLang="en-US" sz="1000" dirty="0">
                <a:latin typeface="Arial" panose="020B0604020202020204" pitchFamily="34" charset="0"/>
                <a:cs typeface="Arial" panose="020B0604020202020204" pitchFamily="34" charset="0"/>
              </a:rPr>
              <a:t>05/23</a:t>
            </a:r>
          </a:p>
        </p:txBody>
      </p:sp>
      <p:sp>
        <p:nvSpPr>
          <p:cNvPr id="70" name="Rectangle 69">
            <a:extLst>
              <a:ext uri="{FF2B5EF4-FFF2-40B4-BE49-F238E27FC236}">
                <a16:creationId xmlns:a16="http://schemas.microsoft.com/office/drawing/2014/main" id="{013418C8-0519-12D6-514D-5108F7D6D136}"/>
              </a:ext>
            </a:extLst>
          </p:cNvPr>
          <p:cNvSpPr/>
          <p:nvPr/>
        </p:nvSpPr>
        <p:spPr>
          <a:xfrm>
            <a:off x="2133167" y="3298940"/>
            <a:ext cx="8961120" cy="266858"/>
          </a:xfrm>
          <a:prstGeom prst="rect">
            <a:avLst/>
          </a:prstGeom>
          <a:gradFill flip="none" rotWithShape="1">
            <a:gsLst>
              <a:gs pos="0">
                <a:schemeClr val="accent1">
                  <a:lumMod val="5000"/>
                  <a:lumOff val="95000"/>
                </a:schemeClr>
              </a:gs>
              <a:gs pos="0">
                <a:schemeClr val="accent1"/>
              </a:gs>
              <a:gs pos="100000">
                <a:srgbClr val="FFFF00"/>
              </a:gs>
              <a:gs pos="40000">
                <a:schemeClr val="accent1"/>
              </a:gs>
              <a:gs pos="50000">
                <a:srgbClr val="FFFF00"/>
              </a:gs>
            </a:gsLst>
            <a:lin ang="0" scaled="1"/>
            <a:tileRect/>
          </a:gra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802.11bk amendment text development</a:t>
            </a:r>
          </a:p>
        </p:txBody>
      </p:sp>
      <p:cxnSp>
        <p:nvCxnSpPr>
          <p:cNvPr id="71" name="Straight Connector 70">
            <a:extLst>
              <a:ext uri="{FF2B5EF4-FFF2-40B4-BE49-F238E27FC236}">
                <a16:creationId xmlns:a16="http://schemas.microsoft.com/office/drawing/2014/main" id="{AC1612A4-07EB-1F0A-D76D-C9BD05850E7F}"/>
              </a:ext>
            </a:extLst>
          </p:cNvPr>
          <p:cNvCxnSpPr>
            <a:cxnSpLocks/>
          </p:cNvCxnSpPr>
          <p:nvPr/>
        </p:nvCxnSpPr>
        <p:spPr bwMode="auto">
          <a:xfrm flipV="1">
            <a:off x="1029481" y="3249993"/>
            <a:ext cx="109728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2" name="Isosceles Triangle 71">
            <a:extLst>
              <a:ext uri="{FF2B5EF4-FFF2-40B4-BE49-F238E27FC236}">
                <a16:creationId xmlns:a16="http://schemas.microsoft.com/office/drawing/2014/main" id="{26A92764-F114-9E79-FAEC-12F7F3BA950B}"/>
              </a:ext>
            </a:extLst>
          </p:cNvPr>
          <p:cNvSpPr>
            <a:spLocks noChangeArrowheads="1"/>
          </p:cNvSpPr>
          <p:nvPr/>
        </p:nvSpPr>
        <p:spPr bwMode="auto">
          <a:xfrm>
            <a:off x="5935888" y="2181161"/>
            <a:ext cx="216000" cy="180000"/>
          </a:xfrm>
          <a:prstGeom prst="triangle">
            <a:avLst>
              <a:gd name="adj" fmla="val 50000"/>
            </a:avLst>
          </a:prstGeom>
          <a:solidFill>
            <a:schemeClr val="accent1"/>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73" name="Text Box 26">
            <a:extLst>
              <a:ext uri="{FF2B5EF4-FFF2-40B4-BE49-F238E27FC236}">
                <a16:creationId xmlns:a16="http://schemas.microsoft.com/office/drawing/2014/main" id="{2E5EF2A9-C6DB-4D2C-54D0-C5C3AA82E8B6}"/>
              </a:ext>
            </a:extLst>
          </p:cNvPr>
          <p:cNvSpPr txBox="1">
            <a:spLocks noChangeArrowheads="1"/>
          </p:cNvSpPr>
          <p:nvPr/>
        </p:nvSpPr>
        <p:spPr bwMode="auto">
          <a:xfrm flipH="1">
            <a:off x="5682632" y="2361161"/>
            <a:ext cx="846911"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Initial WG ballot</a:t>
            </a:r>
          </a:p>
        </p:txBody>
      </p:sp>
      <p:grpSp>
        <p:nvGrpSpPr>
          <p:cNvPr id="19" name="Group 18">
            <a:extLst>
              <a:ext uri="{FF2B5EF4-FFF2-40B4-BE49-F238E27FC236}">
                <a16:creationId xmlns:a16="http://schemas.microsoft.com/office/drawing/2014/main" id="{E7BA46E3-5383-EB29-BEA4-05B6B9822161}"/>
              </a:ext>
            </a:extLst>
          </p:cNvPr>
          <p:cNvGrpSpPr/>
          <p:nvPr/>
        </p:nvGrpSpPr>
        <p:grpSpPr>
          <a:xfrm>
            <a:off x="6456040" y="2196364"/>
            <a:ext cx="846911" cy="583719"/>
            <a:chOff x="7321734" y="2168072"/>
            <a:chExt cx="846911" cy="583719"/>
          </a:xfrm>
        </p:grpSpPr>
        <p:sp>
          <p:nvSpPr>
            <p:cNvPr id="74" name="Isosceles Triangle 73">
              <a:extLst>
                <a:ext uri="{FF2B5EF4-FFF2-40B4-BE49-F238E27FC236}">
                  <a16:creationId xmlns:a16="http://schemas.microsoft.com/office/drawing/2014/main" id="{7EBE38FB-862D-F7EA-9496-BC4C3964FD4D}"/>
                </a:ext>
              </a:extLst>
            </p:cNvPr>
            <p:cNvSpPr>
              <a:spLocks noChangeArrowheads="1"/>
            </p:cNvSpPr>
            <p:nvPr/>
          </p:nvSpPr>
          <p:spPr bwMode="auto">
            <a:xfrm flipH="1">
              <a:off x="7635960" y="2168072"/>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75" name="Text Box 26">
              <a:extLst>
                <a:ext uri="{FF2B5EF4-FFF2-40B4-BE49-F238E27FC236}">
                  <a16:creationId xmlns:a16="http://schemas.microsoft.com/office/drawing/2014/main" id="{3365A062-102D-1834-A813-C4D3B9BF37FF}"/>
                </a:ext>
              </a:extLst>
            </p:cNvPr>
            <p:cNvSpPr txBox="1">
              <a:spLocks noChangeArrowheads="1"/>
            </p:cNvSpPr>
            <p:nvPr/>
          </p:nvSpPr>
          <p:spPr bwMode="auto">
            <a:xfrm flipH="1">
              <a:off x="7321734" y="2361161"/>
              <a:ext cx="846911"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Recirc 03/24</a:t>
              </a:r>
            </a:p>
          </p:txBody>
        </p:sp>
      </p:grpSp>
      <p:cxnSp>
        <p:nvCxnSpPr>
          <p:cNvPr id="78" name="Straight Connector 77">
            <a:extLst>
              <a:ext uri="{FF2B5EF4-FFF2-40B4-BE49-F238E27FC236}">
                <a16:creationId xmlns:a16="http://schemas.microsoft.com/office/drawing/2014/main" id="{2EE50FFE-09D5-3FE8-6FED-726676D84E30}"/>
              </a:ext>
            </a:extLst>
          </p:cNvPr>
          <p:cNvCxnSpPr>
            <a:cxnSpLocks/>
          </p:cNvCxnSpPr>
          <p:nvPr/>
        </p:nvCxnSpPr>
        <p:spPr bwMode="auto">
          <a:xfrm flipV="1">
            <a:off x="2141712" y="3602578"/>
            <a:ext cx="393192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9" name="Isosceles Triangle 78">
            <a:extLst>
              <a:ext uri="{FF2B5EF4-FFF2-40B4-BE49-F238E27FC236}">
                <a16:creationId xmlns:a16="http://schemas.microsoft.com/office/drawing/2014/main" id="{8DA98FE8-5D6A-B524-B5CE-D9E378910FF6}"/>
              </a:ext>
            </a:extLst>
          </p:cNvPr>
          <p:cNvSpPr>
            <a:spLocks noChangeArrowheads="1"/>
          </p:cNvSpPr>
          <p:nvPr/>
        </p:nvSpPr>
        <p:spPr bwMode="auto">
          <a:xfrm flipH="1">
            <a:off x="10467485" y="2168072"/>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80" name="Text Box 26">
            <a:extLst>
              <a:ext uri="{FF2B5EF4-FFF2-40B4-BE49-F238E27FC236}">
                <a16:creationId xmlns:a16="http://schemas.microsoft.com/office/drawing/2014/main" id="{D686F88D-8CFD-F2F8-8FF0-30AC7A7B6D76}"/>
              </a:ext>
            </a:extLst>
          </p:cNvPr>
          <p:cNvSpPr txBox="1">
            <a:spLocks noChangeArrowheads="1"/>
          </p:cNvSpPr>
          <p:nvPr/>
        </p:nvSpPr>
        <p:spPr bwMode="auto">
          <a:xfrm flipH="1">
            <a:off x="10214229" y="2361161"/>
            <a:ext cx="846911" cy="2367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Final SA</a:t>
            </a:r>
          </a:p>
        </p:txBody>
      </p:sp>
      <p:sp>
        <p:nvSpPr>
          <p:cNvPr id="7" name="Rectangle 6">
            <a:extLst>
              <a:ext uri="{FF2B5EF4-FFF2-40B4-BE49-F238E27FC236}">
                <a16:creationId xmlns:a16="http://schemas.microsoft.com/office/drawing/2014/main" id="{ED43BC3B-76A3-7EC9-8880-D99BCC601081}"/>
              </a:ext>
            </a:extLst>
          </p:cNvPr>
          <p:cNvSpPr/>
          <p:nvPr/>
        </p:nvSpPr>
        <p:spPr>
          <a:xfrm>
            <a:off x="6055001" y="3810213"/>
            <a:ext cx="822960" cy="266859"/>
          </a:xfrm>
          <a:prstGeom prst="rect">
            <a:avLst/>
          </a:prstGeom>
          <a:gradFill flip="none" rotWithShape="1">
            <a:gsLst>
              <a:gs pos="0">
                <a:schemeClr val="accent1">
                  <a:lumMod val="5000"/>
                  <a:lumOff val="95000"/>
                </a:schemeClr>
              </a:gs>
              <a:gs pos="0">
                <a:schemeClr val="accent1"/>
              </a:gs>
              <a:gs pos="100000">
                <a:srgbClr val="FFFF00"/>
              </a:gs>
              <a:gs pos="69000">
                <a:schemeClr val="accent1"/>
              </a:gs>
              <a:gs pos="86000">
                <a:srgbClr val="FFFF00"/>
              </a:gs>
            </a:gsLst>
            <a:lin ang="0" scaled="1"/>
            <a:tileRect/>
          </a:gra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11bk D2.0 </a:t>
            </a:r>
          </a:p>
        </p:txBody>
      </p:sp>
      <p:grpSp>
        <p:nvGrpSpPr>
          <p:cNvPr id="33" name="Group 32">
            <a:extLst>
              <a:ext uri="{FF2B5EF4-FFF2-40B4-BE49-F238E27FC236}">
                <a16:creationId xmlns:a16="http://schemas.microsoft.com/office/drawing/2014/main" id="{5F7A5DDD-FDCA-651B-4F6E-2B38E380AE54}"/>
              </a:ext>
            </a:extLst>
          </p:cNvPr>
          <p:cNvGrpSpPr/>
          <p:nvPr/>
        </p:nvGrpSpPr>
        <p:grpSpPr>
          <a:xfrm>
            <a:off x="7846162" y="2131684"/>
            <a:ext cx="1050648" cy="1087354"/>
            <a:chOff x="8705473" y="2168072"/>
            <a:chExt cx="1050648" cy="1087354"/>
          </a:xfrm>
        </p:grpSpPr>
        <p:sp>
          <p:nvSpPr>
            <p:cNvPr id="76" name="Isosceles Triangle 75">
              <a:extLst>
                <a:ext uri="{FF2B5EF4-FFF2-40B4-BE49-F238E27FC236}">
                  <a16:creationId xmlns:a16="http://schemas.microsoft.com/office/drawing/2014/main" id="{9D6EC8B7-F456-EBF3-CCF0-C1C708885108}"/>
                </a:ext>
              </a:extLst>
            </p:cNvPr>
            <p:cNvSpPr>
              <a:spLocks noChangeArrowheads="1"/>
            </p:cNvSpPr>
            <p:nvPr/>
          </p:nvSpPr>
          <p:spPr bwMode="auto">
            <a:xfrm flipH="1">
              <a:off x="9227118" y="2168072"/>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77" name="Text Box 26">
              <a:extLst>
                <a:ext uri="{FF2B5EF4-FFF2-40B4-BE49-F238E27FC236}">
                  <a16:creationId xmlns:a16="http://schemas.microsoft.com/office/drawing/2014/main" id="{A60D0AB6-5A3D-7C69-D9E1-817205D9A9F5}"/>
                </a:ext>
              </a:extLst>
            </p:cNvPr>
            <p:cNvSpPr txBox="1">
              <a:spLocks noChangeArrowheads="1"/>
            </p:cNvSpPr>
            <p:nvPr/>
          </p:nvSpPr>
          <p:spPr bwMode="auto">
            <a:xfrm flipH="1">
              <a:off x="8909210" y="2361161"/>
              <a:ext cx="846911"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Initial SA</a:t>
              </a:r>
            </a:p>
            <a:p>
              <a:pPr algn="ctr"/>
              <a:r>
                <a:rPr lang="en-US" altLang="en-US" sz="1000" dirty="0">
                  <a:latin typeface="Arial" panose="020B0604020202020204" pitchFamily="34" charset="0"/>
                  <a:cs typeface="Arial" panose="020B0604020202020204" pitchFamily="34" charset="0"/>
                </a:rPr>
                <a:t>07/24</a:t>
              </a:r>
            </a:p>
          </p:txBody>
        </p:sp>
        <p:sp>
          <p:nvSpPr>
            <p:cNvPr id="15" name="Isosceles Triangle 14">
              <a:extLst>
                <a:ext uri="{FF2B5EF4-FFF2-40B4-BE49-F238E27FC236}">
                  <a16:creationId xmlns:a16="http://schemas.microsoft.com/office/drawing/2014/main" id="{85B8D61D-2138-73A3-1D8C-C7684FBF6F81}"/>
                </a:ext>
              </a:extLst>
            </p:cNvPr>
            <p:cNvSpPr>
              <a:spLocks noChangeArrowheads="1"/>
            </p:cNvSpPr>
            <p:nvPr/>
          </p:nvSpPr>
          <p:spPr bwMode="auto">
            <a:xfrm flipH="1">
              <a:off x="8958729" y="2671707"/>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16" name="Text Box 26">
              <a:extLst>
                <a:ext uri="{FF2B5EF4-FFF2-40B4-BE49-F238E27FC236}">
                  <a16:creationId xmlns:a16="http://schemas.microsoft.com/office/drawing/2014/main" id="{B0BF20E2-E0A8-8D6F-3244-243AA2E39C1E}"/>
                </a:ext>
              </a:extLst>
            </p:cNvPr>
            <p:cNvSpPr txBox="1">
              <a:spLocks noChangeArrowheads="1"/>
            </p:cNvSpPr>
            <p:nvPr/>
          </p:nvSpPr>
          <p:spPr bwMode="auto">
            <a:xfrm flipH="1">
              <a:off x="8705473" y="2864796"/>
              <a:ext cx="846911"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Final WG ballot 7/24</a:t>
              </a:r>
            </a:p>
          </p:txBody>
        </p:sp>
      </p:grpSp>
      <p:sp>
        <p:nvSpPr>
          <p:cNvPr id="17" name="Rectangle 16">
            <a:extLst>
              <a:ext uri="{FF2B5EF4-FFF2-40B4-BE49-F238E27FC236}">
                <a16:creationId xmlns:a16="http://schemas.microsoft.com/office/drawing/2014/main" id="{8DF4CEFA-24DB-B718-6CB4-42572EC91263}"/>
              </a:ext>
            </a:extLst>
          </p:cNvPr>
          <p:cNvSpPr/>
          <p:nvPr/>
        </p:nvSpPr>
        <p:spPr>
          <a:xfrm>
            <a:off x="6888088" y="4501170"/>
            <a:ext cx="1304375" cy="266858"/>
          </a:xfrm>
          <a:prstGeom prst="rect">
            <a:avLst/>
          </a:prstGeom>
          <a:solidFill>
            <a:srgbClr val="FFFF00"/>
          </a:soli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11bk D3.0 </a:t>
            </a:r>
          </a:p>
        </p:txBody>
      </p:sp>
      <p:sp>
        <p:nvSpPr>
          <p:cNvPr id="18" name="Rectangle 17">
            <a:extLst>
              <a:ext uri="{FF2B5EF4-FFF2-40B4-BE49-F238E27FC236}">
                <a16:creationId xmlns:a16="http://schemas.microsoft.com/office/drawing/2014/main" id="{4C4DEE5D-91E7-90BF-A2A0-F99364717F3C}"/>
              </a:ext>
            </a:extLst>
          </p:cNvPr>
          <p:cNvSpPr/>
          <p:nvPr/>
        </p:nvSpPr>
        <p:spPr>
          <a:xfrm>
            <a:off x="6885205" y="4159943"/>
            <a:ext cx="677543" cy="241730"/>
          </a:xfrm>
          <a:prstGeom prst="rect">
            <a:avLst/>
          </a:prstGeom>
          <a:solidFill>
            <a:srgbClr val="FFFF00"/>
          </a:soli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MDR</a:t>
            </a:r>
          </a:p>
        </p:txBody>
      </p:sp>
      <p:grpSp>
        <p:nvGrpSpPr>
          <p:cNvPr id="20" name="Group 19">
            <a:extLst>
              <a:ext uri="{FF2B5EF4-FFF2-40B4-BE49-F238E27FC236}">
                <a16:creationId xmlns:a16="http://schemas.microsoft.com/office/drawing/2014/main" id="{029EADD2-CC4F-C24E-8232-55230CB6EA9B}"/>
              </a:ext>
            </a:extLst>
          </p:cNvPr>
          <p:cNvGrpSpPr/>
          <p:nvPr/>
        </p:nvGrpSpPr>
        <p:grpSpPr>
          <a:xfrm>
            <a:off x="6470224" y="2735131"/>
            <a:ext cx="846911" cy="429831"/>
            <a:chOff x="7321734" y="2168072"/>
            <a:chExt cx="846911" cy="429831"/>
          </a:xfrm>
        </p:grpSpPr>
        <p:sp>
          <p:nvSpPr>
            <p:cNvPr id="21" name="Isosceles Triangle 20">
              <a:extLst>
                <a:ext uri="{FF2B5EF4-FFF2-40B4-BE49-F238E27FC236}">
                  <a16:creationId xmlns:a16="http://schemas.microsoft.com/office/drawing/2014/main" id="{43F5E3CB-F677-C745-D20E-C8A417C54820}"/>
                </a:ext>
              </a:extLst>
            </p:cNvPr>
            <p:cNvSpPr>
              <a:spLocks noChangeArrowheads="1"/>
            </p:cNvSpPr>
            <p:nvPr/>
          </p:nvSpPr>
          <p:spPr bwMode="auto">
            <a:xfrm flipH="1">
              <a:off x="7635960" y="2168072"/>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22" name="Text Box 26">
              <a:extLst>
                <a:ext uri="{FF2B5EF4-FFF2-40B4-BE49-F238E27FC236}">
                  <a16:creationId xmlns:a16="http://schemas.microsoft.com/office/drawing/2014/main" id="{9D19D750-E3E8-6118-AD44-DC0FEB6935A5}"/>
                </a:ext>
              </a:extLst>
            </p:cNvPr>
            <p:cNvSpPr txBox="1">
              <a:spLocks noChangeArrowheads="1"/>
            </p:cNvSpPr>
            <p:nvPr/>
          </p:nvSpPr>
          <p:spPr bwMode="auto">
            <a:xfrm flipH="1">
              <a:off x="7321734" y="2361161"/>
              <a:ext cx="846911" cy="2367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MDR start</a:t>
              </a:r>
            </a:p>
          </p:txBody>
        </p:sp>
      </p:grpSp>
      <p:grpSp>
        <p:nvGrpSpPr>
          <p:cNvPr id="23" name="Group 22">
            <a:extLst>
              <a:ext uri="{FF2B5EF4-FFF2-40B4-BE49-F238E27FC236}">
                <a16:creationId xmlns:a16="http://schemas.microsoft.com/office/drawing/2014/main" id="{EC02E0EA-8455-6517-69C1-C28F8C82F1C6}"/>
              </a:ext>
            </a:extLst>
          </p:cNvPr>
          <p:cNvGrpSpPr/>
          <p:nvPr/>
        </p:nvGrpSpPr>
        <p:grpSpPr>
          <a:xfrm>
            <a:off x="7118015" y="2739043"/>
            <a:ext cx="846911" cy="429831"/>
            <a:chOff x="7321734" y="2168072"/>
            <a:chExt cx="846911" cy="429831"/>
          </a:xfrm>
        </p:grpSpPr>
        <p:sp>
          <p:nvSpPr>
            <p:cNvPr id="25" name="Isosceles Triangle 24">
              <a:extLst>
                <a:ext uri="{FF2B5EF4-FFF2-40B4-BE49-F238E27FC236}">
                  <a16:creationId xmlns:a16="http://schemas.microsoft.com/office/drawing/2014/main" id="{2CF913C1-0695-71EF-803F-F0FD2B318186}"/>
                </a:ext>
              </a:extLst>
            </p:cNvPr>
            <p:cNvSpPr>
              <a:spLocks noChangeArrowheads="1"/>
            </p:cNvSpPr>
            <p:nvPr/>
          </p:nvSpPr>
          <p:spPr bwMode="auto">
            <a:xfrm flipH="1">
              <a:off x="7635960" y="2168072"/>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32" name="Text Box 26">
              <a:extLst>
                <a:ext uri="{FF2B5EF4-FFF2-40B4-BE49-F238E27FC236}">
                  <a16:creationId xmlns:a16="http://schemas.microsoft.com/office/drawing/2014/main" id="{2110EAA4-D4E4-0F99-78FF-A4B093A97B35}"/>
                </a:ext>
              </a:extLst>
            </p:cNvPr>
            <p:cNvSpPr txBox="1">
              <a:spLocks noChangeArrowheads="1"/>
            </p:cNvSpPr>
            <p:nvPr/>
          </p:nvSpPr>
          <p:spPr bwMode="auto">
            <a:xfrm flipH="1">
              <a:off x="7321734" y="2361161"/>
              <a:ext cx="846911" cy="2367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MDR </a:t>
              </a:r>
              <a:r>
                <a:rPr lang="en-US" altLang="en-US" sz="1000" dirty="0" err="1">
                  <a:latin typeface="Arial" panose="020B0604020202020204" pitchFamily="34" charset="0"/>
                  <a:cs typeface="Arial" panose="020B0604020202020204" pitchFamily="34" charset="0"/>
                </a:rPr>
                <a:t>cmp</a:t>
              </a:r>
              <a:endParaRPr lang="en-US" altLang="en-US" sz="1000" dirty="0">
                <a:latin typeface="Arial" panose="020B0604020202020204" pitchFamily="34" charset="0"/>
                <a:cs typeface="Arial" panose="020B0604020202020204" pitchFamily="34" charset="0"/>
              </a:endParaRPr>
            </a:p>
          </p:txBody>
        </p:sp>
      </p:grpSp>
      <p:sp>
        <p:nvSpPr>
          <p:cNvPr id="34" name="Rectangle 33">
            <a:extLst>
              <a:ext uri="{FF2B5EF4-FFF2-40B4-BE49-F238E27FC236}">
                <a16:creationId xmlns:a16="http://schemas.microsoft.com/office/drawing/2014/main" id="{816A9EB5-357B-C1F0-C6F4-C069F8E97C1D}"/>
              </a:ext>
            </a:extLst>
          </p:cNvPr>
          <p:cNvSpPr/>
          <p:nvPr/>
        </p:nvSpPr>
        <p:spPr>
          <a:xfrm>
            <a:off x="8475807" y="4501170"/>
            <a:ext cx="548640" cy="266858"/>
          </a:xfrm>
          <a:prstGeom prst="rect">
            <a:avLst/>
          </a:prstGeom>
          <a:solidFill>
            <a:srgbClr val="FFFF00"/>
          </a:solidFill>
          <a:ln w="9525" cap="flat" cmpd="sng" algn="ctr">
            <a:solidFill>
              <a:srgbClr val="000000"/>
            </a:solidFill>
            <a:prstDash val="solid"/>
          </a:ln>
          <a:effectLst/>
        </p:spPr>
        <p:txBody>
          <a:bodyPr lIns="0" rIns="0"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 D4.0 </a:t>
            </a:r>
          </a:p>
        </p:txBody>
      </p:sp>
      <p:sp>
        <p:nvSpPr>
          <p:cNvPr id="35" name="Rectangle 34">
            <a:extLst>
              <a:ext uri="{FF2B5EF4-FFF2-40B4-BE49-F238E27FC236}">
                <a16:creationId xmlns:a16="http://schemas.microsoft.com/office/drawing/2014/main" id="{C0CD3C97-315D-979C-8B97-BC99B751C835}"/>
              </a:ext>
            </a:extLst>
          </p:cNvPr>
          <p:cNvSpPr/>
          <p:nvPr/>
        </p:nvSpPr>
        <p:spPr>
          <a:xfrm>
            <a:off x="9022777" y="4494272"/>
            <a:ext cx="548640" cy="273755"/>
          </a:xfrm>
          <a:prstGeom prst="rect">
            <a:avLst/>
          </a:prstGeom>
          <a:solidFill>
            <a:srgbClr val="FFFF00"/>
          </a:solidFill>
          <a:ln w="9525" cap="flat" cmpd="sng" algn="ctr">
            <a:solidFill>
              <a:srgbClr val="000000"/>
            </a:solidFill>
            <a:prstDash val="solid"/>
          </a:ln>
          <a:effectLst/>
        </p:spPr>
        <p:txBody>
          <a:bodyPr lIns="0" rIns="0"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 D5.0 </a:t>
            </a:r>
          </a:p>
        </p:txBody>
      </p:sp>
      <p:grpSp>
        <p:nvGrpSpPr>
          <p:cNvPr id="43" name="Group 42">
            <a:extLst>
              <a:ext uri="{FF2B5EF4-FFF2-40B4-BE49-F238E27FC236}">
                <a16:creationId xmlns:a16="http://schemas.microsoft.com/office/drawing/2014/main" id="{CDCEDEF3-C383-F27C-599A-3C64AC93950E}"/>
              </a:ext>
            </a:extLst>
          </p:cNvPr>
          <p:cNvGrpSpPr/>
          <p:nvPr/>
        </p:nvGrpSpPr>
        <p:grpSpPr>
          <a:xfrm>
            <a:off x="9137521" y="2135494"/>
            <a:ext cx="846911" cy="583719"/>
            <a:chOff x="8748009" y="2135494"/>
            <a:chExt cx="846911" cy="583719"/>
          </a:xfrm>
        </p:grpSpPr>
        <p:sp>
          <p:nvSpPr>
            <p:cNvPr id="37" name="Isosceles Triangle 36">
              <a:extLst>
                <a:ext uri="{FF2B5EF4-FFF2-40B4-BE49-F238E27FC236}">
                  <a16:creationId xmlns:a16="http://schemas.microsoft.com/office/drawing/2014/main" id="{BE275D04-0E55-783A-2F10-024343DE6C21}"/>
                </a:ext>
              </a:extLst>
            </p:cNvPr>
            <p:cNvSpPr>
              <a:spLocks noChangeArrowheads="1"/>
            </p:cNvSpPr>
            <p:nvPr/>
          </p:nvSpPr>
          <p:spPr bwMode="auto">
            <a:xfrm flipH="1">
              <a:off x="9065917" y="2135494"/>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38" name="Text Box 26">
              <a:extLst>
                <a:ext uri="{FF2B5EF4-FFF2-40B4-BE49-F238E27FC236}">
                  <a16:creationId xmlns:a16="http://schemas.microsoft.com/office/drawing/2014/main" id="{925CCA4D-2238-A360-9DEE-5E20B6E27453}"/>
                </a:ext>
              </a:extLst>
            </p:cNvPr>
            <p:cNvSpPr txBox="1">
              <a:spLocks noChangeArrowheads="1"/>
            </p:cNvSpPr>
            <p:nvPr/>
          </p:nvSpPr>
          <p:spPr bwMode="auto">
            <a:xfrm flipH="1">
              <a:off x="8748009" y="2328583"/>
              <a:ext cx="846911"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Final SA</a:t>
              </a:r>
            </a:p>
            <a:p>
              <a:pPr algn="ctr"/>
              <a:r>
                <a:rPr lang="en-US" altLang="en-US" sz="1000" dirty="0">
                  <a:latin typeface="Arial" panose="020B0604020202020204" pitchFamily="34" charset="0"/>
                  <a:cs typeface="Arial" panose="020B0604020202020204" pitchFamily="34" charset="0"/>
                </a:rPr>
                <a:t>07/23</a:t>
              </a:r>
            </a:p>
          </p:txBody>
        </p:sp>
      </p:grpSp>
      <p:sp>
        <p:nvSpPr>
          <p:cNvPr id="39" name="Isosceles Triangle 38">
            <a:extLst>
              <a:ext uri="{FF2B5EF4-FFF2-40B4-BE49-F238E27FC236}">
                <a16:creationId xmlns:a16="http://schemas.microsoft.com/office/drawing/2014/main" id="{AC2FE1C4-C3F9-35B8-7706-22D6CDA0ECD9}"/>
              </a:ext>
            </a:extLst>
          </p:cNvPr>
          <p:cNvSpPr>
            <a:spLocks noChangeArrowheads="1"/>
          </p:cNvSpPr>
          <p:nvPr/>
        </p:nvSpPr>
        <p:spPr bwMode="auto">
          <a:xfrm flipH="1">
            <a:off x="8797528" y="2639129"/>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40" name="Text Box 26">
            <a:extLst>
              <a:ext uri="{FF2B5EF4-FFF2-40B4-BE49-F238E27FC236}">
                <a16:creationId xmlns:a16="http://schemas.microsoft.com/office/drawing/2014/main" id="{6C22E9D8-CD61-9ED2-FCE5-B0D7BA4FC6A1}"/>
              </a:ext>
            </a:extLst>
          </p:cNvPr>
          <p:cNvSpPr txBox="1">
            <a:spLocks noChangeArrowheads="1"/>
          </p:cNvSpPr>
          <p:nvPr/>
        </p:nvSpPr>
        <p:spPr bwMode="auto">
          <a:xfrm flipH="1">
            <a:off x="8544272" y="2832218"/>
            <a:ext cx="846911"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SA </a:t>
            </a:r>
            <a:r>
              <a:rPr lang="en-US" altLang="en-US" sz="1000" dirty="0" err="1">
                <a:latin typeface="Arial" panose="020B0604020202020204" pitchFamily="34" charset="0"/>
                <a:cs typeface="Arial" panose="020B0604020202020204" pitchFamily="34" charset="0"/>
              </a:rPr>
              <a:t>Recir</a:t>
            </a:r>
            <a:r>
              <a:rPr lang="en-US" altLang="en-US" sz="1000" dirty="0">
                <a:latin typeface="Arial" panose="020B0604020202020204" pitchFamily="34" charset="0"/>
                <a:cs typeface="Arial" panose="020B0604020202020204" pitchFamily="34" charset="0"/>
              </a:rPr>
              <a:t>.</a:t>
            </a:r>
          </a:p>
          <a:p>
            <a:pPr algn="ctr"/>
            <a:r>
              <a:rPr lang="en-US" altLang="en-US" sz="1000" dirty="0">
                <a:latin typeface="Arial" panose="020B0604020202020204" pitchFamily="34" charset="0"/>
                <a:cs typeface="Arial" panose="020B0604020202020204" pitchFamily="34" charset="0"/>
              </a:rPr>
              <a:t>10/24</a:t>
            </a:r>
          </a:p>
        </p:txBody>
      </p:sp>
    </p:spTree>
    <p:extLst>
      <p:ext uri="{BB962C8B-B14F-4D97-AF65-F5344CB8AC3E}">
        <p14:creationId xmlns:p14="http://schemas.microsoft.com/office/powerpoint/2010/main" val="361907755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AF83E7-3A0B-4238-818F-C4D271BAEAA3}"/>
              </a:ext>
            </a:extLst>
          </p:cNvPr>
          <p:cNvSpPr>
            <a:spLocks noGrp="1"/>
          </p:cNvSpPr>
          <p:nvPr>
            <p:ph type="title"/>
          </p:nvPr>
        </p:nvSpPr>
        <p:spPr>
          <a:xfrm>
            <a:off x="914401" y="685802"/>
            <a:ext cx="10361084" cy="366606"/>
          </a:xfrm>
        </p:spPr>
        <p:txBody>
          <a:bodyPr/>
          <a:lstStyle/>
          <a:p>
            <a:r>
              <a:rPr lang="en-US" dirty="0" err="1"/>
              <a:t>TGbk</a:t>
            </a:r>
            <a:r>
              <a:rPr lang="en-US" dirty="0"/>
              <a:t> Projected Timeline (update)</a:t>
            </a:r>
          </a:p>
        </p:txBody>
      </p:sp>
      <p:sp>
        <p:nvSpPr>
          <p:cNvPr id="4" name="Slide Number Placeholder 3">
            <a:extLst>
              <a:ext uri="{FF2B5EF4-FFF2-40B4-BE49-F238E27FC236}">
                <a16:creationId xmlns:a16="http://schemas.microsoft.com/office/drawing/2014/main" id="{8DAA37FE-39E6-40C2-9771-486289537624}"/>
              </a:ext>
            </a:extLst>
          </p:cNvPr>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a:extLst>
              <a:ext uri="{FF2B5EF4-FFF2-40B4-BE49-F238E27FC236}">
                <a16:creationId xmlns:a16="http://schemas.microsoft.com/office/drawing/2014/main" id="{E0992612-7DBB-47B1-B68C-ED1BCC06507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25B61A1-8673-4A65-B4BE-D1B85DA04E5B}"/>
              </a:ext>
            </a:extLst>
          </p:cNvPr>
          <p:cNvSpPr>
            <a:spLocks noGrp="1"/>
          </p:cNvSpPr>
          <p:nvPr>
            <p:ph type="dt" idx="15"/>
          </p:nvPr>
        </p:nvSpPr>
        <p:spPr/>
        <p:txBody>
          <a:bodyPr/>
          <a:lstStyle/>
          <a:p>
            <a:r>
              <a:rPr lang="en-US"/>
              <a:t>March 2024</a:t>
            </a:r>
            <a:endParaRPr lang="en-GB" dirty="0"/>
          </a:p>
        </p:txBody>
      </p:sp>
      <p:sp>
        <p:nvSpPr>
          <p:cNvPr id="3" name="Rectangle 2">
            <a:extLst>
              <a:ext uri="{FF2B5EF4-FFF2-40B4-BE49-F238E27FC236}">
                <a16:creationId xmlns:a16="http://schemas.microsoft.com/office/drawing/2014/main" id="{B35EF855-DA72-576E-0DFC-4AF2E178E273}"/>
              </a:ext>
            </a:extLst>
          </p:cNvPr>
          <p:cNvSpPr>
            <a:spLocks noChangeArrowheads="1"/>
          </p:cNvSpPr>
          <p:nvPr/>
        </p:nvSpPr>
        <p:spPr bwMode="auto">
          <a:xfrm>
            <a:off x="873969" y="1700807"/>
            <a:ext cx="10285409" cy="4169797"/>
          </a:xfrm>
          <a:prstGeom prst="rect">
            <a:avLst/>
          </a:prstGeom>
          <a:noFill/>
          <a:ln w="25400" algn="ctr">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altLang="en-US" sz="1800" b="0" i="0" u="none" strike="noStrike" kern="0" cap="none" spc="0" normalizeH="0" baseline="0" noProof="0">
              <a:ln>
                <a:noFill/>
              </a:ln>
              <a:solidFill>
                <a:srgbClr val="000000"/>
              </a:solidFill>
              <a:effectLst/>
              <a:uLnTx/>
              <a:uFillTx/>
              <a:latin typeface="Arial" panose="020B0604020202020204" pitchFamily="34" charset="0"/>
              <a:ea typeface="MS PGothic" panose="020B0600070205080204" pitchFamily="34" charset="-128"/>
              <a:cs typeface="Arial" panose="020B0604020202020204" pitchFamily="34" charset="0"/>
            </a:endParaRPr>
          </a:p>
        </p:txBody>
      </p:sp>
      <p:sp>
        <p:nvSpPr>
          <p:cNvPr id="8" name="Rectangle 7">
            <a:extLst>
              <a:ext uri="{FF2B5EF4-FFF2-40B4-BE49-F238E27FC236}">
                <a16:creationId xmlns:a16="http://schemas.microsoft.com/office/drawing/2014/main" id="{590DE2D2-B929-A3D9-DCCA-042F8A735E83}"/>
              </a:ext>
            </a:extLst>
          </p:cNvPr>
          <p:cNvSpPr>
            <a:spLocks noChangeArrowheads="1"/>
          </p:cNvSpPr>
          <p:nvPr/>
        </p:nvSpPr>
        <p:spPr bwMode="auto">
          <a:xfrm>
            <a:off x="7295142" y="1700808"/>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Q2 2024</a:t>
            </a:r>
          </a:p>
        </p:txBody>
      </p:sp>
      <p:sp>
        <p:nvSpPr>
          <p:cNvPr id="9" name="Rectangle 8">
            <a:extLst>
              <a:ext uri="{FF2B5EF4-FFF2-40B4-BE49-F238E27FC236}">
                <a16:creationId xmlns:a16="http://schemas.microsoft.com/office/drawing/2014/main" id="{AAEB89CE-A539-831C-C499-61A3A9BA622E}"/>
              </a:ext>
            </a:extLst>
          </p:cNvPr>
          <p:cNvSpPr>
            <a:spLocks noChangeArrowheads="1"/>
          </p:cNvSpPr>
          <p:nvPr/>
        </p:nvSpPr>
        <p:spPr bwMode="auto">
          <a:xfrm>
            <a:off x="6029648" y="1694141"/>
            <a:ext cx="1265494"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Q1 2024</a:t>
            </a:r>
          </a:p>
        </p:txBody>
      </p:sp>
      <p:sp>
        <p:nvSpPr>
          <p:cNvPr id="10" name="Rectangle 9">
            <a:extLst>
              <a:ext uri="{FF2B5EF4-FFF2-40B4-BE49-F238E27FC236}">
                <a16:creationId xmlns:a16="http://schemas.microsoft.com/office/drawing/2014/main" id="{52CCEDC9-AF1A-2744-A58C-A51A8132CFD3}"/>
              </a:ext>
            </a:extLst>
          </p:cNvPr>
          <p:cNvSpPr>
            <a:spLocks noChangeArrowheads="1"/>
          </p:cNvSpPr>
          <p:nvPr/>
        </p:nvSpPr>
        <p:spPr bwMode="auto">
          <a:xfrm>
            <a:off x="3491541" y="1694141"/>
            <a:ext cx="127261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Q3 2023</a:t>
            </a:r>
          </a:p>
        </p:txBody>
      </p:sp>
      <p:sp>
        <p:nvSpPr>
          <p:cNvPr id="11" name="Rectangle 10">
            <a:extLst>
              <a:ext uri="{FF2B5EF4-FFF2-40B4-BE49-F238E27FC236}">
                <a16:creationId xmlns:a16="http://schemas.microsoft.com/office/drawing/2014/main" id="{393100F3-DB67-A234-D869-051CE120FC0A}"/>
              </a:ext>
            </a:extLst>
          </p:cNvPr>
          <p:cNvSpPr>
            <a:spLocks noChangeArrowheads="1"/>
          </p:cNvSpPr>
          <p:nvPr/>
        </p:nvSpPr>
        <p:spPr bwMode="auto">
          <a:xfrm>
            <a:off x="2118974" y="1694140"/>
            <a:ext cx="1372566"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Q2 2023</a:t>
            </a:r>
          </a:p>
        </p:txBody>
      </p:sp>
      <p:sp>
        <p:nvSpPr>
          <p:cNvPr id="12" name="Rectangle 11">
            <a:extLst>
              <a:ext uri="{FF2B5EF4-FFF2-40B4-BE49-F238E27FC236}">
                <a16:creationId xmlns:a16="http://schemas.microsoft.com/office/drawing/2014/main" id="{92D37167-5F2A-F8D9-C366-8C0EE0BC5C03}"/>
              </a:ext>
            </a:extLst>
          </p:cNvPr>
          <p:cNvSpPr>
            <a:spLocks noChangeArrowheads="1"/>
          </p:cNvSpPr>
          <p:nvPr/>
        </p:nvSpPr>
        <p:spPr bwMode="auto">
          <a:xfrm>
            <a:off x="903597" y="1694140"/>
            <a:ext cx="1215378"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Q1 2023</a:t>
            </a:r>
          </a:p>
        </p:txBody>
      </p:sp>
      <p:sp>
        <p:nvSpPr>
          <p:cNvPr id="13" name="Rectangle 12">
            <a:extLst>
              <a:ext uri="{FF2B5EF4-FFF2-40B4-BE49-F238E27FC236}">
                <a16:creationId xmlns:a16="http://schemas.microsoft.com/office/drawing/2014/main" id="{11908B82-46DC-48CE-056D-06B922C227DB}"/>
              </a:ext>
            </a:extLst>
          </p:cNvPr>
          <p:cNvSpPr>
            <a:spLocks noChangeArrowheads="1"/>
          </p:cNvSpPr>
          <p:nvPr/>
        </p:nvSpPr>
        <p:spPr bwMode="auto">
          <a:xfrm>
            <a:off x="4755255" y="1694140"/>
            <a:ext cx="128863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Q4 2023</a:t>
            </a:r>
          </a:p>
        </p:txBody>
      </p:sp>
      <p:sp>
        <p:nvSpPr>
          <p:cNvPr id="14" name="Rectangle 13">
            <a:extLst>
              <a:ext uri="{FF2B5EF4-FFF2-40B4-BE49-F238E27FC236}">
                <a16:creationId xmlns:a16="http://schemas.microsoft.com/office/drawing/2014/main" id="{F1A7E2BD-48DF-F8D8-2295-DA5029A22D5E}"/>
              </a:ext>
            </a:extLst>
          </p:cNvPr>
          <p:cNvSpPr>
            <a:spLocks noChangeArrowheads="1"/>
          </p:cNvSpPr>
          <p:nvPr/>
        </p:nvSpPr>
        <p:spPr bwMode="auto">
          <a:xfrm>
            <a:off x="8588220" y="1700808"/>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Q3 2024</a:t>
            </a:r>
          </a:p>
        </p:txBody>
      </p:sp>
      <p:sp>
        <p:nvSpPr>
          <p:cNvPr id="24" name="Line 15">
            <a:extLst>
              <a:ext uri="{FF2B5EF4-FFF2-40B4-BE49-F238E27FC236}">
                <a16:creationId xmlns:a16="http://schemas.microsoft.com/office/drawing/2014/main" id="{7CF910CB-6231-089E-1BCA-6DD466928CAC}"/>
              </a:ext>
            </a:extLst>
          </p:cNvPr>
          <p:cNvSpPr>
            <a:spLocks noChangeShapeType="1"/>
          </p:cNvSpPr>
          <p:nvPr/>
        </p:nvSpPr>
        <p:spPr bwMode="auto">
          <a:xfrm flipH="1">
            <a:off x="7386718" y="1728155"/>
            <a:ext cx="3175"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26" name="Line 14">
            <a:extLst>
              <a:ext uri="{FF2B5EF4-FFF2-40B4-BE49-F238E27FC236}">
                <a16:creationId xmlns:a16="http://schemas.microsoft.com/office/drawing/2014/main" id="{959E0FD8-604C-681E-5960-8784CF4CAE9E}"/>
              </a:ext>
            </a:extLst>
          </p:cNvPr>
          <p:cNvSpPr>
            <a:spLocks noChangeShapeType="1"/>
          </p:cNvSpPr>
          <p:nvPr/>
        </p:nvSpPr>
        <p:spPr bwMode="auto">
          <a:xfrm flipH="1">
            <a:off x="4796263" y="1728155"/>
            <a:ext cx="7937"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27" name="Line 10">
            <a:extLst>
              <a:ext uri="{FF2B5EF4-FFF2-40B4-BE49-F238E27FC236}">
                <a16:creationId xmlns:a16="http://schemas.microsoft.com/office/drawing/2014/main" id="{F89E2DDE-8ACD-3FED-CF0F-6DB75B96C650}"/>
              </a:ext>
            </a:extLst>
          </p:cNvPr>
          <p:cNvSpPr>
            <a:spLocks noChangeShapeType="1"/>
          </p:cNvSpPr>
          <p:nvPr/>
        </p:nvSpPr>
        <p:spPr bwMode="auto">
          <a:xfrm>
            <a:off x="2122896" y="1728155"/>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28" name="Line 11">
            <a:extLst>
              <a:ext uri="{FF2B5EF4-FFF2-40B4-BE49-F238E27FC236}">
                <a16:creationId xmlns:a16="http://schemas.microsoft.com/office/drawing/2014/main" id="{639E277B-95ED-9E3B-A7B2-72214D0D2DD6}"/>
              </a:ext>
            </a:extLst>
          </p:cNvPr>
          <p:cNvSpPr>
            <a:spLocks noChangeShapeType="1"/>
          </p:cNvSpPr>
          <p:nvPr/>
        </p:nvSpPr>
        <p:spPr bwMode="auto">
          <a:xfrm>
            <a:off x="3491210" y="1728155"/>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29" name="Line 15">
            <a:extLst>
              <a:ext uri="{FF2B5EF4-FFF2-40B4-BE49-F238E27FC236}">
                <a16:creationId xmlns:a16="http://schemas.microsoft.com/office/drawing/2014/main" id="{2F725920-71A3-D2D7-622F-BCFB710C5DB1}"/>
              </a:ext>
            </a:extLst>
          </p:cNvPr>
          <p:cNvSpPr>
            <a:spLocks noChangeShapeType="1"/>
          </p:cNvSpPr>
          <p:nvPr/>
        </p:nvSpPr>
        <p:spPr bwMode="auto">
          <a:xfrm>
            <a:off x="6055001" y="1728155"/>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30" name="Line 15">
            <a:extLst>
              <a:ext uri="{FF2B5EF4-FFF2-40B4-BE49-F238E27FC236}">
                <a16:creationId xmlns:a16="http://schemas.microsoft.com/office/drawing/2014/main" id="{A926A33B-8DAE-1859-B396-0B57B9B3CB58}"/>
              </a:ext>
            </a:extLst>
          </p:cNvPr>
          <p:cNvSpPr>
            <a:spLocks noChangeShapeType="1"/>
          </p:cNvSpPr>
          <p:nvPr/>
        </p:nvSpPr>
        <p:spPr bwMode="auto">
          <a:xfrm flipH="1">
            <a:off x="8622878" y="1694141"/>
            <a:ext cx="3175"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31" name="Rectangle 30">
            <a:extLst>
              <a:ext uri="{FF2B5EF4-FFF2-40B4-BE49-F238E27FC236}">
                <a16:creationId xmlns:a16="http://schemas.microsoft.com/office/drawing/2014/main" id="{3A3A0B94-1D55-E0CF-18E6-2689CCB13BBB}"/>
              </a:ext>
            </a:extLst>
          </p:cNvPr>
          <p:cNvSpPr>
            <a:spLocks noChangeArrowheads="1"/>
          </p:cNvSpPr>
          <p:nvPr/>
        </p:nvSpPr>
        <p:spPr bwMode="auto">
          <a:xfrm>
            <a:off x="9884353" y="1683662"/>
            <a:ext cx="1304652" cy="389474"/>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Q4 2024</a:t>
            </a:r>
          </a:p>
        </p:txBody>
      </p:sp>
      <p:sp>
        <p:nvSpPr>
          <p:cNvPr id="41" name="Line 15">
            <a:extLst>
              <a:ext uri="{FF2B5EF4-FFF2-40B4-BE49-F238E27FC236}">
                <a16:creationId xmlns:a16="http://schemas.microsoft.com/office/drawing/2014/main" id="{053822A8-72CF-97E5-2EF1-BB5F76DE75A2}"/>
              </a:ext>
            </a:extLst>
          </p:cNvPr>
          <p:cNvSpPr>
            <a:spLocks noChangeShapeType="1"/>
          </p:cNvSpPr>
          <p:nvPr/>
        </p:nvSpPr>
        <p:spPr bwMode="auto">
          <a:xfrm flipH="1">
            <a:off x="9919011" y="1676995"/>
            <a:ext cx="3175"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FFFFFF"/>
              </a:solidFill>
              <a:effectLst/>
              <a:uLnTx/>
              <a:uFillTx/>
            </a:endParaRPr>
          </a:p>
        </p:txBody>
      </p:sp>
      <p:sp>
        <p:nvSpPr>
          <p:cNvPr id="42" name="Text Box 26">
            <a:extLst>
              <a:ext uri="{FF2B5EF4-FFF2-40B4-BE49-F238E27FC236}">
                <a16:creationId xmlns:a16="http://schemas.microsoft.com/office/drawing/2014/main" id="{F26C83E6-9B8E-0A9C-7F87-FF8F3BA9EFCD}"/>
              </a:ext>
            </a:extLst>
          </p:cNvPr>
          <p:cNvSpPr txBox="1">
            <a:spLocks noChangeArrowheads="1"/>
          </p:cNvSpPr>
          <p:nvPr/>
        </p:nvSpPr>
        <p:spPr bwMode="auto">
          <a:xfrm flipH="1">
            <a:off x="803899" y="2361161"/>
            <a:ext cx="865662" cy="2367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Formation</a:t>
            </a:r>
          </a:p>
        </p:txBody>
      </p:sp>
      <p:sp>
        <p:nvSpPr>
          <p:cNvPr id="44" name="Isosceles Triangle 43">
            <a:extLst>
              <a:ext uri="{FF2B5EF4-FFF2-40B4-BE49-F238E27FC236}">
                <a16:creationId xmlns:a16="http://schemas.microsoft.com/office/drawing/2014/main" id="{000650BE-08FB-CB96-BC5D-989DEC23D1D4}"/>
              </a:ext>
            </a:extLst>
          </p:cNvPr>
          <p:cNvSpPr>
            <a:spLocks noChangeArrowheads="1"/>
          </p:cNvSpPr>
          <p:nvPr/>
        </p:nvSpPr>
        <p:spPr bwMode="auto">
          <a:xfrm flipH="1">
            <a:off x="992268" y="2170682"/>
            <a:ext cx="216000" cy="180000"/>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a:latin typeface="+mn-lt"/>
              <a:ea typeface="+mn-ea"/>
            </a:endParaRPr>
          </a:p>
        </p:txBody>
      </p:sp>
      <p:sp>
        <p:nvSpPr>
          <p:cNvPr id="67" name="Rectangle 66">
            <a:extLst>
              <a:ext uri="{FF2B5EF4-FFF2-40B4-BE49-F238E27FC236}">
                <a16:creationId xmlns:a16="http://schemas.microsoft.com/office/drawing/2014/main" id="{52E743BA-E8AE-C177-7159-C87179743B5F}"/>
              </a:ext>
            </a:extLst>
          </p:cNvPr>
          <p:cNvSpPr/>
          <p:nvPr/>
        </p:nvSpPr>
        <p:spPr>
          <a:xfrm>
            <a:off x="1030624" y="3060111"/>
            <a:ext cx="1111020" cy="173402"/>
          </a:xfrm>
          <a:prstGeom prst="rect">
            <a:avLst/>
          </a:prstGeom>
          <a:gradFill flip="none" rotWithShape="1">
            <a:gsLst>
              <a:gs pos="0">
                <a:schemeClr val="accent1">
                  <a:lumMod val="5000"/>
                  <a:lumOff val="95000"/>
                </a:schemeClr>
              </a:gs>
              <a:gs pos="0">
                <a:schemeClr val="accent1"/>
              </a:gs>
              <a:gs pos="100000">
                <a:srgbClr val="FFFF00"/>
              </a:gs>
              <a:gs pos="99000">
                <a:schemeClr val="accent1"/>
              </a:gs>
              <a:gs pos="100000">
                <a:srgbClr val="FFFF00"/>
              </a:gs>
            </a:gsLst>
            <a:lin ang="0" scaled="1"/>
            <a:tileRect/>
          </a:gradFill>
          <a:ln w="9525" cap="flat" cmpd="sng" algn="ctr">
            <a:solidFill>
              <a:srgbClr val="000000"/>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100" b="0" i="0" u="none" strike="noStrike" kern="0" cap="none" spc="0" normalizeH="0" baseline="0" noProof="0" dirty="0">
                <a:ln>
                  <a:noFill/>
                </a:ln>
                <a:solidFill>
                  <a:srgbClr val="000000"/>
                </a:solidFill>
                <a:effectLst/>
                <a:uLnTx/>
                <a:uFillTx/>
                <a:latin typeface="Times New Roman"/>
                <a:ea typeface="MS Gothic"/>
                <a:cs typeface="+mn-cs"/>
              </a:rPr>
              <a:t>Framework</a:t>
            </a:r>
          </a:p>
        </p:txBody>
      </p:sp>
      <p:sp>
        <p:nvSpPr>
          <p:cNvPr id="68" name="Isosceles Triangle 67">
            <a:extLst>
              <a:ext uri="{FF2B5EF4-FFF2-40B4-BE49-F238E27FC236}">
                <a16:creationId xmlns:a16="http://schemas.microsoft.com/office/drawing/2014/main" id="{35CE6954-FDCC-5374-FCDA-B4104816996E}"/>
              </a:ext>
            </a:extLst>
          </p:cNvPr>
          <p:cNvSpPr>
            <a:spLocks noChangeArrowheads="1"/>
          </p:cNvSpPr>
          <p:nvPr/>
        </p:nvSpPr>
        <p:spPr bwMode="auto">
          <a:xfrm flipH="1">
            <a:off x="2018875" y="2197731"/>
            <a:ext cx="216000" cy="180000"/>
          </a:xfrm>
          <a:prstGeom prst="triangle">
            <a:avLst>
              <a:gd name="adj" fmla="val 50000"/>
            </a:avLst>
          </a:prstGeom>
          <a:solidFill>
            <a:schemeClr val="accent1"/>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69" name="Text Box 26">
            <a:extLst>
              <a:ext uri="{FF2B5EF4-FFF2-40B4-BE49-F238E27FC236}">
                <a16:creationId xmlns:a16="http://schemas.microsoft.com/office/drawing/2014/main" id="{BEDE620C-94EC-4F5F-964C-C55943428387}"/>
              </a:ext>
            </a:extLst>
          </p:cNvPr>
          <p:cNvSpPr txBox="1">
            <a:spLocks noChangeArrowheads="1"/>
          </p:cNvSpPr>
          <p:nvPr/>
        </p:nvSpPr>
        <p:spPr bwMode="auto">
          <a:xfrm flipH="1">
            <a:off x="1601364" y="2361161"/>
            <a:ext cx="1256193" cy="5445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Framework completion</a:t>
            </a:r>
          </a:p>
          <a:p>
            <a:pPr algn="ctr"/>
            <a:r>
              <a:rPr lang="en-US" altLang="en-US" sz="1000" dirty="0">
                <a:latin typeface="Arial" panose="020B0604020202020204" pitchFamily="34" charset="0"/>
                <a:cs typeface="Arial" panose="020B0604020202020204" pitchFamily="34" charset="0"/>
              </a:rPr>
              <a:t>05/23</a:t>
            </a:r>
          </a:p>
        </p:txBody>
      </p:sp>
      <p:sp>
        <p:nvSpPr>
          <p:cNvPr id="70" name="Rectangle 69">
            <a:extLst>
              <a:ext uri="{FF2B5EF4-FFF2-40B4-BE49-F238E27FC236}">
                <a16:creationId xmlns:a16="http://schemas.microsoft.com/office/drawing/2014/main" id="{013418C8-0519-12D6-514D-5108F7D6D136}"/>
              </a:ext>
            </a:extLst>
          </p:cNvPr>
          <p:cNvSpPr/>
          <p:nvPr/>
        </p:nvSpPr>
        <p:spPr>
          <a:xfrm>
            <a:off x="2133167" y="3298940"/>
            <a:ext cx="8961120" cy="266858"/>
          </a:xfrm>
          <a:prstGeom prst="rect">
            <a:avLst/>
          </a:prstGeom>
          <a:gradFill flip="none" rotWithShape="1">
            <a:gsLst>
              <a:gs pos="0">
                <a:schemeClr val="accent1">
                  <a:lumMod val="5000"/>
                  <a:lumOff val="95000"/>
                </a:schemeClr>
              </a:gs>
              <a:gs pos="0">
                <a:schemeClr val="accent1"/>
              </a:gs>
              <a:gs pos="100000">
                <a:srgbClr val="FFFF00"/>
              </a:gs>
              <a:gs pos="40000">
                <a:schemeClr val="accent1"/>
              </a:gs>
              <a:gs pos="50000">
                <a:srgbClr val="FFFF00"/>
              </a:gs>
            </a:gsLst>
            <a:lin ang="0" scaled="1"/>
            <a:tileRect/>
          </a:gra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802.11bk amendment text development</a:t>
            </a:r>
          </a:p>
        </p:txBody>
      </p:sp>
      <p:cxnSp>
        <p:nvCxnSpPr>
          <p:cNvPr id="71" name="Straight Connector 70">
            <a:extLst>
              <a:ext uri="{FF2B5EF4-FFF2-40B4-BE49-F238E27FC236}">
                <a16:creationId xmlns:a16="http://schemas.microsoft.com/office/drawing/2014/main" id="{AC1612A4-07EB-1F0A-D76D-C9BD05850E7F}"/>
              </a:ext>
            </a:extLst>
          </p:cNvPr>
          <p:cNvCxnSpPr>
            <a:cxnSpLocks/>
          </p:cNvCxnSpPr>
          <p:nvPr/>
        </p:nvCxnSpPr>
        <p:spPr bwMode="auto">
          <a:xfrm flipV="1">
            <a:off x="1029481" y="3249993"/>
            <a:ext cx="109728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2" name="Isosceles Triangle 71">
            <a:extLst>
              <a:ext uri="{FF2B5EF4-FFF2-40B4-BE49-F238E27FC236}">
                <a16:creationId xmlns:a16="http://schemas.microsoft.com/office/drawing/2014/main" id="{26A92764-F114-9E79-FAEC-12F7F3BA950B}"/>
              </a:ext>
            </a:extLst>
          </p:cNvPr>
          <p:cNvSpPr>
            <a:spLocks noChangeArrowheads="1"/>
          </p:cNvSpPr>
          <p:nvPr/>
        </p:nvSpPr>
        <p:spPr bwMode="auto">
          <a:xfrm>
            <a:off x="5935888" y="2181161"/>
            <a:ext cx="216000" cy="180000"/>
          </a:xfrm>
          <a:prstGeom prst="triangle">
            <a:avLst>
              <a:gd name="adj" fmla="val 50000"/>
            </a:avLst>
          </a:prstGeom>
          <a:solidFill>
            <a:schemeClr val="accent1"/>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73" name="Text Box 26">
            <a:extLst>
              <a:ext uri="{FF2B5EF4-FFF2-40B4-BE49-F238E27FC236}">
                <a16:creationId xmlns:a16="http://schemas.microsoft.com/office/drawing/2014/main" id="{2E5EF2A9-C6DB-4D2C-54D0-C5C3AA82E8B6}"/>
              </a:ext>
            </a:extLst>
          </p:cNvPr>
          <p:cNvSpPr txBox="1">
            <a:spLocks noChangeArrowheads="1"/>
          </p:cNvSpPr>
          <p:nvPr/>
        </p:nvSpPr>
        <p:spPr bwMode="auto">
          <a:xfrm flipH="1">
            <a:off x="5682632" y="2361161"/>
            <a:ext cx="846911"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Initial WG ballot</a:t>
            </a:r>
          </a:p>
        </p:txBody>
      </p:sp>
      <p:grpSp>
        <p:nvGrpSpPr>
          <p:cNvPr id="19" name="Group 18">
            <a:extLst>
              <a:ext uri="{FF2B5EF4-FFF2-40B4-BE49-F238E27FC236}">
                <a16:creationId xmlns:a16="http://schemas.microsoft.com/office/drawing/2014/main" id="{E7BA46E3-5383-EB29-BEA4-05B6B9822161}"/>
              </a:ext>
            </a:extLst>
          </p:cNvPr>
          <p:cNvGrpSpPr/>
          <p:nvPr/>
        </p:nvGrpSpPr>
        <p:grpSpPr>
          <a:xfrm>
            <a:off x="6491434" y="2187710"/>
            <a:ext cx="846911" cy="583719"/>
            <a:chOff x="7321734" y="2168072"/>
            <a:chExt cx="846911" cy="583719"/>
          </a:xfrm>
        </p:grpSpPr>
        <p:sp>
          <p:nvSpPr>
            <p:cNvPr id="74" name="Isosceles Triangle 73">
              <a:extLst>
                <a:ext uri="{FF2B5EF4-FFF2-40B4-BE49-F238E27FC236}">
                  <a16:creationId xmlns:a16="http://schemas.microsoft.com/office/drawing/2014/main" id="{7EBE38FB-862D-F7EA-9496-BC4C3964FD4D}"/>
                </a:ext>
              </a:extLst>
            </p:cNvPr>
            <p:cNvSpPr>
              <a:spLocks noChangeArrowheads="1"/>
            </p:cNvSpPr>
            <p:nvPr/>
          </p:nvSpPr>
          <p:spPr bwMode="auto">
            <a:xfrm flipH="1">
              <a:off x="7635960" y="2168072"/>
              <a:ext cx="216000" cy="180000"/>
            </a:xfrm>
            <a:prstGeom prst="triangle">
              <a:avLst>
                <a:gd name="adj" fmla="val 50000"/>
              </a:avLst>
            </a:prstGeom>
            <a:solidFill>
              <a:srgbClr val="00B05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75" name="Text Box 26">
              <a:extLst>
                <a:ext uri="{FF2B5EF4-FFF2-40B4-BE49-F238E27FC236}">
                  <a16:creationId xmlns:a16="http://schemas.microsoft.com/office/drawing/2014/main" id="{3365A062-102D-1834-A813-C4D3B9BF37FF}"/>
                </a:ext>
              </a:extLst>
            </p:cNvPr>
            <p:cNvSpPr txBox="1">
              <a:spLocks noChangeArrowheads="1"/>
            </p:cNvSpPr>
            <p:nvPr/>
          </p:nvSpPr>
          <p:spPr bwMode="auto">
            <a:xfrm flipH="1">
              <a:off x="7321734" y="2361161"/>
              <a:ext cx="846911"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Recirc 03/24</a:t>
              </a:r>
            </a:p>
          </p:txBody>
        </p:sp>
      </p:grpSp>
      <p:cxnSp>
        <p:nvCxnSpPr>
          <p:cNvPr id="78" name="Straight Connector 77">
            <a:extLst>
              <a:ext uri="{FF2B5EF4-FFF2-40B4-BE49-F238E27FC236}">
                <a16:creationId xmlns:a16="http://schemas.microsoft.com/office/drawing/2014/main" id="{2EE50FFE-09D5-3FE8-6FED-726676D84E30}"/>
              </a:ext>
            </a:extLst>
          </p:cNvPr>
          <p:cNvCxnSpPr>
            <a:cxnSpLocks/>
          </p:cNvCxnSpPr>
          <p:nvPr/>
        </p:nvCxnSpPr>
        <p:spPr bwMode="auto">
          <a:xfrm flipV="1">
            <a:off x="2141712" y="3602578"/>
            <a:ext cx="393192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 name="Rectangle 6">
            <a:extLst>
              <a:ext uri="{FF2B5EF4-FFF2-40B4-BE49-F238E27FC236}">
                <a16:creationId xmlns:a16="http://schemas.microsoft.com/office/drawing/2014/main" id="{ED43BC3B-76A3-7EC9-8880-D99BCC601081}"/>
              </a:ext>
            </a:extLst>
          </p:cNvPr>
          <p:cNvSpPr/>
          <p:nvPr/>
        </p:nvSpPr>
        <p:spPr>
          <a:xfrm>
            <a:off x="6055001" y="3810213"/>
            <a:ext cx="822960" cy="266859"/>
          </a:xfrm>
          <a:prstGeom prst="rect">
            <a:avLst/>
          </a:prstGeom>
          <a:solidFill>
            <a:schemeClr val="accent1"/>
          </a:soli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11bk D2.0 </a:t>
            </a:r>
          </a:p>
        </p:txBody>
      </p:sp>
      <p:grpSp>
        <p:nvGrpSpPr>
          <p:cNvPr id="33" name="Group 32">
            <a:extLst>
              <a:ext uri="{FF2B5EF4-FFF2-40B4-BE49-F238E27FC236}">
                <a16:creationId xmlns:a16="http://schemas.microsoft.com/office/drawing/2014/main" id="{5F7A5DDD-FDCA-651B-4F6E-2B38E380AE54}"/>
              </a:ext>
            </a:extLst>
          </p:cNvPr>
          <p:cNvGrpSpPr/>
          <p:nvPr/>
        </p:nvGrpSpPr>
        <p:grpSpPr>
          <a:xfrm>
            <a:off x="7846162" y="2131684"/>
            <a:ext cx="1050648" cy="1087354"/>
            <a:chOff x="8705473" y="2168072"/>
            <a:chExt cx="1050648" cy="1087354"/>
          </a:xfrm>
        </p:grpSpPr>
        <p:sp>
          <p:nvSpPr>
            <p:cNvPr id="76" name="Isosceles Triangle 75">
              <a:extLst>
                <a:ext uri="{FF2B5EF4-FFF2-40B4-BE49-F238E27FC236}">
                  <a16:creationId xmlns:a16="http://schemas.microsoft.com/office/drawing/2014/main" id="{9D6EC8B7-F456-EBF3-CCF0-C1C708885108}"/>
                </a:ext>
              </a:extLst>
            </p:cNvPr>
            <p:cNvSpPr>
              <a:spLocks noChangeArrowheads="1"/>
            </p:cNvSpPr>
            <p:nvPr/>
          </p:nvSpPr>
          <p:spPr bwMode="auto">
            <a:xfrm flipH="1">
              <a:off x="9227118" y="2168072"/>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77" name="Text Box 26">
              <a:extLst>
                <a:ext uri="{FF2B5EF4-FFF2-40B4-BE49-F238E27FC236}">
                  <a16:creationId xmlns:a16="http://schemas.microsoft.com/office/drawing/2014/main" id="{A60D0AB6-5A3D-7C69-D9E1-817205D9A9F5}"/>
                </a:ext>
              </a:extLst>
            </p:cNvPr>
            <p:cNvSpPr txBox="1">
              <a:spLocks noChangeArrowheads="1"/>
            </p:cNvSpPr>
            <p:nvPr/>
          </p:nvSpPr>
          <p:spPr bwMode="auto">
            <a:xfrm flipH="1">
              <a:off x="8909210" y="2361161"/>
              <a:ext cx="846911"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Initial SA</a:t>
              </a:r>
            </a:p>
            <a:p>
              <a:pPr algn="ctr"/>
              <a:r>
                <a:rPr lang="en-US" altLang="en-US" sz="1000" dirty="0">
                  <a:latin typeface="Arial" panose="020B0604020202020204" pitchFamily="34" charset="0"/>
                  <a:cs typeface="Arial" panose="020B0604020202020204" pitchFamily="34" charset="0"/>
                </a:rPr>
                <a:t>07/24</a:t>
              </a:r>
            </a:p>
          </p:txBody>
        </p:sp>
        <p:sp>
          <p:nvSpPr>
            <p:cNvPr id="15" name="Isosceles Triangle 14">
              <a:extLst>
                <a:ext uri="{FF2B5EF4-FFF2-40B4-BE49-F238E27FC236}">
                  <a16:creationId xmlns:a16="http://schemas.microsoft.com/office/drawing/2014/main" id="{85B8D61D-2138-73A3-1D8C-C7684FBF6F81}"/>
                </a:ext>
              </a:extLst>
            </p:cNvPr>
            <p:cNvSpPr>
              <a:spLocks noChangeArrowheads="1"/>
            </p:cNvSpPr>
            <p:nvPr/>
          </p:nvSpPr>
          <p:spPr bwMode="auto">
            <a:xfrm flipH="1">
              <a:off x="8958729" y="2671707"/>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16" name="Text Box 26">
              <a:extLst>
                <a:ext uri="{FF2B5EF4-FFF2-40B4-BE49-F238E27FC236}">
                  <a16:creationId xmlns:a16="http://schemas.microsoft.com/office/drawing/2014/main" id="{B0BF20E2-E0A8-8D6F-3244-243AA2E39C1E}"/>
                </a:ext>
              </a:extLst>
            </p:cNvPr>
            <p:cNvSpPr txBox="1">
              <a:spLocks noChangeArrowheads="1"/>
            </p:cNvSpPr>
            <p:nvPr/>
          </p:nvSpPr>
          <p:spPr bwMode="auto">
            <a:xfrm flipH="1">
              <a:off x="8705473" y="2864796"/>
              <a:ext cx="846911"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Final WG ballot 7/24</a:t>
              </a:r>
            </a:p>
          </p:txBody>
        </p:sp>
      </p:grpSp>
      <p:sp>
        <p:nvSpPr>
          <p:cNvPr id="17" name="Rectangle 16">
            <a:extLst>
              <a:ext uri="{FF2B5EF4-FFF2-40B4-BE49-F238E27FC236}">
                <a16:creationId xmlns:a16="http://schemas.microsoft.com/office/drawing/2014/main" id="{8DF4CEFA-24DB-B718-6CB4-42572EC91263}"/>
              </a:ext>
            </a:extLst>
          </p:cNvPr>
          <p:cNvSpPr/>
          <p:nvPr/>
        </p:nvSpPr>
        <p:spPr>
          <a:xfrm>
            <a:off x="6888088" y="4501170"/>
            <a:ext cx="1304375" cy="266858"/>
          </a:xfrm>
          <a:prstGeom prst="rect">
            <a:avLst/>
          </a:prstGeom>
          <a:solidFill>
            <a:srgbClr val="FFFF00"/>
          </a:soli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11bk D3.0 </a:t>
            </a:r>
          </a:p>
        </p:txBody>
      </p:sp>
      <p:sp>
        <p:nvSpPr>
          <p:cNvPr id="18" name="Rectangle 17">
            <a:extLst>
              <a:ext uri="{FF2B5EF4-FFF2-40B4-BE49-F238E27FC236}">
                <a16:creationId xmlns:a16="http://schemas.microsoft.com/office/drawing/2014/main" id="{4C4DEE5D-91E7-90BF-A2A0-F99364717F3C}"/>
              </a:ext>
            </a:extLst>
          </p:cNvPr>
          <p:cNvSpPr/>
          <p:nvPr/>
        </p:nvSpPr>
        <p:spPr>
          <a:xfrm>
            <a:off x="6885205" y="4159943"/>
            <a:ext cx="677543" cy="241730"/>
          </a:xfrm>
          <a:prstGeom prst="rect">
            <a:avLst/>
          </a:prstGeom>
          <a:solidFill>
            <a:srgbClr val="FFFF00"/>
          </a:soli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MDR</a:t>
            </a:r>
          </a:p>
        </p:txBody>
      </p:sp>
      <p:grpSp>
        <p:nvGrpSpPr>
          <p:cNvPr id="20" name="Group 19">
            <a:extLst>
              <a:ext uri="{FF2B5EF4-FFF2-40B4-BE49-F238E27FC236}">
                <a16:creationId xmlns:a16="http://schemas.microsoft.com/office/drawing/2014/main" id="{029EADD2-CC4F-C24E-8232-55230CB6EA9B}"/>
              </a:ext>
            </a:extLst>
          </p:cNvPr>
          <p:cNvGrpSpPr/>
          <p:nvPr/>
        </p:nvGrpSpPr>
        <p:grpSpPr>
          <a:xfrm>
            <a:off x="6470224" y="2735131"/>
            <a:ext cx="846911" cy="429831"/>
            <a:chOff x="7321734" y="2168072"/>
            <a:chExt cx="846911" cy="429831"/>
          </a:xfrm>
        </p:grpSpPr>
        <p:sp>
          <p:nvSpPr>
            <p:cNvPr id="21" name="Isosceles Triangle 20">
              <a:extLst>
                <a:ext uri="{FF2B5EF4-FFF2-40B4-BE49-F238E27FC236}">
                  <a16:creationId xmlns:a16="http://schemas.microsoft.com/office/drawing/2014/main" id="{43F5E3CB-F677-C745-D20E-C8A417C54820}"/>
                </a:ext>
              </a:extLst>
            </p:cNvPr>
            <p:cNvSpPr>
              <a:spLocks noChangeArrowheads="1"/>
            </p:cNvSpPr>
            <p:nvPr/>
          </p:nvSpPr>
          <p:spPr bwMode="auto">
            <a:xfrm flipH="1">
              <a:off x="7635960" y="2168072"/>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22" name="Text Box 26">
              <a:extLst>
                <a:ext uri="{FF2B5EF4-FFF2-40B4-BE49-F238E27FC236}">
                  <a16:creationId xmlns:a16="http://schemas.microsoft.com/office/drawing/2014/main" id="{9D19D750-E3E8-6118-AD44-DC0FEB6935A5}"/>
                </a:ext>
              </a:extLst>
            </p:cNvPr>
            <p:cNvSpPr txBox="1">
              <a:spLocks noChangeArrowheads="1"/>
            </p:cNvSpPr>
            <p:nvPr/>
          </p:nvSpPr>
          <p:spPr bwMode="auto">
            <a:xfrm flipH="1">
              <a:off x="7321734" y="2361161"/>
              <a:ext cx="846911" cy="2367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MDR start</a:t>
              </a:r>
            </a:p>
          </p:txBody>
        </p:sp>
      </p:grpSp>
      <p:grpSp>
        <p:nvGrpSpPr>
          <p:cNvPr id="23" name="Group 22">
            <a:extLst>
              <a:ext uri="{FF2B5EF4-FFF2-40B4-BE49-F238E27FC236}">
                <a16:creationId xmlns:a16="http://schemas.microsoft.com/office/drawing/2014/main" id="{EC02E0EA-8455-6517-69C1-C28F8C82F1C6}"/>
              </a:ext>
            </a:extLst>
          </p:cNvPr>
          <p:cNvGrpSpPr/>
          <p:nvPr/>
        </p:nvGrpSpPr>
        <p:grpSpPr>
          <a:xfrm>
            <a:off x="7118015" y="2739043"/>
            <a:ext cx="846911" cy="429831"/>
            <a:chOff x="7321734" y="2168072"/>
            <a:chExt cx="846911" cy="429831"/>
          </a:xfrm>
        </p:grpSpPr>
        <p:sp>
          <p:nvSpPr>
            <p:cNvPr id="25" name="Isosceles Triangle 24">
              <a:extLst>
                <a:ext uri="{FF2B5EF4-FFF2-40B4-BE49-F238E27FC236}">
                  <a16:creationId xmlns:a16="http://schemas.microsoft.com/office/drawing/2014/main" id="{2CF913C1-0695-71EF-803F-F0FD2B318186}"/>
                </a:ext>
              </a:extLst>
            </p:cNvPr>
            <p:cNvSpPr>
              <a:spLocks noChangeArrowheads="1"/>
            </p:cNvSpPr>
            <p:nvPr/>
          </p:nvSpPr>
          <p:spPr bwMode="auto">
            <a:xfrm flipH="1">
              <a:off x="7635960" y="2168072"/>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32" name="Text Box 26">
              <a:extLst>
                <a:ext uri="{FF2B5EF4-FFF2-40B4-BE49-F238E27FC236}">
                  <a16:creationId xmlns:a16="http://schemas.microsoft.com/office/drawing/2014/main" id="{2110EAA4-D4E4-0F99-78FF-A4B093A97B35}"/>
                </a:ext>
              </a:extLst>
            </p:cNvPr>
            <p:cNvSpPr txBox="1">
              <a:spLocks noChangeArrowheads="1"/>
            </p:cNvSpPr>
            <p:nvPr/>
          </p:nvSpPr>
          <p:spPr bwMode="auto">
            <a:xfrm flipH="1">
              <a:off x="7321734" y="2361161"/>
              <a:ext cx="846911" cy="2367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MDR </a:t>
              </a:r>
              <a:r>
                <a:rPr lang="en-US" altLang="en-US" sz="1000" dirty="0" err="1">
                  <a:latin typeface="Arial" panose="020B0604020202020204" pitchFamily="34" charset="0"/>
                  <a:cs typeface="Arial" panose="020B0604020202020204" pitchFamily="34" charset="0"/>
                </a:rPr>
                <a:t>cmp</a:t>
              </a:r>
              <a:endParaRPr lang="en-US" altLang="en-US" sz="1000" dirty="0">
                <a:latin typeface="Arial" panose="020B0604020202020204" pitchFamily="34" charset="0"/>
                <a:cs typeface="Arial" panose="020B0604020202020204" pitchFamily="34" charset="0"/>
              </a:endParaRPr>
            </a:p>
          </p:txBody>
        </p:sp>
      </p:grpSp>
      <p:sp>
        <p:nvSpPr>
          <p:cNvPr id="34" name="Rectangle 33">
            <a:extLst>
              <a:ext uri="{FF2B5EF4-FFF2-40B4-BE49-F238E27FC236}">
                <a16:creationId xmlns:a16="http://schemas.microsoft.com/office/drawing/2014/main" id="{816A9EB5-357B-C1F0-C6F4-C069F8E97C1D}"/>
              </a:ext>
            </a:extLst>
          </p:cNvPr>
          <p:cNvSpPr/>
          <p:nvPr/>
        </p:nvSpPr>
        <p:spPr>
          <a:xfrm>
            <a:off x="8475807" y="4501170"/>
            <a:ext cx="548640" cy="266858"/>
          </a:xfrm>
          <a:prstGeom prst="rect">
            <a:avLst/>
          </a:prstGeom>
          <a:solidFill>
            <a:srgbClr val="FFFF00"/>
          </a:solidFill>
          <a:ln w="9525" cap="flat" cmpd="sng" algn="ctr">
            <a:solidFill>
              <a:srgbClr val="000000"/>
            </a:solidFill>
            <a:prstDash val="solid"/>
          </a:ln>
          <a:effectLst/>
        </p:spPr>
        <p:txBody>
          <a:bodyPr lIns="0" rIns="0"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 D4.0 </a:t>
            </a:r>
          </a:p>
        </p:txBody>
      </p:sp>
      <p:sp>
        <p:nvSpPr>
          <p:cNvPr id="35" name="Rectangle 34">
            <a:extLst>
              <a:ext uri="{FF2B5EF4-FFF2-40B4-BE49-F238E27FC236}">
                <a16:creationId xmlns:a16="http://schemas.microsoft.com/office/drawing/2014/main" id="{C0CD3C97-315D-979C-8B97-BC99B751C835}"/>
              </a:ext>
            </a:extLst>
          </p:cNvPr>
          <p:cNvSpPr/>
          <p:nvPr/>
        </p:nvSpPr>
        <p:spPr>
          <a:xfrm>
            <a:off x="9022777" y="4494272"/>
            <a:ext cx="548640" cy="273755"/>
          </a:xfrm>
          <a:prstGeom prst="rect">
            <a:avLst/>
          </a:prstGeom>
          <a:solidFill>
            <a:srgbClr val="FFFF00"/>
          </a:solidFill>
          <a:ln w="9525" cap="flat" cmpd="sng" algn="ctr">
            <a:solidFill>
              <a:srgbClr val="000000"/>
            </a:solidFill>
            <a:prstDash val="solid"/>
          </a:ln>
          <a:effectLst/>
        </p:spPr>
        <p:txBody>
          <a:bodyPr lIns="0" rIns="0"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 D5.0 </a:t>
            </a:r>
          </a:p>
        </p:txBody>
      </p:sp>
      <p:grpSp>
        <p:nvGrpSpPr>
          <p:cNvPr id="43" name="Group 42">
            <a:extLst>
              <a:ext uri="{FF2B5EF4-FFF2-40B4-BE49-F238E27FC236}">
                <a16:creationId xmlns:a16="http://schemas.microsoft.com/office/drawing/2014/main" id="{CDCEDEF3-C383-F27C-599A-3C64AC93950E}"/>
              </a:ext>
            </a:extLst>
          </p:cNvPr>
          <p:cNvGrpSpPr/>
          <p:nvPr/>
        </p:nvGrpSpPr>
        <p:grpSpPr>
          <a:xfrm>
            <a:off x="10167180" y="2170682"/>
            <a:ext cx="846911" cy="583719"/>
            <a:chOff x="8748009" y="2135494"/>
            <a:chExt cx="846911" cy="583719"/>
          </a:xfrm>
        </p:grpSpPr>
        <p:sp>
          <p:nvSpPr>
            <p:cNvPr id="37" name="Isosceles Triangle 36">
              <a:extLst>
                <a:ext uri="{FF2B5EF4-FFF2-40B4-BE49-F238E27FC236}">
                  <a16:creationId xmlns:a16="http://schemas.microsoft.com/office/drawing/2014/main" id="{BE275D04-0E55-783A-2F10-024343DE6C21}"/>
                </a:ext>
              </a:extLst>
            </p:cNvPr>
            <p:cNvSpPr>
              <a:spLocks noChangeArrowheads="1"/>
            </p:cNvSpPr>
            <p:nvPr/>
          </p:nvSpPr>
          <p:spPr bwMode="auto">
            <a:xfrm flipH="1">
              <a:off x="9065917" y="2135494"/>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38" name="Text Box 26">
              <a:extLst>
                <a:ext uri="{FF2B5EF4-FFF2-40B4-BE49-F238E27FC236}">
                  <a16:creationId xmlns:a16="http://schemas.microsoft.com/office/drawing/2014/main" id="{925CCA4D-2238-A360-9DEE-5E20B6E27453}"/>
                </a:ext>
              </a:extLst>
            </p:cNvPr>
            <p:cNvSpPr txBox="1">
              <a:spLocks noChangeArrowheads="1"/>
            </p:cNvSpPr>
            <p:nvPr/>
          </p:nvSpPr>
          <p:spPr bwMode="auto">
            <a:xfrm flipH="1">
              <a:off x="8748009" y="2328583"/>
              <a:ext cx="846911"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Final SA</a:t>
              </a:r>
            </a:p>
            <a:p>
              <a:pPr algn="ctr"/>
              <a:r>
                <a:rPr lang="en-US" altLang="en-US" sz="1000" dirty="0">
                  <a:latin typeface="Arial" panose="020B0604020202020204" pitchFamily="34" charset="0"/>
                  <a:cs typeface="Arial" panose="020B0604020202020204" pitchFamily="34" charset="0"/>
                </a:rPr>
                <a:t>11/24</a:t>
              </a:r>
            </a:p>
          </p:txBody>
        </p:sp>
      </p:grpSp>
      <p:sp>
        <p:nvSpPr>
          <p:cNvPr id="39" name="Isosceles Triangle 38">
            <a:extLst>
              <a:ext uri="{FF2B5EF4-FFF2-40B4-BE49-F238E27FC236}">
                <a16:creationId xmlns:a16="http://schemas.microsoft.com/office/drawing/2014/main" id="{AC2FE1C4-C3F9-35B8-7706-22D6CDA0ECD9}"/>
              </a:ext>
            </a:extLst>
          </p:cNvPr>
          <p:cNvSpPr>
            <a:spLocks noChangeArrowheads="1"/>
          </p:cNvSpPr>
          <p:nvPr/>
        </p:nvSpPr>
        <p:spPr bwMode="auto">
          <a:xfrm flipH="1">
            <a:off x="8797528" y="2639129"/>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40" name="Text Box 26">
            <a:extLst>
              <a:ext uri="{FF2B5EF4-FFF2-40B4-BE49-F238E27FC236}">
                <a16:creationId xmlns:a16="http://schemas.microsoft.com/office/drawing/2014/main" id="{6C22E9D8-CD61-9ED2-FCE5-B0D7BA4FC6A1}"/>
              </a:ext>
            </a:extLst>
          </p:cNvPr>
          <p:cNvSpPr txBox="1">
            <a:spLocks noChangeArrowheads="1"/>
          </p:cNvSpPr>
          <p:nvPr/>
        </p:nvSpPr>
        <p:spPr bwMode="auto">
          <a:xfrm flipH="1">
            <a:off x="8544272" y="2832218"/>
            <a:ext cx="846911"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SA </a:t>
            </a:r>
            <a:r>
              <a:rPr lang="en-US" altLang="en-US" sz="1000" dirty="0" err="1">
                <a:latin typeface="Arial" panose="020B0604020202020204" pitchFamily="34" charset="0"/>
                <a:cs typeface="Arial" panose="020B0604020202020204" pitchFamily="34" charset="0"/>
              </a:rPr>
              <a:t>Recir</a:t>
            </a:r>
            <a:r>
              <a:rPr lang="en-US" altLang="en-US" sz="1000" dirty="0">
                <a:latin typeface="Arial" panose="020B0604020202020204" pitchFamily="34" charset="0"/>
                <a:cs typeface="Arial" panose="020B0604020202020204" pitchFamily="34" charset="0"/>
              </a:rPr>
              <a:t>.</a:t>
            </a:r>
          </a:p>
          <a:p>
            <a:pPr algn="ctr"/>
            <a:r>
              <a:rPr lang="en-US" altLang="en-US" sz="1000" dirty="0">
                <a:latin typeface="Arial" panose="020B0604020202020204" pitchFamily="34" charset="0"/>
                <a:cs typeface="Arial" panose="020B0604020202020204" pitchFamily="34" charset="0"/>
              </a:rPr>
              <a:t>10/24</a:t>
            </a:r>
          </a:p>
        </p:txBody>
      </p:sp>
    </p:spTree>
    <p:extLst>
      <p:ext uri="{BB962C8B-B14F-4D97-AF65-F5344CB8AC3E}">
        <p14:creationId xmlns:p14="http://schemas.microsoft.com/office/powerpoint/2010/main" val="3746640972"/>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EAAA7D-AF08-4879-953B-4B7FF0391C1D}"/>
              </a:ext>
            </a:extLst>
          </p:cNvPr>
          <p:cNvSpPr>
            <a:spLocks noGrp="1"/>
          </p:cNvSpPr>
          <p:nvPr>
            <p:ph type="title"/>
          </p:nvPr>
        </p:nvSpPr>
        <p:spPr>
          <a:xfrm>
            <a:off x="914401" y="685801"/>
            <a:ext cx="10361084" cy="726975"/>
          </a:xfrm>
        </p:spPr>
        <p:txBody>
          <a:bodyPr/>
          <a:lstStyle/>
          <a:p>
            <a:r>
              <a:rPr lang="en-US" dirty="0"/>
              <a:t>Scheduled </a:t>
            </a:r>
            <a:r>
              <a:rPr lang="en-US" dirty="0" err="1"/>
              <a:t>TGbk</a:t>
            </a:r>
            <a:r>
              <a:rPr lang="en-US" dirty="0"/>
              <a:t> telecons</a:t>
            </a:r>
          </a:p>
        </p:txBody>
      </p:sp>
      <p:sp>
        <p:nvSpPr>
          <p:cNvPr id="4" name="Slide Number Placeholder 3">
            <a:extLst>
              <a:ext uri="{FF2B5EF4-FFF2-40B4-BE49-F238E27FC236}">
                <a16:creationId xmlns:a16="http://schemas.microsoft.com/office/drawing/2014/main" id="{EFD4E48F-9300-438A-8C3B-A714C94868D8}"/>
              </a:ext>
            </a:extLst>
          </p:cNvPr>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a:extLst>
              <a:ext uri="{FF2B5EF4-FFF2-40B4-BE49-F238E27FC236}">
                <a16:creationId xmlns:a16="http://schemas.microsoft.com/office/drawing/2014/main" id="{485B51AB-6A1D-4BA6-8817-ECA2366E18E5}"/>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45D1BC66-0A21-4D49-9A97-9FE36CAC67F1}"/>
              </a:ext>
            </a:extLst>
          </p:cNvPr>
          <p:cNvSpPr>
            <a:spLocks noGrp="1"/>
          </p:cNvSpPr>
          <p:nvPr>
            <p:ph type="dt" idx="15"/>
          </p:nvPr>
        </p:nvSpPr>
        <p:spPr/>
        <p:txBody>
          <a:bodyPr/>
          <a:lstStyle/>
          <a:p>
            <a:r>
              <a:rPr lang="en-US"/>
              <a:t>March 2024</a:t>
            </a:r>
            <a:endParaRPr lang="en-GB" dirty="0"/>
          </a:p>
        </p:txBody>
      </p:sp>
      <p:sp>
        <p:nvSpPr>
          <p:cNvPr id="8" name="Content Placeholder 2">
            <a:extLst>
              <a:ext uri="{FF2B5EF4-FFF2-40B4-BE49-F238E27FC236}">
                <a16:creationId xmlns:a16="http://schemas.microsoft.com/office/drawing/2014/main" id="{CC5B7EB9-3DEF-4981-89A9-614127FF9327}"/>
              </a:ext>
            </a:extLst>
          </p:cNvPr>
          <p:cNvSpPr txBox="1">
            <a:spLocks/>
          </p:cNvSpPr>
          <p:nvPr/>
        </p:nvSpPr>
        <p:spPr bwMode="auto">
          <a:xfrm>
            <a:off x="869621" y="1865108"/>
            <a:ext cx="10190067" cy="271602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lvl="1">
              <a:buFont typeface="Arial" panose="020B0604020202020204" pitchFamily="34" charset="0"/>
              <a:buChar char="•"/>
            </a:pPr>
            <a:r>
              <a:rPr lang="en-US" altLang="en-US" kern="0" dirty="0"/>
              <a:t>Thu. Apr. 25</a:t>
            </a:r>
            <a:r>
              <a:rPr lang="en-US" altLang="en-US" kern="0" baseline="30000" dirty="0"/>
              <a:t>th</a:t>
            </a:r>
            <a:r>
              <a:rPr lang="en-US" altLang="en-US" kern="0" dirty="0"/>
              <a:t> 		11:00am PT / 13:00 ET (1:30)</a:t>
            </a:r>
          </a:p>
          <a:p>
            <a:pPr lvl="1">
              <a:buFont typeface="Arial" panose="020B0604020202020204" pitchFamily="34" charset="0"/>
              <a:buChar char="•"/>
            </a:pPr>
            <a:r>
              <a:rPr lang="en-US" altLang="en-US" kern="0" dirty="0"/>
              <a:t>Tue. Apr. 30</a:t>
            </a:r>
            <a:r>
              <a:rPr lang="en-US" altLang="en-US" kern="0" baseline="30000" dirty="0"/>
              <a:t>th</a:t>
            </a:r>
            <a:r>
              <a:rPr lang="en-US" altLang="en-US" kern="0" dirty="0"/>
              <a:t> 			10:00am PT / 13:00 ET</a:t>
            </a:r>
            <a:r>
              <a:rPr lang="en-US" altLang="en-US" kern="0" baseline="30000" dirty="0">
                <a:solidFill>
                  <a:schemeClr val="tx1"/>
                </a:solidFill>
              </a:rPr>
              <a:t>  </a:t>
            </a:r>
            <a:r>
              <a:rPr lang="en-US" altLang="en-US" kern="0" dirty="0"/>
              <a:t>(2:00)</a:t>
            </a:r>
            <a:endParaRPr lang="he-IL" altLang="en-US" kern="0" dirty="0"/>
          </a:p>
          <a:p>
            <a:pPr lvl="1">
              <a:buFont typeface="Arial" panose="020B0604020202020204" pitchFamily="34" charset="0"/>
              <a:buChar char="•"/>
            </a:pPr>
            <a:r>
              <a:rPr lang="en-US" altLang="en-US" kern="0" dirty="0"/>
              <a:t>Tue. May 7</a:t>
            </a:r>
            <a:r>
              <a:rPr lang="en-US" altLang="en-US" kern="0" baseline="30000" dirty="0"/>
              <a:t>th</a:t>
            </a:r>
            <a:r>
              <a:rPr lang="en-US" altLang="en-US" kern="0" dirty="0"/>
              <a:t> 			10:00am PT / 13:00 ET  (2:00)</a:t>
            </a:r>
            <a:endParaRPr lang="he-IL" altLang="en-US" kern="0" dirty="0"/>
          </a:p>
          <a:p>
            <a:pPr lvl="1">
              <a:buFont typeface="Arial" panose="020B0604020202020204" pitchFamily="34" charset="0"/>
              <a:buChar char="•"/>
            </a:pPr>
            <a:endParaRPr lang="en-US" altLang="en-US" kern="0" dirty="0"/>
          </a:p>
          <a:p>
            <a:pPr marL="457200" lvl="1" indent="0"/>
            <a:endParaRPr lang="en-US" altLang="en-US" kern="0" dirty="0"/>
          </a:p>
          <a:p>
            <a:pPr lvl="1">
              <a:buFont typeface="Arial" panose="020B0604020202020204" pitchFamily="34" charset="0"/>
              <a:buChar char="•"/>
            </a:pPr>
            <a:endParaRPr lang="en-US" altLang="en-US" kern="0" baseline="30000" dirty="0"/>
          </a:p>
          <a:p>
            <a:pPr marL="0" indent="0"/>
            <a:endParaRPr lang="en-US" altLang="en-US" sz="2000" b="0" kern="0" dirty="0"/>
          </a:p>
          <a:p>
            <a:pPr marL="0" indent="0"/>
            <a:endParaRPr lang="en-US" altLang="en-US" sz="2000" b="0" kern="0" dirty="0"/>
          </a:p>
        </p:txBody>
      </p:sp>
      <p:sp>
        <p:nvSpPr>
          <p:cNvPr id="9" name="TextBox 8">
            <a:extLst>
              <a:ext uri="{FF2B5EF4-FFF2-40B4-BE49-F238E27FC236}">
                <a16:creationId xmlns:a16="http://schemas.microsoft.com/office/drawing/2014/main" id="{C62FCB9C-804D-48A6-AD0F-0AA4C10DB6AA}"/>
              </a:ext>
            </a:extLst>
          </p:cNvPr>
          <p:cNvSpPr txBox="1"/>
          <p:nvPr/>
        </p:nvSpPr>
        <p:spPr>
          <a:xfrm>
            <a:off x="869621" y="4789021"/>
            <a:ext cx="10694384" cy="584775"/>
          </a:xfrm>
          <a:prstGeom prst="rect">
            <a:avLst/>
          </a:prstGeom>
          <a:noFill/>
        </p:spPr>
        <p:txBody>
          <a:bodyPr wrap="square" rtlCol="0">
            <a:spAutoFit/>
          </a:bodyPr>
          <a:lstStyle/>
          <a:p>
            <a:r>
              <a:rPr lang="en-US" sz="1600" dirty="0">
                <a:solidFill>
                  <a:schemeClr val="tx1"/>
                </a:solidFill>
              </a:rPr>
              <a:t>** - meeting as part of the IEEE week, refer to WG agenda document for details.</a:t>
            </a:r>
          </a:p>
          <a:p>
            <a:r>
              <a:rPr lang="en-US" altLang="en-US" sz="1600" b="0" kern="0" baseline="30000" dirty="0">
                <a:solidFill>
                  <a:schemeClr val="tx1"/>
                </a:solidFill>
              </a:rPr>
              <a:t>┼  </a:t>
            </a:r>
            <a:r>
              <a:rPr lang="en-US" sz="1600" dirty="0">
                <a:solidFill>
                  <a:schemeClr val="tx1"/>
                </a:solidFill>
              </a:rPr>
              <a:t>- Motion meeting, motions to be made available to chair 15 days in advance and announced to group 10 days in advance.</a:t>
            </a:r>
            <a:endParaRPr lang="en-US" sz="1400" dirty="0">
              <a:solidFill>
                <a:schemeClr val="tx1"/>
              </a:solidFill>
            </a:endParaRPr>
          </a:p>
        </p:txBody>
      </p:sp>
    </p:spTree>
    <p:extLst>
      <p:ext uri="{BB962C8B-B14F-4D97-AF65-F5344CB8AC3E}">
        <p14:creationId xmlns:p14="http://schemas.microsoft.com/office/powerpoint/2010/main" val="1746592620"/>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1550448202"/>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1608254820"/>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March 26</a:t>
            </a:r>
            <a:r>
              <a:rPr lang="en-US" altLang="en-US" baseline="30000" dirty="0">
                <a:solidFill>
                  <a:schemeClr val="tx2"/>
                </a:solidFill>
              </a:rPr>
              <a:t>th</a:t>
            </a:r>
            <a:r>
              <a:rPr lang="en-US" altLang="en-US" dirty="0">
                <a:solidFill>
                  <a:schemeClr val="tx2"/>
                </a:solidFill>
              </a:rPr>
              <a:t> Telecon</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1600" b="0" dirty="0"/>
              <a:t>Call the meeting to order (1min)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(10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this slot (5 min).</a:t>
            </a:r>
          </a:p>
          <a:p>
            <a:pPr algn="just">
              <a:spcBef>
                <a:spcPct val="20000"/>
              </a:spcBef>
              <a:buFontTx/>
              <a:buChar char="•"/>
            </a:pPr>
            <a:r>
              <a:rPr lang="en-US" sz="1600" b="0" dirty="0"/>
              <a:t>Review CR submissions (as time permits)</a:t>
            </a:r>
          </a:p>
          <a:p>
            <a:pPr algn="just">
              <a:spcBef>
                <a:spcPct val="20000"/>
              </a:spcBef>
              <a:buFontTx/>
              <a:buChar char="•"/>
            </a:pPr>
            <a:r>
              <a:rPr lang="en-US" sz="1600" b="0" dirty="0"/>
              <a:t>Review submission pipeline – special order (3min)</a:t>
            </a:r>
          </a:p>
          <a:p>
            <a:pPr algn="just">
              <a:spcBef>
                <a:spcPct val="20000"/>
              </a:spcBef>
              <a:buFontTx/>
              <a:buChar char="•"/>
            </a:pPr>
            <a:r>
              <a:rPr lang="en-US" sz="1600" b="0" dirty="0"/>
              <a:t>Review telecons times – special order (5min)</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Adjourn</a:t>
            </a:r>
          </a:p>
          <a:p>
            <a:pPr lvl="1"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3592442569"/>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March 5</a:t>
            </a:r>
            <a:r>
              <a:rPr lang="en-US" altLang="en-US" baseline="30000" dirty="0">
                <a:solidFill>
                  <a:schemeClr val="tx2"/>
                </a:solidFill>
              </a:rPr>
              <a:t>th</a:t>
            </a:r>
            <a:r>
              <a:rPr lang="en-US" altLang="en-US" dirty="0">
                <a:solidFill>
                  <a:schemeClr val="tx2"/>
                </a:solidFill>
              </a:rPr>
              <a:t> Telecon</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2024</a:t>
            </a:r>
            <a:endParaRPr lang="en-GB" dirty="0"/>
          </a:p>
        </p:txBody>
      </p:sp>
      <p:graphicFrame>
        <p:nvGraphicFramePr>
          <p:cNvPr id="9" name="Table 8">
            <a:extLst>
              <a:ext uri="{FF2B5EF4-FFF2-40B4-BE49-F238E27FC236}">
                <a16:creationId xmlns:a16="http://schemas.microsoft.com/office/drawing/2014/main" id="{6FE6361A-A12D-831B-EB4E-D9E3C9E2F3FD}"/>
              </a:ext>
            </a:extLst>
          </p:cNvPr>
          <p:cNvGraphicFramePr>
            <a:graphicFrameLocks noGrp="1"/>
          </p:cNvGraphicFramePr>
          <p:nvPr>
            <p:extLst>
              <p:ext uri="{D42A27DB-BD31-4B8C-83A1-F6EECF244321}">
                <p14:modId xmlns:p14="http://schemas.microsoft.com/office/powerpoint/2010/main" val="1292072711"/>
              </p:ext>
            </p:extLst>
          </p:nvPr>
        </p:nvGraphicFramePr>
        <p:xfrm>
          <a:off x="563035" y="1556792"/>
          <a:ext cx="10460566" cy="1640641"/>
        </p:xfrm>
        <a:graphic>
          <a:graphicData uri="http://schemas.openxmlformats.org/drawingml/2006/table">
            <a:tbl>
              <a:tblPr firstRow="1" bandRow="1">
                <a:tableStyleId>{21E4AEA4-8DFA-4A89-87EB-49C32662AFE0}</a:tableStyleId>
              </a:tblPr>
              <a:tblGrid>
                <a:gridCol w="1149152">
                  <a:extLst>
                    <a:ext uri="{9D8B030D-6E8A-4147-A177-3AD203B41FA5}">
                      <a16:colId xmlns:a16="http://schemas.microsoft.com/office/drawing/2014/main" val="2281306108"/>
                    </a:ext>
                  </a:extLst>
                </a:gridCol>
                <a:gridCol w="1872208">
                  <a:extLst>
                    <a:ext uri="{9D8B030D-6E8A-4147-A177-3AD203B41FA5}">
                      <a16:colId xmlns:a16="http://schemas.microsoft.com/office/drawing/2014/main" val="1257425261"/>
                    </a:ext>
                  </a:extLst>
                </a:gridCol>
                <a:gridCol w="4464496">
                  <a:extLst>
                    <a:ext uri="{9D8B030D-6E8A-4147-A177-3AD203B41FA5}">
                      <a16:colId xmlns:a16="http://schemas.microsoft.com/office/drawing/2014/main" val="1530723214"/>
                    </a:ext>
                  </a:extLst>
                </a:gridCol>
                <a:gridCol w="1080119">
                  <a:extLst>
                    <a:ext uri="{9D8B030D-6E8A-4147-A177-3AD203B41FA5}">
                      <a16:colId xmlns:a16="http://schemas.microsoft.com/office/drawing/2014/main" val="1333077701"/>
                    </a:ext>
                  </a:extLst>
                </a:gridCol>
                <a:gridCol w="1894591">
                  <a:extLst>
                    <a:ext uri="{9D8B030D-6E8A-4147-A177-3AD203B41FA5}">
                      <a16:colId xmlns:a16="http://schemas.microsoft.com/office/drawing/2014/main" val="3816104888"/>
                    </a:ext>
                  </a:extLst>
                </a:gridCol>
              </a:tblGrid>
              <a:tr h="290058">
                <a:tc>
                  <a:txBody>
                    <a:bodyPr/>
                    <a:lstStyle/>
                    <a:p>
                      <a:pPr algn="ctr"/>
                      <a:r>
                        <a:rPr lang="en-US" sz="1600" dirty="0"/>
                        <a:t>DCN</a:t>
                      </a:r>
                    </a:p>
                  </a:txBody>
                  <a:tcPr marR="36000" marT="45712" marB="45712"/>
                </a:tc>
                <a:tc>
                  <a:txBody>
                    <a:bodyPr/>
                    <a:lstStyle/>
                    <a:p>
                      <a:pPr algn="ctr"/>
                      <a:r>
                        <a:rPr lang="en-US" sz="1600" dirty="0">
                          <a:solidFill>
                            <a:schemeClr val="bg1"/>
                          </a:solidFill>
                        </a:rPr>
                        <a:t>Author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758797864"/>
                  </a:ext>
                </a:extLst>
              </a:tr>
              <a:tr h="391025">
                <a:tc>
                  <a:txBody>
                    <a:bodyPr/>
                    <a:lstStyle/>
                    <a:p>
                      <a:r>
                        <a:rPr lang="en-US" sz="1400" kern="1200" dirty="0">
                          <a:solidFill>
                            <a:schemeClr val="dk1"/>
                          </a:solidFill>
                          <a:latin typeface="+mn-lt"/>
                          <a:ea typeface="+mn-ea"/>
                          <a:cs typeface="+mn-cs"/>
                        </a:rPr>
                        <a:t>11-24-0232</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Julia Feng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LB279 CR for CID 1363, 1029, 1124, 1391, 1169 </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Times New Roman"/>
                          <a:ea typeface="MS Gothic"/>
                          <a:cs typeface="+mn-cs"/>
                        </a:rPr>
                        <a:t>35 min</a:t>
                      </a:r>
                    </a:p>
                  </a:txBody>
                  <a:tcPr marT="45712" marB="45712"/>
                </a:tc>
                <a:extLst>
                  <a:ext uri="{0D108BD9-81ED-4DB2-BD59-A6C34878D82A}">
                    <a16:rowId xmlns:a16="http://schemas.microsoft.com/office/drawing/2014/main" val="4008190257"/>
                  </a:ext>
                </a:extLst>
              </a:tr>
              <a:tr h="195513">
                <a:tc>
                  <a:txBody>
                    <a:bodyPr/>
                    <a:lstStyle/>
                    <a:p>
                      <a:r>
                        <a:rPr lang="en-US" sz="1400" kern="1200" dirty="0">
                          <a:solidFill>
                            <a:schemeClr val="dk1"/>
                          </a:solidFill>
                          <a:latin typeface="+mn-lt"/>
                          <a:ea typeface="+mn-ea"/>
                          <a:cs typeface="+mn-cs"/>
                        </a:rPr>
                        <a:t>11-24-0271</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LB279 comment resolution CID 1163</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Times New Roman"/>
                          <a:ea typeface="MS Gothic"/>
                          <a:cs typeface="+mn-cs"/>
                        </a:rPr>
                        <a:t>25 min</a:t>
                      </a:r>
                    </a:p>
                  </a:txBody>
                  <a:tcPr marT="45712" marB="45712"/>
                </a:tc>
                <a:extLst>
                  <a:ext uri="{0D108BD9-81ED-4DB2-BD59-A6C34878D82A}">
                    <a16:rowId xmlns:a16="http://schemas.microsoft.com/office/drawing/2014/main" val="2967960419"/>
                  </a:ext>
                </a:extLst>
              </a:tr>
              <a:tr h="0">
                <a:tc>
                  <a:txBody>
                    <a:bodyPr/>
                    <a:lstStyle/>
                    <a:p>
                      <a:r>
                        <a:rPr lang="en-US" sz="1400" kern="1200" dirty="0">
                          <a:solidFill>
                            <a:schemeClr val="dk1"/>
                          </a:solidFill>
                          <a:latin typeface="+mn-lt"/>
                          <a:ea typeface="+mn-ea"/>
                          <a:cs typeface="+mn-cs"/>
                        </a:rPr>
                        <a:t>11-24-0278</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Julia Feng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LB279 Comment Resolution for CID 1016</a:t>
                      </a:r>
                    </a:p>
                  </a:txBody>
                  <a:tcPr marT="45712" marB="45712"/>
                </a:tc>
                <a:tc>
                  <a:txBody>
                    <a:bodyPr/>
                    <a:lstStyle/>
                    <a:p>
                      <a:r>
                        <a:rPr lang="en-US" sz="1400" kern="1200" dirty="0">
                          <a:solidFill>
                            <a:schemeClr val="dk1"/>
                          </a:solidFill>
                          <a:latin typeface="+mn-lt"/>
                          <a:ea typeface="+mn-ea"/>
                          <a:cs typeface="+mn-cs"/>
                        </a:rPr>
                        <a:t>CR </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Times New Roman"/>
                          <a:ea typeface="MS Gothic"/>
                          <a:cs typeface="+mn-cs"/>
                        </a:rPr>
                        <a:t>15 min</a:t>
                      </a:r>
                    </a:p>
                  </a:txBody>
                  <a:tcPr marT="45712" marB="45712"/>
                </a:tc>
                <a:extLst>
                  <a:ext uri="{0D108BD9-81ED-4DB2-BD59-A6C34878D82A}">
                    <a16:rowId xmlns:a16="http://schemas.microsoft.com/office/drawing/2014/main" val="459891220"/>
                  </a:ext>
                </a:extLst>
              </a:tr>
              <a:tr h="0">
                <a:tc>
                  <a:txBody>
                    <a:bodyPr/>
                    <a:lstStyle/>
                    <a:p>
                      <a:r>
                        <a:rPr lang="en-US" sz="1400" dirty="0"/>
                        <a:t>11-24-295</a:t>
                      </a:r>
                    </a:p>
                  </a:txBody>
                  <a:tcPr marT="45712" marB="45712"/>
                </a:tc>
                <a:tc>
                  <a:txBody>
                    <a:bodyPr/>
                    <a:lstStyle/>
                    <a:p>
                      <a:r>
                        <a:rPr lang="en-US" sz="1400" dirty="0"/>
                        <a:t>Jonathan Segev</a:t>
                      </a:r>
                    </a:p>
                  </a:txBody>
                  <a:tcPr marT="45712" marB="45712"/>
                </a:tc>
                <a:tc>
                  <a:txBody>
                    <a:bodyPr/>
                    <a:lstStyle/>
                    <a:p>
                      <a:r>
                        <a:rPr lang="en-US" sz="1400" dirty="0"/>
                        <a:t>LB279 CID 1050 CR</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Times New Roman"/>
                          <a:ea typeface="MS Gothic"/>
                          <a:cs typeface="+mn-cs"/>
                        </a:rPr>
                        <a:t>As time permits</a:t>
                      </a:r>
                    </a:p>
                  </a:txBody>
                  <a:tcPr marT="45712" marB="45712"/>
                </a:tc>
                <a:extLst>
                  <a:ext uri="{0D108BD9-81ED-4DB2-BD59-A6C34878D82A}">
                    <a16:rowId xmlns:a16="http://schemas.microsoft.com/office/drawing/2014/main" val="1258295538"/>
                  </a:ext>
                </a:extLst>
              </a:tr>
            </a:tbl>
          </a:graphicData>
        </a:graphic>
      </p:graphicFrame>
    </p:spTree>
    <p:extLst>
      <p:ext uri="{BB962C8B-B14F-4D97-AF65-F5344CB8AC3E}">
        <p14:creationId xmlns:p14="http://schemas.microsoft.com/office/powerpoint/2010/main" val="3207771490"/>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726176626"/>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7B53D3-CC7D-9985-BF39-28F394FE6FB0}"/>
              </a:ext>
            </a:extLst>
          </p:cNvPr>
          <p:cNvSpPr>
            <a:spLocks noGrp="1"/>
          </p:cNvSpPr>
          <p:nvPr>
            <p:ph type="title"/>
          </p:nvPr>
        </p:nvSpPr>
        <p:spPr/>
        <p:txBody>
          <a:bodyPr/>
          <a:lstStyle/>
          <a:p>
            <a:r>
              <a:rPr lang="en-US" dirty="0"/>
              <a:t>Submission pipeline</a:t>
            </a:r>
          </a:p>
        </p:txBody>
      </p:sp>
      <p:sp>
        <p:nvSpPr>
          <p:cNvPr id="4" name="Slide Number Placeholder 3">
            <a:extLst>
              <a:ext uri="{FF2B5EF4-FFF2-40B4-BE49-F238E27FC236}">
                <a16:creationId xmlns:a16="http://schemas.microsoft.com/office/drawing/2014/main" id="{2A96A01E-FD31-1A2D-D8FB-4CF8E74B6DFF}"/>
              </a:ext>
            </a:extLst>
          </p:cNvPr>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a:extLst>
              <a:ext uri="{FF2B5EF4-FFF2-40B4-BE49-F238E27FC236}">
                <a16:creationId xmlns:a16="http://schemas.microsoft.com/office/drawing/2014/main" id="{1066AE4C-7CC7-2137-88C8-DEB61B4FCD6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8F9EA11-ACC6-E2E9-E9BC-AEE3B741EB1B}"/>
              </a:ext>
            </a:extLst>
          </p:cNvPr>
          <p:cNvSpPr>
            <a:spLocks noGrp="1"/>
          </p:cNvSpPr>
          <p:nvPr>
            <p:ph type="dt" idx="15"/>
          </p:nvPr>
        </p:nvSpPr>
        <p:spPr/>
        <p:txBody>
          <a:bodyPr/>
          <a:lstStyle/>
          <a:p>
            <a:r>
              <a:rPr lang="en-US"/>
              <a:t>March 2024</a:t>
            </a:r>
            <a:endParaRPr lang="en-GB" dirty="0"/>
          </a:p>
        </p:txBody>
      </p:sp>
      <p:graphicFrame>
        <p:nvGraphicFramePr>
          <p:cNvPr id="8" name="Table 7">
            <a:extLst>
              <a:ext uri="{FF2B5EF4-FFF2-40B4-BE49-F238E27FC236}">
                <a16:creationId xmlns:a16="http://schemas.microsoft.com/office/drawing/2014/main" id="{00C81417-4E60-CFDB-8D41-C8E720FA8899}"/>
              </a:ext>
            </a:extLst>
          </p:cNvPr>
          <p:cNvGraphicFramePr>
            <a:graphicFrameLocks noGrp="1"/>
          </p:cNvGraphicFramePr>
          <p:nvPr/>
        </p:nvGraphicFramePr>
        <p:xfrm>
          <a:off x="563035" y="1556792"/>
          <a:ext cx="10460566" cy="2417508"/>
        </p:xfrm>
        <a:graphic>
          <a:graphicData uri="http://schemas.openxmlformats.org/drawingml/2006/table">
            <a:tbl>
              <a:tblPr firstRow="1" bandRow="1">
                <a:tableStyleId>{21E4AEA4-8DFA-4A89-87EB-49C32662AFE0}</a:tableStyleId>
              </a:tblPr>
              <a:tblGrid>
                <a:gridCol w="1149152">
                  <a:extLst>
                    <a:ext uri="{9D8B030D-6E8A-4147-A177-3AD203B41FA5}">
                      <a16:colId xmlns:a16="http://schemas.microsoft.com/office/drawing/2014/main" val="2281306108"/>
                    </a:ext>
                  </a:extLst>
                </a:gridCol>
                <a:gridCol w="1872208">
                  <a:extLst>
                    <a:ext uri="{9D8B030D-6E8A-4147-A177-3AD203B41FA5}">
                      <a16:colId xmlns:a16="http://schemas.microsoft.com/office/drawing/2014/main" val="1257425261"/>
                    </a:ext>
                  </a:extLst>
                </a:gridCol>
                <a:gridCol w="4464496">
                  <a:extLst>
                    <a:ext uri="{9D8B030D-6E8A-4147-A177-3AD203B41FA5}">
                      <a16:colId xmlns:a16="http://schemas.microsoft.com/office/drawing/2014/main" val="1530723214"/>
                    </a:ext>
                  </a:extLst>
                </a:gridCol>
                <a:gridCol w="1080119">
                  <a:extLst>
                    <a:ext uri="{9D8B030D-6E8A-4147-A177-3AD203B41FA5}">
                      <a16:colId xmlns:a16="http://schemas.microsoft.com/office/drawing/2014/main" val="1333077701"/>
                    </a:ext>
                  </a:extLst>
                </a:gridCol>
                <a:gridCol w="1894591">
                  <a:extLst>
                    <a:ext uri="{9D8B030D-6E8A-4147-A177-3AD203B41FA5}">
                      <a16:colId xmlns:a16="http://schemas.microsoft.com/office/drawing/2014/main" val="3816104888"/>
                    </a:ext>
                  </a:extLst>
                </a:gridCol>
              </a:tblGrid>
              <a:tr h="290058">
                <a:tc>
                  <a:txBody>
                    <a:bodyPr/>
                    <a:lstStyle/>
                    <a:p>
                      <a:pPr algn="ctr"/>
                      <a:r>
                        <a:rPr lang="en-US" sz="1600" dirty="0"/>
                        <a:t>DCN</a:t>
                      </a:r>
                    </a:p>
                  </a:txBody>
                  <a:tcPr marR="36000" marT="45712" marB="45712"/>
                </a:tc>
                <a:tc>
                  <a:txBody>
                    <a:bodyPr/>
                    <a:lstStyle/>
                    <a:p>
                      <a:pPr algn="ctr"/>
                      <a:r>
                        <a:rPr lang="en-US" sz="1600" dirty="0">
                          <a:solidFill>
                            <a:schemeClr val="bg1"/>
                          </a:solidFill>
                        </a:rPr>
                        <a:t>Author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Status</a:t>
                      </a:r>
                    </a:p>
                  </a:txBody>
                  <a:tcPr marR="36000" marT="45712" marB="45712"/>
                </a:tc>
                <a:extLst>
                  <a:ext uri="{0D108BD9-81ED-4DB2-BD59-A6C34878D82A}">
                    <a16:rowId xmlns:a16="http://schemas.microsoft.com/office/drawing/2014/main" val="758797864"/>
                  </a:ext>
                </a:extLst>
              </a:tr>
              <a:tr h="391025">
                <a:tc>
                  <a:txBody>
                    <a:bodyPr/>
                    <a:lstStyle/>
                    <a:p>
                      <a:r>
                        <a:rPr lang="en-US" sz="1400" kern="1200" dirty="0">
                          <a:solidFill>
                            <a:schemeClr val="dk1"/>
                          </a:solidFill>
                          <a:latin typeface="+mn-lt"/>
                          <a:ea typeface="+mn-ea"/>
                          <a:cs typeface="+mn-cs"/>
                        </a:rPr>
                        <a:t>11-24-0232</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Julia Feng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LB279 CR for CID 1363, 1029, 1124, 1391, 1169 </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Times New Roman"/>
                          <a:ea typeface="MS Gothic"/>
                          <a:cs typeface="+mn-cs"/>
                        </a:rPr>
                        <a:t>1</a:t>
                      </a:r>
                      <a:r>
                        <a:rPr kumimoji="0" lang="en-US" sz="1400" b="0" i="0" u="none" strike="noStrike" kern="1200" cap="none" spc="0" normalizeH="0" baseline="30000" noProof="0" dirty="0">
                          <a:ln>
                            <a:noFill/>
                          </a:ln>
                          <a:solidFill>
                            <a:srgbClr val="000000"/>
                          </a:solidFill>
                          <a:effectLst/>
                          <a:uLnTx/>
                          <a:uFillTx/>
                          <a:latin typeface="Times New Roman"/>
                          <a:ea typeface="MS Gothic"/>
                          <a:cs typeface="+mn-cs"/>
                        </a:rPr>
                        <a:t>st</a:t>
                      </a:r>
                      <a:r>
                        <a:rPr kumimoji="0" lang="en-US" sz="1400" b="0" i="0" u="none" strike="noStrike" kern="1200" cap="none" spc="0" normalizeH="0" baseline="0" noProof="0" dirty="0">
                          <a:ln>
                            <a:noFill/>
                          </a:ln>
                          <a:solidFill>
                            <a:srgbClr val="000000"/>
                          </a:solidFill>
                          <a:effectLst/>
                          <a:uLnTx/>
                          <a:uFillTx/>
                          <a:latin typeface="Times New Roman"/>
                          <a:ea typeface="MS Gothic"/>
                          <a:cs typeface="+mn-cs"/>
                        </a:rPr>
                        <a:t> time</a:t>
                      </a:r>
                    </a:p>
                  </a:txBody>
                  <a:tcPr marT="45712" marB="45712"/>
                </a:tc>
                <a:extLst>
                  <a:ext uri="{0D108BD9-81ED-4DB2-BD59-A6C34878D82A}">
                    <a16:rowId xmlns:a16="http://schemas.microsoft.com/office/drawing/2014/main" val="4008190257"/>
                  </a:ext>
                </a:extLst>
              </a:tr>
              <a:tr h="391025">
                <a:tc>
                  <a:txBody>
                    <a:bodyPr/>
                    <a:lstStyle/>
                    <a:p>
                      <a:r>
                        <a:rPr lang="en-US" sz="1400" kern="1200" dirty="0">
                          <a:solidFill>
                            <a:schemeClr val="dk1"/>
                          </a:solidFill>
                          <a:latin typeface="+mn-lt"/>
                          <a:ea typeface="+mn-ea"/>
                          <a:cs typeface="+mn-cs"/>
                        </a:rPr>
                        <a:t>11-24-271</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LB279 comment resolution CID 1163</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Times New Roman"/>
                          <a:ea typeface="MS Gothic"/>
                          <a:cs typeface="+mn-cs"/>
                        </a:rPr>
                        <a:t>20 min for completion </a:t>
                      </a:r>
                    </a:p>
                  </a:txBody>
                  <a:tcPr marT="45712" marB="45712"/>
                </a:tc>
                <a:extLst>
                  <a:ext uri="{0D108BD9-81ED-4DB2-BD59-A6C34878D82A}">
                    <a16:rowId xmlns:a16="http://schemas.microsoft.com/office/drawing/2014/main" val="3392044796"/>
                  </a:ext>
                </a:extLst>
              </a:tr>
              <a:tr h="391025">
                <a:tc>
                  <a:txBody>
                    <a:bodyPr/>
                    <a:lstStyle/>
                    <a:p>
                      <a:r>
                        <a:rPr lang="en-US" sz="1400" kern="1200" dirty="0">
                          <a:solidFill>
                            <a:schemeClr val="dk1"/>
                          </a:solidFill>
                          <a:latin typeface="+mn-lt"/>
                          <a:ea typeface="+mn-ea"/>
                          <a:cs typeface="+mn-cs"/>
                        </a:rPr>
                        <a:t>11-24-0278</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Julia Feng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LB279 Comment Resolution for CID 1016</a:t>
                      </a:r>
                    </a:p>
                  </a:txBody>
                  <a:tcPr marT="45712" marB="45712"/>
                </a:tc>
                <a:tc>
                  <a:txBody>
                    <a:bodyPr/>
                    <a:lstStyle/>
                    <a:p>
                      <a:r>
                        <a:rPr lang="en-US" sz="1400" kern="1200" dirty="0">
                          <a:solidFill>
                            <a:schemeClr val="dk1"/>
                          </a:solidFill>
                          <a:latin typeface="+mn-lt"/>
                          <a:ea typeface="+mn-ea"/>
                          <a:cs typeface="+mn-cs"/>
                        </a:rPr>
                        <a:t>CR </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Times New Roman"/>
                          <a:ea typeface="MS Gothic"/>
                          <a:cs typeface="+mn-cs"/>
                        </a:rPr>
                        <a:t>1</a:t>
                      </a:r>
                      <a:r>
                        <a:rPr kumimoji="0" lang="en-US" sz="1400" b="0" i="0" u="none" strike="noStrike" kern="1200" cap="none" spc="0" normalizeH="0" baseline="30000" noProof="0" dirty="0">
                          <a:ln>
                            <a:noFill/>
                          </a:ln>
                          <a:solidFill>
                            <a:srgbClr val="000000"/>
                          </a:solidFill>
                          <a:effectLst/>
                          <a:uLnTx/>
                          <a:uFillTx/>
                          <a:latin typeface="Times New Roman"/>
                          <a:ea typeface="MS Gothic"/>
                          <a:cs typeface="+mn-cs"/>
                        </a:rPr>
                        <a:t>st</a:t>
                      </a:r>
                      <a:r>
                        <a:rPr kumimoji="0" lang="en-US" sz="1400" b="0" i="0" u="none" strike="noStrike" kern="1200" cap="none" spc="0" normalizeH="0" baseline="0" noProof="0" dirty="0">
                          <a:ln>
                            <a:noFill/>
                          </a:ln>
                          <a:solidFill>
                            <a:srgbClr val="000000"/>
                          </a:solidFill>
                          <a:effectLst/>
                          <a:uLnTx/>
                          <a:uFillTx/>
                          <a:latin typeface="Times New Roman"/>
                          <a:ea typeface="MS Gothic"/>
                          <a:cs typeface="+mn-cs"/>
                        </a:rPr>
                        <a:t> time</a:t>
                      </a:r>
                    </a:p>
                  </a:txBody>
                  <a:tcPr marT="45712" marB="45712"/>
                </a:tc>
                <a:extLst>
                  <a:ext uri="{0D108BD9-81ED-4DB2-BD59-A6C34878D82A}">
                    <a16:rowId xmlns:a16="http://schemas.microsoft.com/office/drawing/2014/main" val="2470371594"/>
                  </a:ext>
                </a:extLst>
              </a:tr>
              <a:tr h="391025">
                <a:tc>
                  <a:txBody>
                    <a:bodyPr/>
                    <a:lstStyle/>
                    <a:p>
                      <a:r>
                        <a:rPr lang="en-US" sz="1400" dirty="0"/>
                        <a:t>11-24-0288</a:t>
                      </a:r>
                    </a:p>
                  </a:txBody>
                  <a:tcPr marT="45712" marB="45712"/>
                </a:tc>
                <a:tc>
                  <a:txBody>
                    <a:bodyPr/>
                    <a:lstStyle/>
                    <a:p>
                      <a:r>
                        <a:rPr lang="en-US" sz="1400" dirty="0"/>
                        <a:t>Stephan Sand</a:t>
                      </a:r>
                    </a:p>
                  </a:txBody>
                  <a:tcPr marT="45712" marB="45712"/>
                </a:tc>
                <a:tc>
                  <a:txBody>
                    <a:bodyPr/>
                    <a:lstStyle/>
                    <a:p>
                      <a:r>
                        <a:rPr lang="en-US" sz="1400" dirty="0"/>
                        <a:t>LB279 comment resolutions for measurement sounding phase of TB ranging</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Times New Roman"/>
                          <a:ea typeface="MS Gothic"/>
                          <a:cs typeface="+mn-cs"/>
                        </a:rPr>
                        <a:t>1</a:t>
                      </a:r>
                      <a:r>
                        <a:rPr kumimoji="0" lang="en-US" sz="1400" b="0" i="0" u="none" strike="noStrike" kern="1200" cap="none" spc="0" normalizeH="0" baseline="30000" noProof="0" dirty="0">
                          <a:ln>
                            <a:noFill/>
                          </a:ln>
                          <a:solidFill>
                            <a:srgbClr val="000000"/>
                          </a:solidFill>
                          <a:effectLst/>
                          <a:uLnTx/>
                          <a:uFillTx/>
                          <a:latin typeface="Times New Roman"/>
                          <a:ea typeface="MS Gothic"/>
                          <a:cs typeface="+mn-cs"/>
                        </a:rPr>
                        <a:t>st</a:t>
                      </a:r>
                      <a:r>
                        <a:rPr kumimoji="0" lang="en-US" sz="1400" b="0" i="0" u="none" strike="noStrike" kern="1200" cap="none" spc="0" normalizeH="0" baseline="0" noProof="0" dirty="0">
                          <a:ln>
                            <a:noFill/>
                          </a:ln>
                          <a:solidFill>
                            <a:srgbClr val="000000"/>
                          </a:solidFill>
                          <a:effectLst/>
                          <a:uLnTx/>
                          <a:uFillTx/>
                          <a:latin typeface="Times New Roman"/>
                          <a:ea typeface="MS Gothic"/>
                          <a:cs typeface="+mn-cs"/>
                        </a:rPr>
                        <a:t> time</a:t>
                      </a:r>
                    </a:p>
                  </a:txBody>
                  <a:tcPr marT="45712" marB="45712"/>
                </a:tc>
                <a:extLst>
                  <a:ext uri="{0D108BD9-81ED-4DB2-BD59-A6C34878D82A}">
                    <a16:rowId xmlns:a16="http://schemas.microsoft.com/office/drawing/2014/main" val="3334136578"/>
                  </a:ext>
                </a:extLst>
              </a:tr>
              <a:tr h="391025">
                <a:tc>
                  <a:txBody>
                    <a:bodyPr/>
                    <a:lstStyle/>
                    <a:p>
                      <a:r>
                        <a:rPr lang="en-US" sz="1400" dirty="0"/>
                        <a:t>11-24-295</a:t>
                      </a:r>
                    </a:p>
                  </a:txBody>
                  <a:tcPr marT="45712" marB="45712"/>
                </a:tc>
                <a:tc>
                  <a:txBody>
                    <a:bodyPr/>
                    <a:lstStyle/>
                    <a:p>
                      <a:r>
                        <a:rPr lang="en-US" sz="1400" dirty="0"/>
                        <a:t>Jonathan Segev</a:t>
                      </a:r>
                    </a:p>
                  </a:txBody>
                  <a:tcPr marT="45712" marB="45712"/>
                </a:tc>
                <a:tc>
                  <a:txBody>
                    <a:bodyPr/>
                    <a:lstStyle/>
                    <a:p>
                      <a:r>
                        <a:rPr lang="en-US" sz="1400" dirty="0"/>
                        <a:t>LB279 CID 1050 CR</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Times New Roman"/>
                          <a:ea typeface="MS Gothic"/>
                          <a:cs typeface="+mn-cs"/>
                        </a:rPr>
                        <a:t>1</a:t>
                      </a:r>
                      <a:r>
                        <a:rPr kumimoji="0" lang="en-US" sz="1400" b="0" i="0" u="none" strike="noStrike" kern="1200" cap="none" spc="0" normalizeH="0" baseline="30000" noProof="0" dirty="0">
                          <a:ln>
                            <a:noFill/>
                          </a:ln>
                          <a:solidFill>
                            <a:srgbClr val="000000"/>
                          </a:solidFill>
                          <a:effectLst/>
                          <a:uLnTx/>
                          <a:uFillTx/>
                          <a:latin typeface="Times New Roman"/>
                          <a:ea typeface="MS Gothic"/>
                          <a:cs typeface="+mn-cs"/>
                        </a:rPr>
                        <a:t>st</a:t>
                      </a:r>
                      <a:r>
                        <a:rPr kumimoji="0" lang="en-US" sz="1400" b="0" i="0" u="none" strike="noStrike" kern="1200" cap="none" spc="0" normalizeH="0" baseline="0" noProof="0" dirty="0">
                          <a:ln>
                            <a:noFill/>
                          </a:ln>
                          <a:solidFill>
                            <a:srgbClr val="000000"/>
                          </a:solidFill>
                          <a:effectLst/>
                          <a:uLnTx/>
                          <a:uFillTx/>
                          <a:latin typeface="Times New Roman"/>
                          <a:ea typeface="MS Gothic"/>
                          <a:cs typeface="+mn-cs"/>
                        </a:rPr>
                        <a:t> time</a:t>
                      </a:r>
                    </a:p>
                  </a:txBody>
                  <a:tcPr marT="45712" marB="45712"/>
                </a:tc>
                <a:extLst>
                  <a:ext uri="{0D108BD9-81ED-4DB2-BD59-A6C34878D82A}">
                    <a16:rowId xmlns:a16="http://schemas.microsoft.com/office/drawing/2014/main" val="2654638014"/>
                  </a:ext>
                </a:extLst>
              </a:tr>
            </a:tbl>
          </a:graphicData>
        </a:graphic>
      </p:graphicFrame>
    </p:spTree>
    <p:extLst>
      <p:ext uri="{BB962C8B-B14F-4D97-AF65-F5344CB8AC3E}">
        <p14:creationId xmlns:p14="http://schemas.microsoft.com/office/powerpoint/2010/main" val="1946419219"/>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EAAA7D-AF08-4879-953B-4B7FF0391C1D}"/>
              </a:ext>
            </a:extLst>
          </p:cNvPr>
          <p:cNvSpPr>
            <a:spLocks noGrp="1"/>
          </p:cNvSpPr>
          <p:nvPr>
            <p:ph type="title"/>
          </p:nvPr>
        </p:nvSpPr>
        <p:spPr>
          <a:xfrm>
            <a:off x="914401" y="685801"/>
            <a:ext cx="10361084" cy="726975"/>
          </a:xfrm>
        </p:spPr>
        <p:txBody>
          <a:bodyPr/>
          <a:lstStyle/>
          <a:p>
            <a:r>
              <a:rPr lang="en-US" dirty="0"/>
              <a:t>Scheduled </a:t>
            </a:r>
            <a:r>
              <a:rPr lang="en-US" dirty="0" err="1"/>
              <a:t>TGbk</a:t>
            </a:r>
            <a:r>
              <a:rPr lang="en-US" dirty="0"/>
              <a:t> telecons</a:t>
            </a:r>
          </a:p>
        </p:txBody>
      </p:sp>
      <p:sp>
        <p:nvSpPr>
          <p:cNvPr id="4" name="Slide Number Placeholder 3">
            <a:extLst>
              <a:ext uri="{FF2B5EF4-FFF2-40B4-BE49-F238E27FC236}">
                <a16:creationId xmlns:a16="http://schemas.microsoft.com/office/drawing/2014/main" id="{EFD4E48F-9300-438A-8C3B-A714C94868D8}"/>
              </a:ext>
            </a:extLst>
          </p:cNvPr>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
        <p:nvSpPr>
          <p:cNvPr id="5" name="Footer Placeholder 4">
            <a:extLst>
              <a:ext uri="{FF2B5EF4-FFF2-40B4-BE49-F238E27FC236}">
                <a16:creationId xmlns:a16="http://schemas.microsoft.com/office/drawing/2014/main" id="{485B51AB-6A1D-4BA6-8817-ECA2366E18E5}"/>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45D1BC66-0A21-4D49-9A97-9FE36CAC67F1}"/>
              </a:ext>
            </a:extLst>
          </p:cNvPr>
          <p:cNvSpPr>
            <a:spLocks noGrp="1"/>
          </p:cNvSpPr>
          <p:nvPr>
            <p:ph type="dt" idx="15"/>
          </p:nvPr>
        </p:nvSpPr>
        <p:spPr/>
        <p:txBody>
          <a:bodyPr/>
          <a:lstStyle/>
          <a:p>
            <a:r>
              <a:rPr lang="en-US"/>
              <a:t>March 2024</a:t>
            </a:r>
            <a:endParaRPr lang="en-GB" dirty="0"/>
          </a:p>
        </p:txBody>
      </p:sp>
      <p:sp>
        <p:nvSpPr>
          <p:cNvPr id="8" name="Content Placeholder 2">
            <a:extLst>
              <a:ext uri="{FF2B5EF4-FFF2-40B4-BE49-F238E27FC236}">
                <a16:creationId xmlns:a16="http://schemas.microsoft.com/office/drawing/2014/main" id="{CC5B7EB9-3DEF-4981-89A9-614127FF9327}"/>
              </a:ext>
            </a:extLst>
          </p:cNvPr>
          <p:cNvSpPr txBox="1">
            <a:spLocks/>
          </p:cNvSpPr>
          <p:nvPr/>
        </p:nvSpPr>
        <p:spPr bwMode="auto">
          <a:xfrm>
            <a:off x="869621" y="1865108"/>
            <a:ext cx="10190067" cy="196601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lvl="1">
              <a:buFont typeface="Arial" panose="020B0604020202020204" pitchFamily="34" charset="0"/>
              <a:buChar char="•"/>
            </a:pPr>
            <a:r>
              <a:rPr lang="en-US" altLang="en-US" kern="0" dirty="0"/>
              <a:t>Mon. March 11</a:t>
            </a:r>
            <a:r>
              <a:rPr lang="en-US" altLang="en-US" kern="0" baseline="30000" dirty="0"/>
              <a:t>th</a:t>
            </a:r>
            <a:r>
              <a:rPr lang="en-US" altLang="en-US" kern="0" dirty="0"/>
              <a:t> 	13:30 – 15:30**</a:t>
            </a:r>
          </a:p>
          <a:p>
            <a:pPr lvl="1">
              <a:buFont typeface="Arial" panose="020B0604020202020204" pitchFamily="34" charset="0"/>
              <a:buChar char="•"/>
            </a:pPr>
            <a:r>
              <a:rPr lang="en-US" altLang="en-US" sz="2000" b="0" kern="0" dirty="0"/>
              <a:t>Tue. 	Ma</a:t>
            </a:r>
            <a:r>
              <a:rPr lang="en-US" altLang="en-US" kern="0" dirty="0"/>
              <a:t>rch 12</a:t>
            </a:r>
            <a:r>
              <a:rPr lang="en-US" altLang="en-US" kern="0" baseline="30000" dirty="0"/>
              <a:t>th</a:t>
            </a:r>
            <a:r>
              <a:rPr lang="en-US" altLang="en-US" kern="0" dirty="0"/>
              <a:t> 	13:30 – 15:30**</a:t>
            </a:r>
          </a:p>
          <a:p>
            <a:pPr lvl="1">
              <a:buFont typeface="Arial" panose="020B0604020202020204" pitchFamily="34" charset="0"/>
              <a:buChar char="•"/>
            </a:pPr>
            <a:r>
              <a:rPr lang="en-US" altLang="en-US" sz="2000" b="0" kern="0" dirty="0"/>
              <a:t>Wed. March 13</a:t>
            </a:r>
            <a:r>
              <a:rPr lang="en-US" altLang="en-US" sz="2000" b="0" kern="0" baseline="30000" dirty="0"/>
              <a:t>th</a:t>
            </a:r>
            <a:r>
              <a:rPr lang="en-US" altLang="en-US" sz="2000" b="0" kern="0" dirty="0"/>
              <a:t> 	16:00 – 18:00**</a:t>
            </a:r>
          </a:p>
          <a:p>
            <a:pPr lvl="1">
              <a:buFont typeface="Arial" panose="020B0604020202020204" pitchFamily="34" charset="0"/>
              <a:buChar char="•"/>
            </a:pPr>
            <a:r>
              <a:rPr lang="en-US" altLang="en-US" sz="1800" b="0" kern="0" dirty="0"/>
              <a:t>Thu. 	Ma</a:t>
            </a:r>
            <a:r>
              <a:rPr lang="en-US" altLang="en-US" kern="0" dirty="0"/>
              <a:t>rch 14</a:t>
            </a:r>
            <a:r>
              <a:rPr lang="en-US" altLang="en-US" kern="0" baseline="30000" dirty="0"/>
              <a:t>th</a:t>
            </a:r>
            <a:r>
              <a:rPr lang="en-US" altLang="en-US" kern="0" dirty="0"/>
              <a:t> 	13:30 – 15:30**</a:t>
            </a:r>
          </a:p>
          <a:p>
            <a:pPr lvl="1">
              <a:buFont typeface="Arial" panose="020B0604020202020204" pitchFamily="34" charset="0"/>
              <a:buChar char="•"/>
            </a:pPr>
            <a:r>
              <a:rPr lang="en-US" altLang="en-US" sz="2000" b="0" kern="0" dirty="0"/>
              <a:t>Thu. March 14</a:t>
            </a:r>
            <a:r>
              <a:rPr lang="en-US" altLang="en-US" sz="2000" b="0" kern="0" baseline="30000" dirty="0"/>
              <a:t>th</a:t>
            </a:r>
            <a:r>
              <a:rPr lang="en-US" altLang="en-US" sz="2000" b="0" kern="0" dirty="0"/>
              <a:t> 	16:00 – 18:00**</a:t>
            </a:r>
          </a:p>
          <a:p>
            <a:pPr lvl="1">
              <a:buFont typeface="Arial" panose="020B0604020202020204" pitchFamily="34" charset="0"/>
              <a:buChar char="•"/>
            </a:pPr>
            <a:endParaRPr lang="en-US" altLang="en-US" kern="0" dirty="0"/>
          </a:p>
          <a:p>
            <a:pPr lvl="1">
              <a:buFont typeface="Arial" panose="020B0604020202020204" pitchFamily="34" charset="0"/>
              <a:buChar char="•"/>
            </a:pPr>
            <a:endParaRPr lang="en-US" altLang="en-US" sz="2000" b="0" kern="0" dirty="0"/>
          </a:p>
        </p:txBody>
      </p:sp>
      <p:sp>
        <p:nvSpPr>
          <p:cNvPr id="9" name="TextBox 8">
            <a:extLst>
              <a:ext uri="{FF2B5EF4-FFF2-40B4-BE49-F238E27FC236}">
                <a16:creationId xmlns:a16="http://schemas.microsoft.com/office/drawing/2014/main" id="{C62FCB9C-804D-48A6-AD0F-0AA4C10DB6AA}"/>
              </a:ext>
            </a:extLst>
          </p:cNvPr>
          <p:cNvSpPr txBox="1"/>
          <p:nvPr/>
        </p:nvSpPr>
        <p:spPr>
          <a:xfrm>
            <a:off x="869621" y="4789021"/>
            <a:ext cx="10694384" cy="830997"/>
          </a:xfrm>
          <a:prstGeom prst="rect">
            <a:avLst/>
          </a:prstGeom>
          <a:noFill/>
        </p:spPr>
        <p:txBody>
          <a:bodyPr wrap="square" rtlCol="0">
            <a:spAutoFit/>
          </a:bodyPr>
          <a:lstStyle/>
          <a:p>
            <a:r>
              <a:rPr lang="en-US" sz="1600" dirty="0">
                <a:solidFill>
                  <a:schemeClr val="tx1"/>
                </a:solidFill>
              </a:rPr>
              <a:t>* - newly announced</a:t>
            </a:r>
          </a:p>
          <a:p>
            <a:r>
              <a:rPr lang="en-US" sz="1600" dirty="0">
                <a:solidFill>
                  <a:schemeClr val="tx1"/>
                </a:solidFill>
              </a:rPr>
              <a:t>** - meeting as part of the IEEE week, refer to WG agenda document for details.</a:t>
            </a:r>
          </a:p>
          <a:p>
            <a:r>
              <a:rPr lang="en-US" altLang="en-US" sz="1600" b="0" kern="0" baseline="30000" dirty="0">
                <a:solidFill>
                  <a:schemeClr val="tx1"/>
                </a:solidFill>
              </a:rPr>
              <a:t>┼  </a:t>
            </a:r>
            <a:r>
              <a:rPr lang="en-US" sz="1600" dirty="0">
                <a:solidFill>
                  <a:schemeClr val="tx1"/>
                </a:solidFill>
              </a:rPr>
              <a:t>- Motion meeting, motions to be made available to chair 15 days in advance and announced to group 10 days in advance.</a:t>
            </a:r>
            <a:endParaRPr lang="en-US" sz="1400" dirty="0">
              <a:solidFill>
                <a:schemeClr val="tx1"/>
              </a:solidFill>
            </a:endParaRPr>
          </a:p>
        </p:txBody>
      </p:sp>
    </p:spTree>
    <p:extLst>
      <p:ext uri="{BB962C8B-B14F-4D97-AF65-F5344CB8AC3E}">
        <p14:creationId xmlns:p14="http://schemas.microsoft.com/office/powerpoint/2010/main" val="19049929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45977"/>
          </a:xfrm>
        </p:spPr>
        <p:txBody>
          <a:bodyPr/>
          <a:lstStyle/>
          <a:p>
            <a:r>
              <a:rPr lang="en-US" altLang="en-US" sz="4400" dirty="0"/>
              <a:t>Logistics</a:t>
            </a:r>
            <a:endParaRPr lang="en-US" sz="4400" dirty="0"/>
          </a:p>
        </p:txBody>
      </p:sp>
      <p:sp>
        <p:nvSpPr>
          <p:cNvPr id="3" name="Content Placeholder 2"/>
          <p:cNvSpPr>
            <a:spLocks noGrp="1"/>
          </p:cNvSpPr>
          <p:nvPr>
            <p:ph idx="1"/>
          </p:nvPr>
        </p:nvSpPr>
        <p:spPr>
          <a:xfrm>
            <a:off x="551384" y="1268760"/>
            <a:ext cx="11017223" cy="4825655"/>
          </a:xfrm>
        </p:spPr>
        <p:txBody>
          <a:bodyPr/>
          <a:lstStyle/>
          <a:p>
            <a:pPr marL="269875" indent="-269875">
              <a:buFont typeface="Arial" panose="020B0604020202020204" pitchFamily="34" charset="0"/>
              <a:buChar char="•"/>
            </a:pPr>
            <a:r>
              <a:rPr lang="en-US" altLang="en-US" sz="2000" dirty="0"/>
              <a:t>Motions: </a:t>
            </a:r>
          </a:p>
          <a:p>
            <a:r>
              <a:rPr lang="en-US" altLang="en-US" sz="1800" b="0" dirty="0"/>
              <a:t>	Only IEEE 802.11 voting members may vote on motions, motions are documented and votes are documented in the minutes. Please verify your voting status prior to voting.</a:t>
            </a:r>
          </a:p>
          <a:p>
            <a:r>
              <a:rPr lang="en-US" altLang="en-US" sz="1800" b="0" dirty="0"/>
              <a:t>	We will use WebEx for motion and </a:t>
            </a:r>
            <a:r>
              <a:rPr lang="en-US" altLang="en-US" sz="1800" b="0" dirty="0" err="1"/>
              <a:t>strawpoll</a:t>
            </a:r>
            <a:r>
              <a:rPr lang="en-US" altLang="en-US" sz="1800" b="0" dirty="0"/>
              <a:t> voting, make sure you are logged in during the meeting. </a:t>
            </a:r>
          </a:p>
          <a:p>
            <a:endParaRPr lang="en-US" altLang="en-US" sz="900" dirty="0"/>
          </a:p>
          <a:p>
            <a:pPr marL="269875" indent="-269875">
              <a:buFont typeface="Arial" panose="020B0604020202020204" pitchFamily="34" charset="0"/>
              <a:buChar char="•"/>
            </a:pPr>
            <a:r>
              <a:rPr lang="en-US" altLang="en-US" sz="2000" dirty="0"/>
              <a:t>Documentation</a:t>
            </a:r>
          </a:p>
          <a:p>
            <a:pPr lvl="1"/>
            <a:r>
              <a:rPr lang="en-US" altLang="en-US" sz="1800" dirty="0">
                <a:hlinkClick r:id="rId2"/>
              </a:rPr>
              <a:t>https://mentor.ieee.org/802.11/documents</a:t>
            </a:r>
            <a:r>
              <a:rPr lang="en-US" altLang="en-US" sz="1800" dirty="0"/>
              <a:t>, Use “</a:t>
            </a:r>
            <a:r>
              <a:rPr lang="en-US" altLang="en-US" sz="1800" dirty="0" err="1"/>
              <a:t>TGbk</a:t>
            </a:r>
            <a:r>
              <a:rPr lang="en-US" altLang="en-US" sz="1800" dirty="0"/>
              <a:t>” folder for documents relating to the </a:t>
            </a:r>
            <a:r>
              <a:rPr lang="en-US" altLang="en-US" sz="1800" dirty="0" err="1"/>
              <a:t>TGbk</a:t>
            </a:r>
            <a:r>
              <a:rPr lang="en-US" altLang="en-US" sz="1800" dirty="0"/>
              <a:t> activity.</a:t>
            </a:r>
          </a:p>
          <a:p>
            <a:pPr lvl="1"/>
            <a:endParaRPr lang="en-US" altLang="en-US" sz="1800" dirty="0"/>
          </a:p>
          <a:p>
            <a:pPr marL="269875" indent="-269875">
              <a:buFont typeface="Arial" panose="020B0604020202020204" pitchFamily="34" charset="0"/>
              <a:buChar char="•"/>
            </a:pPr>
            <a:r>
              <a:rPr lang="en-US" altLang="en-US" sz="2000" dirty="0"/>
              <a:t>Meeting coordinates: </a:t>
            </a:r>
          </a:p>
          <a:p>
            <a:r>
              <a:rPr lang="en-US" altLang="en-US" sz="1800" dirty="0"/>
              <a:t>	</a:t>
            </a:r>
            <a:r>
              <a:rPr lang="en-US" altLang="en-US" sz="1800" b="0" dirty="0"/>
              <a:t>We are using WebEx, meeting credentials can be found in the IEEE 802.11 calendar </a:t>
            </a:r>
            <a:r>
              <a:rPr lang="en-US" altLang="en-US" sz="1800" b="0" dirty="0">
                <a:hlinkClick r:id="rId3"/>
              </a:rPr>
              <a:t>here</a:t>
            </a:r>
            <a:r>
              <a:rPr lang="en-US" altLang="en-US" sz="1800" b="0" dirty="0"/>
              <a:t>.</a:t>
            </a:r>
          </a:p>
          <a:p>
            <a:endParaRPr lang="en-US" sz="1800" dirty="0"/>
          </a:p>
          <a:p>
            <a:pPr marL="269875" indent="-269875">
              <a:buFont typeface="Arial" panose="020B0604020202020204" pitchFamily="34" charset="0"/>
              <a:buChar char="•"/>
            </a:pPr>
            <a:r>
              <a:rPr lang="en-US" altLang="en-US" sz="1800" dirty="0"/>
              <a:t>Meeting decorum: </a:t>
            </a:r>
          </a:p>
          <a:p>
            <a:r>
              <a:rPr lang="en-US" altLang="en-US" sz="1600" b="0" dirty="0"/>
              <a:t>	</a:t>
            </a:r>
            <a:r>
              <a:rPr lang="en-US" altLang="en-US" sz="1800" b="0" dirty="0"/>
              <a:t>Announce your name and affiliation when you first address the group.</a:t>
            </a:r>
          </a:p>
          <a:p>
            <a:r>
              <a:rPr lang="en-US" altLang="en-US" sz="1800" b="0" dirty="0"/>
              <a:t>	Please mute </a:t>
            </a:r>
            <a:r>
              <a:rPr lang="en-US" sz="2000" b="0" dirty="0"/>
              <a:t>the microphone unless you want to address the group.</a:t>
            </a:r>
          </a:p>
          <a:p>
            <a:r>
              <a:rPr lang="en-US" sz="2000" b="0"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773545687"/>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469642857"/>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4105088105"/>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019463-90FB-FCB8-B4A3-8BFA88A605A5}"/>
              </a:ext>
            </a:extLst>
          </p:cNvPr>
          <p:cNvSpPr>
            <a:spLocks noGrp="1"/>
          </p:cNvSpPr>
          <p:nvPr>
            <p:ph type="title"/>
          </p:nvPr>
        </p:nvSpPr>
        <p:spPr/>
        <p:txBody>
          <a:bodyPr/>
          <a:lstStyle/>
          <a:p>
            <a:r>
              <a:rPr lang="en-US" sz="3200" b="0" dirty="0"/>
              <a:t>Identify topics for draft completion</a:t>
            </a:r>
            <a:endParaRPr lang="en-US" dirty="0"/>
          </a:p>
        </p:txBody>
      </p:sp>
      <p:sp>
        <p:nvSpPr>
          <p:cNvPr id="3" name="Content Placeholder 2">
            <a:extLst>
              <a:ext uri="{FF2B5EF4-FFF2-40B4-BE49-F238E27FC236}">
                <a16:creationId xmlns:a16="http://schemas.microsoft.com/office/drawing/2014/main" id="{14908AF9-234E-15AB-D3CA-250692A06F6A}"/>
              </a:ext>
            </a:extLst>
          </p:cNvPr>
          <p:cNvSpPr>
            <a:spLocks noGrp="1"/>
          </p:cNvSpPr>
          <p:nvPr>
            <p:ph idx="1"/>
          </p:nvPr>
        </p:nvSpPr>
        <p:spPr>
          <a:xfrm>
            <a:off x="914401" y="1617664"/>
            <a:ext cx="10361084" cy="871735"/>
          </a:xfrm>
        </p:spPr>
        <p:txBody>
          <a:bodyPr/>
          <a:lstStyle/>
          <a:p>
            <a:pPr>
              <a:buFont typeface="Arial" panose="020B0604020202020204" pitchFamily="34" charset="0"/>
              <a:buChar char="•"/>
            </a:pPr>
            <a:r>
              <a:rPr lang="en-US" dirty="0"/>
              <a:t>The following items identified as required completion for the draft and is used to track draft development progress:</a:t>
            </a:r>
          </a:p>
        </p:txBody>
      </p:sp>
      <p:sp>
        <p:nvSpPr>
          <p:cNvPr id="4" name="Slide Number Placeholder 3">
            <a:extLst>
              <a:ext uri="{FF2B5EF4-FFF2-40B4-BE49-F238E27FC236}">
                <a16:creationId xmlns:a16="http://schemas.microsoft.com/office/drawing/2014/main" id="{CB04DF4D-8662-5E77-4AB9-E208CDA46737}"/>
              </a:ext>
            </a:extLst>
          </p:cNvPr>
          <p:cNvSpPr>
            <a:spLocks noGrp="1"/>
          </p:cNvSpPr>
          <p:nvPr>
            <p:ph type="sldNum" idx="12"/>
          </p:nvPr>
        </p:nvSpPr>
        <p:spPr/>
        <p:txBody>
          <a:bodyPr/>
          <a:lstStyle/>
          <a:p>
            <a:r>
              <a:rPr lang="en-GB"/>
              <a:t>Slide </a:t>
            </a:r>
            <a:fld id="{440F5867-744E-4AA6-B0ED-4C44D2DFBB7B}" type="slidenum">
              <a:rPr lang="en-GB" smtClean="0"/>
              <a:pPr/>
              <a:t>62</a:t>
            </a:fld>
            <a:endParaRPr lang="en-GB" dirty="0"/>
          </a:p>
        </p:txBody>
      </p:sp>
      <p:sp>
        <p:nvSpPr>
          <p:cNvPr id="5" name="Footer Placeholder 4">
            <a:extLst>
              <a:ext uri="{FF2B5EF4-FFF2-40B4-BE49-F238E27FC236}">
                <a16:creationId xmlns:a16="http://schemas.microsoft.com/office/drawing/2014/main" id="{85018A16-7A4E-6398-6DAD-FB3DD96AE5A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669D693-090F-588E-74CD-1BF67086FA03}"/>
              </a:ext>
            </a:extLst>
          </p:cNvPr>
          <p:cNvSpPr>
            <a:spLocks noGrp="1"/>
          </p:cNvSpPr>
          <p:nvPr>
            <p:ph type="dt" idx="15"/>
          </p:nvPr>
        </p:nvSpPr>
        <p:spPr/>
        <p:txBody>
          <a:bodyPr/>
          <a:lstStyle/>
          <a:p>
            <a:r>
              <a:rPr lang="en-US"/>
              <a:t>March 2024</a:t>
            </a:r>
            <a:endParaRPr lang="en-GB" dirty="0"/>
          </a:p>
        </p:txBody>
      </p:sp>
      <p:graphicFrame>
        <p:nvGraphicFramePr>
          <p:cNvPr id="7" name="Table 6">
            <a:extLst>
              <a:ext uri="{FF2B5EF4-FFF2-40B4-BE49-F238E27FC236}">
                <a16:creationId xmlns:a16="http://schemas.microsoft.com/office/drawing/2014/main" id="{6A3B0F1E-BCCA-1E2D-2A8C-C4B50FDA77A5}"/>
              </a:ext>
            </a:extLst>
          </p:cNvPr>
          <p:cNvGraphicFramePr>
            <a:graphicFrameLocks noGrp="1"/>
          </p:cNvGraphicFramePr>
          <p:nvPr/>
        </p:nvGraphicFramePr>
        <p:xfrm>
          <a:off x="226291" y="2514296"/>
          <a:ext cx="11737304" cy="4267040"/>
        </p:xfrm>
        <a:graphic>
          <a:graphicData uri="http://schemas.openxmlformats.org/drawingml/2006/table">
            <a:tbl>
              <a:tblPr firstRow="1" bandRow="1">
                <a:tableStyleId>{21E4AEA4-8DFA-4A89-87EB-49C32662AFE0}</a:tableStyleId>
              </a:tblPr>
              <a:tblGrid>
                <a:gridCol w="387960">
                  <a:extLst>
                    <a:ext uri="{9D8B030D-6E8A-4147-A177-3AD203B41FA5}">
                      <a16:colId xmlns:a16="http://schemas.microsoft.com/office/drawing/2014/main" val="239773636"/>
                    </a:ext>
                  </a:extLst>
                </a:gridCol>
                <a:gridCol w="1521309">
                  <a:extLst>
                    <a:ext uri="{9D8B030D-6E8A-4147-A177-3AD203B41FA5}">
                      <a16:colId xmlns:a16="http://schemas.microsoft.com/office/drawing/2014/main" val="1189415381"/>
                    </a:ext>
                  </a:extLst>
                </a:gridCol>
                <a:gridCol w="864096">
                  <a:extLst>
                    <a:ext uri="{9D8B030D-6E8A-4147-A177-3AD203B41FA5}">
                      <a16:colId xmlns:a16="http://schemas.microsoft.com/office/drawing/2014/main" val="2852703596"/>
                    </a:ext>
                  </a:extLst>
                </a:gridCol>
                <a:gridCol w="4464496">
                  <a:extLst>
                    <a:ext uri="{9D8B030D-6E8A-4147-A177-3AD203B41FA5}">
                      <a16:colId xmlns:a16="http://schemas.microsoft.com/office/drawing/2014/main" val="3044666262"/>
                    </a:ext>
                  </a:extLst>
                </a:gridCol>
                <a:gridCol w="4499443">
                  <a:extLst>
                    <a:ext uri="{9D8B030D-6E8A-4147-A177-3AD203B41FA5}">
                      <a16:colId xmlns:a16="http://schemas.microsoft.com/office/drawing/2014/main" val="1635546103"/>
                    </a:ext>
                  </a:extLst>
                </a:gridCol>
              </a:tblGrid>
              <a:tr h="279755">
                <a:tc>
                  <a:txBody>
                    <a:bodyPr/>
                    <a:lstStyle/>
                    <a:p>
                      <a:pPr algn="ctr"/>
                      <a:r>
                        <a:rPr lang="en-US" sz="1200" dirty="0"/>
                        <a:t>#</a:t>
                      </a:r>
                    </a:p>
                  </a:txBody>
                  <a:tcPr marR="36000" marT="45712" marB="45712"/>
                </a:tc>
                <a:tc>
                  <a:txBody>
                    <a:bodyPr/>
                    <a:lstStyle/>
                    <a:p>
                      <a:pPr algn="ctr"/>
                      <a:r>
                        <a:rPr lang="en-US" sz="1200" dirty="0">
                          <a:solidFill>
                            <a:schemeClr val="bg1"/>
                          </a:solidFill>
                        </a:rPr>
                        <a:t>Topic</a:t>
                      </a:r>
                    </a:p>
                  </a:txBody>
                  <a:tcPr marR="36000" marT="45712" marB="45712"/>
                </a:tc>
                <a:tc>
                  <a:txBody>
                    <a:bodyPr/>
                    <a:lstStyle/>
                    <a:p>
                      <a:pPr algn="ctr"/>
                      <a:r>
                        <a:rPr lang="en-US" sz="1200" kern="1200">
                          <a:solidFill>
                            <a:schemeClr val="bg1"/>
                          </a:solidFill>
                          <a:latin typeface="+mn-lt"/>
                          <a:ea typeface="+mn-ea"/>
                          <a:cs typeface="+mn-cs"/>
                        </a:rPr>
                        <a:t>Major Clause</a:t>
                      </a:r>
                      <a:endParaRPr lang="en-US" sz="1200" kern="1200" dirty="0">
                        <a:solidFill>
                          <a:schemeClr val="bg1"/>
                        </a:solidFill>
                        <a:latin typeface="+mn-lt"/>
                        <a:ea typeface="+mn-ea"/>
                        <a:cs typeface="+mn-cs"/>
                      </a:endParaRPr>
                    </a:p>
                  </a:txBody>
                  <a:tcPr marR="36000" marT="45712" marB="45712"/>
                </a:tc>
                <a:tc>
                  <a:txBody>
                    <a:bodyPr/>
                    <a:lstStyle/>
                    <a:p>
                      <a:pPr algn="ctr"/>
                      <a:r>
                        <a:rPr lang="en-US" sz="1200" dirty="0">
                          <a:solidFill>
                            <a:schemeClr val="bg1"/>
                          </a:solidFill>
                        </a:rPr>
                        <a:t>Description</a:t>
                      </a:r>
                    </a:p>
                  </a:txBody>
                  <a:tcPr marR="36000" marT="45712" marB="45712"/>
                </a:tc>
                <a:tc>
                  <a:txBody>
                    <a:bodyPr/>
                    <a:lstStyle/>
                    <a:p>
                      <a:pPr algn="ctr"/>
                      <a:r>
                        <a:rPr lang="en-US" sz="1200" dirty="0">
                          <a:solidFill>
                            <a:schemeClr val="bg1"/>
                          </a:solidFill>
                        </a:rPr>
                        <a:t>sections</a:t>
                      </a:r>
                    </a:p>
                  </a:txBody>
                  <a:tcPr marR="36000" marT="45712" marB="45712"/>
                </a:tc>
                <a:extLst>
                  <a:ext uri="{0D108BD9-81ED-4DB2-BD59-A6C34878D82A}">
                    <a16:rowId xmlns:a16="http://schemas.microsoft.com/office/drawing/2014/main" val="1706459108"/>
                  </a:ext>
                </a:extLst>
              </a:tr>
              <a:tr h="169090">
                <a:tc>
                  <a:txBody>
                    <a:bodyPr/>
                    <a:lstStyle/>
                    <a:p>
                      <a:r>
                        <a:rPr lang="en-US" sz="1100" kern="1200" dirty="0">
                          <a:solidFill>
                            <a:schemeClr val="dk1"/>
                          </a:solidFill>
                          <a:latin typeface="+mn-lt"/>
                          <a:ea typeface="+mn-ea"/>
                          <a:cs typeface="+mn-cs"/>
                        </a:rPr>
                        <a:t>1</a:t>
                      </a:r>
                    </a:p>
                  </a:txBody>
                  <a:tcPr marT="45712" marB="45712"/>
                </a:tc>
                <a:tc>
                  <a:txBody>
                    <a:bodyPr/>
                    <a:lstStyle/>
                    <a:p>
                      <a:r>
                        <a:rPr lang="en-US" sz="1100" kern="1200" dirty="0">
                          <a:solidFill>
                            <a:schemeClr val="dk1"/>
                          </a:solidFill>
                          <a:latin typeface="+mn-lt"/>
                          <a:ea typeface="+mn-ea"/>
                          <a:cs typeface="+mn-cs"/>
                        </a:rPr>
                        <a:t>Puncturing support</a:t>
                      </a:r>
                    </a:p>
                  </a:txBody>
                  <a:tcPr marT="45712" marB="45712"/>
                </a:tc>
                <a:tc>
                  <a:txBody>
                    <a:bodyPr/>
                    <a:lstStyle/>
                    <a:p>
                      <a:r>
                        <a:rPr lang="en-US" sz="1100" kern="1200" dirty="0">
                          <a:solidFill>
                            <a:schemeClr val="dk1"/>
                          </a:solidFill>
                          <a:latin typeface="+mn-lt"/>
                          <a:ea typeface="+mn-ea"/>
                          <a:cs typeface="+mn-cs"/>
                        </a:rPr>
                        <a:t>PHY</a:t>
                      </a:r>
                    </a:p>
                  </a:txBody>
                  <a:tcPr marT="45712" marB="45712"/>
                </a:tc>
                <a:tc>
                  <a:txBody>
                    <a:bodyPr/>
                    <a:lstStyle/>
                    <a:p>
                      <a:endParaRPr lang="en-US" sz="1100" kern="1200" dirty="0">
                        <a:solidFill>
                          <a:schemeClr val="dk1"/>
                        </a:solidFill>
                        <a:latin typeface="+mn-lt"/>
                        <a:ea typeface="+mn-ea"/>
                        <a:cs typeface="+mn-cs"/>
                      </a:endParaRPr>
                    </a:p>
                  </a:txBody>
                  <a:tcPr marT="45712" marB="45712"/>
                </a:tc>
                <a:tc>
                  <a:txBody>
                    <a:bodyPr/>
                    <a:lstStyle/>
                    <a:p>
                      <a:endParaRPr lang="en-US" sz="11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967901264"/>
                  </a:ext>
                </a:extLst>
              </a:tr>
              <a:tr h="0">
                <a:tc>
                  <a:txBody>
                    <a:bodyPr/>
                    <a:lstStyle/>
                    <a:p>
                      <a:endParaRPr lang="en-US" sz="1100" dirty="0"/>
                    </a:p>
                  </a:txBody>
                  <a:tcPr marT="45712" marB="45712"/>
                </a:tc>
                <a:tc>
                  <a:txBody>
                    <a:bodyPr/>
                    <a:lstStyle/>
                    <a:p>
                      <a:r>
                        <a:rPr lang="en-US" sz="1100" dirty="0"/>
                        <a:t>TB operation</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MAC</a:t>
                      </a:r>
                    </a:p>
                  </a:txBody>
                  <a:tcPr marT="45712" marB="45712"/>
                </a:tc>
                <a:tc>
                  <a:txBody>
                    <a:bodyPr/>
                    <a:lstStyle/>
                    <a:p>
                      <a:r>
                        <a:rPr lang="en-US" sz="1100" kern="1200" dirty="0">
                          <a:solidFill>
                            <a:schemeClr val="dk1"/>
                          </a:solidFill>
                          <a:latin typeface="+mn-lt"/>
                          <a:ea typeface="+mn-ea"/>
                          <a:cs typeface="+mn-cs"/>
                        </a:rPr>
                        <a:t>Trigger frame format and setting</a:t>
                      </a:r>
                    </a:p>
                  </a:txBody>
                  <a:tcPr marT="45712" marB="45712"/>
                </a:tc>
                <a:tc>
                  <a:txBody>
                    <a:bodyPr/>
                    <a:lstStyle/>
                    <a:p>
                      <a:r>
                        <a:rPr lang="en-US" sz="1100" kern="1200" dirty="0">
                          <a:solidFill>
                            <a:schemeClr val="dk1"/>
                          </a:solidFill>
                          <a:latin typeface="+mn-lt"/>
                          <a:ea typeface="+mn-ea"/>
                          <a:cs typeface="+mn-cs"/>
                        </a:rPr>
                        <a:t>9 – frame format</a:t>
                      </a:r>
                    </a:p>
                  </a:txBody>
                  <a:tcPr marT="45712" marB="45712"/>
                </a:tc>
                <a:extLst>
                  <a:ext uri="{0D108BD9-81ED-4DB2-BD59-A6C34878D82A}">
                    <a16:rowId xmlns:a16="http://schemas.microsoft.com/office/drawing/2014/main" val="16894368"/>
                  </a:ext>
                </a:extLst>
              </a:tr>
              <a:tr h="152392">
                <a:tc>
                  <a:txBody>
                    <a:bodyPr/>
                    <a:lstStyle/>
                    <a:p>
                      <a:endParaRPr lang="en-US" sz="1100" kern="1200" dirty="0">
                        <a:solidFill>
                          <a:schemeClr val="dk1"/>
                        </a:solidFill>
                        <a:latin typeface="+mn-lt"/>
                        <a:ea typeface="+mn-ea"/>
                        <a:cs typeface="+mn-cs"/>
                      </a:endParaRPr>
                    </a:p>
                  </a:txBody>
                  <a:tcPr marT="45712" marB="45712"/>
                </a:tc>
                <a:tc>
                  <a:txBody>
                    <a:bodyPr/>
                    <a:lstStyle/>
                    <a:p>
                      <a:endParaRPr lang="en-US" sz="1400"/>
                    </a:p>
                  </a:txBody>
                  <a:tcPr marT="45712" marB="45712"/>
                </a:tc>
                <a:tc>
                  <a:txBody>
                    <a:bodyPr/>
                    <a:lstStyle/>
                    <a:p>
                      <a:endParaRPr lang="en-US" sz="1400"/>
                    </a:p>
                  </a:txBody>
                  <a:tcPr marT="45712" marB="45712"/>
                </a:tc>
                <a:tc>
                  <a:txBody>
                    <a:bodyPr/>
                    <a:lstStyle/>
                    <a:p>
                      <a:endParaRPr lang="en-US" sz="1400" dirty="0"/>
                    </a:p>
                  </a:txBody>
                  <a:tcPr marT="45712" marB="45712"/>
                </a:tc>
                <a:tc>
                  <a:txBody>
                    <a:bodyPr/>
                    <a:lstStyle/>
                    <a:p>
                      <a:r>
                        <a:rPr lang="en-US" sz="1100" kern="1200" dirty="0">
                          <a:solidFill>
                            <a:schemeClr val="dk1"/>
                          </a:solidFill>
                          <a:latin typeface="+mn-lt"/>
                          <a:ea typeface="+mn-ea"/>
                          <a:cs typeface="+mn-cs"/>
                        </a:rPr>
                        <a:t>11 – TB Measurement exchange</a:t>
                      </a:r>
                    </a:p>
                  </a:txBody>
                  <a:tcPr marT="45712" marB="45712"/>
                </a:tc>
                <a:extLst>
                  <a:ext uri="{0D108BD9-81ED-4DB2-BD59-A6C34878D82A}">
                    <a16:rowId xmlns:a16="http://schemas.microsoft.com/office/drawing/2014/main" val="2191580554"/>
                  </a:ext>
                </a:extLst>
              </a:tr>
              <a:tr h="152392">
                <a:tc>
                  <a:txBody>
                    <a:bodyPr/>
                    <a:lstStyle/>
                    <a:p>
                      <a:endParaRPr lang="en-US" sz="1100" kern="1200" dirty="0">
                        <a:solidFill>
                          <a:schemeClr val="dk1"/>
                        </a:solidFill>
                        <a:latin typeface="+mn-lt"/>
                        <a:ea typeface="+mn-ea"/>
                        <a:cs typeface="+mn-cs"/>
                      </a:endParaRPr>
                    </a:p>
                  </a:txBody>
                  <a:tcPr marT="45712" marB="45712"/>
                </a:tc>
                <a:tc>
                  <a:txBody>
                    <a:bodyPr/>
                    <a:lstStyle/>
                    <a:p>
                      <a:r>
                        <a:rPr lang="en-US" sz="1100" kern="1200" dirty="0">
                          <a:solidFill>
                            <a:schemeClr val="dk1"/>
                          </a:solidFill>
                          <a:latin typeface="+mn-lt"/>
                          <a:ea typeface="+mn-ea"/>
                          <a:cs typeface="+mn-cs"/>
                        </a:rPr>
                        <a:t>Secure LTF</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PHY</a:t>
                      </a:r>
                    </a:p>
                  </a:txBody>
                  <a:tcPr marT="45712" marB="45712"/>
                </a:tc>
                <a:tc>
                  <a:txBody>
                    <a:bodyPr/>
                    <a:lstStyle/>
                    <a:p>
                      <a:r>
                        <a:rPr lang="en-US" sz="1100" kern="1200" dirty="0">
                          <a:solidFill>
                            <a:schemeClr val="dk1"/>
                          </a:solidFill>
                          <a:latin typeface="+mn-lt"/>
                          <a:ea typeface="+mn-ea"/>
                          <a:cs typeface="+mn-cs"/>
                        </a:rPr>
                        <a:t>Secure LTF AES128 mapping to symbols </a:t>
                      </a:r>
                    </a:p>
                  </a:txBody>
                  <a:tcPr marT="45712" marB="45712"/>
                </a:tc>
                <a:tc>
                  <a:txBody>
                    <a:bodyPr/>
                    <a:lstStyle/>
                    <a:p>
                      <a:endParaRPr lang="en-US" sz="11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692266373"/>
                  </a:ext>
                </a:extLst>
              </a:tr>
              <a:tr h="0">
                <a:tc>
                  <a:txBody>
                    <a:bodyPr/>
                    <a:lstStyle/>
                    <a:p>
                      <a:endParaRPr lang="en-US" sz="1100" dirty="0"/>
                    </a:p>
                  </a:txBody>
                  <a:tcPr marT="45712" marB="45712"/>
                </a:tc>
                <a:tc>
                  <a:txBody>
                    <a:bodyPr/>
                    <a:lstStyle/>
                    <a:p>
                      <a:r>
                        <a:rPr lang="en-US" sz="1100" dirty="0"/>
                        <a:t>TB and NTB Negotiation</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MAC</a:t>
                      </a:r>
                    </a:p>
                  </a:txBody>
                  <a:tcPr marT="45712" marB="45712"/>
                </a:tc>
                <a:tc>
                  <a:txBody>
                    <a:bodyPr/>
                    <a:lstStyle/>
                    <a:p>
                      <a:r>
                        <a:rPr lang="en-US" sz="1100" kern="1200" dirty="0">
                          <a:solidFill>
                            <a:schemeClr val="dk1"/>
                          </a:solidFill>
                          <a:latin typeface="+mn-lt"/>
                          <a:ea typeface="+mn-ea"/>
                          <a:cs typeface="+mn-cs"/>
                        </a:rPr>
                        <a:t>Negotiation for 320MHz w/ and w/o Secure LTF</a:t>
                      </a:r>
                    </a:p>
                  </a:txBody>
                  <a:tcPr marT="45712" marB="45712"/>
                </a:tc>
                <a:tc>
                  <a:txBody>
                    <a:bodyPr/>
                    <a:lstStyle/>
                    <a:p>
                      <a:r>
                        <a:rPr lang="en-US" sz="1100" kern="1200" dirty="0">
                          <a:solidFill>
                            <a:schemeClr val="dk1"/>
                          </a:solidFill>
                          <a:latin typeface="+mn-lt"/>
                          <a:ea typeface="+mn-ea"/>
                          <a:cs typeface="+mn-cs"/>
                        </a:rPr>
                        <a:t>11 – TB and NTB negotiation</a:t>
                      </a:r>
                    </a:p>
                  </a:txBody>
                  <a:tcPr marT="45712" marB="45712"/>
                </a:tc>
                <a:extLst>
                  <a:ext uri="{0D108BD9-81ED-4DB2-BD59-A6C34878D82A}">
                    <a16:rowId xmlns:a16="http://schemas.microsoft.com/office/drawing/2014/main" val="1168959756"/>
                  </a:ext>
                </a:extLst>
              </a:tr>
              <a:tr h="0">
                <a:tc>
                  <a:txBody>
                    <a:bodyPr/>
                    <a:lstStyle/>
                    <a:p>
                      <a:endParaRPr lang="en-US" sz="1100" kern="1200" dirty="0">
                        <a:solidFill>
                          <a:schemeClr val="dk1"/>
                        </a:solidFill>
                        <a:latin typeface="+mn-lt"/>
                        <a:ea typeface="+mn-ea"/>
                        <a:cs typeface="+mn-cs"/>
                      </a:endParaRPr>
                    </a:p>
                  </a:txBody>
                  <a:tcPr marT="45712" marB="45712"/>
                </a:tc>
                <a:tc>
                  <a:txBody>
                    <a:bodyPr/>
                    <a:lstStyle/>
                    <a:p>
                      <a:endParaRPr lang="en-US" sz="11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100" kern="1200" dirty="0">
                        <a:solidFill>
                          <a:schemeClr val="dk1"/>
                        </a:solidFill>
                        <a:latin typeface="+mn-lt"/>
                        <a:ea typeface="+mn-ea"/>
                        <a:cs typeface="+mn-cs"/>
                      </a:endParaRPr>
                    </a:p>
                  </a:txBody>
                  <a:tcPr marT="45712" marB="45712"/>
                </a:tc>
                <a:tc>
                  <a:txBody>
                    <a:bodyPr/>
                    <a:lstStyle/>
                    <a:p>
                      <a:endParaRPr lang="en-US" sz="1100" kern="1200" dirty="0">
                        <a:solidFill>
                          <a:schemeClr val="dk1"/>
                        </a:solidFill>
                        <a:latin typeface="+mn-lt"/>
                        <a:ea typeface="+mn-ea"/>
                        <a:cs typeface="+mn-cs"/>
                      </a:endParaRPr>
                    </a:p>
                  </a:txBody>
                  <a:tcPr marT="45712" marB="45712"/>
                </a:tc>
                <a:tc>
                  <a:txBody>
                    <a:bodyPr/>
                    <a:lstStyle/>
                    <a:p>
                      <a:r>
                        <a:rPr lang="en-US" sz="1100" kern="1200" dirty="0">
                          <a:solidFill>
                            <a:schemeClr val="dk1"/>
                          </a:solidFill>
                          <a:latin typeface="+mn-lt"/>
                          <a:ea typeface="+mn-ea"/>
                          <a:cs typeface="+mn-cs"/>
                        </a:rPr>
                        <a:t>9 – LTF Parameters IE</a:t>
                      </a:r>
                    </a:p>
                  </a:txBody>
                  <a:tcPr marT="45712" marB="45712"/>
                </a:tc>
                <a:extLst>
                  <a:ext uri="{0D108BD9-81ED-4DB2-BD59-A6C34878D82A}">
                    <a16:rowId xmlns:a16="http://schemas.microsoft.com/office/drawing/2014/main" val="675646696"/>
                  </a:ext>
                </a:extLst>
              </a:tr>
              <a:tr h="0">
                <a:tc>
                  <a:txBody>
                    <a:bodyPr/>
                    <a:lstStyle/>
                    <a:p>
                      <a:endParaRPr lang="en-US" sz="1100" kern="1200" dirty="0">
                        <a:solidFill>
                          <a:schemeClr val="dk1"/>
                        </a:solidFill>
                        <a:latin typeface="+mn-lt"/>
                        <a:ea typeface="+mn-ea"/>
                        <a:cs typeface="+mn-cs"/>
                      </a:endParaRPr>
                    </a:p>
                  </a:txBody>
                  <a:tcPr marT="45712" marB="45712"/>
                </a:tc>
                <a:tc>
                  <a:txBody>
                    <a:bodyPr/>
                    <a:lstStyle/>
                    <a:p>
                      <a:r>
                        <a:rPr lang="en-US" sz="1100" kern="1200" dirty="0">
                          <a:solidFill>
                            <a:schemeClr val="dk1"/>
                          </a:solidFill>
                          <a:latin typeface="+mn-lt"/>
                          <a:ea typeface="+mn-ea"/>
                          <a:cs typeface="+mn-cs"/>
                        </a:rPr>
                        <a:t>TXVECTOR and RXVECTOR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PHY</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Support in clause 36 for Ranging in the TXVECTOR, RXVECTOR and LTFVECTOR</a:t>
                      </a:r>
                    </a:p>
                  </a:txBody>
                  <a:tcPr marT="45712" marB="45712"/>
                </a:tc>
                <a:tc>
                  <a:txBody>
                    <a:bodyPr/>
                    <a:lstStyle/>
                    <a:p>
                      <a:r>
                        <a:rPr lang="en-US" sz="1100" kern="1200" dirty="0">
                          <a:solidFill>
                            <a:schemeClr val="dk1"/>
                          </a:solidFill>
                          <a:latin typeface="+mn-lt"/>
                          <a:ea typeface="+mn-ea"/>
                          <a:cs typeface="+mn-cs"/>
                        </a:rPr>
                        <a:t>36.2.2</a:t>
                      </a:r>
                    </a:p>
                  </a:txBody>
                  <a:tcPr marT="45712" marB="45712"/>
                </a:tc>
                <a:extLst>
                  <a:ext uri="{0D108BD9-81ED-4DB2-BD59-A6C34878D82A}">
                    <a16:rowId xmlns:a16="http://schemas.microsoft.com/office/drawing/2014/main" val="353515337"/>
                  </a:ext>
                </a:extLst>
              </a:tr>
              <a:tr h="0">
                <a:tc>
                  <a:txBody>
                    <a:bodyPr/>
                    <a:lstStyle/>
                    <a:p>
                      <a:endParaRPr lang="en-US" sz="1100" kern="1200" dirty="0">
                        <a:solidFill>
                          <a:schemeClr val="dk1"/>
                        </a:solidFill>
                        <a:latin typeface="+mn-lt"/>
                        <a:ea typeface="+mn-ea"/>
                        <a:cs typeface="+mn-cs"/>
                      </a:endParaRPr>
                    </a:p>
                  </a:txBody>
                  <a:tcPr marT="45712" marB="45712"/>
                </a:tc>
                <a:tc>
                  <a:txBody>
                    <a:bodyPr/>
                    <a:lstStyle/>
                    <a:p>
                      <a:r>
                        <a:rPr lang="en-US" sz="1100" kern="1200" dirty="0">
                          <a:solidFill>
                            <a:schemeClr val="dk1"/>
                          </a:solidFill>
                          <a:latin typeface="+mn-lt"/>
                          <a:ea typeface="+mn-ea"/>
                          <a:cs typeface="+mn-cs"/>
                        </a:rPr>
                        <a:t>Passive Ranging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MAC</a:t>
                      </a:r>
                    </a:p>
                  </a:txBody>
                  <a:tcPr marT="45712" marB="45712"/>
                </a:tc>
                <a:tc>
                  <a:txBody>
                    <a:bodyPr/>
                    <a:lstStyle/>
                    <a:p>
                      <a:r>
                        <a:rPr lang="en-US" sz="1100" kern="1200" dirty="0">
                          <a:solidFill>
                            <a:schemeClr val="dk1"/>
                          </a:solidFill>
                          <a:latin typeface="+mn-lt"/>
                          <a:ea typeface="+mn-ea"/>
                          <a:cs typeface="+mn-cs"/>
                        </a:rPr>
                        <a:t>Negotiation and measurement exchange using EHT for passive</a:t>
                      </a:r>
                    </a:p>
                  </a:txBody>
                  <a:tcPr marT="45712" marB="45712"/>
                </a:tc>
                <a:tc>
                  <a:txBody>
                    <a:bodyPr/>
                    <a:lstStyle/>
                    <a:p>
                      <a:r>
                        <a:rPr lang="en-US" sz="1100" dirty="0"/>
                        <a:t>9 – TF, </a:t>
                      </a:r>
                    </a:p>
                    <a:p>
                      <a:r>
                        <a:rPr lang="en-US" sz="1100" dirty="0"/>
                        <a:t>LMR (ISTA Passive TB Ranging Measurement Report element) (RSTA Passive TB Ranging Measurement Report element)</a:t>
                      </a:r>
                    </a:p>
                    <a:p>
                      <a:r>
                        <a:rPr lang="en-US" sz="1100" dirty="0"/>
                        <a:t>LCI (Passive TB Ranging LCI Table element)</a:t>
                      </a:r>
                    </a:p>
                    <a:p>
                      <a:r>
                        <a:rPr lang="en-US" sz="1100" dirty="0"/>
                        <a:t>(Passive TB Ranging Parameters subfield format and associated format and bandwidth table).</a:t>
                      </a:r>
                    </a:p>
                  </a:txBody>
                  <a:tcPr marT="45712" marB="45712"/>
                </a:tc>
                <a:extLst>
                  <a:ext uri="{0D108BD9-81ED-4DB2-BD59-A6C34878D82A}">
                    <a16:rowId xmlns:a16="http://schemas.microsoft.com/office/drawing/2014/main" val="3785766676"/>
                  </a:ext>
                </a:extLst>
              </a:tr>
              <a:tr h="0">
                <a:tc>
                  <a:txBody>
                    <a:bodyPr/>
                    <a:lstStyle/>
                    <a:p>
                      <a:endParaRPr lang="en-US" sz="1400" dirty="0"/>
                    </a:p>
                  </a:txBody>
                  <a:tcPr marT="45712" marB="45712"/>
                </a:tc>
                <a:tc>
                  <a:txBody>
                    <a:bodyPr/>
                    <a:lstStyle/>
                    <a:p>
                      <a:r>
                        <a:rPr lang="en-US" sz="1400" dirty="0"/>
                        <a:t>Tx procedure</a:t>
                      </a:r>
                    </a:p>
                  </a:txBody>
                  <a:tcPr marT="45712" marB="45712"/>
                </a:tc>
                <a:tc>
                  <a:txBody>
                    <a:bodyPr/>
                    <a:lstStyle/>
                    <a:p>
                      <a:r>
                        <a:rPr lang="en-US" sz="1400" dirty="0"/>
                        <a:t>PHY</a:t>
                      </a:r>
                    </a:p>
                  </a:txBody>
                  <a:tcPr marT="45712" marB="45712"/>
                </a:tc>
                <a:tc>
                  <a:txBody>
                    <a:bodyPr/>
                    <a:lstStyle/>
                    <a:p>
                      <a:r>
                        <a:rPr lang="en-US" sz="1400" dirty="0"/>
                        <a:t>EHT Transmit procedure</a:t>
                      </a:r>
                    </a:p>
                  </a:txBody>
                  <a:tcPr marT="45712" marB="45712"/>
                </a:tc>
                <a:tc>
                  <a:txBody>
                    <a:bodyPr/>
                    <a:lstStyle/>
                    <a:p>
                      <a:r>
                        <a:rPr lang="en-US" sz="1400" dirty="0"/>
                        <a:t>Equivalent text to 27.3.21 HE transmit procedure needed to deal with TOD registering. </a:t>
                      </a:r>
                    </a:p>
                  </a:txBody>
                  <a:tcPr marT="45712" marB="45712"/>
                </a:tc>
                <a:extLst>
                  <a:ext uri="{0D108BD9-81ED-4DB2-BD59-A6C34878D82A}">
                    <a16:rowId xmlns:a16="http://schemas.microsoft.com/office/drawing/2014/main" val="1912516262"/>
                  </a:ext>
                </a:extLst>
              </a:tr>
            </a:tbl>
          </a:graphicData>
        </a:graphic>
      </p:graphicFrame>
    </p:spTree>
    <p:extLst>
      <p:ext uri="{BB962C8B-B14F-4D97-AF65-F5344CB8AC3E}">
        <p14:creationId xmlns:p14="http://schemas.microsoft.com/office/powerpoint/2010/main" val="3188154941"/>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a:t>Backup</a:t>
            </a:r>
          </a:p>
        </p:txBody>
      </p:sp>
      <p:sp>
        <p:nvSpPr>
          <p:cNvPr id="3" name="Content Placeholder 2"/>
          <p:cNvSpPr>
            <a:spLocks noGrp="1"/>
          </p:cNvSpPr>
          <p:nvPr>
            <p:ph idx="1"/>
          </p:nvPr>
        </p:nvSpPr>
        <p:spPr/>
        <p:txBody>
          <a:bodyPr/>
          <a:lstStyle/>
          <a:p>
            <a:r>
              <a:rPr lang="en-US"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121284206"/>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to adopt text</a:t>
            </a:r>
          </a:p>
        </p:txBody>
      </p:sp>
      <p:sp>
        <p:nvSpPr>
          <p:cNvPr id="3" name="Content Placeholder 2"/>
          <p:cNvSpPr>
            <a:spLocks noGrp="1"/>
          </p:cNvSpPr>
          <p:nvPr>
            <p:ph idx="1"/>
          </p:nvPr>
        </p:nvSpPr>
        <p:spPr/>
        <p:txBody>
          <a:bodyPr/>
          <a:lstStyle/>
          <a:p>
            <a:r>
              <a:rPr lang="en-US" dirty="0"/>
              <a:t>Motion</a:t>
            </a:r>
          </a:p>
          <a:p>
            <a:pPr marL="0" indent="0"/>
            <a:r>
              <a:rPr lang="en-US" b="0" dirty="0"/>
              <a:t>Move to adopt document 11-18-xxxx r? to the 802.11bk draft, instruct the technical editor to incorporate it in the 802.11bk draft amendment text and empower the editor to perform editorial changes.</a:t>
            </a:r>
          </a:p>
          <a:p>
            <a:pPr marL="0" indent="0"/>
            <a:endParaRPr lang="en-US" b="0" dirty="0"/>
          </a:p>
          <a:p>
            <a:r>
              <a:rPr lang="en-US" dirty="0"/>
              <a:t>Moved: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1611601519"/>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11-20/140 “Meeting Minutes January 2020 session” posted to Mentor January 13</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11-20/14r0 as </a:t>
            </a:r>
            <a:r>
              <a:rPr lang="en-US" sz="2000" b="0" dirty="0" err="1"/>
              <a:t>TGbk</a:t>
            </a:r>
            <a:r>
              <a:rPr lang="en-US" sz="2000" b="0" dirty="0"/>
              <a:t> meeting minutes for the Jan. 2020 meeting.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2729203249"/>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11-20/249 “</a:t>
            </a:r>
            <a:r>
              <a:rPr lang="en-US" sz="2000" b="0" dirty="0" err="1"/>
              <a:t>TGbk</a:t>
            </a:r>
            <a:r>
              <a:rPr lang="en-US" sz="2000" b="0" dirty="0"/>
              <a:t> telecon minutes January 8</a:t>
            </a:r>
            <a:r>
              <a:rPr lang="en-US" sz="2000" b="0" baseline="30000" dirty="0"/>
              <a:t>th</a:t>
            </a:r>
            <a:r>
              <a:rPr lang="en-US" sz="2000" b="0" dirty="0"/>
              <a:t> 2020” posted to Mentor January 29</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11-20/249r0 as </a:t>
            </a:r>
            <a:r>
              <a:rPr lang="en-US" sz="2000" b="0" dirty="0" err="1"/>
              <a:t>TGbk</a:t>
            </a:r>
            <a:r>
              <a:rPr lang="en-US" sz="2000" b="0" dirty="0"/>
              <a:t> meeting minutes for the Jan. 8</a:t>
            </a:r>
            <a:r>
              <a:rPr lang="en-US" sz="2000" b="0" baseline="30000" dirty="0"/>
              <a:t>th</a:t>
            </a:r>
            <a:r>
              <a:rPr lang="en-US" sz="2000" b="0" dirty="0"/>
              <a:t> 2020 telecon.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563446950"/>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11-20/251 “</a:t>
            </a:r>
            <a:r>
              <a:rPr lang="en-US" sz="2000" b="0" dirty="0" err="1"/>
              <a:t>TGbk</a:t>
            </a:r>
            <a:r>
              <a:rPr lang="en-US" sz="2000" b="0" dirty="0"/>
              <a:t> telecon minutes January-February 2020” posted to Mentor Mar. 25</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11-20/251r0 as </a:t>
            </a:r>
            <a:r>
              <a:rPr lang="en-US" sz="2000" b="0" dirty="0" err="1"/>
              <a:t>TGbk</a:t>
            </a:r>
            <a:r>
              <a:rPr lang="en-US" sz="2000" b="0" dirty="0"/>
              <a:t> meeting minutes for the Jan. 29</a:t>
            </a:r>
            <a:r>
              <a:rPr lang="en-US" sz="2000" b="0" baseline="30000" dirty="0"/>
              <a:t>th</a:t>
            </a:r>
            <a:r>
              <a:rPr lang="en-US" sz="2000" b="0" dirty="0"/>
              <a:t>, Feb. 5</a:t>
            </a:r>
            <a:r>
              <a:rPr lang="en-US" sz="2000" b="0" baseline="30000" dirty="0"/>
              <a:t>th</a:t>
            </a:r>
            <a:r>
              <a:rPr lang="en-US" sz="2000" b="0" dirty="0"/>
              <a:t> , Feb. 12</a:t>
            </a:r>
            <a:r>
              <a:rPr lang="en-US" sz="2000" b="0" baseline="30000" dirty="0"/>
              <a:t>th</a:t>
            </a:r>
            <a:r>
              <a:rPr lang="en-US" sz="2000" b="0" dirty="0"/>
              <a:t> and Mar. 4 2020 telecons.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3026454083"/>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11-20/419 “Ad Hoc Meeting Minutes Mar 2020 Session” posted to Mentor Apr. 10</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11-20/419r1 as </a:t>
            </a:r>
            <a:r>
              <a:rPr lang="en-US" sz="2000" b="0" dirty="0" err="1"/>
              <a:t>TGbk</a:t>
            </a:r>
            <a:r>
              <a:rPr lang="en-US" sz="2000" b="0" dirty="0"/>
              <a:t> meeting minutes for the Mar. Ad-hoc meeting.</a:t>
            </a:r>
          </a:p>
          <a:p>
            <a:pPr marL="0" indent="0"/>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322261938"/>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LB249-Clause-9-4-CIDs</a:t>
            </a:r>
            <a:endParaRPr lang="en-US" sz="1800" dirty="0"/>
          </a:p>
          <a:p>
            <a:pPr marL="0" indent="0"/>
            <a:endParaRPr lang="en-US" dirty="0"/>
          </a:p>
          <a:p>
            <a:pPr marL="0" indent="0"/>
            <a:r>
              <a:rPr lang="en-US" dirty="0"/>
              <a:t>Motion </a:t>
            </a:r>
            <a:r>
              <a:rPr lang="en-US" b="0" dirty="0"/>
              <a:t>###:</a:t>
            </a:r>
            <a:endParaRPr lang="en-US" dirty="0"/>
          </a:p>
          <a:p>
            <a:pPr marL="0" indent="0"/>
            <a:r>
              <a:rPr lang="en-US" sz="2000" b="0" dirty="0"/>
              <a:t>Move to adopt the resolutions depicted by document 11-20-0388r2 for CIDs 3648, 3026, 3027, 3262, 3573, 3574, 3575, 3028, 3029, 3638, 3916, 3918, 4002, 3042 and 4003</a:t>
            </a:r>
            <a:r>
              <a:rPr lang="en-GB" sz="2000" b="0" dirty="0"/>
              <a:t>, </a:t>
            </a:r>
            <a:r>
              <a:rPr lang="en-US" sz="2000" b="0" dirty="0"/>
              <a:t>instruct the technical editor to incorporate it in the P802.11bk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2000" b="0" dirty="0"/>
          </a:p>
          <a:p>
            <a:pPr marL="0" indent="0"/>
            <a:r>
              <a:rPr lang="en-US" sz="1600" b="0" dirty="0"/>
              <a:t>Results from the Mar. Ad Hoc (Y/N/A): 9/0/1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69</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32302298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altLang="en-US" dirty="0"/>
              <a:t>Following 5 slides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417481050"/>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2/4</a:t>
            </a:r>
          </a:p>
        </p:txBody>
      </p:sp>
      <p:sp>
        <p:nvSpPr>
          <p:cNvPr id="6146"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Master, select the top master page (theme slide master).  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Insert, 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Date &amp;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70</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March 2024</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idx="1"/>
          </p:nvPr>
        </p:nvSpPr>
        <p:spPr>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Fields to fill in:	12</a:t>
            </a:r>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71</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March 2024</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2010-03-01</a:t>
            </a:r>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72</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March 2024</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F950F3-A6AC-4DD5-BA51-76F0BEFDC7C5}"/>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0C949BD2-6B91-43AE-8C2E-2F7C5B77515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5C6604B5-A30F-495F-AFF7-749DE439E6EF}"/>
              </a:ext>
            </a:extLst>
          </p:cNvPr>
          <p:cNvSpPr>
            <a:spLocks noGrp="1"/>
          </p:cNvSpPr>
          <p:nvPr>
            <p:ph type="sldNum" idx="12"/>
          </p:nvPr>
        </p:nvSpPr>
        <p:spPr/>
        <p:txBody>
          <a:bodyPr/>
          <a:lstStyle/>
          <a:p>
            <a:r>
              <a:rPr lang="en-GB"/>
              <a:t>Slide </a:t>
            </a:r>
            <a:fld id="{440F5867-744E-4AA6-B0ED-4C44D2DFBB7B}" type="slidenum">
              <a:rPr lang="en-GB" smtClean="0"/>
              <a:pPr/>
              <a:t>73</a:t>
            </a:fld>
            <a:endParaRPr lang="en-GB" dirty="0"/>
          </a:p>
        </p:txBody>
      </p:sp>
      <p:sp>
        <p:nvSpPr>
          <p:cNvPr id="5" name="Footer Placeholder 4">
            <a:extLst>
              <a:ext uri="{FF2B5EF4-FFF2-40B4-BE49-F238E27FC236}">
                <a16:creationId xmlns:a16="http://schemas.microsoft.com/office/drawing/2014/main" id="{56CFA9C4-F650-4F2C-86B7-6502F58A213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54008356-9290-4F51-9130-DF936638A439}"/>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4169244735"/>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err="1">
                <a:solidFill>
                  <a:schemeClr val="tx2"/>
                </a:solidFill>
              </a:rPr>
              <a:t>TGbk</a:t>
            </a:r>
            <a:r>
              <a:rPr lang="en-US" altLang="en-US" dirty="0">
                <a:solidFill>
                  <a:schemeClr val="tx2"/>
                </a:solidFill>
              </a:rPr>
              <a:t> Telecon – June 20</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(9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this telecon (5 min).</a:t>
            </a:r>
          </a:p>
          <a:p>
            <a:pPr algn="just">
              <a:spcBef>
                <a:spcPct val="20000"/>
              </a:spcBef>
              <a:buFontTx/>
              <a:buChar char="•"/>
            </a:pPr>
            <a:r>
              <a:rPr lang="en-US" sz="1600" b="0" dirty="0"/>
              <a:t>Review technical submissions towards amendment text (as time permits)</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Adjourn</a:t>
            </a:r>
          </a:p>
          <a:p>
            <a:pPr lvl="1"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1087431890"/>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June </a:t>
            </a:r>
            <a:r>
              <a:rPr lang="en-US" altLang="en-US">
                <a:solidFill>
                  <a:schemeClr val="tx2"/>
                </a:solidFill>
              </a:rPr>
              <a:t>20</a:t>
            </a:r>
            <a:r>
              <a:rPr lang="en-US" altLang="en-US" baseline="30000">
                <a:solidFill>
                  <a:schemeClr val="tx2"/>
                </a:solidFill>
              </a:rPr>
              <a:t>th</a:t>
            </a:r>
            <a:r>
              <a:rPr lang="en-US" altLang="en-US">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2024</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85650478"/>
              </p:ext>
            </p:extLst>
          </p:nvPr>
        </p:nvGraphicFramePr>
        <p:xfrm>
          <a:off x="914401" y="1260086"/>
          <a:ext cx="10460566" cy="3352640"/>
        </p:xfrm>
        <a:graphic>
          <a:graphicData uri="http://schemas.openxmlformats.org/drawingml/2006/table">
            <a:tbl>
              <a:tblPr firstRow="1" bandRow="1">
                <a:tableStyleId>{21E4AEA4-8DFA-4A89-87EB-49C32662AFE0}</a:tableStyleId>
              </a:tblPr>
              <a:tblGrid>
                <a:gridCol w="1046095">
                  <a:extLst>
                    <a:ext uri="{9D8B030D-6E8A-4147-A177-3AD203B41FA5}">
                      <a16:colId xmlns:a16="http://schemas.microsoft.com/office/drawing/2014/main" val="20000"/>
                    </a:ext>
                  </a:extLst>
                </a:gridCol>
                <a:gridCol w="1603810">
                  <a:extLst>
                    <a:ext uri="{9D8B030D-6E8A-4147-A177-3AD203B41FA5}">
                      <a16:colId xmlns:a16="http://schemas.microsoft.com/office/drawing/2014/main" val="20001"/>
                    </a:ext>
                  </a:extLst>
                </a:gridCol>
                <a:gridCol w="4811431">
                  <a:extLst>
                    <a:ext uri="{9D8B030D-6E8A-4147-A177-3AD203B41FA5}">
                      <a16:colId xmlns:a16="http://schemas.microsoft.com/office/drawing/2014/main" val="20002"/>
                    </a:ext>
                  </a:extLst>
                </a:gridCol>
                <a:gridCol w="1824719">
                  <a:extLst>
                    <a:ext uri="{9D8B030D-6E8A-4147-A177-3AD203B41FA5}">
                      <a16:colId xmlns:a16="http://schemas.microsoft.com/office/drawing/2014/main" val="3219614300"/>
                    </a:ext>
                  </a:extLst>
                </a:gridCol>
                <a:gridCol w="1174511">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11-23-569</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1"/>
                  </a:ext>
                </a:extLst>
              </a:tr>
              <a:tr h="0">
                <a:tc>
                  <a:txBody>
                    <a:bodyPr/>
                    <a:lstStyle/>
                    <a:p>
                      <a:r>
                        <a:rPr lang="en-US" sz="1400" kern="1200" dirty="0">
                          <a:solidFill>
                            <a:schemeClr val="dk1"/>
                          </a:solidFill>
                          <a:latin typeface="+mn-lt"/>
                          <a:ea typeface="+mn-ea"/>
                          <a:cs typeface="+mn-cs"/>
                        </a:rPr>
                        <a:t>11-23-887</a:t>
                      </a:r>
                    </a:p>
                  </a:txBody>
                  <a:tcPr marT="45712" marB="45712"/>
                </a:tc>
                <a:tc>
                  <a:txBody>
                    <a:bodyPr/>
                    <a:lstStyle/>
                    <a:p>
                      <a:r>
                        <a:rPr lang="en-US" sz="1400" kern="1200" dirty="0">
                          <a:solidFill>
                            <a:schemeClr val="dk1"/>
                          </a:solidFill>
                          <a:latin typeface="+mn-lt"/>
                          <a:ea typeface="+mn-ea"/>
                          <a:cs typeface="+mn-cs"/>
                        </a:rPr>
                        <a:t>Yanjun Sun</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Trigger frame format for TB Ranging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Amendment text</a:t>
                      </a:r>
                    </a:p>
                  </a:txBody>
                  <a:tcPr marT="45712" marB="45712"/>
                </a:tc>
                <a:tc>
                  <a:txBody>
                    <a:bodyPr/>
                    <a:lstStyle/>
                    <a:p>
                      <a:r>
                        <a:rPr lang="en-US" sz="1400" dirty="0"/>
                        <a:t>As time permits</a:t>
                      </a:r>
                    </a:p>
                  </a:txBody>
                  <a:tcPr marT="45712" marB="45712"/>
                </a:tc>
                <a:extLst>
                  <a:ext uri="{0D108BD9-81ED-4DB2-BD59-A6C34878D82A}">
                    <a16:rowId xmlns:a16="http://schemas.microsoft.com/office/drawing/2014/main" val="10002"/>
                  </a:ext>
                </a:extLst>
              </a:tr>
              <a:tr h="0">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9"/>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868341811"/>
                  </a:ext>
                </a:extLst>
              </a:tr>
              <a:tr h="0">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extLst>
                  <a:ext uri="{0D108BD9-81ED-4DB2-BD59-A6C34878D82A}">
                    <a16:rowId xmlns:a16="http://schemas.microsoft.com/office/drawing/2014/main" val="1142323225"/>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621250036"/>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281966889"/>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40870905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2584876864"/>
                  </a:ext>
                </a:extLst>
              </a:tr>
            </a:tbl>
          </a:graphicData>
        </a:graphic>
      </p:graphicFrame>
    </p:spTree>
    <p:extLst>
      <p:ext uri="{BB962C8B-B14F-4D97-AF65-F5344CB8AC3E}">
        <p14:creationId xmlns:p14="http://schemas.microsoft.com/office/powerpoint/2010/main" val="2003109545"/>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76</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1976725893"/>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a:solidFill>
                  <a:schemeClr val="tx2"/>
                </a:solidFill>
              </a:rPr>
              <a:t>Adjourn</a:t>
            </a:r>
            <a:endParaRPr lang="en-US" sz="6000" dirty="0">
              <a:solidFill>
                <a:schemeClr val="tx2"/>
              </a:solidFill>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24325378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dirty="0"/>
          </a:p>
        </p:txBody>
      </p:sp>
      <p:sp>
        <p:nvSpPr>
          <p:cNvPr id="3" name="Content Placeholder 2"/>
          <p:cNvSpPr>
            <a:spLocks noGrp="1"/>
          </p:cNvSpPr>
          <p:nvPr>
            <p:ph idx="1"/>
          </p:nvPr>
        </p:nvSpPr>
        <p:spPr>
          <a:xfrm>
            <a:off x="551384" y="1340768"/>
            <a:ext cx="11233248" cy="4753647"/>
          </a:xfrm>
        </p:spPr>
        <p:txBody>
          <a:bodyPr/>
          <a:lstStyle/>
          <a:p>
            <a:pPr marL="0" lvl="0" indent="0" defTabSz="914400" eaLnBrk="0" hangingPunct="0">
              <a:lnSpc>
                <a:spcPct val="80000"/>
              </a:lnSpc>
              <a:spcBef>
                <a:spcPct val="20000"/>
              </a:spcBef>
              <a:spcAft>
                <a:spcPct val="30000"/>
              </a:spcAft>
              <a:buClr>
                <a:srgbClr val="CC3300"/>
              </a:buClr>
              <a:buSzPct val="50000"/>
            </a:pPr>
            <a:r>
              <a:rPr lang="en-US" altLang="en-US" sz="1800" dirty="0">
                <a:latin typeface="Calibri" panose="020F0502020204030204" pitchFamily="34" charset="0"/>
                <a:cs typeface="Calibri" panose="020F0502020204030204" pitchFamily="34" charset="0"/>
              </a:rPr>
              <a:t>The IEEE-SA strongly recommends that at each WG meeting the chair or a designee:</a:t>
            </a:r>
            <a:endParaRPr lang="en-US" altLang="en-US" sz="1800" b="0"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defTabSz="914400" eaLnBrk="0" hangingPunct="0">
              <a:lnSpc>
                <a:spcPct val="2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defTabSz="914400" eaLnBrk="0" hangingPunct="0">
              <a:lnSpc>
                <a:spcPct val="80000"/>
              </a:lnSpc>
              <a:spcBef>
                <a:spcPct val="20000"/>
              </a:spcBef>
              <a:buClr>
                <a:srgbClr val="CC3300"/>
              </a:buClr>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defTabSz="914400" eaLnBrk="0" hangingPunct="0">
              <a:lnSpc>
                <a:spcPct val="80000"/>
              </a:lnSpc>
              <a:spcBef>
                <a:spcPct val="5000"/>
              </a:spcBef>
              <a:buClr>
                <a:srgbClr val="CC3300"/>
              </a:buClr>
              <a:buSzPct val="50000"/>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50000"/>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12375309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914401" y="2052091"/>
            <a:ext cx="10361084" cy="4113213"/>
          </a:xfrm>
        </p:spPr>
        <p:txBody>
          <a:bodyPr/>
          <a:lstStyle/>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defTabSz="914400" eaLnBrk="0" hangingPunct="0">
              <a:spcBef>
                <a:spcPct val="20000"/>
              </a:spcBef>
              <a:buClr>
                <a:srgbClr val="CC3300"/>
              </a:buClr>
              <a:buSzPct val="50000"/>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2024</a:t>
            </a:r>
            <a:endParaRPr lang="en-GB" dirty="0"/>
          </a:p>
        </p:txBody>
      </p:sp>
      <p:sp>
        <p:nvSpPr>
          <p:cNvPr id="7" name="Text Box 1028">
            <a:extLst>
              <a:ext uri="{FF2B5EF4-FFF2-40B4-BE49-F238E27FC236}">
                <a16:creationId xmlns:a16="http://schemas.microsoft.com/office/drawing/2014/main" id="{7AA2D575-91B0-4E34-8C3F-8540C2FF2D4B}"/>
              </a:ext>
            </a:extLst>
          </p:cNvPr>
          <p:cNvSpPr txBox="1">
            <a:spLocks noChangeArrowheads="1"/>
          </p:cNvSpPr>
          <p:nvPr/>
        </p:nvSpPr>
        <p:spPr bwMode="auto">
          <a:xfrm>
            <a:off x="10560496" y="5954713"/>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3972933485"/>
      </p:ext>
    </p:extLst>
  </p:cSld>
  <p:clrMapOvr>
    <a:masterClrMapping/>
  </p:clrMapOvr>
</p:sld>
</file>

<file path=ppt/theme/theme1.xml><?xml version="1.0" encoding="utf-8"?>
<a:theme xmlns:a="http://schemas.openxmlformats.org/drawingml/2006/main" name="Office Theme">
  <a:themeElements>
    <a:clrScheme name="Custom 6">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5959FE"/>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46c98d88-e344-4ed4-8496-4ed7712e255d}" enabled="0" method="" siteId="{46c98d88-e344-4ed4-8496-4ed7712e255d}" removed="1"/>
</clbl:labelList>
</file>

<file path=docProps/app.xml><?xml version="1.0" encoding="utf-8"?>
<Properties xmlns="http://schemas.openxmlformats.org/officeDocument/2006/extended-properties" xmlns:vt="http://schemas.openxmlformats.org/officeDocument/2006/docPropsVTypes">
  <Template>802-11-Submission-16-9</Template>
  <TotalTime>149748</TotalTime>
  <Words>6573</Words>
  <Application>Microsoft Office PowerPoint</Application>
  <PresentationFormat>Widescreen</PresentationFormat>
  <Paragraphs>1136</Paragraphs>
  <Slides>77</Slides>
  <Notes>19</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77</vt:i4>
      </vt:variant>
    </vt:vector>
  </HeadingPairs>
  <TitlesOfParts>
    <vt:vector size="87" baseType="lpstr">
      <vt:lpstr>Arial</vt:lpstr>
      <vt:lpstr>Arial Unicode MS</vt:lpstr>
      <vt:lpstr>Calibri</vt:lpstr>
      <vt:lpstr>DejaVu Sans</vt:lpstr>
      <vt:lpstr>Monotype Sorts</vt:lpstr>
      <vt:lpstr>Montserrat</vt:lpstr>
      <vt:lpstr>Times</vt:lpstr>
      <vt:lpstr>Times New Roman</vt:lpstr>
      <vt:lpstr>Office Theme</vt:lpstr>
      <vt:lpstr>Document</vt:lpstr>
      <vt:lpstr>TGbk Next Generation Positioning  Agenda for the March Plenary Meeting and  the Following Telecons</vt:lpstr>
      <vt:lpstr>IEEE 802.11 Task Group BK 320MHz Positioning</vt:lpstr>
      <vt:lpstr>Task Group BK Leadership 320MHz Positioning</vt:lpstr>
      <vt:lpstr>Abstract</vt:lpstr>
      <vt:lpstr>Logistics</vt:lpstr>
      <vt:lpstr>Logistics</vt:lpstr>
      <vt:lpstr>Patent Policy</vt:lpstr>
      <vt:lpstr>Instructions for the WG Chair</vt:lpstr>
      <vt:lpstr>Participants have a duty to inform the IEEE</vt:lpstr>
      <vt:lpstr>Ways to inform IEEE</vt:lpstr>
      <vt:lpstr>Other guidelines for IEEE WG meetings</vt:lpstr>
      <vt:lpstr>Patent-related information</vt:lpstr>
      <vt:lpstr>Instructions for Chairs of  standards development activities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IEEE SA Policy Documents</vt:lpstr>
      <vt:lpstr>IEEE SA Rules Documents</vt:lpstr>
      <vt:lpstr>IEEE 802 Ground Rules</vt:lpstr>
      <vt:lpstr>IEEE 802 Rules Documents </vt:lpstr>
      <vt:lpstr>March IEEE  802.11 Plenary Meeting Week Agenda</vt:lpstr>
      <vt:lpstr>Submission List for the week (1)</vt:lpstr>
      <vt:lpstr>Submission List for the week (2)</vt:lpstr>
      <vt:lpstr>March IEEE Meeting –  March 11th PM1 </vt:lpstr>
      <vt:lpstr>Submission List for the March 11th meeting</vt:lpstr>
      <vt:lpstr>Consider Motions</vt:lpstr>
      <vt:lpstr>LB 279 Status</vt:lpstr>
      <vt:lpstr>LB279 Status</vt:lpstr>
      <vt:lpstr>Review Submissions</vt:lpstr>
      <vt:lpstr>PowerPoint Presentation</vt:lpstr>
      <vt:lpstr>March IEEE Meeting –  March 12th PM1 </vt:lpstr>
      <vt:lpstr>Submission List for the March 12th</vt:lpstr>
      <vt:lpstr>Consider telecon minutes </vt:lpstr>
      <vt:lpstr>Review Submissions</vt:lpstr>
      <vt:lpstr>PowerPoint Presentation</vt:lpstr>
      <vt:lpstr>March IEEE Meeting –  March 13th PM2</vt:lpstr>
      <vt:lpstr>Submission List for the March 13th PM2 meeting</vt:lpstr>
      <vt:lpstr>AOB</vt:lpstr>
      <vt:lpstr>PowerPoint Presentation</vt:lpstr>
      <vt:lpstr>March IEEE Meeting –  March 14th AM2</vt:lpstr>
      <vt:lpstr>Submission List for the March 14th AM2</vt:lpstr>
      <vt:lpstr>Review Submissions</vt:lpstr>
      <vt:lpstr>PowerPoint Presentation</vt:lpstr>
      <vt:lpstr>PowerPoint Presentation</vt:lpstr>
      <vt:lpstr>March IEEE Meeting –  March 14th PM1</vt:lpstr>
      <vt:lpstr>Submission List for the March 14th PM1</vt:lpstr>
      <vt:lpstr>Review Submissions</vt:lpstr>
      <vt:lpstr>TGbk Projected Timeline (previously)</vt:lpstr>
      <vt:lpstr>TGbk Projected Timeline (update)</vt:lpstr>
      <vt:lpstr>Scheduled TGbk telecons</vt:lpstr>
      <vt:lpstr>PowerPoint Presentation</vt:lpstr>
      <vt:lpstr>PowerPoint Presentation</vt:lpstr>
      <vt:lpstr>March 26th Telecon</vt:lpstr>
      <vt:lpstr>Submission List for the March 5th Telecon</vt:lpstr>
      <vt:lpstr>Review Submissions</vt:lpstr>
      <vt:lpstr>Submission pipeline</vt:lpstr>
      <vt:lpstr>Scheduled TGbk telecons</vt:lpstr>
      <vt:lpstr>PowerPoint Presentation</vt:lpstr>
      <vt:lpstr>PowerPoint Presentation</vt:lpstr>
      <vt:lpstr>Identify topics for draft completion</vt:lpstr>
      <vt:lpstr>Backup</vt:lpstr>
      <vt:lpstr>Motion to adopt text</vt:lpstr>
      <vt:lpstr>Approval of previous meeting minutes</vt:lpstr>
      <vt:lpstr>Approval of previous meeting minutes</vt:lpstr>
      <vt:lpstr>Approval of previous meeting minutes</vt:lpstr>
      <vt:lpstr>Approval of previous meeting minutes</vt:lpstr>
      <vt:lpstr>Comment Resolution from Ad Hoc and Telecon</vt:lpstr>
      <vt:lpstr>802.11 Template Instructions 2/4</vt:lpstr>
      <vt:lpstr>802.11 Template Instructions 3/4</vt:lpstr>
      <vt:lpstr>802.11 Template Instructions 4/4 Recommendations</vt:lpstr>
      <vt:lpstr>PowerPoint Presentation</vt:lpstr>
      <vt:lpstr>TGbk Telecon – June 20th</vt:lpstr>
      <vt:lpstr>Submission List for the June 20th meeting</vt:lpstr>
      <vt:lpstr>Review Submissions</vt:lpstr>
      <vt:lpstr>PowerPoint Presentation</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CTPClassification=CTP_NT</cp:keywords>
  <cp:lastModifiedBy>Segev, Jonathan</cp:lastModifiedBy>
  <cp:revision>761</cp:revision>
  <cp:lastPrinted>1601-01-01T00:00:00Z</cp:lastPrinted>
  <dcterms:created xsi:type="dcterms:W3CDTF">2018-08-06T10:28:59Z</dcterms:created>
  <dcterms:modified xsi:type="dcterms:W3CDTF">2024-03-14T20:32:00Z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e0fefc8e-efe4-41e0-baf1-140a4ea19220</vt:lpwstr>
  </property>
  <property fmtid="{D5CDD505-2E9C-101B-9397-08002B2CF9AE}" pid="3" name="CTP_TimeStamp">
    <vt:lpwstr>2020-08-21 00:51:45Z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