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371" r:id="rId18"/>
    <p:sldId id="897" r:id="rId19"/>
    <p:sldId id="1377" r:id="rId20"/>
    <p:sldId id="1369" r:id="rId21"/>
    <p:sldId id="1163" r:id="rId22"/>
    <p:sldId id="1164" r:id="rId23"/>
    <p:sldId id="1370" r:id="rId24"/>
    <p:sldId id="1024"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29</c:v>
                </c:pt>
                <c:pt idx="1">
                  <c:v>2</c:v>
                </c:pt>
                <c:pt idx="2">
                  <c:v>23</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589562784"/>
        <c:axId val="589561696"/>
      </c:barChart>
      <c:catAx>
        <c:axId val="5895627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89561696"/>
        <c:crosses val="autoZero"/>
        <c:auto val="1"/>
        <c:lblAlgn val="ctr"/>
        <c:lblOffset val="100"/>
        <c:noMultiLvlLbl val="0"/>
      </c:catAx>
      <c:valAx>
        <c:axId val="5895616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895627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802.11-24/0204r1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January teleconference part 2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2024-01-25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550811767"/>
              </p:ext>
            </p:extLst>
          </p:nvPr>
        </p:nvGraphicFramePr>
        <p:xfrm>
          <a:off x="3429000" y="1600200"/>
          <a:ext cx="8305801" cy="25421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lgn="l">
                        <a:spcAft>
                          <a:spcPts val="0"/>
                        </a:spcAft>
                      </a:pPr>
                      <a:r>
                        <a:rPr lang="en-US" altLang="zh-CN" sz="1200" kern="1200" dirty="0">
                          <a:solidFill>
                            <a:schemeClr val="tx1"/>
                          </a:solidFill>
                          <a:latin typeface="+mn-lt"/>
                          <a:ea typeface="+mn-ea"/>
                          <a:cs typeface="+mn-cs"/>
                        </a:rPr>
                        <a:t>24/0193</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a:solidFill>
                            <a:schemeClr val="tx1"/>
                          </a:solidFill>
                          <a:latin typeface="+mn-lt"/>
                          <a:ea typeface="+mn-ea"/>
                          <a:cs typeface="+mn-cs"/>
                        </a:rPr>
                        <a:t>Chaoming Luo (OPPO) </a:t>
                      </a:r>
                      <a:endParaRPr lang="pt-BR" alt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a:solidFill>
                            <a:schemeClr val="tx1"/>
                          </a:solidFill>
                          <a:latin typeface="+mn-lt"/>
                          <a:ea typeface="+mn-ea"/>
                          <a:cs typeface="+mn-cs"/>
                        </a:rPr>
                        <a:t>lb281-ost-part-1</a:t>
                      </a:r>
                    </a:p>
                  </a:txBody>
                  <a:tcPr marL="36195" marR="36195" marT="17780" marB="17780" anchor="ctr"/>
                </a:tc>
                <a:tc>
                  <a:txBody>
                    <a:bodyPr/>
                    <a:lstStyle/>
                    <a:p>
                      <a:pPr algn="l">
                        <a:spcAft>
                          <a:spcPts val="0"/>
                        </a:spcAft>
                      </a:pPr>
                      <a:r>
                        <a:rPr lang="en-US" altLang="zh-CN" sz="1200" kern="1200" dirty="0">
                          <a:solidFill>
                            <a:schemeClr val="tx1"/>
                          </a:solidFill>
                          <a:latin typeface="+mn-lt"/>
                          <a:ea typeface="+mn-ea"/>
                          <a:cs typeface="+mn-cs"/>
                        </a:rPr>
                        <a:t>30 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24/0196 </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Chaoming Luo (OPPO) </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lb281-ost-part-2</a:t>
                      </a: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0"/>
                  </a:ext>
                </a:extLst>
              </a:tr>
              <a:tr h="728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24/0203</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Ning Gao (OPPO) </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LB281-DMG-CID-4099</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tx1"/>
                          </a:solidFill>
                          <a:latin typeface="+mn-lt"/>
                          <a:ea typeface="+mn-ea"/>
                          <a:cs typeface="+mn-cs"/>
                        </a:rPr>
                        <a:t>20 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24/0192 </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chemeClr val="tx1"/>
                          </a:solidFill>
                          <a:latin typeface="+mn-lt"/>
                          <a:ea typeface="+mn-ea"/>
                          <a:cs typeface="+mn-cs"/>
                        </a:rPr>
                        <a:t>Xiandong</a:t>
                      </a:r>
                      <a:r>
                        <a:rPr lang="en-US" altLang="zh-CN" sz="1200" kern="1200" dirty="0">
                          <a:solidFill>
                            <a:schemeClr val="tx1"/>
                          </a:solidFill>
                          <a:latin typeface="+mn-lt"/>
                          <a:ea typeface="+mn-ea"/>
                          <a:cs typeface="+mn-cs"/>
                        </a:rPr>
                        <a:t> Dong (Xiaomi)</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chemeClr val="tx1"/>
                          </a:solidFill>
                          <a:latin typeface="+mn-lt"/>
                          <a:ea typeface="+mn-ea"/>
                          <a:cs typeface="+mn-cs"/>
                        </a:rPr>
                        <a:t>cr</a:t>
                      </a:r>
                      <a:r>
                        <a:rPr lang="en-US" altLang="zh-CN" sz="1200" kern="1200" dirty="0">
                          <a:solidFill>
                            <a:schemeClr val="tx1"/>
                          </a:solidFill>
                          <a:latin typeface="+mn-lt"/>
                          <a:ea typeface="+mn-ea"/>
                          <a:cs typeface="+mn-cs"/>
                        </a:rPr>
                        <a:t>-for-SBP-part -in-LB-281</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69888506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24/0195</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Rui Du (Huawei)</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 comment resolutions for OST</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24/0137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LB281 comment resolutions for Exchange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24/0190</a:t>
                      </a:r>
                      <a:endParaRPr lang="zh-CN" altLang="en-US" sz="1200" kern="1200" dirty="0">
                        <a:solidFill>
                          <a:schemeClr val="tx1"/>
                        </a:solidFill>
                        <a:latin typeface="+mn-lt"/>
                        <a:ea typeface="+mn-ea"/>
                        <a:cs typeface="+mn-cs"/>
                      </a:endParaRPr>
                    </a:p>
                  </a:txBody>
                  <a:tcPr marL="36000" marR="36000" marT="17901" marB="17901" anchor="ctr"/>
                </a:tc>
                <a:tc>
                  <a:txBody>
                    <a:bodyPr/>
                    <a:lstStyle/>
                    <a:p>
                      <a:pPr algn="l"/>
                      <a:r>
                        <a:rPr lang="en-US" sz="1200" kern="1200" dirty="0">
                          <a:solidFill>
                            <a:schemeClr val="tx1"/>
                          </a:solidFill>
                          <a:latin typeface="+mn-lt"/>
                          <a:ea typeface="+mn-ea"/>
                          <a:cs typeface="+mn-cs"/>
                        </a:rPr>
                        <a:t>Alecsander Eitan (Qualcomm)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lb281-dmg-cid-set1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24/0191</a:t>
                      </a:r>
                      <a:endParaRPr lang="zh-CN" altLang="en-US" sz="1200" kern="1200" dirty="0">
                        <a:solidFill>
                          <a:schemeClr val="tx1"/>
                        </a:solidFill>
                        <a:latin typeface="+mn-lt"/>
                        <a:ea typeface="+mn-ea"/>
                        <a:cs typeface="+mn-cs"/>
                      </a:endParaRPr>
                    </a:p>
                  </a:txBody>
                  <a:tcPr marL="36000" marR="36000" marT="17901" marB="17901" anchor="ctr"/>
                </a:tc>
                <a:tc>
                  <a:txBody>
                    <a:bodyPr/>
                    <a:lstStyle/>
                    <a:p>
                      <a:pPr algn="l"/>
                      <a:r>
                        <a:rPr lang="en-US" sz="1200" kern="1200" dirty="0">
                          <a:solidFill>
                            <a:schemeClr val="tx1"/>
                          </a:solidFill>
                          <a:latin typeface="+mn-lt"/>
                          <a:ea typeface="+mn-ea"/>
                          <a:cs typeface="+mn-cs"/>
                        </a:rPr>
                        <a:t>Alecsander Eitan (Qualcomm)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lb281-dmg-cid-4117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10 mins</a:t>
                      </a:r>
                    </a:p>
                  </a:txBody>
                  <a:tcPr marL="36000" marR="36000" marT="17901" marB="17901" anchor="ctr"/>
                </a:tc>
                <a:extLst>
                  <a:ext uri="{0D108BD9-81ED-4DB2-BD59-A6C34878D82A}">
                    <a16:rowId xmlns:a16="http://schemas.microsoft.com/office/drawing/2014/main"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631310901"/>
                  </a:ext>
                </a:extLst>
              </a:tr>
            </a:tbl>
          </a:graphicData>
        </a:graphic>
      </p:graphicFrame>
    </p:spTree>
    <p:extLst>
      <p:ext uri="{BB962C8B-B14F-4D97-AF65-F5344CB8AC3E}">
        <p14:creationId xmlns:p14="http://schemas.microsoft.com/office/powerpoint/2010/main" val="2035261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62116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73276104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985569538"/>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59872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a:solidFill>
                  <a:srgbClr val="FF0000"/>
                </a:solidFill>
              </a:rPr>
              <a:t>17.53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54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5" name="表格 4"/>
          <p:cNvGraphicFramePr>
            <a:graphicFrameLocks noGrp="1"/>
          </p:cNvGraphicFramePr>
          <p:nvPr>
            <p:extLst>
              <p:ext uri="{D42A27DB-BD31-4B8C-83A1-F6EECF244321}">
                <p14:modId xmlns:p14="http://schemas.microsoft.com/office/powerpoint/2010/main" val="389427035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val="20000"/>
                    </a:ext>
                  </a:extLst>
                </a:gridCol>
                <a:gridCol w="778534">
                  <a:extLst>
                    <a:ext uri="{9D8B030D-6E8A-4147-A177-3AD203B41FA5}">
                      <a16:colId xmlns:a16="http://schemas.microsoft.com/office/drawing/2014/main" val="20001"/>
                    </a:ext>
                  </a:extLst>
                </a:gridCol>
                <a:gridCol w="1324874">
                  <a:extLst>
                    <a:ext uri="{9D8B030D-6E8A-4147-A177-3AD203B41FA5}">
                      <a16:colId xmlns:a16="http://schemas.microsoft.com/office/drawing/2014/main" val="20002"/>
                    </a:ext>
                  </a:extLst>
                </a:gridCol>
                <a:gridCol w="778534">
                  <a:extLst>
                    <a:ext uri="{9D8B030D-6E8A-4147-A177-3AD203B41FA5}">
                      <a16:colId xmlns:a16="http://schemas.microsoft.com/office/drawing/2014/main" val="20003"/>
                    </a:ext>
                  </a:extLst>
                </a:gridCol>
                <a:gridCol w="682925">
                  <a:extLst>
                    <a:ext uri="{9D8B030D-6E8A-4147-A177-3AD203B41FA5}">
                      <a16:colId xmlns:a16="http://schemas.microsoft.com/office/drawing/2014/main" val="20004"/>
                    </a:ext>
                  </a:extLst>
                </a:gridCol>
                <a:gridCol w="682925">
                  <a:extLst>
                    <a:ext uri="{9D8B030D-6E8A-4147-A177-3AD203B41FA5}">
                      <a16:colId xmlns:a16="http://schemas.microsoft.com/office/drawing/2014/main" val="20005"/>
                    </a:ext>
                  </a:extLst>
                </a:gridCol>
                <a:gridCol w="764876">
                  <a:extLst>
                    <a:ext uri="{9D8B030D-6E8A-4147-A177-3AD203B41FA5}">
                      <a16:colId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259044993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563686986"/>
              </p:ext>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a16="http://schemas.microsoft.com/office/drawing/2014/main" val="20000"/>
                    </a:ext>
                  </a:extLst>
                </a:gridCol>
                <a:gridCol w="826852">
                  <a:extLst>
                    <a:ext uri="{9D8B030D-6E8A-4147-A177-3AD203B41FA5}">
                      <a16:colId xmlns:a16="http://schemas.microsoft.com/office/drawing/2014/main" val="20001"/>
                    </a:ext>
                  </a:extLst>
                </a:gridCol>
                <a:gridCol w="1736386">
                  <a:extLst>
                    <a:ext uri="{9D8B030D-6E8A-4147-A177-3AD203B41FA5}">
                      <a16:colId xmlns:a16="http://schemas.microsoft.com/office/drawing/2014/main" val="20002"/>
                    </a:ext>
                  </a:extLst>
                </a:gridCol>
                <a:gridCol w="1074905">
                  <a:extLst>
                    <a:ext uri="{9D8B030D-6E8A-4147-A177-3AD203B41FA5}">
                      <a16:colId xmlns:a16="http://schemas.microsoft.com/office/drawing/2014/main" val="20003"/>
                    </a:ext>
                  </a:extLst>
                </a:gridCol>
                <a:gridCol w="1147865">
                  <a:extLst>
                    <a:ext uri="{9D8B030D-6E8A-4147-A177-3AD203B41FA5}">
                      <a16:colId xmlns:a16="http://schemas.microsoft.com/office/drawing/2014/main" val="20004"/>
                    </a:ext>
                  </a:extLst>
                </a:gridCol>
                <a:gridCol w="1828801">
                  <a:extLst>
                    <a:ext uri="{9D8B030D-6E8A-4147-A177-3AD203B41FA5}">
                      <a16:colId xmlns:a16="http://schemas.microsoft.com/office/drawing/2014/main"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146498</TotalTime>
  <Words>2840</Words>
  <Application>Microsoft Office PowerPoint</Application>
  <PresentationFormat>宽屏</PresentationFormat>
  <Paragraphs>413</Paragraphs>
  <Slides>24</Slides>
  <Notes>24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24</vt:i4>
      </vt:variant>
    </vt:vector>
  </HeadingPairs>
  <TitlesOfParts>
    <vt:vector size="36"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teleconference part 2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D3.0 CR Status</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421</cp:revision>
  <cp:lastPrinted>2014-11-04T15:04:57Z</cp:lastPrinted>
  <dcterms:created xsi:type="dcterms:W3CDTF">2007-04-17T18:10:23Z</dcterms:created>
  <dcterms:modified xsi:type="dcterms:W3CDTF">2024-01-26T02:42:44Z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