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7" r:id="rId4"/>
    <p:sldId id="265" r:id="rId5"/>
    <p:sldId id="266" r:id="rId6"/>
    <p:sldId id="269" r:id="rId7"/>
    <p:sldId id="280" r:id="rId8"/>
    <p:sldId id="278" r:id="rId9"/>
    <p:sldId id="279" r:id="rId10"/>
    <p:sldId id="26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509" autoAdjust="0"/>
    <p:restoredTop sz="94660"/>
  </p:normalViewPr>
  <p:slideViewPr>
    <p:cSldViewPr>
      <p:cViewPr varScale="1">
        <p:scale>
          <a:sx n="81" d="100"/>
          <a:sy n="81" d="100"/>
        </p:scale>
        <p:origin x="282" y="45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3120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24/03/10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Montemuro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Michael Montemuro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Montemuro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Montemuro (Huawei)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Michael Montemuro (Huawei)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Montemuro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Montemuro (Huawei)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Montemuro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Montemuro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Michael Montemuro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802.11-24/0181r1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E20806D-79D6-C81F-57BA-96F0121C6C23}"/>
              </a:ext>
            </a:extLst>
          </p:cNvPr>
          <p:cNvSpPr txBox="1">
            <a:spLocks/>
          </p:cNvSpPr>
          <p:nvPr userDrawn="1"/>
        </p:nvSpPr>
        <p:spPr bwMode="auto">
          <a:xfrm>
            <a:off x="912285" y="308758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March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wmf"/><Relationship Id="rId4" Type="http://schemas.openxmlformats.org/officeDocument/2006/relationships/package" Target="../embeddings/Microsoft_Excel_Worksheet1.xlsx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P802.11bh Report to EC on Conditional Approval to SA Ballot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2024-03-12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7340501"/>
              </p:ext>
            </p:extLst>
          </p:nvPr>
        </p:nvGraphicFramePr>
        <p:xfrm>
          <a:off x="1116013" y="2852738"/>
          <a:ext cx="10213975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21810" progId="Word.Document.8">
                  <p:embed/>
                </p:oleObj>
              </mc:Choice>
              <mc:Fallback>
                <p:oleObj name="Document" r:id="rId3" imgW="10439485" imgH="252181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2852738"/>
                        <a:ext cx="10213975" cy="2460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conditional approval to send P80211TGbh to SA Ballot.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was approved during the interim session of the 802.11 working group on 15 March 2024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Passed in the Working Group:  ?? – Yes; ?? – No; ?? – Abstain.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E0662-342D-0047-B893-C7F52E87D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0BB9F-DF7D-7B4D-B27C-54DBD5030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72816"/>
            <a:ext cx="1094223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80211TGbh completed one comment collection and 3 WG Letter Ballots.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ballot results on Draft 3.0 achieved &gt; 75% needed for an approved draft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667 comments were received on drafts 1.0, 2.0 and 3.0.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9993B-0BD8-FE40-998A-4BA4FD5481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232E9E-83C1-C841-BA21-16700F554E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</p:spTree>
    <p:extLst>
      <p:ext uri="{BB962C8B-B14F-4D97-AF65-F5344CB8AC3E}">
        <p14:creationId xmlns:p14="http://schemas.microsoft.com/office/powerpoint/2010/main" val="2875752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5E7A8-002B-8E43-A24D-CCA02E347C5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ECFE0-2F48-DE41-A09C-D98670D285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73DD9D-4101-AC4C-9CBD-F55B37A9B2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685800"/>
            <a:ext cx="10361613" cy="1065213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802.11 WG Letter Ballot Results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615785"/>
              </p:ext>
            </p:extLst>
          </p:nvPr>
        </p:nvGraphicFramePr>
        <p:xfrm>
          <a:off x="1199456" y="1843370"/>
          <a:ext cx="9914838" cy="335492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2580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July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D1.0</a:t>
                      </a:r>
                    </a:p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527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January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D2.0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527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 February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D3.0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97.7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4984044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Post Ballot Update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99.1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632185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00F1C5D-DA9B-6ADB-0647-1D796074167E}"/>
              </a:ext>
            </a:extLst>
          </p:cNvPr>
          <p:cNvSpPr txBox="1"/>
          <p:nvPr/>
        </p:nvSpPr>
        <p:spPr>
          <a:xfrm>
            <a:off x="1199456" y="5661248"/>
            <a:ext cx="102138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Five voters changed to yes, post-ballot: Liwen Chu, Mark Hamilton, James Yee, Yongho Seok, Xiangxin Gu</a:t>
            </a:r>
          </a:p>
        </p:txBody>
      </p:sp>
    </p:spTree>
    <p:extLst>
      <p:ext uri="{BB962C8B-B14F-4D97-AF65-F5344CB8AC3E}">
        <p14:creationId xmlns:p14="http://schemas.microsoft.com/office/powerpoint/2010/main" val="2353208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842A8-B690-E941-A8D1-30EF0D476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802.11 WG Letter Ballot Comments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579922-A0BE-A942-89EB-221739D509E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5E95E4-ECC2-414A-9B7D-C93C188BF6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3941678"/>
              </p:ext>
            </p:extLst>
          </p:nvPr>
        </p:nvGraphicFramePr>
        <p:xfrm>
          <a:off x="1069178" y="2138063"/>
          <a:ext cx="10153128" cy="293590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720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74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448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85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101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July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D1.0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294 (181 T, 96 E, 17 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101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January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D2.0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284 (141 T, 135 E, 8 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101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 February 2024</a:t>
                      </a:r>
                    </a:p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D3.0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89 (38 T, 51 E, 0 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66545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597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631F7-3AD8-C648-BFEB-0F0B60AEF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432" y="692696"/>
            <a:ext cx="10361084" cy="1065213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by commenter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FAC0A-2CEA-694D-841A-2D06A37FC7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A89637-2E6F-3E47-8452-3FF43D6C15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19F640A-C450-BA4C-A682-B926FDAAD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411938"/>
              </p:ext>
            </p:extLst>
          </p:nvPr>
        </p:nvGraphicFramePr>
        <p:xfrm>
          <a:off x="1847528" y="1966496"/>
          <a:ext cx="7776865" cy="225459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27377">
                  <a:extLst>
                    <a:ext uri="{9D8B030D-6E8A-4147-A177-3AD203B41FA5}">
                      <a16:colId xmlns:a16="http://schemas.microsoft.com/office/drawing/2014/main" val="310604816"/>
                    </a:ext>
                  </a:extLst>
                </a:gridCol>
                <a:gridCol w="1427247">
                  <a:extLst>
                    <a:ext uri="{9D8B030D-6E8A-4147-A177-3AD203B41FA5}">
                      <a16:colId xmlns:a16="http://schemas.microsoft.com/office/drawing/2014/main" val="2765377680"/>
                    </a:ext>
                  </a:extLst>
                </a:gridCol>
                <a:gridCol w="1427247">
                  <a:extLst>
                    <a:ext uri="{9D8B030D-6E8A-4147-A177-3AD203B41FA5}">
                      <a16:colId xmlns:a16="http://schemas.microsoft.com/office/drawing/2014/main" val="838966622"/>
                    </a:ext>
                  </a:extLst>
                </a:gridCol>
                <a:gridCol w="1297497">
                  <a:extLst>
                    <a:ext uri="{9D8B030D-6E8A-4147-A177-3AD203B41FA5}">
                      <a16:colId xmlns:a16="http://schemas.microsoft.com/office/drawing/2014/main" val="3824000588"/>
                    </a:ext>
                  </a:extLst>
                </a:gridCol>
                <a:gridCol w="1297497">
                  <a:extLst>
                    <a:ext uri="{9D8B030D-6E8A-4147-A177-3AD203B41FA5}">
                      <a16:colId xmlns:a16="http://schemas.microsoft.com/office/drawing/2014/main" val="1299444794"/>
                    </a:ext>
                  </a:extLst>
                </a:gridCol>
              </a:tblGrid>
              <a:tr h="66358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Voter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LB274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LB282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LB283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050037"/>
                  </a:ext>
                </a:extLst>
              </a:tr>
              <a:tr h="397753">
                <a:tc>
                  <a:txBody>
                    <a:bodyPr/>
                    <a:lstStyle/>
                    <a:p>
                      <a:pPr algn="l" fontAlgn="b">
                        <a:lnSpc>
                          <a:spcPct val="50000"/>
                        </a:lnSpc>
                      </a:pPr>
                      <a:r>
                        <a:rPr lang="en-CA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Daniel Harkins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20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2000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78781917"/>
                  </a:ext>
                </a:extLst>
              </a:tr>
              <a:tr h="397753">
                <a:tc>
                  <a:txBody>
                    <a:bodyPr/>
                    <a:lstStyle/>
                    <a:p>
                      <a:pPr algn="l" fontAlgn="b">
                        <a:lnSpc>
                          <a:spcPct val="50000"/>
                        </a:lnSpc>
                      </a:pPr>
                      <a:r>
                        <a:rPr lang="en-CA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Henry </a:t>
                      </a:r>
                      <a:r>
                        <a:rPr lang="en-CA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Ptasinksi</a:t>
                      </a:r>
                      <a:endParaRPr lang="en-C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63602925"/>
                  </a:ext>
                </a:extLst>
              </a:tr>
              <a:tr h="397753">
                <a:tc>
                  <a:txBody>
                    <a:bodyPr/>
                    <a:lstStyle/>
                    <a:p>
                      <a:pPr algn="l" fontAlgn="b">
                        <a:lnSpc>
                          <a:spcPct val="50000"/>
                        </a:lnSpc>
                      </a:pPr>
                      <a:r>
                        <a:rPr lang="en-CA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Rison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20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2000" dirty="0"/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2413324"/>
                  </a:ext>
                </a:extLst>
              </a:tr>
              <a:tr h="397753">
                <a:tc>
                  <a:txBody>
                    <a:bodyPr/>
                    <a:lstStyle/>
                    <a:p>
                      <a:pPr>
                        <a:lnSpc>
                          <a:spcPct val="50000"/>
                        </a:lnSpc>
                      </a:pPr>
                      <a:r>
                        <a:rPr lang="en-US" sz="2000" b="1" dirty="0"/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20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2000" b="1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20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2000" b="1" dirty="0"/>
                        <a:t>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8964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634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– Topics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Daniel Harkins – Provide Device ID at Association (for non-FILS)</a:t>
            </a:r>
          </a:p>
          <a:p>
            <a:r>
              <a:rPr lang="en-US" dirty="0"/>
              <a:t>Mark RISON – Various topics</a:t>
            </a:r>
          </a:p>
          <a:p>
            <a:r>
              <a:rPr lang="en-US" dirty="0"/>
              <a:t>Henry Ptasinski – Terminology: “device identification”</a:t>
            </a:r>
          </a:p>
          <a:p>
            <a:endParaRPr lang="en-US" sz="18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</p:spTree>
    <p:extLst>
      <p:ext uri="{BB962C8B-B14F-4D97-AF65-F5344CB8AC3E}">
        <p14:creationId xmlns:p14="http://schemas.microsoft.com/office/powerpoint/2010/main" val="2081367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55440" y="1981200"/>
            <a:ext cx="5040560" cy="166382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dirty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8077200" y="6475412"/>
            <a:ext cx="327538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/>
              <a:t>Mark Hamilton, Ruckus/CommScope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8</a:t>
            </a:fld>
            <a:endParaRPr lang="en-CA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8C4940D1-DB4D-DC59-EB8A-2E0C57A992B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9242614"/>
              </p:ext>
            </p:extLst>
          </p:nvPr>
        </p:nvGraphicFramePr>
        <p:xfrm>
          <a:off x="5453063" y="3243263"/>
          <a:ext cx="1284287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1283818" imgH="369418" progId="Excel.Sheet.12">
                  <p:embed/>
                </p:oleObj>
              </mc:Choice>
              <mc:Fallback>
                <p:oleObj name="Worksheet" r:id="rId2" imgW="1283818" imgH="369418" progId="Excel.Sheet.1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8C4940D1-DB4D-DC59-EB8A-2E0C57A992B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453063" y="3243263"/>
                        <a:ext cx="1284287" cy="369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88263F8F-25B0-74EE-F93C-797BC9E87F9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67897"/>
              </p:ext>
            </p:extLst>
          </p:nvPr>
        </p:nvGraphicFramePr>
        <p:xfrm>
          <a:off x="6888088" y="2493953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showAsIcon="1" r:id="rId4" imgW="914400" imgH="771480" progId="Excel.Sheet.12">
                  <p:embed/>
                </p:oleObj>
              </mc:Choice>
              <mc:Fallback>
                <p:oleObj name="Worksheet" showAsIcon="1" r:id="rId4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888088" y="2493953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1303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TGbh Timeline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7449403"/>
              </p:ext>
            </p:extLst>
          </p:nvPr>
        </p:nvGraphicFramePr>
        <p:xfrm>
          <a:off x="1631505" y="2002497"/>
          <a:ext cx="8527437" cy="2225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960439">
                  <a:extLst>
                    <a:ext uri="{9D8B030D-6E8A-4147-A177-3AD203B41FA5}">
                      <a16:colId xmlns:a16="http://schemas.microsoft.com/office/drawing/2014/main" val="503046018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571804262"/>
                    </a:ext>
                  </a:extLst>
                </a:gridCol>
                <a:gridCol w="2550774">
                  <a:extLst>
                    <a:ext uri="{9D8B030D-6E8A-4147-A177-3AD203B41FA5}">
                      <a16:colId xmlns:a16="http://schemas.microsoft.com/office/drawing/2014/main" val="2957723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654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Third Recirculation Ballot (D4.0)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March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April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2495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Initial </a:t>
                      </a:r>
                      <a:r>
                        <a:rPr lang="en-US"/>
                        <a:t>SA Ballot (D4.0)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April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Second SA Ballot Recirculation (D5.0)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June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EC approval to </a:t>
                      </a:r>
                      <a:r>
                        <a:rPr lang="en-US" dirty="0" err="1"/>
                        <a:t>RevCom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July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RevCom</a:t>
                      </a:r>
                      <a:r>
                        <a:rPr lang="en-US" dirty="0"/>
                        <a:t> and Standards Board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September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796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9621</TotalTime>
  <Words>586</Words>
  <Application>Microsoft Office PowerPoint</Application>
  <PresentationFormat>Widescreen</PresentationFormat>
  <Paragraphs>177</Paragraphs>
  <Slides>10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Times New Roman</vt:lpstr>
      <vt:lpstr>Office Theme</vt:lpstr>
      <vt:lpstr>Document</vt:lpstr>
      <vt:lpstr>Worksheet</vt:lpstr>
      <vt:lpstr>Microsoft Excel Worksheet</vt:lpstr>
      <vt:lpstr>P802.11bh Report to EC on Conditional Approval to SA Ballot</vt:lpstr>
      <vt:lpstr>Introduction</vt:lpstr>
      <vt:lpstr>Status Summary</vt:lpstr>
      <vt:lpstr>802.11 WG Letter Ballot Results</vt:lpstr>
      <vt:lpstr>802.11 WG Letter Ballot Comments</vt:lpstr>
      <vt:lpstr>Unsatisfied Technical comments by commenter</vt:lpstr>
      <vt:lpstr>Unsatisfied Technical Comments – Topics</vt:lpstr>
      <vt:lpstr>Unsatisfied comments</vt:lpstr>
      <vt:lpstr>TGbh Timeline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TGbh Report to EC on Conditional Approval to go to SA Ballot</dc:title>
  <dc:creator>mark.hamilton@commscope.com</dc:creator>
  <cp:keywords>11-24/xxxxr</cp:keywords>
  <cp:lastModifiedBy>Hamilton, Mark</cp:lastModifiedBy>
  <cp:revision>80</cp:revision>
  <cp:lastPrinted>1601-01-01T00:00:00Z</cp:lastPrinted>
  <dcterms:created xsi:type="dcterms:W3CDTF">2019-11-09T15:46:46Z</dcterms:created>
  <dcterms:modified xsi:type="dcterms:W3CDTF">2024-03-11T21:01:11Z</dcterms:modified>
</cp:coreProperties>
</file>