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3"/>
  </p:sldMasterIdLst>
  <p:notesMasterIdLst>
    <p:notesMasterId r:id="rId17"/>
  </p:notesMasterIdLst>
  <p:handoutMasterIdLst>
    <p:handoutMasterId r:id="rId18"/>
  </p:handoutMasterIdLst>
  <p:sldIdLst>
    <p:sldId id="256" r:id="rId4"/>
    <p:sldId id="467" r:id="rId5"/>
    <p:sldId id="468" r:id="rId6"/>
    <p:sldId id="469" r:id="rId7"/>
    <p:sldId id="470" r:id="rId8"/>
    <p:sldId id="471" r:id="rId9"/>
    <p:sldId id="474" r:id="rId10"/>
    <p:sldId id="475" r:id="rId11"/>
    <p:sldId id="476" r:id="rId12"/>
    <p:sldId id="472" r:id="rId13"/>
    <p:sldId id="473" r:id="rId14"/>
    <p:sldId id="477" r:id="rId15"/>
    <p:sldId id="478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6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12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0" d="100"/>
          <a:sy n="130" d="100"/>
        </p:scale>
        <p:origin x="4824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CF8A2-7974-403F-A00A-26BD42D62C25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BCA16-859E-4E71-A38B-7EBA96C55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29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3CA5-F56D-4F07-9FA4-D3BC11A1499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E0ED4-6974-460C-AE2B-5284B9B7D7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D30EA-3A1C-F564-D808-A6819D2F13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7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8EE6B69-6AC2-EB4D-0733-08EF3F2CC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1B79337-44F7-D3AA-239E-74653A8834C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A6C6FCCB-E568-0AC9-B305-F44EB0A899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7A9815A-CF5A-F72F-9C67-0C79AEEACE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5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7E312F94-FAFF-0684-B23F-726D4B129E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9E7D809-D352-3A9C-0A88-ACDE56C79EE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51D2D73B-6991-9A40-79E8-C2FBAF328A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166FC1CB-1977-659A-4DE7-2DED9A0272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13BDEA3-A882-5F24-4CDC-A57CE6C55C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7F0E414-CF90-152E-C621-17FF2F0FC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0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56A996A-7BC1-4849-096D-945F212EB1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75DA59C-9BC3-DDA8-2B8D-52433D56B7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3E35AB4E-D043-467F-0AE3-8EB2A5860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319091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89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7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3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345FAC-F59B-B211-82D3-7CC8616CC3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97031A-B85F-4390-11AD-09E0589EE6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079E98-6B0E-AA7C-CD70-14DB371EE3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9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44346" y="6475415"/>
            <a:ext cx="654025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802.11-24/180r0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6" y="357166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algn="l"/>
            <a:r>
              <a:rPr lang="en-US" altLang="zh-CN" dirty="0" smtClean="0"/>
              <a:t>March</a:t>
            </a:r>
            <a:r>
              <a:rPr lang="en-US" dirty="0" smtClean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25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C654-1C1C-BF3D-E0A0-332E025F3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897488"/>
            <a:ext cx="10363200" cy="837624"/>
          </a:xfrm>
        </p:spPr>
        <p:txBody>
          <a:bodyPr/>
          <a:lstStyle/>
          <a:p>
            <a:r>
              <a:rPr lang="en-US" sz="3200" dirty="0"/>
              <a:t>Some thoughts on the </a:t>
            </a:r>
            <a:r>
              <a:rPr lang="en-US" sz="3200" smtClean="0"/>
              <a:t>beamforming feedback</a:t>
            </a:r>
            <a:endParaRPr lang="en-US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0941B1-EFC2-C4F6-90C9-4DB201B3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188425"/>
              </p:ext>
            </p:extLst>
          </p:nvPr>
        </p:nvGraphicFramePr>
        <p:xfrm>
          <a:off x="2705100" y="3115456"/>
          <a:ext cx="691954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54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54954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5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Affilations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Spreadtrum Communications, USA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2680 N 1st St. San Jose, CA. 95134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Xiaogang.chen1@unisoc.com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Chunyu Hu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William Li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678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229CA13-4E64-0A4F-F23B-0CCC1C818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544" y="1965741"/>
            <a:ext cx="7772400" cy="961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685800" indent="0" algn="ctr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0287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3716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7145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0574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4003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7432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Date: </a:t>
            </a:r>
            <a:r>
              <a:rPr lang="en-US" sz="2000" dirty="0" smtClean="0"/>
              <a:t>03/01/24</a:t>
            </a:r>
            <a:endParaRPr lang="en-US" sz="2000" dirty="0"/>
          </a:p>
          <a:p>
            <a:pPr>
              <a:buFontTx/>
              <a:buNone/>
            </a:pPr>
            <a:endParaRPr lang="en-US" sz="2000" b="0" dirty="0"/>
          </a:p>
          <a:p>
            <a:pPr>
              <a:buFontTx/>
              <a:buNone/>
            </a:pPr>
            <a:endParaRPr lang="en-US" sz="20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990D6-41F7-2831-24FE-3D3DB26095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Jan.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E6C11-D554-7B5D-DAC3-F67987B6D0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 al. </a:t>
            </a:r>
            <a:r>
              <a:rPr lang="en-US" dirty="0" smtClean="0"/>
              <a:t>Spreadtrum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BC2C-B337-0784-497E-66D5372FD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Gap in the protocol for overhead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en-US" dirty="0" smtClean="0"/>
              <a:t>Need a mechanism to enable the </a:t>
            </a:r>
            <a:r>
              <a:rPr lang="en-US" dirty="0" err="1" smtClean="0"/>
              <a:t>Bfee</a:t>
            </a:r>
            <a:r>
              <a:rPr lang="en-US" dirty="0" smtClean="0"/>
              <a:t> informing the </a:t>
            </a:r>
            <a:r>
              <a:rPr lang="en-US" dirty="0" err="1" smtClean="0"/>
              <a:t>Bfer</a:t>
            </a:r>
            <a:r>
              <a:rPr lang="en-US" dirty="0" smtClean="0"/>
              <a:t> no CBF report is needed if no channel variation is detected.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Bfer</a:t>
            </a:r>
            <a:r>
              <a:rPr lang="en-US" dirty="0" smtClean="0"/>
              <a:t> should be able to force the </a:t>
            </a:r>
            <a:r>
              <a:rPr lang="en-US" dirty="0" err="1" smtClean="0"/>
              <a:t>Bfee</a:t>
            </a:r>
            <a:r>
              <a:rPr lang="en-US" dirty="0" smtClean="0"/>
              <a:t> sending back CBF in case </a:t>
            </a:r>
            <a:r>
              <a:rPr lang="en-US" dirty="0" err="1" smtClean="0"/>
              <a:t>Bfer</a:t>
            </a:r>
            <a:r>
              <a:rPr lang="en-US" dirty="0" smtClean="0"/>
              <a:t> </a:t>
            </a:r>
            <a:r>
              <a:rPr lang="en-US" altLang="zh-CN" dirty="0" smtClean="0"/>
              <a:t>failed to receive a feedback.</a:t>
            </a:r>
          </a:p>
          <a:p>
            <a:pPr marL="0" indent="0"/>
            <a:r>
              <a:rPr lang="en-US" altLang="zh-CN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54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Consider swapping the Average SNR and the beamforming matrix in the CBF.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Beside SU,MU and CQI, consider adding a new feedback type as “no feedback is required”, to enable the </a:t>
            </a:r>
            <a:r>
              <a:rPr lang="en-US" dirty="0" err="1" smtClean="0"/>
              <a:t>Bfee</a:t>
            </a:r>
            <a:r>
              <a:rPr lang="en-US" smtClean="0"/>
              <a:t> informing </a:t>
            </a:r>
            <a:r>
              <a:rPr lang="en-US" dirty="0" smtClean="0"/>
              <a:t>the </a:t>
            </a:r>
            <a:r>
              <a:rPr lang="en-US" dirty="0" err="1" smtClean="0"/>
              <a:t>Bfer</a:t>
            </a:r>
            <a:r>
              <a:rPr lang="en-US" dirty="0" smtClean="0"/>
              <a:t> to use the previous </a:t>
            </a:r>
            <a:r>
              <a:rPr lang="en-US" dirty="0" err="1" smtClean="0"/>
              <a:t>Bfing</a:t>
            </a:r>
            <a:r>
              <a:rPr lang="en-US" dirty="0" smtClean="0"/>
              <a:t> matrix instead of sending a new CBF.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788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compressed beamforming matrix is the first subfield immediately following the MIMO control field in the compressed beamforming frame?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761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a new feedback type in the MIMO control field to indicate no beamforming information is reported in the current </a:t>
            </a:r>
            <a:r>
              <a:rPr lang="en-US" dirty="0"/>
              <a:t>compressed beamforming </a:t>
            </a:r>
            <a:r>
              <a:rPr lang="en-US" dirty="0" smtClean="0"/>
              <a:t>frame?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2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Average SNR in the CBF (compressed beamforming feedback);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Discussions on the order of average SNR in the CBF.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potentials of CBF overhead reduction.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 domain correlation of CBFs.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9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SNR in the </a:t>
            </a:r>
            <a:r>
              <a:rPr lang="en-US" dirty="0" smtClean="0"/>
              <a:t>CBF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697621"/>
            <a:ext cx="10361084" cy="4290350"/>
          </a:xfrm>
        </p:spPr>
        <p:txBody>
          <a:bodyPr/>
          <a:lstStyle/>
          <a:p>
            <a:r>
              <a:rPr lang="en-US" dirty="0"/>
              <a:t>The average SNR in the </a:t>
            </a:r>
            <a:r>
              <a:rPr lang="en-US" dirty="0" smtClean="0"/>
              <a:t>CBF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the 1</a:t>
            </a:r>
            <a:r>
              <a:rPr lang="en-US" baseline="30000" dirty="0" smtClean="0"/>
              <a:t>st</a:t>
            </a:r>
            <a:r>
              <a:rPr lang="en-US" dirty="0" smtClean="0"/>
              <a:t> bit after MIMO control field in the CBF </a:t>
            </a:r>
            <a:r>
              <a:rPr lang="en-US" altLang="zh-CN" dirty="0" smtClean="0"/>
              <a:t>frame</a:t>
            </a:r>
            <a:r>
              <a:rPr lang="en-US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</a:t>
            </a:r>
            <a:r>
              <a:rPr lang="en-US" dirty="0" smtClean="0"/>
              <a:t>s a time demanding processing if it is generated strictly following the spec;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SVD + Compression across all tones are challenging to achieve especially for wider BW (wider BW has the same timing constraint as narrower BW);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Timing budget </a:t>
            </a:r>
            <a:r>
              <a:rPr lang="en-US" sz="1400" dirty="0"/>
              <a:t>is </a:t>
            </a:r>
            <a:r>
              <a:rPr lang="en-US" sz="1400" dirty="0" smtClean="0"/>
              <a:t>roughly: </a:t>
            </a:r>
            <a:r>
              <a:rPr lang="en-US" sz="1400" dirty="0"/>
              <a:t>SIFS + PHY Preamble – </a:t>
            </a:r>
            <a:r>
              <a:rPr lang="en-US" sz="1400" dirty="0" err="1"/>
              <a:t>delay_from_multiple_sources</a:t>
            </a:r>
            <a:r>
              <a:rPr lang="en-US" sz="1400" dirty="0"/>
              <a:t> – </a:t>
            </a:r>
            <a:r>
              <a:rPr lang="en-US" sz="1400" dirty="0" err="1"/>
              <a:t>MAC_timing_advance</a:t>
            </a:r>
            <a:r>
              <a:rPr lang="en-US" sz="1400" dirty="0"/>
              <a:t>;</a:t>
            </a:r>
          </a:p>
          <a:p>
            <a:endParaRPr lang="en-US" sz="1600" dirty="0" smtClean="0"/>
          </a:p>
          <a:p>
            <a:endParaRPr lang="en-US" dirty="0" smtClean="0"/>
          </a:p>
          <a:p>
            <a:r>
              <a:rPr lang="en-US" dirty="0" smtClean="0"/>
              <a:t>The average SNR in the CBF may not be reliable: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err="1" smtClean="0"/>
              <a:t>Bfee</a:t>
            </a:r>
            <a:r>
              <a:rPr lang="en-US" sz="1600" b="0" dirty="0" smtClean="0"/>
              <a:t> cut the corner to save area given the </a:t>
            </a:r>
            <a:r>
              <a:rPr lang="en-US" sz="1600" b="0" smtClean="0"/>
              <a:t>timing </a:t>
            </a:r>
            <a:r>
              <a:rPr lang="en-US" sz="1600" b="0" smtClean="0"/>
              <a:t>constraint;</a:t>
            </a:r>
            <a:endParaRPr lang="en-US" sz="16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err="1" smtClean="0"/>
              <a:t>Bfer</a:t>
            </a:r>
            <a:r>
              <a:rPr lang="en-US" sz="1600" b="0" dirty="0" smtClean="0"/>
              <a:t> cannot rely on this information for rate adaptation;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No </a:t>
            </a:r>
            <a:r>
              <a:rPr lang="en-US" sz="1600" b="0" dirty="0" smtClean="0"/>
              <a:t>certification </a:t>
            </a:r>
            <a:r>
              <a:rPr lang="en-US" sz="1600" b="0" dirty="0"/>
              <a:t>on the accuracy has been </a:t>
            </a:r>
            <a:r>
              <a:rPr lang="en-US" sz="1600" b="0" dirty="0" smtClean="0"/>
              <a:t>conducted.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0" indent="0"/>
            <a:r>
              <a:rPr lang="en-US" i="1" dirty="0" smtClean="0"/>
              <a:t>11bn has adopted the unequal modulation which may leverage the average SNR for better rate adaptation.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Protocol should provide the flexibility for the </a:t>
            </a:r>
            <a:r>
              <a:rPr lang="en-US" sz="1600" b="0" dirty="0" err="1" smtClean="0"/>
              <a:t>Bfee</a:t>
            </a:r>
            <a:r>
              <a:rPr lang="en-US" sz="1600" b="0" dirty="0" smtClean="0"/>
              <a:t> to generate accurate average SNR.</a:t>
            </a:r>
          </a:p>
          <a:p>
            <a:pPr marL="0" indent="0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386544" y="3377632"/>
            <a:ext cx="7416800" cy="809270"/>
            <a:chOff x="2386544" y="3377632"/>
            <a:chExt cx="7416800" cy="80927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6544" y="3672552"/>
              <a:ext cx="7416800" cy="514350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/>
            <p:nvPr/>
          </p:nvCxnSpPr>
          <p:spPr bwMode="auto">
            <a:xfrm flipH="1">
              <a:off x="3440243" y="3575154"/>
              <a:ext cx="3747" cy="1761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2662627" y="3377632"/>
              <a:ext cx="18868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0" dirty="0" smtClean="0">
                  <a:solidFill>
                    <a:srgbClr val="FF0000"/>
                  </a:solidFill>
                </a:rPr>
                <a:t>Finish processing all the tones</a:t>
              </a:r>
              <a:endParaRPr lang="en-US" sz="1000" b="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191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SNR in the CBF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Swapping the order of average SNR and </a:t>
            </a:r>
            <a:r>
              <a:rPr lang="en-US" dirty="0" err="1" smtClean="0"/>
              <a:t>Bfing</a:t>
            </a:r>
            <a:r>
              <a:rPr lang="en-US" dirty="0" smtClean="0"/>
              <a:t> matrix will mostly solve the 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Most of the overhead in the CBF is the compressed </a:t>
            </a:r>
            <a:r>
              <a:rPr lang="en-US" b="0" dirty="0" err="1" smtClean="0"/>
              <a:t>Bfing</a:t>
            </a:r>
            <a:r>
              <a:rPr lang="en-US" b="0" dirty="0" smtClean="0"/>
              <a:t> matrix;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 low rate feedback will gain more time for the CBF generation: SIFS </a:t>
            </a:r>
            <a:r>
              <a:rPr lang="en-US" b="0" dirty="0"/>
              <a:t>+ </a:t>
            </a:r>
            <a:r>
              <a:rPr lang="en-US" b="0" dirty="0" smtClean="0"/>
              <a:t>Pre-EHT + </a:t>
            </a:r>
            <a:r>
              <a:rPr lang="en-US" dirty="0" smtClean="0">
                <a:solidFill>
                  <a:srgbClr val="00B050"/>
                </a:solidFill>
              </a:rPr>
              <a:t>Data symbol (a few) </a:t>
            </a:r>
            <a:r>
              <a:rPr lang="en-US" b="0" dirty="0"/>
              <a:t>– </a:t>
            </a:r>
            <a:r>
              <a:rPr lang="en-US" b="0" dirty="0" err="1"/>
              <a:t>delay_from_multiple_sources</a:t>
            </a:r>
            <a:r>
              <a:rPr lang="en-US" b="0" dirty="0"/>
              <a:t> – </a:t>
            </a:r>
            <a:r>
              <a:rPr lang="en-US" b="0" dirty="0" err="1" smtClean="0">
                <a:solidFill>
                  <a:srgbClr val="00B050"/>
                </a:solidFill>
              </a:rPr>
              <a:t>MAC_timing_advance</a:t>
            </a:r>
            <a:r>
              <a:rPr lang="en-US" b="0" dirty="0" smtClean="0"/>
              <a:t>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1572Bytes (4x2,80MHz,Ng=4,codebook(6,4)) can fill in several data symbols before Average SNR is generated.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PHY doesn’t need to process all tones before sending data to MAC.</a:t>
            </a:r>
            <a:endParaRPr lang="en-US" sz="16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180" y="4207953"/>
            <a:ext cx="8152669" cy="56538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 bwMode="auto">
          <a:xfrm flipH="1">
            <a:off x="7457607" y="4103554"/>
            <a:ext cx="3747" cy="176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679991" y="3906032"/>
            <a:ext cx="1886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>
                <a:solidFill>
                  <a:srgbClr val="FF0000"/>
                </a:solidFill>
              </a:rPr>
              <a:t>Finish processing all the tones</a:t>
            </a:r>
            <a:endParaRPr lang="en-US" sz="10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6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potentials of </a:t>
            </a:r>
            <a:r>
              <a:rPr lang="en-US" dirty="0" smtClean="0"/>
              <a:t>sounding overhead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current sounding procedure is controlled by </a:t>
            </a:r>
            <a:r>
              <a:rPr lang="en-US" dirty="0" err="1" smtClean="0"/>
              <a:t>Bfer</a:t>
            </a:r>
            <a:r>
              <a:rPr lang="en-US" dirty="0" smtClean="0"/>
              <a:t>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Bfer</a:t>
            </a:r>
            <a:r>
              <a:rPr lang="en-US" dirty="0" smtClean="0"/>
              <a:t> cannot predict the channel variation on </a:t>
            </a:r>
            <a:r>
              <a:rPr lang="en-US" dirty="0" err="1" smtClean="0"/>
              <a:t>Bfee</a:t>
            </a:r>
            <a:r>
              <a:rPr lang="en-US" dirty="0" smtClean="0"/>
              <a:t> side, so </a:t>
            </a:r>
            <a:r>
              <a:rPr lang="en-US" dirty="0" err="1" smtClean="0"/>
              <a:t>Bfer</a:t>
            </a:r>
            <a:r>
              <a:rPr lang="en-US" dirty="0" smtClean="0"/>
              <a:t> </a:t>
            </a:r>
            <a:r>
              <a:rPr lang="en-US" dirty="0"/>
              <a:t>usually poll the </a:t>
            </a:r>
            <a:r>
              <a:rPr lang="en-US" dirty="0" err="1"/>
              <a:t>Bfee</a:t>
            </a:r>
            <a:r>
              <a:rPr lang="en-US" dirty="0"/>
              <a:t> periodically </a:t>
            </a:r>
            <a:r>
              <a:rPr lang="en-US" dirty="0" smtClean="0"/>
              <a:t>to avoid the </a:t>
            </a:r>
            <a:r>
              <a:rPr lang="en-US" dirty="0" err="1" smtClean="0"/>
              <a:t>Bfing</a:t>
            </a:r>
            <a:r>
              <a:rPr lang="en-US" dirty="0" smtClean="0"/>
              <a:t> matrix is outdated.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Bfee</a:t>
            </a:r>
            <a:r>
              <a:rPr lang="en-US" dirty="0" smtClean="0"/>
              <a:t> must send back the CBF as long as the </a:t>
            </a:r>
            <a:r>
              <a:rPr lang="en-US" dirty="0" err="1" smtClean="0"/>
              <a:t>Bfee</a:t>
            </a:r>
            <a:r>
              <a:rPr lang="en-US" dirty="0" smtClean="0"/>
              <a:t> is polled.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 reality, the channel maybe </a:t>
            </a:r>
            <a:r>
              <a:rPr lang="en-US" b="1" i="1" dirty="0" smtClean="0"/>
              <a:t>stable for a much longer period than the periodicity of the </a:t>
            </a:r>
            <a:r>
              <a:rPr lang="en-US" b="1" i="1" dirty="0" err="1" smtClean="0"/>
              <a:t>Bfee</a:t>
            </a:r>
            <a:r>
              <a:rPr lang="en-US" b="1" i="1" dirty="0" smtClean="0"/>
              <a:t> is polled</a:t>
            </a:r>
            <a:r>
              <a:rPr lang="en-US" dirty="0" smtClean="0"/>
              <a:t>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 this case the CBF from </a:t>
            </a:r>
            <a:r>
              <a:rPr lang="en-US" sz="1400" dirty="0" err="1" smtClean="0"/>
              <a:t>Bfee</a:t>
            </a:r>
            <a:r>
              <a:rPr lang="en-US" sz="1400" dirty="0" smtClean="0"/>
              <a:t> is mostly redundant.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next few slides shows the time domain correlation of the CBF by OTA capture.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Measurement setup: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sz="1300" dirty="0" smtClean="0"/>
              <a:t>80MHz AP as </a:t>
            </a:r>
            <a:r>
              <a:rPr lang="en-US" altLang="zh-CN" sz="1300" dirty="0" err="1" smtClean="0"/>
              <a:t>BFer</a:t>
            </a:r>
            <a:r>
              <a:rPr lang="en-US" altLang="zh-CN" sz="1300" dirty="0" smtClean="0"/>
              <a:t> -&gt; 80MHz STA as </a:t>
            </a:r>
            <a:r>
              <a:rPr lang="en-US" altLang="zh-CN" sz="1300" dirty="0" err="1" smtClean="0"/>
              <a:t>Bfee</a:t>
            </a:r>
            <a:r>
              <a:rPr lang="en-US" altLang="zh-CN" sz="1300" dirty="0" smtClean="0"/>
              <a:t>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sz="1300" dirty="0" smtClean="0"/>
              <a:t>Antenna profile: 4Tx -&gt; 2Rx;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sz="1300" dirty="0" smtClean="0"/>
              <a:t>CBF is SU feedback with 2 columns.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sz="1300" dirty="0" err="1" smtClean="0"/>
              <a:t>Bfer</a:t>
            </a:r>
            <a:r>
              <a:rPr lang="en-US" altLang="zh-CN" sz="1300" dirty="0" smtClean="0"/>
              <a:t> poll </a:t>
            </a:r>
            <a:r>
              <a:rPr lang="en-US" altLang="zh-CN" sz="1300" dirty="0" err="1" smtClean="0"/>
              <a:t>Bfee</a:t>
            </a:r>
            <a:r>
              <a:rPr lang="en-US" altLang="zh-CN" sz="1300" dirty="0" smtClean="0"/>
              <a:t> every 100ms for CBF.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Note that not every CBF can be captured.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CBF is recovered by post process and </a:t>
            </a:r>
            <a:r>
              <a:rPr lang="en-US" sz="1300" b="1" dirty="0" smtClean="0"/>
              <a:t>time domain correlation for tone </a:t>
            </a:r>
            <a:r>
              <a:rPr lang="en-US" sz="1300" b="1" i="1" dirty="0" smtClean="0"/>
              <a:t>k</a:t>
            </a:r>
            <a:r>
              <a:rPr lang="en-US" sz="1300" b="1" dirty="0" smtClean="0"/>
              <a:t> is calculated as: </a:t>
            </a:r>
            <a:r>
              <a:rPr lang="en-US" sz="1300" i="1" dirty="0" err="1" smtClean="0"/>
              <a:t>Corr</a:t>
            </a:r>
            <a:r>
              <a:rPr lang="en-US" sz="1300" i="1" dirty="0" smtClean="0"/>
              <a:t>(k) = abs(V</a:t>
            </a:r>
            <a:r>
              <a:rPr lang="en-US" sz="1300" i="1" baseline="-25000" dirty="0" smtClean="0"/>
              <a:t>1</a:t>
            </a:r>
            <a:r>
              <a:rPr lang="en-US" sz="1300" i="1" baseline="30000" dirty="0" smtClean="0"/>
              <a:t>t1</a:t>
            </a:r>
            <a:r>
              <a:rPr lang="en-US" sz="1300" i="1" dirty="0" smtClean="0"/>
              <a:t> (k)’ * V</a:t>
            </a:r>
            <a:r>
              <a:rPr lang="en-US" sz="1300" i="1" baseline="-25000" dirty="0" smtClean="0"/>
              <a:t>1</a:t>
            </a:r>
            <a:r>
              <a:rPr lang="en-US" sz="1300" i="1" baseline="30000" dirty="0" smtClean="0"/>
              <a:t>t2 </a:t>
            </a:r>
            <a:r>
              <a:rPr lang="en-US" sz="1300" i="1" dirty="0" smtClean="0"/>
              <a:t>(k));</a:t>
            </a:r>
            <a:endParaRPr lang="en-US" sz="1300" i="1" baseline="-25000" dirty="0" smtClean="0"/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250 tone in each CBF frame for 80MHz.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Ng =4, codebook {6,4} for SU.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Mean(</a:t>
            </a:r>
            <a:r>
              <a:rPr lang="en-US" sz="1200" i="1" dirty="0" err="1"/>
              <a:t>Corr</a:t>
            </a:r>
            <a:r>
              <a:rPr lang="en-US" sz="1200" i="1" dirty="0"/>
              <a:t>(k</a:t>
            </a:r>
            <a:r>
              <a:rPr lang="en-US" sz="1200" i="1" dirty="0" smtClean="0"/>
              <a:t>)</a:t>
            </a:r>
            <a:r>
              <a:rPr lang="en-US" sz="1200" dirty="0" smtClean="0"/>
              <a:t>) over k=1,2,…250 is plotted.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6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time domain correlation of CBF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803193"/>
            <a:ext cx="10448142" cy="42912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Watching movie (left):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The correlation is almost 1 all the time until body moving (~3 </a:t>
            </a:r>
            <a:r>
              <a:rPr lang="en-US" altLang="zh-CN" sz="1200" dirty="0" err="1" smtClean="0"/>
              <a:t>fts</a:t>
            </a:r>
            <a:r>
              <a:rPr lang="en-US" altLang="zh-CN" sz="1200" dirty="0" smtClean="0"/>
              <a:t> to </a:t>
            </a:r>
            <a:r>
              <a:rPr lang="en-US" altLang="zh-CN" sz="1200" dirty="0" err="1" smtClean="0"/>
              <a:t>BFee</a:t>
            </a:r>
            <a:r>
              <a:rPr lang="en-US" altLang="zh-CN" sz="12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Walk around (middle):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The correlation fluctuates and reflect channel variation due to walking, and goes back to ~1 when stop (~8 </a:t>
            </a:r>
            <a:r>
              <a:rPr lang="en-US" altLang="zh-CN" sz="1200" dirty="0" err="1" smtClean="0"/>
              <a:t>fts</a:t>
            </a:r>
            <a:r>
              <a:rPr lang="en-US" altLang="zh-CN" sz="1200" dirty="0" smtClean="0"/>
              <a:t> to </a:t>
            </a:r>
            <a:r>
              <a:rPr lang="en-US" altLang="zh-CN" sz="1200" dirty="0" err="1" smtClean="0"/>
              <a:t>BFee</a:t>
            </a:r>
            <a:r>
              <a:rPr lang="en-US" altLang="zh-CN" sz="12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Holding /playing smart phone(right. Very challenging case to maintain stable channel)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The correlation change significantly because the hands are immediate </a:t>
            </a:r>
            <a:r>
              <a:rPr lang="en-US" sz="1100" dirty="0" err="1" smtClean="0"/>
              <a:t>proximit</a:t>
            </a:r>
            <a:r>
              <a:rPr lang="en-US" sz="1100" dirty="0" smtClean="0"/>
              <a:t> to </a:t>
            </a:r>
            <a:r>
              <a:rPr lang="en-US" sz="1100" dirty="0" err="1" smtClean="0"/>
              <a:t>Bfee</a:t>
            </a:r>
            <a:r>
              <a:rPr lang="en-US" sz="1100" dirty="0" smtClean="0"/>
              <a:t>, but still goes back to ~1 for half of the whole duration.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/>
              <a:t>The CBFs that can be saved are the instances that time domain correlation approximately equal to 1.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i="1" dirty="0" smtClean="0"/>
              <a:t>Challenge is to reliably detect CBF variation by </a:t>
            </a:r>
            <a:r>
              <a:rPr lang="en-US" sz="1100" i="1" dirty="0" err="1" smtClean="0"/>
              <a:t>Bfee</a:t>
            </a:r>
            <a:r>
              <a:rPr lang="en-US" sz="1100" i="1" dirty="0" smtClean="0"/>
              <a:t> with reasonable buffer and computation.</a:t>
            </a:r>
            <a:endParaRPr lang="en-US" sz="11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6344"/>
          <a:stretch/>
        </p:blipFill>
        <p:spPr>
          <a:xfrm>
            <a:off x="2986671" y="3853998"/>
            <a:ext cx="3039374" cy="26214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9941" y="3850861"/>
            <a:ext cx="3346867" cy="26220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7881" r="8325"/>
          <a:stretch/>
        </p:blipFill>
        <p:spPr>
          <a:xfrm>
            <a:off x="6145744" y="3920540"/>
            <a:ext cx="5885112" cy="250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0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CBF variation detection by </a:t>
            </a:r>
            <a:r>
              <a:rPr lang="en-US" dirty="0" err="1" smtClean="0"/>
              <a:t>Bfee</a:t>
            </a:r>
            <a:r>
              <a:rPr lang="en-US" dirty="0" smtClean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Bfee</a:t>
            </a:r>
            <a:r>
              <a:rPr lang="en-US" b="0" dirty="0" smtClean="0"/>
              <a:t> doesn’t need to save all the tones of the previous CBF to detect the variation.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Instead, </a:t>
            </a:r>
            <a:r>
              <a:rPr lang="en-US" dirty="0" smtClean="0"/>
              <a:t>only a few tones </a:t>
            </a:r>
            <a:r>
              <a:rPr lang="en-US" b="0" dirty="0" smtClean="0"/>
              <a:t>need to be used for reliable variation detection.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b="1" dirty="0" smtClean="0"/>
              <a:t>variance of “</a:t>
            </a:r>
            <a:r>
              <a:rPr lang="en-US" b="1" i="1" dirty="0" smtClean="0"/>
              <a:t>the</a:t>
            </a:r>
            <a:r>
              <a:rPr lang="en-US" b="1" dirty="0" smtClean="0"/>
              <a:t> </a:t>
            </a:r>
            <a:r>
              <a:rPr lang="en-US" b="1" i="1" dirty="0" smtClean="0"/>
              <a:t>time domain correlation from different tones” </a:t>
            </a:r>
            <a:r>
              <a:rPr lang="en-US" dirty="0" smtClean="0"/>
              <a:t>is very low. i.e. the samples of correlation from a few tones can well represent the channel variation across the whole band.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dirty="0" err="1" smtClean="0"/>
              <a:t>E.g</a:t>
            </a:r>
            <a:r>
              <a:rPr lang="en-US" sz="1400" dirty="0" smtClean="0"/>
              <a:t> if the time domain correlation is determined as 0.99 by observing 5 tones, then all the 250 tones will have a time domain correlation equal to 0.99 (with a very high chance).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Variance  = </a:t>
            </a:r>
            <a:r>
              <a:rPr lang="en-US" dirty="0" err="1" smtClean="0"/>
              <a:t>Var</a:t>
            </a:r>
            <a:r>
              <a:rPr lang="en-US" dirty="0" smtClean="0"/>
              <a:t> (</a:t>
            </a:r>
            <a:r>
              <a:rPr lang="en-US" sz="1100" dirty="0" err="1" smtClean="0"/>
              <a:t>Corr_set</a:t>
            </a:r>
            <a:r>
              <a:rPr lang="en-US" altLang="zh-CN" sz="1050" dirty="0" smtClean="0"/>
              <a:t> </a:t>
            </a:r>
            <a:r>
              <a:rPr lang="en-US" altLang="zh-CN" dirty="0" smtClean="0"/>
              <a:t>), where</a:t>
            </a:r>
            <a:endParaRPr lang="en-US" altLang="zh-CN" dirty="0"/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100" dirty="0" err="1" smtClean="0"/>
              <a:t>Corr_set</a:t>
            </a:r>
            <a:r>
              <a:rPr lang="en-US" sz="1100" dirty="0" smtClean="0"/>
              <a:t> =   {corr</a:t>
            </a:r>
            <a:r>
              <a:rPr lang="en-US" altLang="zh-CN" sz="1100" dirty="0" smtClean="0"/>
              <a:t>elation(cbf_current_tone_0</a:t>
            </a:r>
            <a:r>
              <a:rPr lang="en-US" altLang="zh-CN" sz="1100" dirty="0"/>
              <a:t>, cbf_previous_tone_0),</a:t>
            </a:r>
          </a:p>
          <a:p>
            <a:pPr marL="1628775" lvl="5" indent="0"/>
            <a:r>
              <a:rPr lang="en-US" sz="1100" dirty="0"/>
              <a:t> corr</a:t>
            </a:r>
            <a:r>
              <a:rPr lang="en-US" altLang="zh-CN" sz="1100" dirty="0"/>
              <a:t>elation(cbf_current_tone_1, cbf_previous_tone_1),</a:t>
            </a:r>
          </a:p>
          <a:p>
            <a:pPr marL="1628775" lvl="5" indent="0"/>
            <a:r>
              <a:rPr lang="en-US" sz="1100" dirty="0"/>
              <a:t> corr</a:t>
            </a:r>
            <a:r>
              <a:rPr lang="en-US" altLang="zh-CN" sz="1100" dirty="0"/>
              <a:t>elation(cbf_current_tone_2, cbf_previous_tone_2),</a:t>
            </a:r>
          </a:p>
          <a:p>
            <a:pPr marL="1628775" lvl="5" indent="0"/>
            <a:r>
              <a:rPr lang="en-US" altLang="zh-CN" sz="1100" dirty="0"/>
              <a:t>	…….</a:t>
            </a:r>
          </a:p>
          <a:p>
            <a:pPr marL="1628775" lvl="5" indent="0"/>
            <a:r>
              <a:rPr lang="en-US" sz="1100" dirty="0"/>
              <a:t> corr</a:t>
            </a:r>
            <a:r>
              <a:rPr lang="en-US" altLang="zh-CN" sz="1100" dirty="0"/>
              <a:t>elation(</a:t>
            </a:r>
            <a:r>
              <a:rPr lang="en-US" altLang="zh-CN" sz="1100" dirty="0" err="1"/>
              <a:t>cbf_current_tone_N</a:t>
            </a:r>
            <a:r>
              <a:rPr lang="en-US" altLang="zh-CN" sz="1100" dirty="0"/>
              <a:t>, </a:t>
            </a:r>
            <a:r>
              <a:rPr lang="en-US" altLang="zh-CN" sz="1100" dirty="0" err="1" smtClean="0"/>
              <a:t>cbf_previous_tone_N</a:t>
            </a:r>
            <a:r>
              <a:rPr lang="en-US" altLang="zh-CN" sz="1100" dirty="0" smtClean="0"/>
              <a:t>}.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697" y="3342259"/>
            <a:ext cx="4044087" cy="303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10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CBF </a:t>
            </a:r>
            <a:r>
              <a:rPr lang="en-US" dirty="0"/>
              <a:t>variation detection by </a:t>
            </a:r>
            <a:r>
              <a:rPr lang="en-US" dirty="0" err="1"/>
              <a:t>Bfee</a:t>
            </a:r>
            <a:r>
              <a:rPr lang="en-US" dirty="0"/>
              <a:t> 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981201"/>
            <a:ext cx="5182847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b="0" dirty="0"/>
              <a:t>FFT (</a:t>
            </a:r>
            <a:r>
              <a:rPr lang="en-US" altLang="zh-CN" sz="1500" b="0" dirty="0" err="1"/>
              <a:t>Corr_set</a:t>
            </a:r>
            <a:r>
              <a:rPr lang="en-US" altLang="zh-CN" sz="1500" b="0" dirty="0"/>
              <a:t>), which visualize the </a:t>
            </a:r>
            <a:r>
              <a:rPr lang="en-US" altLang="zh-CN" sz="1500" b="0" dirty="0" smtClean="0"/>
              <a:t>variance, </a:t>
            </a:r>
            <a:r>
              <a:rPr lang="en-US" altLang="zh-CN" sz="1500" b="0" dirty="0"/>
              <a:t>is shown in right figure.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b="0" dirty="0"/>
              <a:t>The </a:t>
            </a:r>
            <a:r>
              <a:rPr lang="en-US" altLang="zh-CN" sz="1500" b="0" dirty="0" smtClean="0"/>
              <a:t>large </a:t>
            </a:r>
            <a:r>
              <a:rPr lang="en-US" altLang="zh-CN" sz="1500" b="0" dirty="0"/>
              <a:t>low frequency component </a:t>
            </a:r>
            <a:r>
              <a:rPr lang="en-US" altLang="zh-CN" sz="1500" b="0" dirty="0" smtClean="0"/>
              <a:t>near DC means </a:t>
            </a:r>
            <a:r>
              <a:rPr lang="en-US" altLang="zh-CN" sz="1500" b="0" dirty="0"/>
              <a:t>the values in </a:t>
            </a:r>
            <a:r>
              <a:rPr lang="en-US" sz="1500" b="0" dirty="0" err="1"/>
              <a:t>Corr_set</a:t>
            </a:r>
            <a:r>
              <a:rPr lang="en-US" sz="1500" b="0" dirty="0"/>
              <a:t> are </a:t>
            </a:r>
            <a:r>
              <a:rPr lang="en-US" sz="1500" b="0" dirty="0" smtClean="0"/>
              <a:t>almost </a:t>
            </a:r>
            <a:r>
              <a:rPr lang="en-US" sz="1500" b="0" dirty="0"/>
              <a:t>constant across the whole band</a:t>
            </a:r>
            <a:r>
              <a:rPr lang="en-US" sz="1500" b="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500" dirty="0" smtClean="0"/>
              <a:t>Channel variation detection based on a few tone significantly reduce the memory and computational complexity in the </a:t>
            </a:r>
            <a:r>
              <a:rPr lang="en-US" altLang="zh-CN" sz="1500" dirty="0" err="1" smtClean="0"/>
              <a:t>Bfee</a:t>
            </a:r>
            <a:r>
              <a:rPr lang="en-US" altLang="zh-CN" sz="1500" dirty="0" smtClean="0"/>
              <a:t>.</a:t>
            </a:r>
            <a:endParaRPr lang="en-US" altLang="zh-CN" sz="15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408" y="1751016"/>
            <a:ext cx="5962099" cy="447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7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can be saved by eliminating CBF in stable channel condition?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981201"/>
            <a:ext cx="5205332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1572 Bytes need to be carried in CBF for the CBF profiled measured (4x2, 80MHz, ng=4, </a:t>
            </a:r>
            <a:r>
              <a:rPr lang="en-US" b="0" dirty="0" err="1" smtClean="0"/>
              <a:t>cb</a:t>
            </a:r>
            <a:r>
              <a:rPr lang="en-US" b="0" dirty="0" smtClean="0"/>
              <a:t>{6,4});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Relatively low rate is used to carry CBF as shown in the figure;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12 </a:t>
            </a:r>
            <a:r>
              <a:rPr lang="en-US" altLang="zh-CN" dirty="0" err="1" smtClean="0"/>
              <a:t>Bfees</a:t>
            </a:r>
            <a:r>
              <a:rPr lang="en-US" altLang="zh-CN" dirty="0" smtClean="0"/>
              <a:t> are tracked including 11ac/11ax/11be STAs.</a:t>
            </a:r>
            <a:endParaRPr lang="en-US" altLang="zh-CN" b="0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&gt;90% </a:t>
            </a:r>
            <a:r>
              <a:rPr lang="en-US" altLang="zh-CN" dirty="0" err="1" smtClean="0"/>
              <a:t>Bfee</a:t>
            </a:r>
            <a:r>
              <a:rPr lang="en-US" altLang="zh-CN" dirty="0" smtClean="0"/>
              <a:t> use rate &lt; 50Mbps.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Minimum rate is 6Mbps. Mean is 33Mbps.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1572 Bytes takes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~252 us if 50Mbps is used;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~524 us if 24Mbps is used;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~2 </a:t>
            </a:r>
            <a:r>
              <a:rPr lang="en-US" dirty="0" err="1" smtClean="0"/>
              <a:t>ms</a:t>
            </a:r>
            <a:r>
              <a:rPr lang="en-US" dirty="0" smtClean="0"/>
              <a:t> if 6Mbps is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Given the feedback frequency and number of users associated, the saving on the medium time is quite considerable.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March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592559" y="2132351"/>
            <a:ext cx="4805664" cy="3514834"/>
            <a:chOff x="6592559" y="2132351"/>
            <a:chExt cx="4805664" cy="351483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t="6240" b="4652"/>
            <a:stretch/>
          </p:blipFill>
          <p:spPr>
            <a:xfrm>
              <a:off x="6592559" y="2304738"/>
              <a:ext cx="4805664" cy="321164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32361" y="2132351"/>
              <a:ext cx="24846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Statistics of the rate used for CBF</a:t>
              </a:r>
              <a:endParaRPr lang="en-US" sz="11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22302" y="5385575"/>
              <a:ext cx="24846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Data rate (Mbps)</a:t>
              </a:r>
              <a:endParaRPr lang="en-US" sz="11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014103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262963bf1fb1da0d297af9b6de604e50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8f30e57fcf1cf9325310441f11dd9cb3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EA16C6-235F-4065-A395-2AAD61F9E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EDC7B6-F919-4B1C-95C6-C211D42CA7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11-23-1374-00-0uhr-pilots</Template>
  <TotalTime>16996</TotalTime>
  <Words>1273</Words>
  <Application>Microsoft Office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Helvetica Neue</vt:lpstr>
      <vt:lpstr>MS Gothic</vt:lpstr>
      <vt:lpstr>Arial</vt:lpstr>
      <vt:lpstr>Calibri</vt:lpstr>
      <vt:lpstr>Times New Roman</vt:lpstr>
      <vt:lpstr>IEEE_Templet</vt:lpstr>
      <vt:lpstr>Some thoughts on the beamforming feedback</vt:lpstr>
      <vt:lpstr>Outline</vt:lpstr>
      <vt:lpstr>Average SNR in the CBF (1/2)</vt:lpstr>
      <vt:lpstr>Average SNR in the CBF (2/2)</vt:lpstr>
      <vt:lpstr>The potentials of sounding overhead reduction</vt:lpstr>
      <vt:lpstr>The time domain correlation of CBF</vt:lpstr>
      <vt:lpstr>CBF variation detection by Bfee (1/2)</vt:lpstr>
      <vt:lpstr>CBF variation detection by Bfee (2/2)</vt:lpstr>
      <vt:lpstr>How much can be saved by eliminating CBF in stable channel condition?</vt:lpstr>
      <vt:lpstr>Gap in the protocol for overhead reduction</vt:lpstr>
      <vt:lpstr>Summary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coding improvements</dc:title>
  <dc:creator>Xiaogang Chen</dc:creator>
  <cp:lastModifiedBy>Xiaogang Chen</cp:lastModifiedBy>
  <cp:revision>453</cp:revision>
  <dcterms:created xsi:type="dcterms:W3CDTF">2022-06-16T16:03:01Z</dcterms:created>
  <dcterms:modified xsi:type="dcterms:W3CDTF">2024-03-10T01:25:19Z</dcterms:modified>
</cp:coreProperties>
</file>