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65" r:id="rId2"/>
    <p:sldId id="270" r:id="rId3"/>
    <p:sldId id="269" r:id="rId4"/>
    <p:sldId id="290" r:id="rId5"/>
    <p:sldId id="291" r:id="rId6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66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89844" autoAdjust="0"/>
  </p:normalViewPr>
  <p:slideViewPr>
    <p:cSldViewPr>
      <p:cViewPr varScale="1">
        <p:scale>
          <a:sx n="80" d="100"/>
          <a:sy n="80" d="100"/>
        </p:scale>
        <p:origin x="82" y="230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___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2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P802.11bf D3.0 CR Status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zh-CN"/>
        </a:p>
      </c:txPr>
    </c:title>
    <c:autoTitleDeleted val="0"/>
    <c:plotArea>
      <c:layout>
        <c:manualLayout>
          <c:layoutTarget val="inner"/>
          <c:xMode val="edge"/>
          <c:yMode val="edge"/>
          <c:x val="0.11294623498792468"/>
          <c:y val="0.16645970674947"/>
          <c:w val="0.86251844759057739"/>
          <c:h val="0.6416705777392885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Received</c:v>
                </c:pt>
              </c:strCache>
            </c:strRef>
          </c:tx>
          <c:spPr>
            <a:solidFill>
              <a:srgbClr val="C00000">
                <a:alpha val="85000"/>
              </a:srgb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zh-CN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Technical</c:v>
                </c:pt>
                <c:pt idx="1">
                  <c:v>General</c:v>
                </c:pt>
                <c:pt idx="2">
                  <c:v>Editorial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153</c:v>
                </c:pt>
                <c:pt idx="1">
                  <c:v>15</c:v>
                </c:pt>
                <c:pt idx="2">
                  <c:v>140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7DDA-4C11-A3E1-0B160159F838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Resolved</c:v>
                </c:pt>
              </c:strCache>
            </c:strRef>
          </c:tx>
          <c:spPr>
            <a:solidFill>
              <a:srgbClr val="00B050">
                <a:alpha val="85000"/>
              </a:srgb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zh-CN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Technical</c:v>
                </c:pt>
                <c:pt idx="1">
                  <c:v>General</c:v>
                </c:pt>
                <c:pt idx="2">
                  <c:v>Editorial</c:v>
                </c:pt>
              </c:strCache>
            </c:strRef>
          </c:cat>
          <c:val>
            <c:numRef>
              <c:f>Sheet1!$C$2:$C$4</c:f>
              <c:numCache>
                <c:formatCode>General</c:formatCode>
                <c:ptCount val="3"/>
                <c:pt idx="0">
                  <c:v>29</c:v>
                </c:pt>
                <c:pt idx="1">
                  <c:v>2</c:v>
                </c:pt>
                <c:pt idx="2">
                  <c:v>23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7DDA-4C11-A3E1-0B160159F838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65"/>
        <c:axId val="589562784"/>
        <c:axId val="589561696"/>
      </c:barChart>
      <c:catAx>
        <c:axId val="5895627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  <c:crossAx val="589561696"/>
        <c:crosses val="autoZero"/>
        <c:auto val="1"/>
        <c:lblAlgn val="ctr"/>
        <c:lblOffset val="100"/>
        <c:noMultiLvlLbl val="0"/>
      </c:catAx>
      <c:valAx>
        <c:axId val="589561696"/>
        <c:scaling>
          <c:orientation val="minMax"/>
        </c:scaling>
        <c:delete val="1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58956278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zh-CN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zh-CN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5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97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197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1/19/2024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19748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2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066762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3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091332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4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476441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8957325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John Doe, Some Company</a:t>
            </a:r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John Doe, Some Company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419987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Report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802.11-24/0179r0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11" name="Date Placeholder 3"/>
          <p:cNvSpPr txBox="1">
            <a:spLocks/>
          </p:cNvSpPr>
          <p:nvPr userDrawn="1"/>
        </p:nvSpPr>
        <p:spPr bwMode="auto">
          <a:xfrm>
            <a:off x="912285" y="261937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altLang="zh-CN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January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2024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Tony Xiao Han (Huawei)</a:t>
            </a:r>
          </a:p>
        </p:txBody>
      </p:sp>
      <p:sp>
        <p:nvSpPr>
          <p:cNvPr id="15" name="Rectangle 2"/>
          <p:cNvSpPr txBox="1">
            <a:spLocks noChangeArrowheads="1"/>
          </p:cNvSpPr>
          <p:nvPr/>
        </p:nvSpPr>
        <p:spPr bwMode="auto">
          <a:xfrm>
            <a:off x="2209800" y="9144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lvl="0" defTabSz="914400">
              <a:buClrTx/>
              <a:buSzTx/>
              <a:defRPr/>
            </a:pPr>
            <a:r>
              <a:rPr kumimoji="0" lang="en-US" altLang="zh-CN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Task Group BF</a:t>
            </a:r>
            <a:r>
              <a:rPr kumimoji="0" lang="en-US" alt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/>
            </a:r>
            <a:br>
              <a:rPr kumimoji="0" lang="en-US" alt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</a:br>
            <a:r>
              <a:rPr lang="en-US" altLang="zh-CN" sz="2800" kern="0" dirty="0">
                <a:solidFill>
                  <a:srgbClr val="0000FF"/>
                </a:solidFill>
              </a:rPr>
              <a:t>January </a:t>
            </a:r>
            <a:r>
              <a:rPr kumimoji="0" lang="en-US" alt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2024 </a:t>
            </a:r>
            <a:r>
              <a:rPr kumimoji="0" lang="en-US" alt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Closing Report</a:t>
            </a:r>
            <a:endParaRPr kumimoji="0" lang="en-US" sz="2800" b="1" i="0" u="none" strike="sng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/>
              <a:ea typeface="+mj-ea"/>
              <a:cs typeface="+mj-cs"/>
            </a:endParaRPr>
          </a:p>
        </p:txBody>
      </p:sp>
      <p:sp>
        <p:nvSpPr>
          <p:cNvPr id="16" name="Rectangle 6"/>
          <p:cNvSpPr txBox="1">
            <a:spLocks noChangeArrowheads="1"/>
          </p:cNvSpPr>
          <p:nvPr/>
        </p:nvSpPr>
        <p:spPr bwMode="auto">
          <a:xfrm>
            <a:off x="2209800" y="2515232"/>
            <a:ext cx="7772400" cy="532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342900" marR="0" lvl="0" indent="-34290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Date: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2024-01-18</a:t>
            </a: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sp>
        <p:nvSpPr>
          <p:cNvPr id="17" name="Rectangle 12"/>
          <p:cNvSpPr>
            <a:spLocks noChangeArrowheads="1"/>
          </p:cNvSpPr>
          <p:nvPr/>
        </p:nvSpPr>
        <p:spPr bwMode="auto">
          <a:xfrm>
            <a:off x="2209801" y="2614489"/>
            <a:ext cx="1368339" cy="2500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defTabSz="914400">
              <a:spcBef>
                <a:spcPct val="20000"/>
              </a:spcBef>
              <a:buClrTx/>
              <a:buSzTx/>
              <a:buFontTx/>
              <a:buNone/>
            </a:pPr>
            <a:r>
              <a:rPr lang="en-US" sz="2000" b="1" dirty="0">
                <a:solidFill>
                  <a:srgbClr val="000000"/>
                </a:solidFill>
                <a:latin typeface="Times New Roman" pitchFamily="18" charset="0"/>
                <a:ea typeface="+mn-ea"/>
              </a:rPr>
              <a:t>Authors:</a:t>
            </a:r>
            <a:endParaRPr lang="en-US" sz="2000" dirty="0">
              <a:solidFill>
                <a:srgbClr val="000000"/>
              </a:solidFill>
              <a:latin typeface="Times New Roman" pitchFamily="18" charset="0"/>
              <a:ea typeface="+mn-ea"/>
            </a:endParaRPr>
          </a:p>
        </p:txBody>
      </p:sp>
      <p:graphicFrame>
        <p:nvGraphicFramePr>
          <p:cNvPr id="18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07295076"/>
              </p:ext>
            </p:extLst>
          </p:nvPr>
        </p:nvGraphicFramePr>
        <p:xfrm>
          <a:off x="2362200" y="3443108"/>
          <a:ext cx="7620000" cy="824092"/>
        </p:xfrm>
        <a:graphic>
          <a:graphicData uri="http://schemas.openxmlformats.org/drawingml/2006/table">
            <a:tbl>
              <a:tblPr firstRow="1" bandRow="1"/>
              <a:tblGrid>
                <a:gridCol w="15240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203158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165684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802105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925053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27545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Affiliation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7545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Tony Xiao Han</a:t>
                      </a:r>
                      <a:endParaRPr lang="en-US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Huawei Technologies Co., Ltd.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F3, Huawei Base, Shenzhen, China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>
                          <a:latin typeface="+mn-lt"/>
                          <a:ea typeface="Times New Roman"/>
                          <a:cs typeface="Arial"/>
                        </a:rPr>
                        <a:t>Tony.hanxiao@huawei.com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9067232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Tony Xiao Han (Huawei)</a:t>
            </a: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3200" cy="457200"/>
          </a:xfrm>
        </p:spPr>
        <p:txBody>
          <a:bodyPr/>
          <a:lstStyle/>
          <a:p>
            <a:r>
              <a:rPr lang="en-US" sz="2800" dirty="0"/>
              <a:t>Abstract</a:t>
            </a:r>
          </a:p>
        </p:txBody>
      </p:sp>
      <p:sp>
        <p:nvSpPr>
          <p:cNvPr id="9" name="Content Placeholder 2"/>
          <p:cNvSpPr txBox="1">
            <a:spLocks noChangeArrowheads="1"/>
          </p:cNvSpPr>
          <p:nvPr/>
        </p:nvSpPr>
        <p:spPr bwMode="auto">
          <a:xfrm>
            <a:off x="914400" y="1325058"/>
            <a:ext cx="10363200" cy="49995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286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6858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0" indent="-342900" algn="just">
              <a:spcBef>
                <a:spcPct val="20000"/>
              </a:spcBef>
            </a:pPr>
            <a:r>
              <a:rPr lang="en-US" altLang="en-US" sz="2400" b="1" kern="0" dirty="0">
                <a:solidFill>
                  <a:srgbClr val="000000"/>
                </a:solidFill>
                <a:latin typeface="Times New Roman"/>
                <a:ea typeface="MS PGothic" pitchFamily="34" charset="-128"/>
              </a:rPr>
              <a:t>This document is the closing report for </a:t>
            </a:r>
            <a:r>
              <a:rPr lang="en-US" altLang="zh-CN" sz="2400" b="1" kern="0" dirty="0">
                <a:solidFill>
                  <a:srgbClr val="000000"/>
                </a:solidFill>
                <a:latin typeface="Times New Roman"/>
                <a:ea typeface="MS PGothic" pitchFamily="34" charset="-128"/>
              </a:rPr>
              <a:t>Task Group BF </a:t>
            </a:r>
            <a:r>
              <a:rPr lang="en-US" altLang="en-US" sz="2400" b="1" kern="0" dirty="0">
                <a:solidFill>
                  <a:srgbClr val="000000"/>
                </a:solidFill>
                <a:latin typeface="Times New Roman"/>
                <a:ea typeface="MS PGothic" pitchFamily="34" charset="-128"/>
              </a:rPr>
              <a:t>for the </a:t>
            </a:r>
            <a:r>
              <a:rPr lang="en-US" altLang="zh-CN" b="1" kern="0" dirty="0" smtClean="0">
                <a:solidFill>
                  <a:srgbClr val="0000FF"/>
                </a:solidFill>
                <a:latin typeface="Times New Roman"/>
              </a:rPr>
              <a:t>January </a:t>
            </a:r>
            <a:r>
              <a:rPr lang="en-US" altLang="zh-CN" sz="2400" b="1" kern="0" dirty="0" smtClean="0">
                <a:solidFill>
                  <a:srgbClr val="0000FF"/>
                </a:solidFill>
                <a:latin typeface="Times New Roman"/>
                <a:ea typeface="MS PGothic" pitchFamily="34" charset="-128"/>
              </a:rPr>
              <a:t>2024 </a:t>
            </a:r>
            <a:r>
              <a:rPr lang="en-US" altLang="en-US" sz="2400" b="1" kern="0" dirty="0">
                <a:solidFill>
                  <a:srgbClr val="000000"/>
                </a:solidFill>
                <a:latin typeface="Times New Roman"/>
                <a:ea typeface="MS PGothic" pitchFamily="34" charset="-128"/>
              </a:rPr>
              <a:t>session.</a:t>
            </a:r>
          </a:p>
        </p:txBody>
      </p:sp>
    </p:spTree>
    <p:extLst>
      <p:ext uri="{BB962C8B-B14F-4D97-AF65-F5344CB8AC3E}">
        <p14:creationId xmlns:p14="http://schemas.microsoft.com/office/powerpoint/2010/main" val="213336989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685799"/>
          </a:xfrm>
        </p:spPr>
        <p:txBody>
          <a:bodyPr/>
          <a:lstStyle/>
          <a:p>
            <a:r>
              <a:rPr lang="en-US" altLang="zh-CN" dirty="0" err="1"/>
              <a:t>TGbf</a:t>
            </a:r>
            <a:r>
              <a:rPr lang="en-US" altLang="zh-CN" dirty="0"/>
              <a:t> (WLAN Sensing)</a:t>
            </a:r>
            <a:r>
              <a:rPr lang="en-US" dirty="0"/>
              <a:t>–</a:t>
            </a:r>
            <a:r>
              <a:rPr lang="en-US" altLang="zh-CN" dirty="0"/>
              <a:t> </a:t>
            </a:r>
            <a:r>
              <a:rPr lang="en-US" altLang="zh-CN" dirty="0" smtClean="0">
                <a:solidFill>
                  <a:srgbClr val="0000FF"/>
                </a:solidFill>
              </a:rPr>
              <a:t>January </a:t>
            </a:r>
            <a:r>
              <a:rPr lang="en-US" dirty="0" smtClean="0"/>
              <a:t>2024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533401" y="1600200"/>
            <a:ext cx="6400799" cy="4724400"/>
          </a:xfrm>
          <a:ln/>
        </p:spPr>
        <p:txBody>
          <a:bodyPr/>
          <a:lstStyle/>
          <a:p>
            <a:pPr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2000" dirty="0"/>
              <a:t>Progress during </a:t>
            </a:r>
            <a:r>
              <a:rPr lang="en-US" altLang="zh-CN" sz="2000" dirty="0">
                <a:solidFill>
                  <a:srgbClr val="0000FF"/>
                </a:solidFill>
              </a:rPr>
              <a:t>January </a:t>
            </a:r>
            <a:r>
              <a:rPr lang="en-US" altLang="zh-CN" sz="2000" dirty="0" smtClean="0"/>
              <a:t>2024 </a:t>
            </a:r>
            <a:r>
              <a:rPr lang="en-US" altLang="zh-CN" sz="2000" dirty="0"/>
              <a:t>session</a:t>
            </a:r>
          </a:p>
          <a:p>
            <a:pPr marL="720725" lvl="1" indent="-342900" algn="just">
              <a:spcBef>
                <a:spcPts val="0"/>
              </a:spcBef>
              <a:spcAft>
                <a:spcPts val="600"/>
              </a:spcAft>
              <a:buFont typeface="Times New Roman" panose="02020603050405020304" pitchFamily="18" charset="0"/>
              <a:buChar char="−"/>
            </a:pPr>
            <a:r>
              <a:rPr lang="en-US" altLang="zh-CN" sz="1800" b="1" dirty="0" smtClean="0">
                <a:solidFill>
                  <a:srgbClr val="0000FF"/>
                </a:solidFill>
                <a:cs typeface="+mn-cs"/>
              </a:rPr>
              <a:t>3</a:t>
            </a:r>
            <a:r>
              <a:rPr lang="en-US" altLang="zh-CN" sz="1800" b="1" dirty="0" smtClean="0">
                <a:cs typeface="+mn-cs"/>
              </a:rPr>
              <a:t> </a:t>
            </a:r>
            <a:r>
              <a:rPr lang="en-US" altLang="zh-CN" sz="1800" dirty="0">
                <a:cs typeface="+mn-cs"/>
              </a:rPr>
              <a:t>slots</a:t>
            </a:r>
            <a:r>
              <a:rPr lang="en-US" altLang="zh-CN" sz="1800" b="1" dirty="0">
                <a:cs typeface="+mn-cs"/>
              </a:rPr>
              <a:t> </a:t>
            </a:r>
            <a:r>
              <a:rPr lang="en-US" altLang="zh-CN" sz="1800" dirty="0" smtClean="0"/>
              <a:t>scheduled </a:t>
            </a:r>
            <a:r>
              <a:rPr lang="en-US" altLang="zh-CN" sz="1800" dirty="0"/>
              <a:t>for </a:t>
            </a:r>
            <a:r>
              <a:rPr lang="en-US" altLang="zh-CN" sz="1800" dirty="0" err="1"/>
              <a:t>TGbf</a:t>
            </a:r>
            <a:endParaRPr lang="en-US" altLang="zh-CN" sz="1800" dirty="0"/>
          </a:p>
          <a:p>
            <a:pPr marL="720725" lvl="1" indent="-342900" algn="just">
              <a:spcBef>
                <a:spcPts val="0"/>
              </a:spcBef>
              <a:spcAft>
                <a:spcPts val="300"/>
              </a:spcAft>
              <a:buFont typeface="Times New Roman" panose="02020603050405020304" pitchFamily="18" charset="0"/>
              <a:buChar char="−"/>
            </a:pPr>
            <a:r>
              <a:rPr lang="en-US" altLang="zh-CN" dirty="0">
                <a:solidFill>
                  <a:srgbClr val="0000FF"/>
                </a:solidFill>
              </a:rPr>
              <a:t>Comment resolution </a:t>
            </a:r>
            <a:r>
              <a:rPr lang="en-US" altLang="zh-CN" dirty="0"/>
              <a:t>for </a:t>
            </a:r>
            <a:r>
              <a:rPr lang="en-US" altLang="zh-CN" dirty="0" smtClean="0"/>
              <a:t>D3.0 </a:t>
            </a:r>
            <a:r>
              <a:rPr lang="en-US" altLang="zh-CN" dirty="0"/>
              <a:t>(</a:t>
            </a:r>
            <a:r>
              <a:rPr lang="en-US" altLang="zh-CN" dirty="0" smtClean="0"/>
              <a:t>LB281)</a:t>
            </a:r>
            <a:endParaRPr lang="en-US" altLang="zh-CN" dirty="0"/>
          </a:p>
          <a:p>
            <a:pPr marL="1120775" lvl="2" indent="-342900" algn="just">
              <a:spcBef>
                <a:spcPts val="0"/>
              </a:spcBef>
              <a:spcAft>
                <a:spcPts val="300"/>
              </a:spcAft>
              <a:buSzPct val="50000"/>
              <a:buFont typeface="Wingdings" panose="05000000000000000000" pitchFamily="2" charset="2"/>
              <a:buChar char="n"/>
            </a:pPr>
            <a:r>
              <a:rPr lang="en-US" altLang="zh-CN" dirty="0"/>
              <a:t>the Comment resolution for </a:t>
            </a:r>
            <a:r>
              <a:rPr lang="en-US" altLang="zh-CN" dirty="0" smtClean="0">
                <a:solidFill>
                  <a:srgbClr val="FF0000"/>
                </a:solidFill>
              </a:rPr>
              <a:t>54 </a:t>
            </a:r>
            <a:r>
              <a:rPr lang="en-US" altLang="zh-CN" dirty="0" smtClean="0"/>
              <a:t>CID </a:t>
            </a:r>
            <a:r>
              <a:rPr lang="en-US" altLang="zh-CN" dirty="0"/>
              <a:t>are </a:t>
            </a:r>
            <a:r>
              <a:rPr lang="en-US" altLang="zh-CN" dirty="0">
                <a:solidFill>
                  <a:srgbClr val="0000FF"/>
                </a:solidFill>
              </a:rPr>
              <a:t>newly</a:t>
            </a:r>
            <a:r>
              <a:rPr lang="en-US" altLang="zh-CN" dirty="0"/>
              <a:t> approved </a:t>
            </a:r>
            <a:r>
              <a:rPr lang="en-US" altLang="zh-CN" dirty="0">
                <a:solidFill>
                  <a:schemeClr val="tx1"/>
                </a:solidFill>
              </a:rPr>
              <a:t>or </a:t>
            </a:r>
            <a:r>
              <a:rPr lang="en-US" altLang="zh-CN" dirty="0">
                <a:solidFill>
                  <a:srgbClr val="0000FF"/>
                </a:solidFill>
              </a:rPr>
              <a:t>marked</a:t>
            </a:r>
            <a:r>
              <a:rPr lang="en-US" altLang="zh-CN" dirty="0">
                <a:solidFill>
                  <a:schemeClr val="tx1"/>
                </a:solidFill>
              </a:rPr>
              <a:t> as “ready for motion” </a:t>
            </a:r>
            <a:endParaRPr lang="en-US" altLang="zh-CN" dirty="0"/>
          </a:p>
          <a:p>
            <a:pPr marL="1120775" lvl="2" indent="-342900" algn="just">
              <a:spcBef>
                <a:spcPts val="0"/>
              </a:spcBef>
              <a:spcAft>
                <a:spcPts val="300"/>
              </a:spcAft>
              <a:buSzPct val="50000"/>
              <a:buFont typeface="Wingdings" panose="05000000000000000000" pitchFamily="2" charset="2"/>
              <a:buChar char="n"/>
            </a:pPr>
            <a:r>
              <a:rPr lang="en-US" altLang="zh-CN" b="1" smtClean="0">
                <a:solidFill>
                  <a:srgbClr val="FF0000"/>
                </a:solidFill>
              </a:rPr>
              <a:t>17.53</a:t>
            </a:r>
            <a:r>
              <a:rPr lang="en-US" altLang="zh-CN" smtClean="0">
                <a:solidFill>
                  <a:schemeClr val="tx1"/>
                </a:solidFill>
              </a:rPr>
              <a:t>% </a:t>
            </a:r>
            <a:r>
              <a:rPr lang="en-US" altLang="zh-CN" dirty="0">
                <a:solidFill>
                  <a:schemeClr val="tx1"/>
                </a:solidFill>
              </a:rPr>
              <a:t>of all </a:t>
            </a:r>
            <a:r>
              <a:rPr lang="en-US" altLang="zh-CN" dirty="0"/>
              <a:t>LB281 </a:t>
            </a:r>
            <a:r>
              <a:rPr lang="en-US" altLang="zh-CN" dirty="0" smtClean="0">
                <a:solidFill>
                  <a:schemeClr val="tx1"/>
                </a:solidFill>
              </a:rPr>
              <a:t>comments </a:t>
            </a:r>
            <a:r>
              <a:rPr lang="en-US" altLang="zh-CN" dirty="0">
                <a:solidFill>
                  <a:schemeClr val="tx1"/>
                </a:solidFill>
              </a:rPr>
              <a:t>are now resolved or marked as “ready for motion” </a:t>
            </a:r>
          </a:p>
          <a:p>
            <a:pPr marL="1120775" lvl="2" indent="-342900" algn="just">
              <a:spcBef>
                <a:spcPts val="0"/>
              </a:spcBef>
              <a:spcAft>
                <a:spcPts val="300"/>
              </a:spcAft>
              <a:buSzPct val="50000"/>
              <a:buFont typeface="Wingdings" panose="05000000000000000000" pitchFamily="2" charset="2"/>
              <a:buChar char="n"/>
            </a:pPr>
            <a:r>
              <a:rPr lang="en-US" altLang="zh-CN" dirty="0" smtClean="0">
                <a:solidFill>
                  <a:schemeClr val="tx1"/>
                </a:solidFill>
              </a:rPr>
              <a:t>(</a:t>
            </a:r>
            <a:r>
              <a:rPr lang="en-US" altLang="zh-CN" dirty="0" smtClean="0">
                <a:solidFill>
                  <a:srgbClr val="FF0000"/>
                </a:solidFill>
              </a:rPr>
              <a:t>54</a:t>
            </a:r>
            <a:r>
              <a:rPr lang="en-US" altLang="zh-CN" dirty="0" smtClean="0">
                <a:solidFill>
                  <a:srgbClr val="FF0000"/>
                </a:solidFill>
              </a:rPr>
              <a:t> </a:t>
            </a:r>
            <a:r>
              <a:rPr lang="en-US" altLang="zh-CN" dirty="0">
                <a:solidFill>
                  <a:schemeClr val="tx1"/>
                </a:solidFill>
              </a:rPr>
              <a:t>/308, </a:t>
            </a:r>
            <a:r>
              <a:rPr lang="en-US" altLang="zh-CN" dirty="0">
                <a:solidFill>
                  <a:schemeClr val="tx1"/>
                </a:solidFill>
              </a:rPr>
              <a:t>Please refer to the figure)</a:t>
            </a:r>
          </a:p>
          <a:p>
            <a:pPr marL="165735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100" dirty="0"/>
          </a:p>
          <a:p>
            <a:pPr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2000" dirty="0"/>
              <a:t>Goals for the next two months</a:t>
            </a:r>
          </a:p>
          <a:p>
            <a:pPr marL="720725" lvl="1" indent="-342900" algn="just">
              <a:spcBef>
                <a:spcPts val="0"/>
              </a:spcBef>
              <a:spcAft>
                <a:spcPts val="300"/>
              </a:spcAft>
              <a:buFont typeface="Times New Roman" panose="02020603050405020304" pitchFamily="18" charset="0"/>
              <a:buChar char="−"/>
            </a:pPr>
            <a:r>
              <a:rPr lang="en-US" altLang="zh-CN" sz="1800" dirty="0"/>
              <a:t>Continue </a:t>
            </a:r>
            <a:r>
              <a:rPr lang="en-US" altLang="zh-CN" sz="1800" dirty="0">
                <a:solidFill>
                  <a:srgbClr val="0000FF"/>
                </a:solidFill>
              </a:rPr>
              <a:t>comment resolution </a:t>
            </a:r>
            <a:r>
              <a:rPr lang="en-US" altLang="zh-CN" sz="1800" dirty="0"/>
              <a:t>for D3.0 (LB281)</a:t>
            </a:r>
          </a:p>
          <a:p>
            <a:pPr marL="720725" lvl="1" indent="-342900" algn="just">
              <a:spcBef>
                <a:spcPts val="0"/>
              </a:spcBef>
              <a:spcAft>
                <a:spcPts val="300"/>
              </a:spcAft>
              <a:buFont typeface="Times New Roman" panose="02020603050405020304" pitchFamily="18" charset="0"/>
              <a:buChar char="−"/>
            </a:pPr>
            <a:r>
              <a:rPr lang="en-US" altLang="zh-CN" sz="1800" dirty="0" smtClean="0"/>
              <a:t>Requested </a:t>
            </a:r>
            <a:r>
              <a:rPr lang="en-US" altLang="zh-CN" sz="1800" dirty="0" smtClean="0">
                <a:solidFill>
                  <a:srgbClr val="0000FF"/>
                </a:solidFill>
              </a:rPr>
              <a:t>2</a:t>
            </a:r>
            <a:r>
              <a:rPr lang="en-US" altLang="zh-CN" sz="1800" dirty="0" smtClean="0"/>
              <a:t> </a:t>
            </a:r>
            <a:r>
              <a:rPr lang="en-US" altLang="zh-CN" sz="1800" dirty="0"/>
              <a:t>calls per week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8DC72EFA-1DF8-481C-8B66-C8A1D5DAFDEA}" type="slidenum">
              <a:rPr lang="en-GB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Tony Xiao Han (Huawei)</a:t>
            </a:r>
          </a:p>
        </p:txBody>
      </p:sp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xmlns="" id="{C0807CB6-20C1-45B5-8F67-26150D54814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232229712"/>
              </p:ext>
            </p:extLst>
          </p:nvPr>
        </p:nvGraphicFramePr>
        <p:xfrm>
          <a:off x="7696200" y="2286000"/>
          <a:ext cx="3962400" cy="4114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0356425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: 圆角 2">
            <a:extLst>
              <a:ext uri="{FF2B5EF4-FFF2-40B4-BE49-F238E27FC236}">
                <a16:creationId xmlns:a16="http://schemas.microsoft.com/office/drawing/2014/main" xmlns="" id="{1862AC4C-4F61-4C2B-A75C-8BCD9FF7D00F}"/>
              </a:ext>
            </a:extLst>
          </p:cNvPr>
          <p:cNvSpPr/>
          <p:nvPr/>
        </p:nvSpPr>
        <p:spPr bwMode="auto">
          <a:xfrm>
            <a:off x="5767445" y="2938633"/>
            <a:ext cx="3605155" cy="642767"/>
          </a:xfrm>
          <a:prstGeom prst="roundRect">
            <a:avLst/>
          </a:prstGeom>
          <a:solidFill>
            <a:schemeClr val="bg1">
              <a:lumMod val="8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1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0218" y="853201"/>
            <a:ext cx="4645181" cy="457199"/>
          </a:xfrm>
        </p:spPr>
        <p:txBody>
          <a:bodyPr/>
          <a:lstStyle/>
          <a:p>
            <a:r>
              <a:rPr lang="en-US" altLang="zh-CN" sz="2400" dirty="0" err="1">
                <a:solidFill>
                  <a:schemeClr val="tx1"/>
                </a:solidFill>
              </a:rPr>
              <a:t>TGbf</a:t>
            </a:r>
            <a:r>
              <a:rPr lang="en-US" altLang="zh-CN" sz="2400" dirty="0">
                <a:solidFill>
                  <a:schemeClr val="tx1"/>
                </a:solidFill>
              </a:rPr>
              <a:t> Timeline</a:t>
            </a: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457201" y="1409700"/>
            <a:ext cx="7162799" cy="4914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9056" tIns="34529" rIns="69056" bIns="34529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marL="161925" lvl="1" indent="-233363" algn="just" defTabSz="685800" eaLnBrk="1" fontAlgn="auto" hangingPunct="1">
              <a:spcBef>
                <a:spcPts val="200"/>
              </a:spcBef>
              <a:spcAft>
                <a:spcPts val="600"/>
              </a:spcAft>
              <a:defRPr/>
            </a:pPr>
            <a:r>
              <a:rPr lang="en-US" altLang="zh-CN" sz="1400" kern="0" dirty="0">
                <a:solidFill>
                  <a:srgbClr val="00B050"/>
                </a:solidFill>
              </a:rPr>
              <a:t>PAR approved				Sep 2020</a:t>
            </a:r>
          </a:p>
          <a:p>
            <a:pPr marL="161925" lvl="1" indent="-233363" algn="just" defTabSz="685800" eaLnBrk="1" fontAlgn="auto" hangingPunct="1">
              <a:spcBef>
                <a:spcPts val="200"/>
              </a:spcBef>
              <a:spcAft>
                <a:spcPts val="600"/>
              </a:spcAft>
              <a:defRPr/>
            </a:pPr>
            <a:r>
              <a:rPr lang="en-US" altLang="zh-CN" sz="1400" kern="0" dirty="0">
                <a:solidFill>
                  <a:srgbClr val="00B050"/>
                </a:solidFill>
              </a:rPr>
              <a:t>First TG meeting			Oct 2020</a:t>
            </a:r>
          </a:p>
          <a:p>
            <a:pPr marL="161925" lvl="1" indent="-233363" algn="just" defTabSz="685800" eaLnBrk="1" fontAlgn="auto" hangingPunct="1">
              <a:spcBef>
                <a:spcPts val="200"/>
              </a:spcBef>
              <a:spcAft>
                <a:spcPts val="600"/>
              </a:spcAft>
              <a:defRPr/>
            </a:pPr>
            <a:r>
              <a:rPr lang="en-US" altLang="zh-CN" sz="1400" kern="0" dirty="0">
                <a:solidFill>
                  <a:srgbClr val="00B050"/>
                </a:solidFill>
              </a:rPr>
              <a:t>Comment Collection (D0.1)		</a:t>
            </a:r>
            <a:r>
              <a:rPr lang="en-US" altLang="zh-CN" sz="1400" i="1" strike="sngStrike" kern="0" dirty="0">
                <a:solidFill>
                  <a:schemeClr val="bg1">
                    <a:lumMod val="50000"/>
                  </a:schemeClr>
                </a:solidFill>
              </a:rPr>
              <a:t>Jan 2022</a:t>
            </a:r>
            <a:r>
              <a:rPr lang="en-US" altLang="zh-CN" sz="1400" i="1" strike="sngStrike" kern="0" dirty="0">
                <a:solidFill>
                  <a:schemeClr val="bg1">
                    <a:lumMod val="50000"/>
                  </a:schemeClr>
                </a:solidFill>
                <a:sym typeface="Wingdings" panose="05000000000000000000" pitchFamily="2" charset="2"/>
              </a:rPr>
              <a:t>Mar 2022</a:t>
            </a:r>
            <a:r>
              <a:rPr lang="en-US" altLang="zh-CN" sz="1400" i="1" kern="0" dirty="0">
                <a:solidFill>
                  <a:schemeClr val="bg1">
                    <a:lumMod val="50000"/>
                  </a:schemeClr>
                </a:solidFill>
                <a:sym typeface="Wingdings" panose="05000000000000000000" pitchFamily="2" charset="2"/>
              </a:rPr>
              <a:t> </a:t>
            </a:r>
            <a:r>
              <a:rPr lang="en-US" altLang="zh-CN" sz="1400" i="1" kern="0" dirty="0">
                <a:solidFill>
                  <a:srgbClr val="00B050"/>
                </a:solidFill>
                <a:sym typeface="Wingdings" panose="05000000000000000000" pitchFamily="2" charset="2"/>
              </a:rPr>
              <a:t> April 2022</a:t>
            </a:r>
            <a:endParaRPr lang="en-US" altLang="zh-CN" sz="1400" i="1" kern="0" dirty="0">
              <a:solidFill>
                <a:srgbClr val="00B050"/>
              </a:solidFill>
            </a:endParaRPr>
          </a:p>
          <a:p>
            <a:pPr marL="268288" lvl="1" indent="-268288" algn="just" defTabSz="685800" eaLnBrk="1" fontAlgn="auto" hangingPunct="1">
              <a:spcBef>
                <a:spcPts val="200"/>
              </a:spcBef>
              <a:spcAft>
                <a:spcPts val="600"/>
              </a:spcAft>
              <a:buFont typeface="Times New Roman" panose="02020603050405020304" pitchFamily="18" charset="0"/>
              <a:buChar char="–"/>
              <a:defRPr/>
            </a:pPr>
            <a:r>
              <a:rPr lang="en-US" altLang="zh-CN" sz="1400" kern="0" dirty="0">
                <a:solidFill>
                  <a:srgbClr val="00B050"/>
                </a:solidFill>
              </a:rPr>
              <a:t>Initial Letter Ballot (D1.0)</a:t>
            </a:r>
            <a:r>
              <a:rPr lang="en-US" altLang="zh-CN" sz="1400" kern="0" dirty="0">
                <a:solidFill>
                  <a:srgbClr val="FF0000"/>
                </a:solidFill>
              </a:rPr>
              <a:t>		</a:t>
            </a:r>
            <a:r>
              <a:rPr lang="en-US" altLang="zh-CN" sz="1400" i="1" strike="sngStrike" kern="0" dirty="0">
                <a:solidFill>
                  <a:schemeClr val="bg1">
                    <a:lumMod val="50000"/>
                  </a:schemeClr>
                </a:solidFill>
              </a:rPr>
              <a:t>Jul 2022</a:t>
            </a:r>
            <a:r>
              <a:rPr lang="en-US" altLang="zh-CN" sz="1400" i="1" strike="sngStrike" kern="0" dirty="0">
                <a:solidFill>
                  <a:schemeClr val="bg1">
                    <a:lumMod val="50000"/>
                  </a:schemeClr>
                </a:solidFill>
                <a:sym typeface="Wingdings" panose="05000000000000000000" pitchFamily="2" charset="2"/>
              </a:rPr>
              <a:t> Sep</a:t>
            </a:r>
            <a:r>
              <a:rPr lang="en-US" altLang="zh-CN" sz="1400" i="1" strike="sngStrike" kern="0" dirty="0">
                <a:solidFill>
                  <a:schemeClr val="bg1">
                    <a:lumMod val="50000"/>
                  </a:schemeClr>
                </a:solidFill>
              </a:rPr>
              <a:t> 2022</a:t>
            </a:r>
            <a:r>
              <a:rPr lang="en-US" altLang="zh-CN" sz="1400" i="1" strike="sngStrike" kern="0" dirty="0">
                <a:solidFill>
                  <a:schemeClr val="bg1">
                    <a:lumMod val="50000"/>
                  </a:schemeClr>
                </a:solidFill>
                <a:sym typeface="Wingdings" panose="05000000000000000000" pitchFamily="2" charset="2"/>
              </a:rPr>
              <a:t> Nov</a:t>
            </a:r>
            <a:r>
              <a:rPr lang="en-US" altLang="zh-CN" sz="1400" i="1" strike="sngStrike" kern="0" dirty="0">
                <a:solidFill>
                  <a:schemeClr val="bg1">
                    <a:lumMod val="50000"/>
                  </a:schemeClr>
                </a:solidFill>
              </a:rPr>
              <a:t> 2022</a:t>
            </a:r>
            <a:r>
              <a:rPr lang="en-US" altLang="zh-CN" sz="1400" i="1" kern="0" dirty="0">
                <a:solidFill>
                  <a:srgbClr val="00B050"/>
                </a:solidFill>
                <a:sym typeface="Wingdings" panose="05000000000000000000" pitchFamily="2" charset="2"/>
              </a:rPr>
              <a:t> Jan </a:t>
            </a:r>
            <a:r>
              <a:rPr lang="en-US" altLang="zh-CN" sz="1400" i="1" kern="0" dirty="0">
                <a:solidFill>
                  <a:srgbClr val="00B050"/>
                </a:solidFill>
              </a:rPr>
              <a:t>2023</a:t>
            </a:r>
          </a:p>
          <a:p>
            <a:pPr marL="268288" lvl="1" indent="-268288" algn="just" defTabSz="685800" eaLnBrk="1" fontAlgn="auto" hangingPunct="1">
              <a:spcBef>
                <a:spcPts val="200"/>
              </a:spcBef>
              <a:spcAft>
                <a:spcPts val="600"/>
              </a:spcAft>
              <a:buFont typeface="Times New Roman" panose="02020603050405020304" pitchFamily="18" charset="0"/>
              <a:buChar char="–"/>
              <a:defRPr/>
            </a:pPr>
            <a:r>
              <a:rPr lang="en-US" altLang="zh-CN" sz="1400" kern="0" dirty="0">
                <a:solidFill>
                  <a:srgbClr val="00B050"/>
                </a:solidFill>
              </a:rPr>
              <a:t>Recirculation LB (D2.0)			</a:t>
            </a:r>
            <a:r>
              <a:rPr lang="en-US" altLang="zh-CN" sz="1400" i="1" strike="sngStrike" kern="0" dirty="0">
                <a:solidFill>
                  <a:schemeClr val="bg1">
                    <a:lumMod val="50000"/>
                  </a:schemeClr>
                </a:solidFill>
              </a:rPr>
              <a:t>Jan 2023</a:t>
            </a:r>
            <a:r>
              <a:rPr lang="en-US" altLang="zh-CN" sz="1400" i="1" strike="sngStrike" kern="0" dirty="0">
                <a:solidFill>
                  <a:schemeClr val="bg1">
                    <a:lumMod val="50000"/>
                  </a:schemeClr>
                </a:solidFill>
                <a:sym typeface="Wingdings" panose="05000000000000000000" pitchFamily="2" charset="2"/>
              </a:rPr>
              <a:t>  Mar 2023</a:t>
            </a:r>
            <a:r>
              <a:rPr lang="en-US" altLang="zh-CN" sz="1400" i="1" kern="0" dirty="0">
                <a:solidFill>
                  <a:srgbClr val="00B050"/>
                </a:solidFill>
                <a:sym typeface="Wingdings" panose="05000000000000000000" pitchFamily="2" charset="2"/>
              </a:rPr>
              <a:t> </a:t>
            </a:r>
            <a:r>
              <a:rPr lang="en-US" altLang="zh-CN" sz="1400" kern="0" dirty="0">
                <a:solidFill>
                  <a:srgbClr val="00B050"/>
                </a:solidFill>
              </a:rPr>
              <a:t> July 2023</a:t>
            </a:r>
          </a:p>
          <a:p>
            <a:pPr marL="285750" lvl="1" algn="just" defTabSz="685800" eaLnBrk="1" fontAlgn="auto" hangingPunct="1">
              <a:spcBef>
                <a:spcPts val="200"/>
              </a:spcBef>
              <a:spcAft>
                <a:spcPts val="600"/>
              </a:spcAft>
              <a:buFont typeface="Times New Roman" panose="02020603050405020304" pitchFamily="18" charset="0"/>
              <a:buChar char="–"/>
              <a:defRPr/>
            </a:pPr>
            <a:r>
              <a:rPr lang="en-US" altLang="zh-CN" sz="1400" kern="0" dirty="0">
                <a:solidFill>
                  <a:srgbClr val="00B050"/>
                </a:solidFill>
              </a:rPr>
              <a:t>Recirculation LB (D3.0)	</a:t>
            </a:r>
            <a:r>
              <a:rPr lang="en-US" altLang="zh-CN" sz="1400" kern="0" dirty="0">
                <a:solidFill>
                  <a:srgbClr val="FF0000"/>
                </a:solidFill>
              </a:rPr>
              <a:t>		</a:t>
            </a:r>
            <a:r>
              <a:rPr lang="en-US" altLang="zh-CN" sz="1400" i="1" strike="sngStrike" kern="0" dirty="0">
                <a:solidFill>
                  <a:schemeClr val="bg1">
                    <a:lumMod val="50000"/>
                  </a:schemeClr>
                </a:solidFill>
              </a:rPr>
              <a:t>May 2023</a:t>
            </a:r>
            <a:r>
              <a:rPr lang="en-US" altLang="zh-CN" sz="1400" i="1" strike="sngStrike" kern="0" dirty="0">
                <a:solidFill>
                  <a:schemeClr val="bg1">
                    <a:lumMod val="50000"/>
                  </a:schemeClr>
                </a:solidFill>
                <a:sym typeface="Wingdings" panose="05000000000000000000" pitchFamily="2" charset="2"/>
              </a:rPr>
              <a:t> </a:t>
            </a:r>
            <a:r>
              <a:rPr lang="en-US" altLang="zh-CN" sz="1400" kern="0" dirty="0">
                <a:solidFill>
                  <a:srgbClr val="FF0000"/>
                </a:solidFill>
              </a:rPr>
              <a:t> </a:t>
            </a:r>
            <a:r>
              <a:rPr lang="en-US" altLang="zh-CN" sz="1400" kern="0" dirty="0">
                <a:solidFill>
                  <a:srgbClr val="00B050"/>
                </a:solidFill>
              </a:rPr>
              <a:t>Nov 2023</a:t>
            </a:r>
          </a:p>
          <a:p>
            <a:pPr marL="214312" lvl="1" algn="just" defTabSz="685800" eaLnBrk="1" fontAlgn="auto" hangingPunct="1">
              <a:spcBef>
                <a:spcPts val="200"/>
              </a:spcBef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en-US" altLang="zh-CN" sz="1400" kern="0" dirty="0">
                <a:solidFill>
                  <a:srgbClr val="FF0000"/>
                </a:solidFill>
              </a:rPr>
              <a:t>Conditional EC Approval–SA Ballot	Mar 2024</a:t>
            </a:r>
          </a:p>
          <a:p>
            <a:pPr marL="161925" lvl="1" indent="-233363" algn="just" defTabSz="685800" eaLnBrk="1" fontAlgn="auto" hangingPunct="1">
              <a:spcBef>
                <a:spcPts val="200"/>
              </a:spcBef>
              <a:spcAft>
                <a:spcPts val="600"/>
              </a:spcAft>
              <a:defRPr/>
            </a:pPr>
            <a:r>
              <a:rPr lang="en-US" altLang="zh-CN" sz="1400" kern="0" dirty="0"/>
              <a:t>Recirculation LB (D4.0)			</a:t>
            </a:r>
            <a:r>
              <a:rPr lang="en-US" altLang="zh-CN" sz="1400" i="1" strike="sngStrike" dirty="0">
                <a:solidFill>
                  <a:srgbClr val="7F7F7F"/>
                </a:solidFill>
                <a:ea typeface="宋体" panose="02010600030101010101" pitchFamily="2" charset="-122"/>
              </a:rPr>
              <a:t>July </a:t>
            </a:r>
            <a:r>
              <a:rPr lang="en-US" altLang="zh-CN" sz="1400" i="1" strike="sngStrike" dirty="0">
                <a:solidFill>
                  <a:schemeClr val="bg1">
                    <a:lumMod val="50000"/>
                  </a:schemeClr>
                </a:solidFill>
                <a:ea typeface="宋体" panose="02010600030101010101" pitchFamily="2" charset="-122"/>
              </a:rPr>
              <a:t>2023 </a:t>
            </a:r>
            <a:r>
              <a:rPr lang="en-US" altLang="zh-CN" sz="1400" i="1" strike="sngStrike" dirty="0">
                <a:solidFill>
                  <a:schemeClr val="bg1">
                    <a:lumMod val="50000"/>
                  </a:schemeClr>
                </a:solidFill>
                <a:latin typeface="Wingdings" panose="05000000000000000000" pitchFamily="2" charset="2"/>
                <a:ea typeface="宋体" panose="02010600030101010101" pitchFamily="2" charset="-122"/>
                <a:cs typeface="Calibri" panose="020F0502020204030204" pitchFamily="34" charset="0"/>
              </a:rPr>
              <a:t>à</a:t>
            </a:r>
            <a:r>
              <a:rPr lang="en-US" altLang="zh-CN" sz="1400" i="1" strike="sngStrike" dirty="0">
                <a:solidFill>
                  <a:schemeClr val="bg1">
                    <a:lumMod val="50000"/>
                  </a:schemeClr>
                </a:solidFill>
                <a:ea typeface="宋体" panose="02010600030101010101" pitchFamily="2" charset="-122"/>
              </a:rPr>
              <a:t> Jan 2024</a:t>
            </a:r>
            <a:r>
              <a:rPr lang="en-US" altLang="zh-CN" sz="1400" i="1" strike="sngStrike" dirty="0">
                <a:solidFill>
                  <a:schemeClr val="bg1">
                    <a:lumMod val="50000"/>
                  </a:schemeClr>
                </a:solidFill>
                <a:latin typeface="Wingdings" panose="05000000000000000000" pitchFamily="2" charset="2"/>
                <a:ea typeface="宋体" panose="02010600030101010101" pitchFamily="2" charset="-122"/>
                <a:cs typeface="Calibri" panose="020F0502020204030204" pitchFamily="34" charset="0"/>
              </a:rPr>
              <a:t>à</a:t>
            </a:r>
            <a:r>
              <a:rPr lang="en-US" altLang="zh-CN" sz="1400" i="1" strike="sngStrike" dirty="0">
                <a:solidFill>
                  <a:schemeClr val="bg1">
                    <a:lumMod val="50000"/>
                  </a:schemeClr>
                </a:solidFill>
                <a:ea typeface="宋体" panose="02010600030101010101" pitchFamily="2" charset="-122"/>
              </a:rPr>
              <a:t> </a:t>
            </a:r>
            <a:r>
              <a:rPr lang="en-US" altLang="zh-CN" sz="1400" i="1" dirty="0">
                <a:solidFill>
                  <a:srgbClr val="00B0F0"/>
                </a:solidFill>
                <a:ea typeface="宋体" panose="02010600030101010101" pitchFamily="2" charset="-122"/>
              </a:rPr>
              <a:t>Apr 2024</a:t>
            </a:r>
            <a:endParaRPr lang="en-US" altLang="zh-CN" sz="1400" i="1" kern="0" dirty="0"/>
          </a:p>
          <a:p>
            <a:pPr marL="161925" lvl="1" indent="-233363" algn="just" defTabSz="685800" eaLnBrk="1" fontAlgn="auto" hangingPunct="1">
              <a:spcBef>
                <a:spcPts val="200"/>
              </a:spcBef>
              <a:spcAft>
                <a:spcPts val="600"/>
              </a:spcAft>
              <a:defRPr/>
            </a:pPr>
            <a:r>
              <a:rPr lang="en-US" altLang="zh-CN" sz="1400" kern="0" dirty="0"/>
              <a:t>SA  Ballot pool formation      		Apr 2024</a:t>
            </a:r>
          </a:p>
          <a:p>
            <a:pPr marL="161925" lvl="1" indent="-233363" algn="just" defTabSz="685800" eaLnBrk="1" fontAlgn="auto" hangingPunct="1">
              <a:spcBef>
                <a:spcPts val="200"/>
              </a:spcBef>
              <a:spcAft>
                <a:spcPts val="600"/>
              </a:spcAft>
              <a:defRPr/>
            </a:pPr>
            <a:r>
              <a:rPr lang="en-US" altLang="zh-CN" sz="1400" kern="0" dirty="0"/>
              <a:t>Initial SA Ballot (D4.0)			</a:t>
            </a:r>
            <a:r>
              <a:rPr lang="en-US" altLang="zh-CN" sz="1400" i="1" strike="sngStrike" dirty="0">
                <a:solidFill>
                  <a:srgbClr val="7F7F7F"/>
                </a:solidFill>
                <a:ea typeface="宋体" panose="02010600030101010101" pitchFamily="2" charset="-122"/>
              </a:rPr>
              <a:t>Sep </a:t>
            </a:r>
            <a:r>
              <a:rPr lang="en-US" altLang="zh-CN" sz="1400" i="1" strike="sngStrike" dirty="0">
                <a:solidFill>
                  <a:schemeClr val="bg1">
                    <a:lumMod val="50000"/>
                  </a:schemeClr>
                </a:solidFill>
                <a:ea typeface="宋体" panose="02010600030101010101" pitchFamily="2" charset="-122"/>
              </a:rPr>
              <a:t>2023 </a:t>
            </a:r>
            <a:r>
              <a:rPr lang="en-US" altLang="zh-CN" sz="1400" i="1" strike="sngStrike" dirty="0">
                <a:solidFill>
                  <a:schemeClr val="bg1">
                    <a:lumMod val="50000"/>
                  </a:schemeClr>
                </a:solidFill>
                <a:latin typeface="Wingdings" panose="05000000000000000000" pitchFamily="2" charset="2"/>
                <a:ea typeface="宋体" panose="02010600030101010101" pitchFamily="2" charset="-122"/>
                <a:cs typeface="Calibri" panose="020F0502020204030204" pitchFamily="34" charset="0"/>
              </a:rPr>
              <a:t>à</a:t>
            </a:r>
            <a:r>
              <a:rPr lang="en-US" altLang="zh-CN" sz="1400" i="1" strike="sngStrike" dirty="0">
                <a:solidFill>
                  <a:schemeClr val="bg1">
                    <a:lumMod val="50000"/>
                  </a:schemeClr>
                </a:solidFill>
                <a:ea typeface="宋体" panose="02010600030101010101" pitchFamily="2" charset="-122"/>
              </a:rPr>
              <a:t> Mar 2024</a:t>
            </a:r>
            <a:r>
              <a:rPr lang="en-US" altLang="zh-CN" sz="1400" i="1" dirty="0">
                <a:solidFill>
                  <a:srgbClr val="00B0F0"/>
                </a:solidFill>
                <a:latin typeface="Wingdings" panose="05000000000000000000" pitchFamily="2" charset="2"/>
                <a:ea typeface="宋体" panose="02010600030101010101" pitchFamily="2" charset="-122"/>
                <a:cs typeface="Calibri" panose="020F0502020204030204" pitchFamily="34" charset="0"/>
              </a:rPr>
              <a:t>à</a:t>
            </a:r>
            <a:r>
              <a:rPr lang="en-US" altLang="zh-CN" sz="1400" i="1" dirty="0">
                <a:solidFill>
                  <a:srgbClr val="00B0F0"/>
                </a:solidFill>
                <a:ea typeface="宋体" panose="02010600030101010101" pitchFamily="2" charset="-122"/>
              </a:rPr>
              <a:t> May 2024</a:t>
            </a:r>
            <a:endParaRPr lang="en-US" altLang="zh-CN" sz="1400" kern="0" dirty="0"/>
          </a:p>
          <a:p>
            <a:pPr marL="161925" lvl="1" indent="-233363" algn="just" defTabSz="685800" eaLnBrk="1" fontAlgn="auto" hangingPunct="1">
              <a:spcBef>
                <a:spcPts val="200"/>
              </a:spcBef>
              <a:spcAft>
                <a:spcPts val="600"/>
              </a:spcAft>
              <a:defRPr/>
            </a:pPr>
            <a:r>
              <a:rPr lang="en-US" altLang="zh-CN" sz="1400" kern="0" dirty="0"/>
              <a:t>1st SA Ballot Recirculation (D5.0)		Sep 2024</a:t>
            </a:r>
          </a:p>
          <a:p>
            <a:pPr marL="161925" lvl="1" indent="-233363" algn="just" defTabSz="685800" eaLnBrk="1" fontAlgn="auto" hangingPunct="1">
              <a:spcBef>
                <a:spcPts val="200"/>
              </a:spcBef>
              <a:spcAft>
                <a:spcPts val="600"/>
              </a:spcAft>
              <a:defRPr/>
            </a:pPr>
            <a:r>
              <a:rPr lang="en-US" altLang="zh-CN" sz="1400" kern="0" dirty="0"/>
              <a:t>2nd SA Ballot Recirculation (D6.0)	Jan  2025</a:t>
            </a:r>
          </a:p>
          <a:p>
            <a:pPr marL="161925" lvl="1" indent="-233363" algn="just" defTabSz="685800" eaLnBrk="1" fontAlgn="auto" hangingPunct="1">
              <a:spcBef>
                <a:spcPts val="200"/>
              </a:spcBef>
              <a:spcAft>
                <a:spcPts val="600"/>
              </a:spcAft>
              <a:defRPr/>
            </a:pPr>
            <a:r>
              <a:rPr lang="en-US" altLang="zh-CN" sz="1400" kern="0" dirty="0"/>
              <a:t>3rd SA Ballot Recirculation (D7.0)		Mar 2025</a:t>
            </a:r>
          </a:p>
          <a:p>
            <a:pPr marL="161925" lvl="1" indent="-233363" algn="just" defTabSz="685800" eaLnBrk="1" fontAlgn="auto" hangingPunct="1">
              <a:spcBef>
                <a:spcPts val="200"/>
              </a:spcBef>
              <a:spcAft>
                <a:spcPts val="600"/>
              </a:spcAft>
              <a:defRPr/>
            </a:pPr>
            <a:r>
              <a:rPr lang="en-US" altLang="zh-CN" sz="1400" kern="0" dirty="0"/>
              <a:t>Final 802.11 WG approval		</a:t>
            </a:r>
            <a:r>
              <a:rPr lang="en-US" altLang="zh-CN" sz="1400" i="1" strike="sngStrike" dirty="0">
                <a:solidFill>
                  <a:srgbClr val="7F7F7F"/>
                </a:solidFill>
                <a:ea typeface="宋体" panose="02010600030101010101" pitchFamily="2" charset="-122"/>
              </a:rPr>
              <a:t>July </a:t>
            </a:r>
            <a:r>
              <a:rPr lang="en-US" altLang="zh-CN" sz="1400" i="1" strike="sngStrike" dirty="0">
                <a:solidFill>
                  <a:schemeClr val="bg1">
                    <a:lumMod val="50000"/>
                  </a:schemeClr>
                </a:solidFill>
                <a:ea typeface="宋体" panose="02010600030101010101" pitchFamily="2" charset="-122"/>
              </a:rPr>
              <a:t>2024</a:t>
            </a:r>
            <a:r>
              <a:rPr lang="en-US" altLang="zh-CN" sz="1400" i="1" dirty="0">
                <a:solidFill>
                  <a:schemeClr val="bg1">
                    <a:lumMod val="50000"/>
                  </a:schemeClr>
                </a:solidFill>
                <a:latin typeface="Wingdings" panose="05000000000000000000" pitchFamily="2" charset="2"/>
                <a:ea typeface="宋体" panose="02010600030101010101" pitchFamily="2" charset="-122"/>
                <a:cs typeface="Calibri" panose="020F0502020204030204" pitchFamily="34" charset="0"/>
              </a:rPr>
              <a:t>à</a:t>
            </a:r>
            <a:r>
              <a:rPr lang="en-US" altLang="zh-CN" sz="1400" i="1" dirty="0">
                <a:solidFill>
                  <a:schemeClr val="bg1">
                    <a:lumMod val="50000"/>
                  </a:schemeClr>
                </a:solidFill>
                <a:ea typeface="宋体" panose="02010600030101010101" pitchFamily="2" charset="-122"/>
              </a:rPr>
              <a:t> Jan 2025</a:t>
            </a:r>
            <a:r>
              <a:rPr lang="en-US" altLang="zh-CN" sz="1400" i="1" dirty="0">
                <a:solidFill>
                  <a:srgbClr val="00B0F0"/>
                </a:solidFill>
                <a:latin typeface="Wingdings" panose="05000000000000000000" pitchFamily="2" charset="2"/>
                <a:ea typeface="宋体" panose="02010600030101010101" pitchFamily="2" charset="-122"/>
                <a:cs typeface="Calibri" panose="020F0502020204030204" pitchFamily="34" charset="0"/>
              </a:rPr>
              <a:t>à</a:t>
            </a:r>
            <a:r>
              <a:rPr lang="en-US" altLang="zh-CN" sz="1400" i="1" dirty="0">
                <a:solidFill>
                  <a:srgbClr val="00B0F0"/>
                </a:solidFill>
                <a:ea typeface="宋体" panose="02010600030101010101" pitchFamily="2" charset="-122"/>
              </a:rPr>
              <a:t> Mar 2025</a:t>
            </a:r>
            <a:endParaRPr lang="en-US" altLang="zh-CN" sz="1400" i="1" kern="0" dirty="0"/>
          </a:p>
          <a:p>
            <a:pPr marL="161925" lvl="1" indent="-233363" algn="just" defTabSz="685800" eaLnBrk="1" fontAlgn="auto" hangingPunct="1">
              <a:spcBef>
                <a:spcPts val="200"/>
              </a:spcBef>
              <a:spcAft>
                <a:spcPts val="600"/>
              </a:spcAft>
              <a:defRPr/>
            </a:pPr>
            <a:r>
              <a:rPr lang="en-US" altLang="zh-CN" sz="1400" kern="0" dirty="0"/>
              <a:t>802 EC approval			</a:t>
            </a:r>
            <a:r>
              <a:rPr lang="en-US" altLang="zh-CN" sz="1400" i="1" strike="sngStrike" dirty="0">
                <a:solidFill>
                  <a:srgbClr val="7F7F7F"/>
                </a:solidFill>
                <a:ea typeface="宋体" panose="02010600030101010101" pitchFamily="2" charset="-122"/>
              </a:rPr>
              <a:t>July </a:t>
            </a:r>
            <a:r>
              <a:rPr lang="en-US" altLang="zh-CN" sz="1400" i="1" strike="sngStrike" dirty="0">
                <a:solidFill>
                  <a:schemeClr val="bg1">
                    <a:lumMod val="50000"/>
                  </a:schemeClr>
                </a:solidFill>
                <a:ea typeface="宋体" panose="02010600030101010101" pitchFamily="2" charset="-122"/>
              </a:rPr>
              <a:t>2024</a:t>
            </a:r>
            <a:r>
              <a:rPr lang="en-US" altLang="zh-CN" sz="1400" i="1" strike="sngStrike" dirty="0">
                <a:solidFill>
                  <a:schemeClr val="bg1">
                    <a:lumMod val="50000"/>
                  </a:schemeClr>
                </a:solidFill>
                <a:latin typeface="Wingdings" panose="05000000000000000000" pitchFamily="2" charset="2"/>
                <a:ea typeface="宋体" panose="02010600030101010101" pitchFamily="2" charset="-122"/>
                <a:cs typeface="Calibri" panose="020F0502020204030204" pitchFamily="34" charset="0"/>
              </a:rPr>
              <a:t>à</a:t>
            </a:r>
            <a:r>
              <a:rPr lang="en-US" altLang="zh-CN" sz="1400" i="1" strike="sngStrike" dirty="0">
                <a:solidFill>
                  <a:schemeClr val="bg1">
                    <a:lumMod val="50000"/>
                  </a:schemeClr>
                </a:solidFill>
                <a:ea typeface="宋体" panose="02010600030101010101" pitchFamily="2" charset="-122"/>
              </a:rPr>
              <a:t> Jan 2025</a:t>
            </a:r>
            <a:r>
              <a:rPr lang="en-US" altLang="zh-CN" sz="1400" i="1" dirty="0">
                <a:solidFill>
                  <a:srgbClr val="00B0F0"/>
                </a:solidFill>
                <a:latin typeface="Wingdings" panose="05000000000000000000" pitchFamily="2" charset="2"/>
                <a:ea typeface="宋体" panose="02010600030101010101" pitchFamily="2" charset="-122"/>
                <a:cs typeface="Calibri" panose="020F0502020204030204" pitchFamily="34" charset="0"/>
              </a:rPr>
              <a:t>à</a:t>
            </a:r>
            <a:r>
              <a:rPr lang="en-US" altLang="zh-CN" sz="1400" i="1" dirty="0">
                <a:solidFill>
                  <a:srgbClr val="00B0F0"/>
                </a:solidFill>
                <a:ea typeface="宋体" panose="02010600030101010101" pitchFamily="2" charset="-122"/>
              </a:rPr>
              <a:t> Mar 2025</a:t>
            </a:r>
            <a:endParaRPr lang="en-US" altLang="zh-CN" sz="1400" i="1" kern="0" dirty="0"/>
          </a:p>
          <a:p>
            <a:pPr marL="161925" lvl="1" indent="-233363" algn="just" defTabSz="685800" eaLnBrk="1" fontAlgn="auto" hangingPunct="1">
              <a:spcBef>
                <a:spcPts val="200"/>
              </a:spcBef>
              <a:spcAft>
                <a:spcPts val="600"/>
              </a:spcAft>
              <a:defRPr/>
            </a:pPr>
            <a:r>
              <a:rPr lang="en-US" altLang="zh-CN" sz="1400" kern="0" dirty="0" err="1"/>
              <a:t>RevCom</a:t>
            </a:r>
            <a:r>
              <a:rPr lang="en-US" altLang="zh-CN" sz="1400" kern="0" dirty="0"/>
              <a:t> and SASB approval		</a:t>
            </a:r>
            <a:r>
              <a:rPr lang="en-US" altLang="zh-CN" sz="1400" i="1" strike="sngStrike" dirty="0">
                <a:solidFill>
                  <a:srgbClr val="7F7F7F"/>
                </a:solidFill>
                <a:ea typeface="宋体" panose="02010600030101010101" pitchFamily="2" charset="-122"/>
              </a:rPr>
              <a:t>Sep </a:t>
            </a:r>
            <a:r>
              <a:rPr lang="en-US" altLang="zh-CN" sz="1400" i="1" strike="sngStrike" dirty="0">
                <a:solidFill>
                  <a:schemeClr val="bg1">
                    <a:lumMod val="50000"/>
                  </a:schemeClr>
                </a:solidFill>
                <a:ea typeface="宋体" panose="02010600030101010101" pitchFamily="2" charset="-122"/>
              </a:rPr>
              <a:t>2024</a:t>
            </a:r>
            <a:r>
              <a:rPr lang="en-US" altLang="zh-CN" sz="1400" i="1" strike="sngStrike" dirty="0">
                <a:solidFill>
                  <a:schemeClr val="bg1">
                    <a:lumMod val="50000"/>
                  </a:schemeClr>
                </a:solidFill>
                <a:latin typeface="Wingdings" panose="05000000000000000000" pitchFamily="2" charset="2"/>
                <a:ea typeface="宋体" panose="02010600030101010101" pitchFamily="2" charset="-122"/>
                <a:cs typeface="Calibri" panose="020F0502020204030204" pitchFamily="34" charset="0"/>
              </a:rPr>
              <a:t>à</a:t>
            </a:r>
            <a:r>
              <a:rPr lang="en-US" altLang="zh-CN" sz="1400" i="1" strike="sngStrike" dirty="0">
                <a:solidFill>
                  <a:schemeClr val="bg1">
                    <a:lumMod val="50000"/>
                  </a:schemeClr>
                </a:solidFill>
                <a:ea typeface="宋体" panose="02010600030101010101" pitchFamily="2" charset="-122"/>
              </a:rPr>
              <a:t> Mar 2025</a:t>
            </a:r>
            <a:r>
              <a:rPr lang="en-US" altLang="zh-CN" sz="1400" i="1" dirty="0">
                <a:solidFill>
                  <a:srgbClr val="00B0F0"/>
                </a:solidFill>
                <a:latin typeface="Wingdings" panose="05000000000000000000" pitchFamily="2" charset="2"/>
                <a:ea typeface="宋体" panose="02010600030101010101" pitchFamily="2" charset="-122"/>
                <a:cs typeface="Calibri" panose="020F0502020204030204" pitchFamily="34" charset="0"/>
              </a:rPr>
              <a:t>à</a:t>
            </a:r>
            <a:r>
              <a:rPr lang="en-US" altLang="zh-CN" sz="1400" i="1" dirty="0">
                <a:solidFill>
                  <a:srgbClr val="00B0F0"/>
                </a:solidFill>
                <a:ea typeface="宋体" panose="02010600030101010101" pitchFamily="2" charset="-122"/>
              </a:rPr>
              <a:t> Jun 2025</a:t>
            </a:r>
            <a:endParaRPr lang="en-US" altLang="zh-CN" sz="1400" kern="0" dirty="0"/>
          </a:p>
        </p:txBody>
      </p:sp>
      <p:sp>
        <p:nvSpPr>
          <p:cNvPr id="7" name="Content Placeholder 4">
            <a:extLst>
              <a:ext uri="{FF2B5EF4-FFF2-40B4-BE49-F238E27FC236}">
                <a16:creationId xmlns:a16="http://schemas.microsoft.com/office/drawing/2014/main" xmlns="" id="{B7680B5C-39D7-41CF-92D5-EF3D1C6C176E}"/>
              </a:ext>
            </a:extLst>
          </p:cNvPr>
          <p:cNvSpPr txBox="1">
            <a:spLocks/>
          </p:cNvSpPr>
          <p:nvPr/>
        </p:nvSpPr>
        <p:spPr>
          <a:xfrm>
            <a:off x="5767445" y="2938633"/>
            <a:ext cx="3528955" cy="64276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solidFill>
                  <a:prstClr val="black"/>
                </a:solidFill>
                <a:latin typeface="Calibri" panose="020F0502020204030204"/>
              </a:rPr>
              <a:t>PAR modification approved by the WG	Nov 2023</a:t>
            </a:r>
            <a:endParaRPr lang="en-CA" sz="1200" dirty="0">
              <a:solidFill>
                <a:prstClr val="black"/>
              </a:solidFill>
              <a:latin typeface="Calibri" panose="020F0502020204030204"/>
            </a:endParaRPr>
          </a:p>
          <a:p>
            <a:pPr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solidFill>
                  <a:prstClr val="black"/>
                </a:solidFill>
                <a:latin typeface="Calibri" panose="020F0502020204030204"/>
              </a:rPr>
              <a:t>802EC approval 		</a:t>
            </a:r>
            <a:r>
              <a:rPr lang="en-US" altLang="zh-CN" sz="1200" dirty="0">
                <a:solidFill>
                  <a:prstClr val="black"/>
                </a:solidFill>
                <a:latin typeface="Calibri" panose="020F0502020204030204"/>
                <a:ea typeface="等线" panose="02010600030101010101" pitchFamily="2" charset="-122"/>
              </a:rPr>
              <a:t>Mar 2024</a:t>
            </a:r>
            <a:endParaRPr lang="en-US" sz="1200" dirty="0">
              <a:solidFill>
                <a:prstClr val="black"/>
              </a:solidFill>
              <a:latin typeface="Calibri" panose="020F0502020204030204"/>
            </a:endParaRPr>
          </a:p>
          <a:p>
            <a:pPr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 err="1">
                <a:solidFill>
                  <a:prstClr val="black"/>
                </a:solidFill>
                <a:latin typeface="Calibri" panose="020F0502020204030204"/>
              </a:rPr>
              <a:t>NesCom</a:t>
            </a:r>
            <a:r>
              <a:rPr lang="en-US" sz="1200" dirty="0">
                <a:solidFill>
                  <a:prstClr val="black"/>
                </a:solidFill>
                <a:latin typeface="Calibri" panose="020F0502020204030204"/>
              </a:rPr>
              <a:t>/SASB approval</a:t>
            </a:r>
            <a:r>
              <a:rPr lang="en-US" altLang="zh-CN" sz="1200" dirty="0">
                <a:solidFill>
                  <a:prstClr val="black"/>
                </a:solidFill>
                <a:latin typeface="Calibri" panose="020F0502020204030204"/>
                <a:ea typeface="等线" panose="02010600030101010101" pitchFamily="2" charset="-122"/>
              </a:rPr>
              <a:t>		Mar 2024</a:t>
            </a:r>
            <a:endParaRPr lang="en-US" sz="1200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11" name="左大括号 10">
            <a:extLst>
              <a:ext uri="{FF2B5EF4-FFF2-40B4-BE49-F238E27FC236}">
                <a16:creationId xmlns:a16="http://schemas.microsoft.com/office/drawing/2014/main" xmlns="" id="{A10E825F-8B8D-4663-83AF-13B2DA7A6B3C}"/>
              </a:ext>
            </a:extLst>
          </p:cNvPr>
          <p:cNvSpPr/>
          <p:nvPr/>
        </p:nvSpPr>
        <p:spPr bwMode="auto">
          <a:xfrm>
            <a:off x="5603013" y="2938635"/>
            <a:ext cx="328864" cy="642766"/>
          </a:xfrm>
          <a:prstGeom prst="leftBrace">
            <a:avLst>
              <a:gd name="adj1" fmla="val 8333"/>
              <a:gd name="adj2" fmla="val 61563"/>
            </a:avLst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336947">
              <a:buClr>
                <a:srgbClr val="000000"/>
              </a:buClr>
              <a:buSzPct val="100000"/>
            </a:pPr>
            <a:endParaRPr lang="zh-CN" altLang="en-US" sz="1600" dirty="0">
              <a:solidFill>
                <a:schemeClr val="bg1"/>
              </a:solidFill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3975021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2" name="Rectangle 2"/>
          <p:cNvSpPr txBox="1">
            <a:spLocks noChangeArrowheads="1"/>
          </p:cNvSpPr>
          <p:nvPr/>
        </p:nvSpPr>
        <p:spPr bwMode="auto">
          <a:xfrm>
            <a:off x="0" y="533400"/>
            <a:ext cx="12192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3200" dirty="0"/>
              <a:t>Teleconference Times </a:t>
            </a:r>
            <a:r>
              <a:rPr lang="en-US" altLang="zh-CN" b="0" dirty="0"/>
              <a:t>(plan after </a:t>
            </a:r>
            <a:r>
              <a:rPr lang="en-US" altLang="zh-CN" b="0" dirty="0">
                <a:solidFill>
                  <a:srgbClr val="0000FF"/>
                </a:solidFill>
              </a:rPr>
              <a:t>January Interim</a:t>
            </a:r>
            <a:r>
              <a:rPr lang="en-US" altLang="zh-CN" b="0" dirty="0"/>
              <a:t>)</a:t>
            </a:r>
            <a:endParaRPr lang="en-US" altLang="en-US" b="0" dirty="0">
              <a:solidFill>
                <a:schemeClr val="tx2"/>
              </a:solidFill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157348" y="1143000"/>
            <a:ext cx="7005452" cy="52605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defTabSz="449263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228600" indent="-285750" defTabSz="449263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449263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449263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449263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1" indent="-228600" algn="just">
              <a:spcBef>
                <a:spcPct val="0"/>
              </a:spcBef>
              <a:spcAft>
                <a:spcPts val="300"/>
              </a:spcAft>
              <a:buClr>
                <a:srgbClr val="000000"/>
              </a:buClr>
              <a:buFont typeface="Arial" panose="020B0604020202020204" pitchFamily="34" charset="0"/>
              <a:buChar char="•"/>
              <a:defRPr/>
            </a:pPr>
            <a:r>
              <a:rPr lang="en-US" altLang="zh-CN" b="1" dirty="0">
                <a:solidFill>
                  <a:srgbClr val="FF0000"/>
                </a:solidFill>
                <a:cs typeface="Times New Roman" panose="02020603050405020304" pitchFamily="18" charset="0"/>
              </a:rPr>
              <a:t>Confirmed:</a:t>
            </a:r>
          </a:p>
          <a:p>
            <a:pPr marL="685800" lvl="2" indent="-285750" algn="just">
              <a:spcBef>
                <a:spcPct val="0"/>
              </a:spcBef>
              <a:spcAft>
                <a:spcPts val="30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800" b="1" dirty="0">
                <a:solidFill>
                  <a:srgbClr val="00B0F0"/>
                </a:solidFill>
                <a:cs typeface="Times New Roman" panose="02020603050405020304" pitchFamily="18" charset="0"/>
              </a:rPr>
              <a:t>Jan 	  25	(Thursday)	22</a:t>
            </a:r>
            <a:r>
              <a:rPr lang="zh-CN" altLang="en-US" sz="1800" b="1" dirty="0">
                <a:solidFill>
                  <a:srgbClr val="00B0F0"/>
                </a:solidFill>
                <a:cs typeface="Times New Roman" panose="02020603050405020304" pitchFamily="18" charset="0"/>
              </a:rPr>
              <a:t>：</a:t>
            </a:r>
            <a:r>
              <a:rPr lang="en-US" altLang="zh-CN" sz="1800" b="1" dirty="0">
                <a:solidFill>
                  <a:srgbClr val="00B0F0"/>
                </a:solidFill>
                <a:cs typeface="Times New Roman" panose="02020603050405020304" pitchFamily="18" charset="0"/>
              </a:rPr>
              <a:t>00 - 00:00 ET</a:t>
            </a:r>
          </a:p>
          <a:p>
            <a:pPr marL="685800" lvl="2" indent="-285750" algn="just">
              <a:spcBef>
                <a:spcPct val="0"/>
              </a:spcBef>
              <a:spcAft>
                <a:spcPts val="30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endParaRPr lang="en-US" altLang="zh-CN" sz="1000" b="1" dirty="0">
              <a:solidFill>
                <a:srgbClr val="00B0F0"/>
              </a:solidFill>
              <a:cs typeface="Times New Roman" panose="02020603050405020304" pitchFamily="18" charset="0"/>
            </a:endParaRPr>
          </a:p>
          <a:p>
            <a:pPr marL="685800" lvl="2" indent="-285750" algn="just">
              <a:spcBef>
                <a:spcPct val="0"/>
              </a:spcBef>
              <a:spcAft>
                <a:spcPts val="30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800" b="1" dirty="0">
                <a:cs typeface="Times New Roman" panose="02020603050405020304" pitchFamily="18" charset="0"/>
              </a:rPr>
              <a:t>Jan 	  30	(Tuesday)	9</a:t>
            </a:r>
            <a:r>
              <a:rPr lang="zh-CN" altLang="en-US" sz="1800" b="1" dirty="0">
                <a:cs typeface="Times New Roman" panose="02020603050405020304" pitchFamily="18" charset="0"/>
              </a:rPr>
              <a:t>：</a:t>
            </a:r>
            <a:r>
              <a:rPr lang="en-US" altLang="zh-CN" sz="1800" b="1" dirty="0">
                <a:cs typeface="Times New Roman" panose="02020603050405020304" pitchFamily="18" charset="0"/>
              </a:rPr>
              <a:t>00 - 11:00 ET </a:t>
            </a:r>
          </a:p>
          <a:p>
            <a:pPr marL="685800" lvl="2" indent="-285750" algn="just">
              <a:spcBef>
                <a:spcPct val="0"/>
              </a:spcBef>
              <a:spcAft>
                <a:spcPts val="30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800" b="1" dirty="0">
                <a:solidFill>
                  <a:srgbClr val="00B0F0"/>
                </a:solidFill>
                <a:cs typeface="Times New Roman" panose="02020603050405020304" pitchFamily="18" charset="0"/>
              </a:rPr>
              <a:t>Feb 	  1	(Thursday)	22</a:t>
            </a:r>
            <a:r>
              <a:rPr lang="zh-CN" altLang="en-US" sz="1800" b="1" dirty="0">
                <a:solidFill>
                  <a:srgbClr val="00B0F0"/>
                </a:solidFill>
                <a:cs typeface="Times New Roman" panose="02020603050405020304" pitchFamily="18" charset="0"/>
              </a:rPr>
              <a:t>：</a:t>
            </a:r>
            <a:r>
              <a:rPr lang="en-US" altLang="zh-CN" sz="1800" b="1" dirty="0">
                <a:solidFill>
                  <a:srgbClr val="00B0F0"/>
                </a:solidFill>
                <a:cs typeface="Times New Roman" panose="02020603050405020304" pitchFamily="18" charset="0"/>
              </a:rPr>
              <a:t>00 - 00:00 ET</a:t>
            </a:r>
          </a:p>
          <a:p>
            <a:pPr marL="685800" lvl="2" indent="-285750" algn="just">
              <a:spcBef>
                <a:spcPct val="0"/>
              </a:spcBef>
              <a:spcAft>
                <a:spcPts val="30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endParaRPr lang="en-US" altLang="zh-CN" sz="1000" b="1" dirty="0">
              <a:solidFill>
                <a:srgbClr val="00B0F0"/>
              </a:solidFill>
              <a:cs typeface="Times New Roman" panose="02020603050405020304" pitchFamily="18" charset="0"/>
            </a:endParaRPr>
          </a:p>
          <a:p>
            <a:pPr marL="685800" lvl="2" indent="-285750" algn="just">
              <a:spcBef>
                <a:spcPct val="0"/>
              </a:spcBef>
              <a:spcAft>
                <a:spcPts val="30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800" b="1" dirty="0">
                <a:cs typeface="Times New Roman" panose="02020603050405020304" pitchFamily="18" charset="0"/>
              </a:rPr>
              <a:t>Feb 	  5	(Monday)	9</a:t>
            </a:r>
            <a:r>
              <a:rPr lang="zh-CN" altLang="en-US" sz="1800" b="1" dirty="0">
                <a:cs typeface="Times New Roman" panose="02020603050405020304" pitchFamily="18" charset="0"/>
              </a:rPr>
              <a:t>：</a:t>
            </a:r>
            <a:r>
              <a:rPr lang="en-US" altLang="zh-CN" sz="1800" b="1" dirty="0">
                <a:cs typeface="Times New Roman" panose="02020603050405020304" pitchFamily="18" charset="0"/>
              </a:rPr>
              <a:t>00 - 11:00 ET </a:t>
            </a:r>
          </a:p>
          <a:p>
            <a:pPr marL="685800" lvl="2" indent="-285750" algn="just">
              <a:spcBef>
                <a:spcPct val="0"/>
              </a:spcBef>
              <a:spcAft>
                <a:spcPts val="30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800" b="1" dirty="0">
                <a:cs typeface="Times New Roman" panose="02020603050405020304" pitchFamily="18" charset="0"/>
              </a:rPr>
              <a:t>Feb 	  6	(Tuesday)	9</a:t>
            </a:r>
            <a:r>
              <a:rPr lang="zh-CN" altLang="en-US" sz="1800" b="1" dirty="0">
                <a:cs typeface="Times New Roman" panose="02020603050405020304" pitchFamily="18" charset="0"/>
              </a:rPr>
              <a:t>：</a:t>
            </a:r>
            <a:r>
              <a:rPr lang="en-US" altLang="zh-CN" sz="1800" b="1" dirty="0">
                <a:cs typeface="Times New Roman" panose="02020603050405020304" pitchFamily="18" charset="0"/>
              </a:rPr>
              <a:t>00 - 11:00 ET </a:t>
            </a:r>
          </a:p>
          <a:p>
            <a:pPr marL="685800" lvl="2" indent="-285750" algn="just">
              <a:spcBef>
                <a:spcPct val="0"/>
              </a:spcBef>
              <a:spcAft>
                <a:spcPts val="30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endParaRPr lang="en-US" altLang="zh-CN" sz="1000" b="1" dirty="0">
              <a:solidFill>
                <a:srgbClr val="00B0F0"/>
              </a:solidFill>
              <a:cs typeface="Times New Roman" panose="02020603050405020304" pitchFamily="18" charset="0"/>
            </a:endParaRPr>
          </a:p>
          <a:p>
            <a:pPr marL="685800" lvl="2" indent="-285750" algn="just">
              <a:spcBef>
                <a:spcPct val="0"/>
              </a:spcBef>
              <a:spcAft>
                <a:spcPts val="30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800" b="1" strike="sngStrike" dirty="0">
                <a:solidFill>
                  <a:schemeClr val="bg1">
                    <a:lumMod val="50000"/>
                  </a:schemeClr>
                </a:solidFill>
                <a:cs typeface="Times New Roman" panose="02020603050405020304" pitchFamily="18" charset="0"/>
              </a:rPr>
              <a:t>Feb 	  19	(Monday)	9</a:t>
            </a:r>
            <a:r>
              <a:rPr lang="zh-CN" altLang="en-US" sz="1800" b="1" strike="sngStrike" dirty="0">
                <a:solidFill>
                  <a:schemeClr val="bg1">
                    <a:lumMod val="50000"/>
                  </a:schemeClr>
                </a:solidFill>
                <a:cs typeface="Times New Roman" panose="02020603050405020304" pitchFamily="18" charset="0"/>
              </a:rPr>
              <a:t>：</a:t>
            </a:r>
            <a:r>
              <a:rPr lang="en-US" altLang="zh-CN" sz="1800" b="1" strike="sngStrike" dirty="0">
                <a:solidFill>
                  <a:schemeClr val="bg1">
                    <a:lumMod val="50000"/>
                  </a:schemeClr>
                </a:solidFill>
                <a:cs typeface="Times New Roman" panose="02020603050405020304" pitchFamily="18" charset="0"/>
              </a:rPr>
              <a:t>00 - 11:00 ET </a:t>
            </a:r>
            <a:r>
              <a:rPr lang="en-US" altLang="zh-CN" sz="1800" b="1" strike="sngStrike" dirty="0" smtClean="0">
                <a:solidFill>
                  <a:schemeClr val="bg1">
                    <a:lumMod val="50000"/>
                  </a:schemeClr>
                </a:solidFill>
                <a:cs typeface="Times New Roman" panose="02020603050405020304" pitchFamily="18" charset="0"/>
              </a:rPr>
              <a:t>--- Cancel?</a:t>
            </a:r>
            <a:endParaRPr lang="en-US" altLang="zh-CN" sz="1800" b="1" strike="sngStrike" dirty="0">
              <a:solidFill>
                <a:schemeClr val="bg1">
                  <a:lumMod val="50000"/>
                </a:schemeClr>
              </a:solidFill>
              <a:cs typeface="Times New Roman" panose="02020603050405020304" pitchFamily="18" charset="0"/>
            </a:endParaRPr>
          </a:p>
          <a:p>
            <a:pPr marL="685800" lvl="2" indent="-285750" algn="just">
              <a:spcBef>
                <a:spcPct val="0"/>
              </a:spcBef>
              <a:spcAft>
                <a:spcPts val="30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endParaRPr lang="en-US" altLang="zh-CN" sz="1000" b="1" dirty="0">
              <a:cs typeface="Times New Roman" panose="02020603050405020304" pitchFamily="18" charset="0"/>
            </a:endParaRPr>
          </a:p>
          <a:p>
            <a:pPr marL="685800" lvl="2" indent="-285750" algn="just">
              <a:spcBef>
                <a:spcPct val="0"/>
              </a:spcBef>
              <a:spcAft>
                <a:spcPts val="30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800" b="1" dirty="0">
                <a:cs typeface="Times New Roman" panose="02020603050405020304" pitchFamily="18" charset="0"/>
              </a:rPr>
              <a:t>Feb 	  26	(Monday)	9</a:t>
            </a:r>
            <a:r>
              <a:rPr lang="zh-CN" altLang="en-US" sz="1800" b="1" dirty="0">
                <a:cs typeface="Times New Roman" panose="02020603050405020304" pitchFamily="18" charset="0"/>
              </a:rPr>
              <a:t>：</a:t>
            </a:r>
            <a:r>
              <a:rPr lang="en-US" altLang="zh-CN" sz="1800" b="1" dirty="0">
                <a:cs typeface="Times New Roman" panose="02020603050405020304" pitchFamily="18" charset="0"/>
              </a:rPr>
              <a:t>00 - 11:00 ET </a:t>
            </a:r>
          </a:p>
          <a:p>
            <a:pPr marL="685800" lvl="2" indent="-285750" algn="just">
              <a:spcBef>
                <a:spcPct val="0"/>
              </a:spcBef>
              <a:spcAft>
                <a:spcPts val="30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800" b="1" dirty="0">
                <a:cs typeface="Times New Roman" panose="02020603050405020304" pitchFamily="18" charset="0"/>
              </a:rPr>
              <a:t>Feb 	  27	(Tuesday)	9</a:t>
            </a:r>
            <a:r>
              <a:rPr lang="zh-CN" altLang="en-US" sz="1800" b="1" dirty="0">
                <a:cs typeface="Times New Roman" panose="02020603050405020304" pitchFamily="18" charset="0"/>
              </a:rPr>
              <a:t>：</a:t>
            </a:r>
            <a:r>
              <a:rPr lang="en-US" altLang="zh-CN" sz="1800" b="1" dirty="0">
                <a:cs typeface="Times New Roman" panose="02020603050405020304" pitchFamily="18" charset="0"/>
              </a:rPr>
              <a:t>00 - 11:00 ET </a:t>
            </a:r>
          </a:p>
          <a:p>
            <a:pPr marL="685800" lvl="2" indent="-285750" algn="just">
              <a:spcBef>
                <a:spcPct val="0"/>
              </a:spcBef>
              <a:spcAft>
                <a:spcPts val="30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800" b="1" dirty="0">
                <a:solidFill>
                  <a:srgbClr val="00B0F0"/>
                </a:solidFill>
                <a:cs typeface="Times New Roman" panose="02020603050405020304" pitchFamily="18" charset="0"/>
              </a:rPr>
              <a:t>Feb 	  29	(Thursday)	22</a:t>
            </a:r>
            <a:r>
              <a:rPr lang="zh-CN" altLang="en-US" sz="1800" b="1" dirty="0">
                <a:solidFill>
                  <a:srgbClr val="00B0F0"/>
                </a:solidFill>
                <a:cs typeface="Times New Roman" panose="02020603050405020304" pitchFamily="18" charset="0"/>
              </a:rPr>
              <a:t>：</a:t>
            </a:r>
            <a:r>
              <a:rPr lang="en-US" altLang="zh-CN" sz="1800" b="1" dirty="0">
                <a:solidFill>
                  <a:srgbClr val="00B0F0"/>
                </a:solidFill>
                <a:cs typeface="Times New Roman" panose="02020603050405020304" pitchFamily="18" charset="0"/>
              </a:rPr>
              <a:t>00 - 00:00 ET</a:t>
            </a:r>
          </a:p>
          <a:p>
            <a:pPr marL="685800" lvl="2" indent="-285750" algn="just">
              <a:spcBef>
                <a:spcPct val="0"/>
              </a:spcBef>
              <a:spcAft>
                <a:spcPts val="30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endParaRPr lang="en-US" altLang="zh-CN" sz="1000" b="1" dirty="0">
              <a:cs typeface="Times New Roman" panose="02020603050405020304" pitchFamily="18" charset="0"/>
            </a:endParaRPr>
          </a:p>
          <a:p>
            <a:pPr marL="685800" lvl="2" indent="-285750" algn="just">
              <a:spcBef>
                <a:spcPct val="0"/>
              </a:spcBef>
              <a:spcAft>
                <a:spcPts val="30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800" b="1" dirty="0">
                <a:cs typeface="Times New Roman" panose="02020603050405020304" pitchFamily="18" charset="0"/>
              </a:rPr>
              <a:t>Mar 	  4	(Monday)	9</a:t>
            </a:r>
            <a:r>
              <a:rPr lang="zh-CN" altLang="en-US" sz="1800" b="1" dirty="0">
                <a:cs typeface="Times New Roman" panose="02020603050405020304" pitchFamily="18" charset="0"/>
              </a:rPr>
              <a:t>：</a:t>
            </a:r>
            <a:r>
              <a:rPr lang="en-US" altLang="zh-CN" sz="1800" b="1" dirty="0">
                <a:cs typeface="Times New Roman" panose="02020603050405020304" pitchFamily="18" charset="0"/>
              </a:rPr>
              <a:t>00 - 11:00 ET </a:t>
            </a:r>
          </a:p>
          <a:p>
            <a:pPr marL="685800" lvl="2" indent="-285750" algn="just">
              <a:spcBef>
                <a:spcPct val="0"/>
              </a:spcBef>
              <a:spcAft>
                <a:spcPts val="30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800" b="1" dirty="0">
                <a:cs typeface="Times New Roman" panose="02020603050405020304" pitchFamily="18" charset="0"/>
              </a:rPr>
              <a:t>Mar 	  5	(Tuesday)	9</a:t>
            </a:r>
            <a:r>
              <a:rPr lang="zh-CN" altLang="en-US" sz="1800" b="1" dirty="0">
                <a:cs typeface="Times New Roman" panose="02020603050405020304" pitchFamily="18" charset="0"/>
              </a:rPr>
              <a:t>：</a:t>
            </a:r>
            <a:r>
              <a:rPr lang="en-US" altLang="zh-CN" sz="1800" b="1" dirty="0">
                <a:cs typeface="Times New Roman" panose="02020603050405020304" pitchFamily="18" charset="0"/>
              </a:rPr>
              <a:t>00 - 11:00 ET </a:t>
            </a:r>
          </a:p>
          <a:p>
            <a:pPr marL="685800" lvl="2" indent="-285750" algn="just">
              <a:spcBef>
                <a:spcPct val="0"/>
              </a:spcBef>
              <a:spcAft>
                <a:spcPts val="30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endParaRPr lang="en-US" altLang="zh-CN" sz="1800" b="1" dirty="0">
              <a:cs typeface="Times New Roman" panose="02020603050405020304" pitchFamily="18" charset="0"/>
            </a:endParaRPr>
          </a:p>
        </p:txBody>
      </p:sp>
      <p:sp>
        <p:nvSpPr>
          <p:cNvPr id="10" name="矩形 9">
            <a:extLst>
              <a:ext uri="{FF2B5EF4-FFF2-40B4-BE49-F238E27FC236}">
                <a16:creationId xmlns:a16="http://schemas.microsoft.com/office/drawing/2014/main" xmlns="" id="{B3E5154D-77E5-43B4-914D-22E74CC824AD}"/>
              </a:ext>
            </a:extLst>
          </p:cNvPr>
          <p:cNvSpPr/>
          <p:nvPr/>
        </p:nvSpPr>
        <p:spPr>
          <a:xfrm>
            <a:off x="7010400" y="5295458"/>
            <a:ext cx="4121910" cy="10387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indent="0" algn="just" defTabSz="914400">
              <a:spcAft>
                <a:spcPts val="300"/>
              </a:spcAft>
              <a:buSzTx/>
              <a:buFontTx/>
              <a:buNone/>
              <a:defRPr/>
            </a:pPr>
            <a:r>
              <a:rPr lang="en-US" altLang="zh-CN" sz="900" dirty="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** Note: </a:t>
            </a:r>
          </a:p>
          <a:p>
            <a:pPr marL="228600" lvl="1" indent="-228600" algn="just" defTabSz="914400">
              <a:spcAft>
                <a:spcPts val="300"/>
              </a:spcAft>
              <a:buSzTx/>
              <a:buFont typeface="+mj-lt"/>
              <a:buAutoNum type="arabicPeriod"/>
              <a:defRPr/>
            </a:pPr>
            <a:r>
              <a:rPr lang="en-US" altLang="zh-CN" sz="900" dirty="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When conflict with CAC, the call may be changed. </a:t>
            </a:r>
          </a:p>
          <a:p>
            <a:pPr marL="0" lvl="1" indent="0" algn="just" defTabSz="914400">
              <a:spcAft>
                <a:spcPts val="300"/>
              </a:spcAft>
              <a:buSzTx/>
              <a:buFontTx/>
              <a:buNone/>
              <a:defRPr/>
            </a:pPr>
            <a:r>
              <a:rPr lang="en-US" altLang="zh-CN" sz="900" dirty="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        (Sept 2023 – Nov 2023 CAC calls: </a:t>
            </a:r>
            <a:r>
              <a:rPr lang="en-US" altLang="zh-CN" sz="900" dirty="0">
                <a:solidFill>
                  <a:srgbClr val="0000FF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Oct 9, Oct 30</a:t>
            </a:r>
            <a:r>
              <a:rPr lang="en-US" altLang="zh-CN" sz="900" dirty="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)</a:t>
            </a:r>
          </a:p>
          <a:p>
            <a:pPr marL="228600" lvl="1" indent="-228600" algn="just" defTabSz="914400">
              <a:spcAft>
                <a:spcPts val="300"/>
              </a:spcAft>
              <a:buSzTx/>
              <a:buFont typeface="+mj-lt"/>
              <a:buAutoNum type="arabicPeriod" startAt="2"/>
              <a:defRPr/>
            </a:pPr>
            <a:r>
              <a:rPr lang="en-US" altLang="zh-CN" sz="900" strike="sngStrike" dirty="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MS PGothic" charset="0"/>
              </a:rPr>
              <a:t>Thursday </a:t>
            </a:r>
            <a:r>
              <a:rPr lang="en-US" altLang="zh-CN" sz="900" strike="sngStrike" dirty="0">
                <a:solidFill>
                  <a:srgbClr val="00B0F0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23:00 - 01:00am ET </a:t>
            </a:r>
            <a:r>
              <a:rPr lang="en-US" altLang="zh-CN" sz="900" strike="sngStrike" dirty="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MS PGothic" charset="0"/>
              </a:rPr>
              <a:t>(Thursday 20</a:t>
            </a:r>
            <a:r>
              <a:rPr lang="zh-CN" altLang="en-US" sz="900" strike="sngStrike" dirty="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MS PGothic" charset="0"/>
              </a:rPr>
              <a:t>：</a:t>
            </a:r>
            <a:r>
              <a:rPr lang="en-US" altLang="zh-CN" sz="900" strike="sngStrike" dirty="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MS PGothic" charset="0"/>
              </a:rPr>
              <a:t>00  – 22:00 PT, Friday 11am-13:00 in China, Friday 6am-8am in Israel, Friday 5am – 7am in Central Europe), and </a:t>
            </a:r>
            <a:r>
              <a:rPr lang="en-US" altLang="zh-CN" sz="900" strike="sngStrike" dirty="0">
                <a:solidFill>
                  <a:srgbClr val="0000FF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MS PGothic" charset="0"/>
              </a:rPr>
              <a:t>Sang Kim </a:t>
            </a:r>
            <a:r>
              <a:rPr lang="en-US" altLang="zh-CN" sz="900" strike="sngStrike" dirty="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MS PGothic" charset="0"/>
              </a:rPr>
              <a:t>will help to take the minutes for these slots.</a:t>
            </a:r>
            <a:endParaRPr lang="zh-CN" altLang="en-US" sz="900" strike="sngStrike" dirty="0">
              <a:solidFill>
                <a:srgbClr val="000000"/>
              </a:solidFill>
              <a:latin typeface="Times New Roman" panose="02020603050405020304" pitchFamily="18" charset="0"/>
              <a:ea typeface="MS PGothic" panose="020B0600070205080204" pitchFamily="34" charset="-128"/>
            </a:endParaRPr>
          </a:p>
        </p:txBody>
      </p:sp>
      <p:sp>
        <p:nvSpPr>
          <p:cNvPr id="11" name="矩形 10">
            <a:extLst>
              <a:ext uri="{FF2B5EF4-FFF2-40B4-BE49-F238E27FC236}">
                <a16:creationId xmlns:a16="http://schemas.microsoft.com/office/drawing/2014/main" xmlns="" id="{E18A0EAB-8DFF-41A3-A1D0-7C94A68A4C27}"/>
              </a:ext>
            </a:extLst>
          </p:cNvPr>
          <p:cNvSpPr/>
          <p:nvPr/>
        </p:nvSpPr>
        <p:spPr>
          <a:xfrm>
            <a:off x="7010400" y="4495800"/>
            <a:ext cx="4121910" cy="600164"/>
          </a:xfrm>
          <a:prstGeom prst="rect">
            <a:avLst/>
          </a:prstGeom>
          <a:solidFill>
            <a:srgbClr val="FFFFFF"/>
          </a:solidFill>
        </p:spPr>
        <p:txBody>
          <a:bodyPr wrap="square">
            <a:spAutoFit/>
          </a:bodyPr>
          <a:lstStyle/>
          <a:p>
            <a:pPr marL="171450" marR="0" lvl="0" indent="-171450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zh-CN" sz="11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</a:rPr>
              <a:t>10 Mar 2024 - </a:t>
            </a:r>
            <a:r>
              <a:rPr kumimoji="0" lang="en-US" altLang="zh-CN" sz="11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</a:rPr>
              <a:t>Daylight Saving Time Starts</a:t>
            </a:r>
          </a:p>
          <a:p>
            <a:pPr marL="171450" marR="0" lvl="0" indent="-171450" algn="ju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zh-CN" sz="11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</a:rPr>
              <a:t>Sunday, 10 March 2024, 02:00:00 clocks are turned forward 1 hour to Sunday, 10 March 2024, 03:00:00 local daylight time instead.</a:t>
            </a:r>
          </a:p>
        </p:txBody>
      </p:sp>
    </p:spTree>
    <p:extLst>
      <p:ext uri="{BB962C8B-B14F-4D97-AF65-F5344CB8AC3E}">
        <p14:creationId xmlns:p14="http://schemas.microsoft.com/office/powerpoint/2010/main" val="3611030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2444</TotalTime>
  <Words>346</Words>
  <Application>Microsoft Office PowerPoint</Application>
  <PresentationFormat>宽屏</PresentationFormat>
  <Paragraphs>92</Paragraphs>
  <Slides>5</Slides>
  <Notes>5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5</vt:i4>
      </vt:variant>
    </vt:vector>
  </HeadingPairs>
  <TitlesOfParts>
    <vt:vector size="15" baseType="lpstr">
      <vt:lpstr>Arial Unicode MS</vt:lpstr>
      <vt:lpstr>MS Gothic</vt:lpstr>
      <vt:lpstr>MS PGothic</vt:lpstr>
      <vt:lpstr>等线</vt:lpstr>
      <vt:lpstr>宋体</vt:lpstr>
      <vt:lpstr>Arial</vt:lpstr>
      <vt:lpstr>Calibri</vt:lpstr>
      <vt:lpstr>Times New Roman</vt:lpstr>
      <vt:lpstr>Wingdings</vt:lpstr>
      <vt:lpstr>Office Theme</vt:lpstr>
      <vt:lpstr>PowerPoint 演示文稿</vt:lpstr>
      <vt:lpstr>Abstract</vt:lpstr>
      <vt:lpstr>TGbf (WLAN Sensing)– January 2024</vt:lpstr>
      <vt:lpstr>TGbf Timeline</vt:lpstr>
      <vt:lpstr>PowerPoint 演示文稿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cp:lastModifiedBy>Hanxiao (Tony, WT Lab)</cp:lastModifiedBy>
  <cp:revision>128</cp:revision>
  <cp:lastPrinted>1601-01-01T00:00:00Z</cp:lastPrinted>
  <dcterms:created xsi:type="dcterms:W3CDTF">2019-09-06T19:28:44Z</dcterms:created>
  <dcterms:modified xsi:type="dcterms:W3CDTF">2024-01-18T22:56:04Z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2015_ms_pID_725343">
    <vt:lpwstr>(3)dUSNqEIQQm7UrhwtNpFSCTognzvfv1YdPeTjmZNEnB46mGF2zsgJ2RU+slIf2oS7qPum+d8p
BuNGNfv6pLsX6X0TnXYpEcLTb8LA2W2ai5CeMVQ1z/2Sw3E66r0+EkmilYU+fVrOaEfXQ90e
M6Nk4f8KxTj4FXV9UO/vLYD4nme/XhVWKqIP6sFNzYe3F3YkUKTNopURLs4Ji61LG4SonQTT
U9NLrRd0wVlMhxUa0/</vt:lpwstr>
  </property>
  <property fmtid="{D5CDD505-2E9C-101B-9397-08002B2CF9AE}" pid="3" name="_2015_ms_pID_7253431">
    <vt:lpwstr>cf7+MoIhVUeKUPBTV6JjPGtVDWHrbMsv6r0NspCvoky4IQ6T8lSjbe
qfCzzQBXpEf7MWvD68cHQlM0x/XOmGjC40sQe77vQcalgTbqKehAa1L5BUPpn1hw4gailWCm
BACAQVW+dRcIJgsq4FvY4RsDvzu7WmXxxqyqDeD0bHKsPrGKCNX6VTnk/PfOwO1k4Zk5Oesn
G5IVhr3QcrX867nXQKrhI3bPt57By8Jv5kwR</vt:lpwstr>
  </property>
  <property fmtid="{D5CDD505-2E9C-101B-9397-08002B2CF9AE}" pid="4" name="_readonly">
    <vt:lpwstr/>
  </property>
  <property fmtid="{D5CDD505-2E9C-101B-9397-08002B2CF9AE}" pid="5" name="_change">
    <vt:lpwstr/>
  </property>
  <property fmtid="{D5CDD505-2E9C-101B-9397-08002B2CF9AE}" pid="6" name="_full-control">
    <vt:lpwstr/>
  </property>
  <property fmtid="{D5CDD505-2E9C-101B-9397-08002B2CF9AE}" pid="7" name="sflag">
    <vt:lpwstr>1577063215</vt:lpwstr>
  </property>
  <property fmtid="{D5CDD505-2E9C-101B-9397-08002B2CF9AE}" pid="8" name="_2015_ms_pID_7253432">
    <vt:lpwstr>PcqfV9l6gNMvtZn6wsb4xGY=</vt:lpwstr>
  </property>
</Properties>
</file>