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5"/>
  </p:notesMasterIdLst>
  <p:handoutMasterIdLst>
    <p:handoutMasterId r:id="rId66"/>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 id="1074" r:id="rId42"/>
    <p:sldId id="1075" r:id="rId43"/>
    <p:sldId id="1081" r:id="rId44"/>
    <p:sldId id="1080" r:id="rId45"/>
    <p:sldId id="1079" r:id="rId46"/>
    <p:sldId id="1085" r:id="rId47"/>
    <p:sldId id="1087" r:id="rId48"/>
    <p:sldId id="1091" r:id="rId49"/>
    <p:sldId id="1089" r:id="rId50"/>
    <p:sldId id="1095" r:id="rId51"/>
    <p:sldId id="1094" r:id="rId52"/>
    <p:sldId id="1096" r:id="rId53"/>
    <p:sldId id="1098" r:id="rId54"/>
    <p:sldId id="1082" r:id="rId55"/>
    <p:sldId id="1077" r:id="rId56"/>
    <p:sldId id="1076" r:id="rId57"/>
    <p:sldId id="1088" r:id="rId58"/>
    <p:sldId id="1093" r:id="rId59"/>
    <p:sldId id="1097" r:id="rId60"/>
    <p:sldId id="1078" r:id="rId61"/>
    <p:sldId id="1084" r:id="rId62"/>
    <p:sldId id="1099" r:id="rId63"/>
    <p:sldId id="108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2FB3A-0751-4420-AA69-2341C01F636E}" v="46" dt="2024-09-12T23:09:50.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viewProps" Target="viewProps.xml"/><Relationship Id="rId7" Type="http://schemas.openxmlformats.org/officeDocument/2006/relationships/slide" Target="slides/slide3.xml"/><Relationship Id="rId71"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0-18T18:13:16.825" v="2703"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MasterChg chg="modSp mod">
        <pc:chgData name="Alfred Asterjadhi" userId="39de57b9-85c0-4fd1-aaac-8ca2b6560ad0" providerId="ADAL" clId="{BFE2FB3A-0751-4420-AA69-2341C01F636E}" dt="2024-10-18T18:13:16.825" v="2703" actId="20577"/>
        <pc:sldMasterMkLst>
          <pc:docMk/>
          <pc:sldMasterMk cId="0" sldId="2147483648"/>
        </pc:sldMasterMkLst>
        <pc:spChg chg="mod">
          <ac:chgData name="Alfred Asterjadhi" userId="39de57b9-85c0-4fd1-aaac-8ca2b6560ad0" providerId="ADAL" clId="{BFE2FB3A-0751-4420-AA69-2341C01F636E}" dt="2024-10-18T18:13:16.825" v="2703" actId="20577"/>
          <ac:spMkLst>
            <pc:docMk/>
            <pc:sldMasterMk cId="0" sldId="2147483648"/>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48"/>
        </pc:sldMasterMkLst>
        <pc:spChg chg="mod">
          <ac:chgData name="Alfred Asterjadhi" userId="39de57b9-85c0-4fd1-aaac-8ca2b6560ad0" providerId="ADAL" clId="{D81544A4-3A38-4468-9CA7-5E97E012240A}" dt="2024-08-01T17:43:35.576" v="1510"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1184-01-00bn-considerations-on-elr-transmiss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1478-02-00bn-elr-ppdu-design.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510-00-00bn-open-issues-on-dru.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1510-01-00bn-open-issues-on-dru.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0498-02-00bn-unequal-modulation-in-mimo-txbf-and-new-mcs-for-11bn.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a:t>
            </a:r>
          </a:p>
          <a:p>
            <a:pPr marL="0" indent="0"/>
            <a:r>
              <a:rPr lang="en-US" sz="2000" dirty="0">
                <a:highlight>
                  <a:srgbClr val="00FF00"/>
                </a:highlight>
              </a:rPr>
              <a:t>Result: Y:167, N:16, A:59 (passes)</a:t>
            </a:r>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a:t>
            </a:r>
          </a:p>
          <a:p>
            <a:r>
              <a:rPr lang="en-US" sz="1800" dirty="0">
                <a:highlight>
                  <a:srgbClr val="00FF00"/>
                </a:highlight>
              </a:rPr>
              <a:t>Result: 174Y, 11N, 41A (pass)</a:t>
            </a:r>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a:t>
            </a:r>
          </a:p>
          <a:p>
            <a:r>
              <a:rPr lang="en-US" sz="1600" dirty="0">
                <a:highlight>
                  <a:srgbClr val="00FF00"/>
                </a:highlight>
              </a:rPr>
              <a:t>Result: </a:t>
            </a:r>
            <a:r>
              <a:rPr lang="pt-BR" sz="1600" dirty="0">
                <a:highlight>
                  <a:srgbClr val="00FF00"/>
                </a:highlight>
              </a:rPr>
              <a:t>193Y, 6N, 25 (passes)</a:t>
            </a:r>
            <a:endParaRPr lang="en-US" sz="1600" dirty="0">
              <a:highlight>
                <a:srgbClr val="00FF00"/>
              </a:highlight>
            </a:endParaRP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a:t>
            </a:r>
          </a:p>
          <a:p>
            <a:pPr marL="0" indent="0"/>
            <a:r>
              <a:rPr lang="en-US" sz="2000" dirty="0">
                <a:highlight>
                  <a:srgbClr val="00FF00"/>
                </a:highlight>
              </a:rPr>
              <a:t>Result: 143Y, 55N, 39A (fails)</a:t>
            </a:r>
          </a:p>
          <a:p>
            <a:pPr marL="0" indent="0"/>
            <a:endParaRPr lang="en-US" sz="1600" b="0" dirty="0"/>
          </a:p>
          <a:p>
            <a:pPr marL="0" indent="0"/>
            <a:r>
              <a:rPr lang="en-US" sz="1600" b="0" dirty="0"/>
              <a:t>Reference documents:[</a:t>
            </a:r>
            <a:r>
              <a:rPr lang="en-US" sz="1600" b="0" dirty="0">
                <a:hlinkClick r:id="rId2"/>
              </a:rPr>
              <a:t>24/0349r3</a:t>
            </a:r>
            <a:r>
              <a:rPr lang="en-US" sz="1600" b="0" dirty="0"/>
              <a:t>, </a:t>
            </a:r>
            <a:r>
              <a:rPr lang="en-US" sz="1600" b="0" dirty="0">
                <a:hlinkClick r:id="rId3"/>
              </a:rPr>
              <a:t>24/0679r1</a:t>
            </a:r>
            <a:r>
              <a:rPr lang="en-US" sz="16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a:t>
            </a:r>
          </a:p>
          <a:p>
            <a:r>
              <a:rPr lang="en-US" sz="1400" dirty="0">
                <a:highlight>
                  <a:srgbClr val="00FF00"/>
                </a:highlight>
              </a:rPr>
              <a:t>Result: 195Y, 17N, 22A (passes)</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September 12</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112673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starts with a legacy preamble in the PPDU for the ELR transmission</a:t>
            </a:r>
          </a:p>
          <a:p>
            <a:pPr lvl="1">
              <a:buFont typeface="Arial" panose="020B0604020202020204" pitchFamily="34" charset="0"/>
              <a:buChar char="•"/>
            </a:pPr>
            <a:r>
              <a:rPr lang="en-US" sz="1200" dirty="0"/>
              <a:t>The legacy preamble contains the L-STF, L-LTF, L-SIG, RL-SIG, and U-SIG</a:t>
            </a:r>
          </a:p>
          <a:p>
            <a:endParaRPr lang="en-US" sz="1600" dirty="0"/>
          </a:p>
          <a:p>
            <a:r>
              <a:rPr lang="en-US" sz="1600" dirty="0"/>
              <a:t>Move: Dongguk Lim		Second: Ross J. Yu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24/1184r1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38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endParaRPr lang="en-US" sz="1600" dirty="0"/>
          </a:p>
          <a:p>
            <a:r>
              <a:rPr lang="en-US" sz="1600" dirty="0"/>
              <a:t>Move: Ross J. Yu		Second: Dongguk Lim</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09406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Introduce new MCSs which are applicable to single spatial stream transmissions, as well as to equal modulation and unequal modulation cases in multiple spatial stream transmissions.</a:t>
            </a:r>
          </a:p>
          <a:p>
            <a:pPr>
              <a:buFont typeface="Arial" panose="020B0604020202020204" pitchFamily="34" charset="0"/>
              <a:buChar char="•"/>
            </a:pPr>
            <a:endParaRPr lang="en-US" sz="1600" dirty="0"/>
          </a:p>
          <a:p>
            <a:r>
              <a:rPr lang="en-US" sz="1600" dirty="0"/>
              <a:t>Move: Shengquan Hu		Second: Stephen McCann</a:t>
            </a:r>
          </a:p>
          <a:p>
            <a:r>
              <a:rPr lang="en-US" sz="1600" dirty="0"/>
              <a:t>Discussion: Some minor clarification.</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407824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Define a mode with additional pilots, located within the data portion of the PPDU, which are used for interference estimation &amp; mitigation</a:t>
            </a:r>
          </a:p>
          <a:p>
            <a:pPr lvl="1">
              <a:buFont typeface="Arial" panose="020B0604020202020204" pitchFamily="34" charset="0"/>
              <a:buChar char="•"/>
            </a:pPr>
            <a:r>
              <a:rPr lang="en-US" sz="1400" dirty="0"/>
              <a:t>Note: zero-energy pilots alternative to be considered as well</a:t>
            </a:r>
          </a:p>
          <a:p>
            <a:endParaRPr lang="en-US" sz="1600" dirty="0"/>
          </a:p>
          <a:p>
            <a:r>
              <a:rPr lang="en-US" sz="1600" dirty="0"/>
              <a:t>Move: Shimi Shilo		Second: Genadiy Tsodik</a:t>
            </a:r>
          </a:p>
          <a:p>
            <a:r>
              <a:rPr lang="en-US" sz="1600" dirty="0"/>
              <a:t>Discussion: Some discussion. Recorded vote requested.</a:t>
            </a:r>
          </a:p>
          <a:p>
            <a:pPr marL="0" indent="0"/>
            <a:r>
              <a:rPr lang="en-US" sz="1600" dirty="0"/>
              <a:t>Preliminary Result: 148Y, 39N, 81A (passes). </a:t>
            </a:r>
          </a:p>
          <a:p>
            <a:r>
              <a:rPr lang="en-US" sz="1600" dirty="0">
                <a:highlight>
                  <a:srgbClr val="00FF00"/>
                </a:highlight>
              </a:rPr>
              <a:t>Result: 148Y, 39N, 81A (passes)</a:t>
            </a:r>
            <a:r>
              <a:rPr lang="en-US" sz="1600" dirty="0">
                <a:solidFill>
                  <a:srgbClr val="FF0000"/>
                </a:solidFill>
                <a:highlight>
                  <a:srgbClr val="00FF00"/>
                </a:highlight>
              </a:rPr>
              <a:t>*</a:t>
            </a:r>
          </a:p>
          <a:p>
            <a:endParaRPr lang="en-US" sz="1600" dirty="0"/>
          </a:p>
          <a:p>
            <a:pPr algn="l"/>
            <a:r>
              <a:rPr lang="en-US" sz="1600" b="0" i="1" dirty="0"/>
              <a:t>Reference documents:[</a:t>
            </a:r>
            <a:r>
              <a:rPr lang="en-US" sz="1600" b="0" i="1" dirty="0">
                <a:hlinkClick r:id="rId2"/>
              </a:rPr>
              <a:t>24/1264r0</a:t>
            </a:r>
            <a:r>
              <a:rPr lang="en-US" sz="1600" b="0" i="1" dirty="0"/>
              <a:t>]. SP result: 60Y, 17N, 34A.</a:t>
            </a:r>
          </a:p>
          <a:p>
            <a:r>
              <a:rPr lang="en-US" sz="1600" dirty="0"/>
              <a:t> </a:t>
            </a:r>
          </a:p>
          <a:p>
            <a:r>
              <a:rPr lang="en-US" sz="1600" b="0" i="1" dirty="0">
                <a:solidFill>
                  <a:srgbClr val="FF0000"/>
                </a:solidFill>
              </a:rPr>
              <a:t>* The result is the same as the preliminary result as the validation data was not saved. In addition, the member that requested the recorded vote relinquished such a request.</a:t>
            </a:r>
          </a:p>
          <a:p>
            <a:endParaRPr lang="en-US" sz="1600" dirty="0"/>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66060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ELR-SIG is located right after ELR-LTF in ELR PPDU</a:t>
            </a:r>
          </a:p>
          <a:p>
            <a:pPr marL="685800" lvl="1">
              <a:buFont typeface="Arial" panose="020B0604020202020204" pitchFamily="34" charset="0"/>
              <a:buChar char="•"/>
            </a:pPr>
            <a:r>
              <a:rPr lang="en-US" sz="1200" dirty="0"/>
              <a:t>Note that ELR-LTF is the short name of UHR-LTF for ELR PPDU</a:t>
            </a:r>
          </a:p>
          <a:p>
            <a:endParaRPr lang="en-US" sz="1600" dirty="0"/>
          </a:p>
          <a:p>
            <a:r>
              <a:rPr lang="en-US" sz="1600" dirty="0"/>
              <a:t>Move: Lin Yang		Second: Rethna Pulikkoonattu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24/1478r2</a:t>
            </a:r>
            <a:r>
              <a:rPr lang="en-US" sz="1600" b="0" i="1" dirty="0"/>
              <a:t>]. SP result: 64Y, 3N, 15A.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091365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UL MU-MIMO is not applicable to DRU </a:t>
            </a:r>
          </a:p>
          <a:p>
            <a:pPr marL="0" indent="0"/>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24/1510r0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75194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only supports up to 2ss</a:t>
            </a:r>
          </a:p>
          <a:p>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endParaRPr lang="en-US" sz="1600" dirty="0"/>
          </a:p>
          <a:p>
            <a:pPr algn="l"/>
            <a:r>
              <a:rPr lang="en-US" sz="1600" b="0" i="1" dirty="0"/>
              <a:t>Reference documents:[</a:t>
            </a:r>
            <a:r>
              <a:rPr lang="en-US" sz="1600" b="0" i="1" dirty="0">
                <a:hlinkClick r:id="rId2"/>
              </a:rPr>
              <a:t>24/1510r1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4902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343400"/>
          </a:xfrm>
        </p:spPr>
        <p:txBody>
          <a:bodyPr/>
          <a:lstStyle/>
          <a:p>
            <a:r>
              <a:rPr lang="en-US" sz="1600" dirty="0"/>
              <a:t>Move to add to the TGbn SFD the following: </a:t>
            </a:r>
          </a:p>
          <a:p>
            <a:pPr>
              <a:buFont typeface="Arial" panose="020B0604020202020204" pitchFamily="34" charset="0"/>
              <a:buChar char="•"/>
            </a:pPr>
            <a:r>
              <a:rPr lang="en-US" sz="1600" dirty="0"/>
              <a:t>	For 4 SS, the UEQM patterns only include:</a:t>
            </a:r>
          </a:p>
          <a:p>
            <a:pPr lvl="1">
              <a:buFont typeface="Arial" panose="020B0604020202020204" pitchFamily="34" charset="0"/>
              <a:buChar char="•"/>
            </a:pPr>
            <a:r>
              <a:rPr lang="en-US" sz="1200" dirty="0"/>
              <a:t>1st ss, 2nd ss, 3rd ss, 4th ss, </a:t>
            </a:r>
          </a:p>
          <a:p>
            <a:pPr lvl="1">
              <a:buFont typeface="Arial" panose="020B0604020202020204" pitchFamily="34" charset="0"/>
              <a:buChar char="•"/>
            </a:pPr>
            <a:r>
              <a:rPr lang="en-US" sz="1200" dirty="0"/>
              <a:t>[M, M, M, M-1]</a:t>
            </a:r>
          </a:p>
          <a:p>
            <a:pPr lvl="1">
              <a:buFont typeface="Arial" panose="020B0604020202020204" pitchFamily="34" charset="0"/>
              <a:buChar char="•"/>
            </a:pPr>
            <a:r>
              <a:rPr lang="en-US" sz="1200" dirty="0"/>
              <a:t>[M,M,M,M-2]</a:t>
            </a:r>
          </a:p>
          <a:p>
            <a:pPr lvl="1">
              <a:buFont typeface="Arial" panose="020B0604020202020204" pitchFamily="34" charset="0"/>
              <a:buChar char="•"/>
            </a:pPr>
            <a:r>
              <a:rPr lang="en-US" sz="1200" dirty="0"/>
              <a:t>[M,M,M-1,M-2]</a:t>
            </a:r>
          </a:p>
          <a:p>
            <a:pPr lvl="1">
              <a:buFont typeface="Arial" panose="020B0604020202020204" pitchFamily="34" charset="0"/>
              <a:buChar char="•"/>
            </a:pPr>
            <a:r>
              <a:rPr lang="en-US" sz="1200" dirty="0"/>
              <a:t>[M,M-1,M-1,M-2]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r>
              <a:rPr lang="en-US" sz="1600" dirty="0"/>
              <a:t>Move: Ross J. Yu		Second: Rui Cao</a:t>
            </a:r>
          </a:p>
          <a:p>
            <a:r>
              <a:rPr lang="en-US" sz="1600" dirty="0"/>
              <a:t>Discussion: No discussion but count.</a:t>
            </a:r>
          </a:p>
          <a:p>
            <a:pPr marL="0" indent="0"/>
            <a:r>
              <a:rPr lang="en-US" sz="1600" dirty="0"/>
              <a:t>Preliminary Result: 175Y, 8N, 69A</a:t>
            </a:r>
          </a:p>
          <a:p>
            <a:r>
              <a:rPr lang="en-US" sz="1600" dirty="0">
                <a:highlight>
                  <a:srgbClr val="00FF00"/>
                </a:highlight>
              </a:rPr>
              <a:t>Result: 175Y, 8N, 69A (passes)</a:t>
            </a:r>
            <a:r>
              <a:rPr lang="en-US" sz="1600" dirty="0">
                <a:solidFill>
                  <a:srgbClr val="FF0000"/>
                </a:solidFill>
                <a:highlight>
                  <a:srgbClr val="00FF00"/>
                </a:highlight>
              </a:rPr>
              <a:t>*</a:t>
            </a:r>
          </a:p>
          <a:p>
            <a:pPr algn="l"/>
            <a:r>
              <a:rPr lang="en-US" sz="1600" b="0" i="1" dirty="0"/>
              <a:t>Reference documents:[</a:t>
            </a:r>
            <a:r>
              <a:rPr lang="en-US" sz="1600" b="0" i="1" dirty="0">
                <a:hlinkClick r:id="rId2"/>
              </a:rPr>
              <a:t>24/1409r0</a:t>
            </a:r>
            <a:r>
              <a:rPr lang="en-US" sz="1600" b="0" i="1" dirty="0"/>
              <a:t>]. SP result: No objection.</a:t>
            </a:r>
          </a:p>
          <a:p>
            <a:r>
              <a:rPr lang="en-US" sz="1600" b="0" i="1" dirty="0">
                <a:solidFill>
                  <a:srgbClr val="FF0000"/>
                </a:solidFill>
              </a:rPr>
              <a:t>* The result is the same as the preliminary result as the validation data was not saved.</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39307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a (non-ELR) UHR MU PPDU, there exists a 1-bit EQM/UEQM indication in a User field for non-MU-MIMO in the UHR-SIG field.</a:t>
            </a:r>
          </a:p>
          <a:p>
            <a:endParaRPr lang="en-US" sz="1600" dirty="0"/>
          </a:p>
          <a:p>
            <a:r>
              <a:rPr lang="en-US" sz="1600" dirty="0"/>
              <a:t>Move: Ross J. Yu		Second: Shengquan Hu</a:t>
            </a:r>
          </a:p>
          <a:p>
            <a:r>
              <a:rPr lang="en-US" sz="1600" dirty="0"/>
              <a:t>Discussion: Some discussion.</a:t>
            </a:r>
          </a:p>
          <a:p>
            <a:pPr marL="0" indent="0"/>
            <a:r>
              <a:rPr lang="en-US" sz="1600" dirty="0"/>
              <a:t>Preliminary Result: 176Y, 37N, 53A (passes)</a:t>
            </a:r>
          </a:p>
          <a:p>
            <a:pPr marL="0" indent="0"/>
            <a:r>
              <a:rPr lang="en-US" sz="1600" dirty="0">
                <a:highlight>
                  <a:srgbClr val="00FF00"/>
                </a:highlight>
              </a:rPr>
              <a:t>Result: 159Y, 34N, 50A (passes)</a:t>
            </a:r>
          </a:p>
          <a:p>
            <a:endParaRPr lang="en-US" sz="1600" dirty="0"/>
          </a:p>
          <a:p>
            <a:pPr algn="l"/>
            <a:r>
              <a:rPr lang="en-US" sz="1600" b="0" i="1" dirty="0"/>
              <a:t>Reference documents:[</a:t>
            </a:r>
            <a:r>
              <a:rPr lang="en-US" sz="1600" b="0" i="1" dirty="0">
                <a:hlinkClick r:id="rId2"/>
              </a:rPr>
              <a:t>24/1411r0</a:t>
            </a:r>
            <a:r>
              <a:rPr lang="en-US" sz="1600" b="0" i="1" dirty="0"/>
              <a:t>]. SP result: 88Y, 6N,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0028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For a (non-ELR) UHR MU PPDU, when EQM/UEQM indicates UEQM in a User field for non-MU-MIMO, there exists a MCS field, a NSS field and a 2 bit field indicating UEQM patterns.</a:t>
            </a:r>
          </a:p>
          <a:p>
            <a:pPr marL="0" indent="0"/>
            <a:endParaRPr lang="en-US" sz="1600" dirty="0"/>
          </a:p>
          <a:p>
            <a:r>
              <a:rPr lang="en-US" sz="1600" dirty="0"/>
              <a:t>Move: Ross J. Yu		Second: Hongyuan Zhang</a:t>
            </a:r>
          </a:p>
          <a:p>
            <a:r>
              <a:rPr lang="en-US" sz="1600" dirty="0"/>
              <a:t>Discussion: Some discussion.</a:t>
            </a:r>
          </a:p>
          <a:p>
            <a:pPr marL="0" indent="0"/>
            <a:r>
              <a:rPr lang="en-US" sz="1600" dirty="0"/>
              <a:t>Preliminary Result: 151Y, 57N, 56A</a:t>
            </a:r>
          </a:p>
          <a:p>
            <a:pPr marL="0" indent="0"/>
            <a:r>
              <a:rPr lang="en-US" sz="1600" dirty="0">
                <a:highlight>
                  <a:srgbClr val="FF0000"/>
                </a:highlight>
              </a:rPr>
              <a:t>Result: 137Y</a:t>
            </a:r>
            <a:r>
              <a:rPr lang="en-US" sz="1600">
                <a:highlight>
                  <a:srgbClr val="FF0000"/>
                </a:highlight>
              </a:rPr>
              <a:t>, 54N</a:t>
            </a:r>
            <a:r>
              <a:rPr lang="en-US" sz="1600" dirty="0">
                <a:highlight>
                  <a:srgbClr val="FF0000"/>
                </a:highlight>
              </a:rPr>
              <a:t>, 52A (fails)</a:t>
            </a:r>
          </a:p>
          <a:p>
            <a:endParaRPr lang="en-US" sz="1600" dirty="0"/>
          </a:p>
          <a:p>
            <a:pPr algn="l"/>
            <a:r>
              <a:rPr lang="en-US" sz="1600" b="0" i="1" dirty="0"/>
              <a:t>Reference documents:[</a:t>
            </a:r>
            <a:r>
              <a:rPr lang="en-US" sz="1600" b="0" i="1" dirty="0">
                <a:hlinkClick r:id="rId2"/>
              </a:rPr>
              <a:t>24/1411r0</a:t>
            </a:r>
            <a:r>
              <a:rPr lang="en-US" sz="1600" b="0" i="1" dirty="0"/>
              <a:t>]. SP result: 64Y, 10N,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91412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Add the following modulation and code rate combinations as the new MCSs for 11bn:</a:t>
            </a:r>
          </a:p>
          <a:p>
            <a:pPr lvl="1">
              <a:buFont typeface="Arial" panose="020B0604020202020204" pitchFamily="34" charset="0"/>
              <a:buChar char="•"/>
            </a:pPr>
            <a:r>
              <a:rPr lang="en-US" sz="1200" b="0" dirty="0"/>
              <a:t>Modulations of {QPSK, 16QAM, 256QAM} with code rate R=2/3</a:t>
            </a:r>
          </a:p>
          <a:p>
            <a:pPr lvl="1">
              <a:buFont typeface="Arial" panose="020B0604020202020204" pitchFamily="34" charset="0"/>
              <a:buChar char="•"/>
            </a:pPr>
            <a:r>
              <a:rPr lang="en-US" sz="1200" b="0" dirty="0"/>
              <a:t>Modulation of 16QAM with code rate R=5/6</a:t>
            </a:r>
            <a:endParaRPr lang="en-US" sz="1200" dirty="0"/>
          </a:p>
          <a:p>
            <a:endParaRPr lang="en-US" sz="1600" dirty="0"/>
          </a:p>
          <a:p>
            <a:r>
              <a:rPr lang="en-US" sz="1600" dirty="0"/>
              <a:t>Move: Shengquan Hu		Second: Jianhan Liu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8646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UEQM patterns for </a:t>
            </a:r>
            <a:r>
              <a:rPr lang="en-US" sz="1600" b="0" dirty="0" err="1"/>
              <a:t>Nss</a:t>
            </a:r>
            <a:r>
              <a:rPr lang="en-US" sz="1600" b="0" dirty="0"/>
              <a:t>=3 are limited to three:</a:t>
            </a:r>
          </a:p>
          <a:p>
            <a:pPr lvl="1">
              <a:buFont typeface="Arial" panose="020B0604020202020204" pitchFamily="34" charset="0"/>
              <a:buChar char="•"/>
            </a:pPr>
            <a:r>
              <a:rPr lang="en-US" sz="1200" b="0" dirty="0"/>
              <a:t>[M, M, M-1]</a:t>
            </a:r>
          </a:p>
          <a:p>
            <a:pPr lvl="1">
              <a:buFont typeface="Arial" panose="020B0604020202020204" pitchFamily="34" charset="0"/>
              <a:buChar char="•"/>
            </a:pPr>
            <a:r>
              <a:rPr lang="en-US" sz="1200" dirty="0"/>
              <a:t>[M, M, M-2]</a:t>
            </a:r>
          </a:p>
          <a:p>
            <a:pPr lvl="1">
              <a:buFont typeface="Arial" panose="020B0604020202020204" pitchFamily="34" charset="0"/>
              <a:buChar char="•"/>
            </a:pPr>
            <a:r>
              <a:rPr lang="en-US" sz="1200" dirty="0"/>
              <a:t>[M, M-1, M-2]</a:t>
            </a:r>
          </a:p>
          <a:p>
            <a:r>
              <a:rPr lang="en-US" sz="1400" b="0" dirty="0"/>
              <a:t>Note: M is the </a:t>
            </a:r>
            <a:r>
              <a:rPr lang="en-US" sz="1400" b="0" u="sng" dirty="0"/>
              <a:t>constellation</a:t>
            </a:r>
            <a:r>
              <a:rPr lang="en-US" sz="1400" b="0" dirty="0"/>
              <a:t> index; M-1 refers to the </a:t>
            </a:r>
            <a:r>
              <a:rPr lang="en-US" sz="1400" b="0" u="sng" dirty="0"/>
              <a:t>constellation</a:t>
            </a:r>
            <a:r>
              <a:rPr lang="en-US" sz="1400" b="0" dirty="0"/>
              <a:t> that is one order lower than M; M-2 refers to the </a:t>
            </a:r>
            <a:r>
              <a:rPr lang="en-US" sz="1400" b="0" u="sng" dirty="0"/>
              <a:t>constellation</a:t>
            </a:r>
            <a:r>
              <a:rPr lang="en-US" sz="1400" b="0" dirty="0"/>
              <a:t> that is two orders lower than M.</a:t>
            </a:r>
          </a:p>
          <a:p>
            <a:endParaRPr lang="en-US" sz="1600" dirty="0"/>
          </a:p>
          <a:p>
            <a:r>
              <a:rPr lang="en-US" sz="1600" dirty="0"/>
              <a:t>Move: Alice Chen		Second: Sameer Vermani</a:t>
            </a:r>
          </a:p>
          <a:p>
            <a:r>
              <a:rPr lang="en-US" sz="1600" dirty="0"/>
              <a:t>Discussion: None.</a:t>
            </a:r>
          </a:p>
          <a:p>
            <a:pPr marL="0" indent="0"/>
            <a:r>
              <a:rPr lang="en-US" sz="1600" dirty="0">
                <a:highlight>
                  <a:srgbClr val="00FF00"/>
                </a:highlight>
              </a:rPr>
              <a:t>Result: Approved with unanimous consent.</a:t>
            </a:r>
          </a:p>
          <a:p>
            <a:endParaRPr lang="en-US" sz="1600" dirty="0"/>
          </a:p>
          <a:p>
            <a:endParaRPr lang="en-US" sz="1600" dirty="0"/>
          </a:p>
          <a:p>
            <a:pPr algn="l"/>
            <a:r>
              <a:rPr lang="en-US" sz="1600" b="0" i="1" dirty="0"/>
              <a:t>Reference documents:[</a:t>
            </a:r>
            <a:r>
              <a:rPr lang="en-US" sz="1600" b="0" i="1" dirty="0">
                <a:hlinkClick r:id="rId2"/>
              </a:rPr>
              <a:t>24/498</a:t>
            </a:r>
            <a:r>
              <a:rPr lang="en-US" sz="1600" b="0" i="1" dirty="0"/>
              <a:t>]. SP result: 77Y, 3N, 14A.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69242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b="0" dirty="0"/>
              <a:t>Define a request frame sent by a non-AP MLD in state 4 to initiate the roaming procedure</a:t>
            </a:r>
          </a:p>
          <a:p>
            <a:pPr>
              <a:buFont typeface="Arial" panose="020B0604020202020204" pitchFamily="34" charset="0"/>
              <a:buChar char="•"/>
            </a:pPr>
            <a:r>
              <a:rPr lang="en-US" sz="1200" b="0" dirty="0"/>
              <a:t>The roaming procedure performs context transfer to the target AP MLD and </a:t>
            </a:r>
            <a:r>
              <a:rPr lang="en-US" sz="1200" b="0" u="sng" dirty="0"/>
              <a:t>perform the necessary</a:t>
            </a:r>
            <a:r>
              <a:rPr lang="en-US" sz="1200" b="0" dirty="0"/>
              <a:t> changes </a:t>
            </a:r>
            <a:r>
              <a:rPr lang="en-US" sz="1200" b="0" u="sng" dirty="0"/>
              <a:t>of </a:t>
            </a:r>
            <a:r>
              <a:rPr lang="en-US" sz="1200" b="0" dirty="0"/>
              <a:t>the DS mapping from the current AP MLD to the target AP MLD</a:t>
            </a:r>
          </a:p>
          <a:p>
            <a:pPr>
              <a:buFont typeface="Arial" panose="020B0604020202020204" pitchFamily="34" charset="0"/>
              <a:buChar char="•"/>
            </a:pPr>
            <a:r>
              <a:rPr lang="en-US" sz="1200" b="0" dirty="0"/>
              <a:t>Define a response frame sent to the non-AP MLD to indicate readiness for the non-AP MLD to send class 3 frames to the target AP MLD</a:t>
            </a:r>
          </a:p>
          <a:p>
            <a:pPr>
              <a:buFont typeface="Arial" panose="020B0604020202020204" pitchFamily="34" charset="0"/>
              <a:buChar char="•"/>
            </a:pPr>
            <a:r>
              <a:rPr lang="en-US" sz="1200" b="0" dirty="0"/>
              <a:t>TBD on data transmission from non-AP MLD to current AP MLD during the request/response frame exchange</a:t>
            </a:r>
          </a:p>
          <a:p>
            <a:pPr>
              <a:buFont typeface="Arial" panose="020B0604020202020204" pitchFamily="34" charset="0"/>
              <a:buChar char="•"/>
            </a:pPr>
            <a:r>
              <a:rPr lang="en-US" sz="1200" b="0" dirty="0"/>
              <a:t>NOTE – What context is transferred is TBD.     </a:t>
            </a:r>
          </a:p>
          <a:p>
            <a:pPr>
              <a:buFont typeface="Arial" panose="020B0604020202020204" pitchFamily="34" charset="0"/>
              <a:buChar char="•"/>
            </a:pPr>
            <a:r>
              <a:rPr lang="en-US" sz="1200" b="0" dirty="0"/>
              <a:t>NOTE – TBD on which request/response frame to use</a:t>
            </a:r>
          </a:p>
          <a:p>
            <a:endParaRPr lang="en-US" sz="1200" dirty="0"/>
          </a:p>
          <a:p>
            <a:r>
              <a:rPr lang="en-US" sz="1200" dirty="0"/>
              <a:t>Move: Po-kai Huang		Second: Giovanni Chisci</a:t>
            </a:r>
          </a:p>
          <a:p>
            <a:r>
              <a:rPr lang="en-US" sz="1200" dirty="0"/>
              <a:t>Discussion: None.</a:t>
            </a:r>
          </a:p>
          <a:p>
            <a:pPr marL="0" indent="0"/>
            <a:r>
              <a:rPr lang="en-US" sz="1200" dirty="0">
                <a:highlight>
                  <a:srgbClr val="00FF00"/>
                </a:highlight>
              </a:rPr>
              <a:t>Result: Approved with unanimous consent.</a:t>
            </a:r>
          </a:p>
          <a:p>
            <a:endParaRPr lang="en-US" sz="1200" dirty="0"/>
          </a:p>
          <a:p>
            <a:r>
              <a:rPr lang="en-US" sz="1200" b="0" i="1" dirty="0"/>
              <a:t>Reference documents:[23/1884, 23/1971, 23/1996, 24/0052, 24/0083, 24/0101, 24/0396, 24/0412, 24/0679, 24/0830]. SP result: 77Y, 19N, 42A.</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5160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UHR STA that uses the power save mode to transition from lower capability (LC) mode to higher capability (HC) mode, advertises the amount of padding it needs in a received initial control frame</a:t>
            </a:r>
          </a:p>
          <a:p>
            <a:pPr lvl="1">
              <a:buFont typeface="Arial" panose="020B0604020202020204" pitchFamily="34" charset="0"/>
              <a:buChar char="•"/>
            </a:pPr>
            <a:r>
              <a:rPr lang="en-US" sz="1400" dirty="0"/>
              <a:t>Padding values range between 0 and a maximum value that is TBD with a TBD resolution .</a:t>
            </a:r>
          </a:p>
          <a:p>
            <a:endParaRPr lang="en-US" sz="1600" dirty="0"/>
          </a:p>
          <a:p>
            <a:r>
              <a:rPr lang="en-US" sz="1600" dirty="0"/>
              <a:t>Move: Sherief Helwa		Second: Abhishek Patil</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documents:[23/1873, 23/1875, 24/450, 24/451, 24/503, 24/544, 24/671, 24/1129, 24/1227, 24/1261]. SP result: 130Y, 35N, 26A.</a:t>
            </a:r>
          </a:p>
          <a:p>
            <a:pPr algn="l"/>
            <a:endParaRPr lang="en-US" sz="1600" b="0" dirty="0"/>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65783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TGbn shall define a Coordinated TDMA (C-TDMA) procedure for an AP to share its time resources of an obtained TXOP with a set of APs.</a:t>
            </a:r>
          </a:p>
          <a:p>
            <a:pPr lvl="1">
              <a:buFont typeface="Arial" panose="020B0604020202020204" pitchFamily="34" charset="0"/>
              <a:buChar char="•"/>
            </a:pPr>
            <a:r>
              <a:rPr lang="en-US" sz="1400" dirty="0"/>
              <a:t>Set of APs is TBD.</a:t>
            </a:r>
          </a:p>
          <a:p>
            <a:pPr lvl="1">
              <a:buFont typeface="Arial" panose="020B0604020202020204" pitchFamily="34" charset="0"/>
              <a:buChar char="•"/>
            </a:pPr>
            <a:r>
              <a:rPr lang="en-US" sz="1400" dirty="0"/>
              <a:t>The set can consist of one AP.</a:t>
            </a:r>
          </a:p>
          <a:p>
            <a:endParaRPr lang="en-US" sz="1600" dirty="0"/>
          </a:p>
          <a:p>
            <a:r>
              <a:rPr lang="en-US" sz="1600" dirty="0"/>
              <a:t>Move: Abhishek Patil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documents:[23/0041, 23/249, 23/0261, 23/739, 23/1085, 23/1692, 23/1895,  23/1910, 23/1912, 24/93, 24/227, 24/382, 24/411, 24/423, 24/462, 24/842, 24/843, 24/866, 24/887, 24/941, 24/1016, 24/1017, 24/1225, 24/1250 ].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883581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If an initial control frame includes an intermediate FCS for UHR STA(s) that precedes padding and the FCS field, the intermediate FCS has the size of 32 bits.	</a:t>
            </a:r>
          </a:p>
          <a:p>
            <a:r>
              <a:rPr lang="en-US" sz="1600" dirty="0"/>
              <a:t>Move: </a:t>
            </a:r>
            <a:r>
              <a:rPr lang="en-US" sz="1600" dirty="0" err="1"/>
              <a:t>SunHee</a:t>
            </a:r>
            <a:r>
              <a:rPr lang="en-US" sz="1600" dirty="0"/>
              <a:t> Baek		Second: Insun Jang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 [24/1129, 23/1873, 24/485, 24/497, 24/544, 24/1227, 24/1246, 24/1256].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51315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mechanisms that enable APs to coordinate their rTWT schedule(s) and/or to ensure that one AP provides the protection of the rTWT schedule(s) of the other AP.</a:t>
            </a:r>
          </a:p>
          <a:p>
            <a:pPr>
              <a:buFont typeface="Arial" panose="020B0604020202020204" pitchFamily="34" charset="0"/>
              <a:buChar char="•"/>
            </a:pPr>
            <a:r>
              <a:rPr lang="en-US" sz="1400" dirty="0"/>
              <a:t>NOTE – TBD mechanisms including negotiation between 2 APs and advertisement.</a:t>
            </a:r>
          </a:p>
          <a:p>
            <a:endParaRPr lang="en-US" sz="1600" dirty="0"/>
          </a:p>
          <a:p>
            <a:r>
              <a:rPr lang="en-US" sz="1600" dirty="0"/>
              <a:t>Move: Giovanni Chisci		Second: Liuming Lu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documents:[22/1530, 23/0250, 23/860, 23/1871, 23/1887, 23/1916, 23/1932, 23/1952, 23/1962, 23/2212, 23/2022, 23/2084, 24/0160, 24/0161, 24/0388, 24/0407, 24/0678, 24/827]. SP result: 134Y, 19N,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89673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a new mechanism and/or enhance existing mechanism for AP power save</a:t>
            </a:r>
          </a:p>
          <a:p>
            <a:pPr>
              <a:buFont typeface="Arial" panose="020B0604020202020204" pitchFamily="34" charset="0"/>
              <a:buChar char="•"/>
            </a:pPr>
            <a:endParaRPr lang="en-US" sz="1600" dirty="0"/>
          </a:p>
          <a:p>
            <a:r>
              <a:rPr lang="en-US" sz="1600" dirty="0"/>
              <a:t>Move: Laurent Cariou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documents:[11-23/10, 11-23/2002, 11-23/2040, 11-24/659, 11-24/450, 24/544, 24/671, 24/451]. SP result: 133Y, 8N,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5681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50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for various coordination schemes.</a:t>
            </a:r>
          </a:p>
          <a:p>
            <a:pPr lvl="1">
              <a:buFont typeface="Arial" panose="020B0604020202020204" pitchFamily="34" charset="0"/>
              <a:buChar char="•"/>
            </a:pPr>
            <a:r>
              <a:rPr lang="en-US" sz="1200" dirty="0"/>
              <a:t>Note - Coordination schemes such as (but not limited to): Co-SR (TXOP-based with power control), Co-BF, </a:t>
            </a:r>
            <a:r>
              <a:rPr lang="en-US" sz="1200" strike="sngStrike" dirty="0">
                <a:solidFill>
                  <a:srgbClr val="FF0000"/>
                </a:solidFill>
              </a:rPr>
              <a:t>TBD</a:t>
            </a:r>
            <a:r>
              <a:rPr lang="en-US" sz="1200" dirty="0"/>
              <a:t> Co-TDMA , </a:t>
            </a:r>
            <a:r>
              <a:rPr lang="en-US" sz="1200" strike="sngStrike" dirty="0">
                <a:solidFill>
                  <a:srgbClr val="FF0000"/>
                </a:solidFill>
              </a:rPr>
              <a:t>TBD</a:t>
            </a:r>
            <a:r>
              <a:rPr lang="en-US" sz="1200" dirty="0"/>
              <a:t> C-RTWT, etc.</a:t>
            </a:r>
          </a:p>
          <a:p>
            <a:endParaRPr lang="en-US" sz="1600" dirty="0"/>
          </a:p>
          <a:p>
            <a:r>
              <a:rPr lang="en-US" sz="1600" dirty="0"/>
              <a:t>Move: Arik Klein		Second: Genadiy Tsodik</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170Y, 30N, 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52053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51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that can enable the following procedures:</a:t>
            </a:r>
          </a:p>
          <a:p>
            <a:pPr lvl="1">
              <a:buFont typeface="Arial" panose="020B0604020202020204" pitchFamily="34" charset="0"/>
              <a:buChar char="•"/>
            </a:pPr>
            <a:r>
              <a:rPr lang="en-US" sz="1200" dirty="0"/>
              <a:t>M-AP Coordination Discovery procedure</a:t>
            </a:r>
          </a:p>
          <a:p>
            <a:pPr lvl="1">
              <a:buFont typeface="Arial" panose="020B0604020202020204" pitchFamily="34" charset="0"/>
              <a:buChar char="•"/>
            </a:pPr>
            <a:r>
              <a:rPr lang="en-US" sz="1200" dirty="0"/>
              <a:t>M-AP Coordination agreement negotiation procedure</a:t>
            </a:r>
            <a:endParaRPr lang="en-US" sz="1600" dirty="0"/>
          </a:p>
          <a:p>
            <a:pPr marL="285750" indent="-285750">
              <a:buFont typeface="Arial" panose="020B0604020202020204" pitchFamily="34" charset="0"/>
              <a:buChar char="•"/>
            </a:pPr>
            <a:r>
              <a:rPr lang="en-US" sz="1600" dirty="0"/>
              <a:t>	Note: Details of the procedures and whether the above procedures are mandatory/optional - TBD</a:t>
            </a:r>
          </a:p>
          <a:p>
            <a:endParaRPr lang="en-US" sz="1600" dirty="0"/>
          </a:p>
          <a:p>
            <a:r>
              <a:rPr lang="en-US" sz="1600" dirty="0"/>
              <a:t>Move: Arik Klein		Second: Shimi Shilo</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199Y, 8N, 46A.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22676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UEQM patterns for </a:t>
            </a:r>
            <a:r>
              <a:rPr lang="en-US" sz="1600" dirty="0" err="1"/>
              <a:t>Nss</a:t>
            </a:r>
            <a:r>
              <a:rPr lang="en-US" sz="1600" dirty="0"/>
              <a:t>=2 are limited to two as:</a:t>
            </a:r>
          </a:p>
          <a:p>
            <a:pPr lvl="1">
              <a:buFont typeface="Arial" panose="020B0604020202020204" pitchFamily="34" charset="0"/>
              <a:buChar char="•"/>
            </a:pPr>
            <a:r>
              <a:rPr lang="en-US" sz="1200" dirty="0"/>
              <a:t>[M, M-1]</a:t>
            </a:r>
          </a:p>
          <a:p>
            <a:pPr lvl="1">
              <a:buFont typeface="Arial" panose="020B0604020202020204" pitchFamily="34" charset="0"/>
              <a:buChar char="•"/>
            </a:pPr>
            <a:r>
              <a:rPr lang="en-US" sz="1200" dirty="0"/>
              <a:t>[M, 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endParaRPr lang="en-US" sz="1600" dirty="0"/>
          </a:p>
          <a:p>
            <a:r>
              <a:rPr lang="en-US" sz="1600" dirty="0"/>
              <a:t>Move: Rui Cao		Second: </a:t>
            </a:r>
            <a:r>
              <a:rPr lang="en-US" sz="1600" dirty="0" err="1"/>
              <a:t>Wookbong</a:t>
            </a:r>
            <a:r>
              <a:rPr lang="en-US" sz="1600" dirty="0"/>
              <a:t> Lee</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034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UHR defines unequal modulation only for LDPC</a:t>
            </a:r>
          </a:p>
          <a:p>
            <a:r>
              <a:rPr lang="en-US" sz="1600" dirty="0"/>
              <a:t>Move: Rui Cao		Second: Hongyuan Zhang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063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305153</TotalTime>
  <Words>6489</Words>
  <Application>Microsoft Office PowerPoint</Application>
  <PresentationFormat>On-screen Show (4:3)</PresentationFormat>
  <Paragraphs>798</Paragraphs>
  <Slides>60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6"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lpstr>Motions on September 12th</vt:lpstr>
      <vt:lpstr>Motion 32 (PHY)</vt:lpstr>
      <vt:lpstr>Motion 33 (PHY)</vt:lpstr>
      <vt:lpstr>Motion 34 (PHY)</vt:lpstr>
      <vt:lpstr>Motion 35 (PHY)</vt:lpstr>
      <vt:lpstr>Motion 36 (PHY)</vt:lpstr>
      <vt:lpstr>Motion 37 (PHY)</vt:lpstr>
      <vt:lpstr>Motion 38 (PHY)</vt:lpstr>
      <vt:lpstr>Motion 39 (PHY)</vt:lpstr>
      <vt:lpstr>Motion 40 (PHY)</vt:lpstr>
      <vt:lpstr>Motion 41 (PHY)</vt:lpstr>
      <vt:lpstr>Motion 42 (PHY)</vt:lpstr>
      <vt:lpstr>Motion 43 (PHY)</vt:lpstr>
      <vt:lpstr>Motion 44 (MAC)</vt:lpstr>
      <vt:lpstr>Motion 45 (MAC)</vt:lpstr>
      <vt:lpstr>Motion 46 (MAC)</vt:lpstr>
      <vt:lpstr>Motion 47 (MAC)</vt:lpstr>
      <vt:lpstr>Motion 48 (MAC)</vt:lpstr>
      <vt:lpstr>Motion 49 (MAC)</vt:lpstr>
      <vt:lpstr>Motion 50 (Joint)</vt:lpstr>
      <vt:lpstr>Motion 51 (Joint)</vt:lpstr>
      <vt:lpstr>Motion 52 (PHY)</vt:lpstr>
      <vt:lpstr>Motion 53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2024-10-18T18:13:19Z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