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6" r:id="rId4"/>
    <p:sldId id="263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70" r:id="rId13"/>
    <p:sldId id="289" r:id="rId14"/>
    <p:sldId id="281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128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Jan.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ree-space_path_los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Update on Dual Band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2024-01-17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02596"/>
              </p:ext>
            </p:extLst>
          </p:nvPr>
        </p:nvGraphicFramePr>
        <p:xfrm>
          <a:off x="515938" y="2281238"/>
          <a:ext cx="7912100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2" name="Document" r:id="rId4" imgW="8235535" imgH="2870188" progId="Word.Document.8">
                  <p:embed/>
                </p:oleObj>
              </mc:Choice>
              <mc:Fallback>
                <p:oleObj name="Document" r:id="rId4" imgW="8235535" imgH="287018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1238"/>
                        <a:ext cx="7912100" cy="275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Frequency Regulation in Europe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799" y="198884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Europe the frequency regulation allows [3,7]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868 MHz: 500mW </a:t>
            </a:r>
            <a:r>
              <a:rPr lang="en-US" dirty="0" err="1" smtClean="0"/>
              <a:t>e.r.p</a:t>
            </a:r>
            <a:r>
              <a:rPr lang="en-US" dirty="0" smtClean="0"/>
              <a:t>. (equivalent to approx. 1W </a:t>
            </a:r>
            <a:r>
              <a:rPr lang="en-US" dirty="0" err="1" smtClean="0"/>
              <a:t>e.i.r.p</a:t>
            </a:r>
            <a:r>
              <a:rPr 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2.4 GHz: 100mW </a:t>
            </a:r>
            <a:r>
              <a:rPr lang="en-US" dirty="0" err="1" smtClean="0"/>
              <a:t>e.i.r.p</a:t>
            </a:r>
            <a:r>
              <a:rPr lang="en-US" dirty="0" smtClean="0"/>
              <a:t>. for broadband signals (PSD limit!!)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2.4 GHz: 10mW </a:t>
            </a:r>
            <a:r>
              <a:rPr lang="en-US" dirty="0" err="1" smtClean="0"/>
              <a:t>e.i.r.p</a:t>
            </a:r>
            <a:r>
              <a:rPr lang="en-US" dirty="0" smtClean="0"/>
              <a:t>. for narrowband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higher transmit powers for backscatter modulation and wireless energy transfer are only available in the 868MHz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Higher transmit powers in 2.4GHz require wideband signals [7] </a:t>
            </a:r>
            <a:r>
              <a:rPr lang="en-US" dirty="0" smtClean="0">
                <a:sym typeface="Wingdings" panose="05000000000000000000" pitchFamily="2" charset="2"/>
              </a:rPr>
              <a:t> Very high channel utilization due to low downlink bit-rates and potentially long charging times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98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Impact of the Frequency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2.4GHz has a significantly higher path loss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2.4GHz does not allow for high transmit powers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Offers only very short communication ranges [5]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>
              <a:sym typeface="Wingdings" panose="05000000000000000000" pitchFamily="2" charset="2"/>
            </a:endParaRPr>
          </a:p>
          <a:p>
            <a:pPr marL="0" indent="0"/>
            <a:r>
              <a:rPr lang="en-US" dirty="0" smtClean="0">
                <a:sym typeface="Wingdings" panose="05000000000000000000" pitchFamily="2" charset="2"/>
              </a:rPr>
              <a:t>Do we really want to waste the 2.4GHz spectrum for low rate communications with very high powers?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792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Dual-Band Operation [6]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293096"/>
            <a:ext cx="7770813" cy="18013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 sub-GHz for the downlink and the energy transfer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 2.4GHz for the uplink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Continuous power transfer during communication, but without full-duplex issue!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7" name="Inhaltsplatzhalt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760569" y="1852318"/>
            <a:ext cx="815362" cy="1884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031" y="2269119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Gerade Verbindung mit Pfeil 8"/>
          <p:cNvCxnSpPr/>
          <p:nvPr/>
        </p:nvCxnSpPr>
        <p:spPr bwMode="auto">
          <a:xfrm>
            <a:off x="1795770" y="2473326"/>
            <a:ext cx="4965938" cy="5407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2928395" y="2092251"/>
            <a:ext cx="2518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=868 or 915MHz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 flipV="1">
            <a:off x="1795770" y="3014072"/>
            <a:ext cx="4683262" cy="2755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810627" y="3249643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=2.4GHz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41741" y="3667954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Interrogator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481217" y="3555836"/>
            <a:ext cx="2459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Passive </a:t>
            </a:r>
            <a:r>
              <a:rPr lang="en-US" dirty="0" smtClean="0">
                <a:solidFill>
                  <a:schemeClr val="tx1"/>
                </a:solidFill>
              </a:rPr>
              <a:t>AMP STA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0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Dual-Band Operation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Presentation [6] shows the feasibility using a link-budget analyses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low-rate downlink and energy transfer is done in the sub-GHz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Higher powers and lower losses for wireless energy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long-time utilization of the valuable 2.4GHz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Feasibility of multi-frequency sub-GHz devices (e.g. 868MHz, 915MHz) as used in UHF-RFID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uplink signals in 2.4GHz are very short and consume negligible spectrum resources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Easy integration in small devices as full duplex is not required, and smartphones already support the bands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3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Full duplex may be problematic if smartphones are used as “interrogators”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2.4GHz </a:t>
            </a:r>
            <a:r>
              <a:rPr lang="en-US" dirty="0" smtClean="0"/>
              <a:t>shows many disadvantages for backscatter communications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2.4GHz is too valuable for long wideband signals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Dual-band operation combines the advantages of sub-GHz and 2.4GHz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Possibility of simple interrogators, e.g. smartphones(that already support all frequencies …)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7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799" y="1988840"/>
            <a:ext cx="7770813" cy="4113213"/>
          </a:xfrm>
        </p:spPr>
        <p:txBody>
          <a:bodyPr/>
          <a:lstStyle/>
          <a:p>
            <a:r>
              <a:rPr lang="en-US" sz="1400" dirty="0" smtClean="0"/>
              <a:t>[1] K. </a:t>
            </a:r>
            <a:r>
              <a:rPr lang="en-US" sz="1400" dirty="0" err="1" smtClean="0"/>
              <a:t>Finkenzeller</a:t>
            </a:r>
            <a:r>
              <a:rPr lang="en-US" sz="1400" dirty="0" smtClean="0"/>
              <a:t>: “RFID </a:t>
            </a:r>
            <a:r>
              <a:rPr lang="en-US" sz="1400" dirty="0"/>
              <a:t>handbook: fundamentals and applications in contactless smart cards, radio frequency identification and near-field </a:t>
            </a:r>
            <a:r>
              <a:rPr lang="en-US" sz="1400" dirty="0" smtClean="0"/>
              <a:t>communication”, </a:t>
            </a:r>
            <a:r>
              <a:rPr lang="en-US" sz="1400" dirty="0"/>
              <a:t>John </a:t>
            </a:r>
            <a:r>
              <a:rPr lang="en-US" sz="1400" dirty="0" smtClean="0"/>
              <a:t>Wiley </a:t>
            </a:r>
            <a:r>
              <a:rPr lang="en-US" sz="1400" dirty="0"/>
              <a:t>&amp; </a:t>
            </a:r>
            <a:r>
              <a:rPr lang="en-US" sz="1400" dirty="0" smtClean="0"/>
              <a:t>Sons</a:t>
            </a:r>
            <a:r>
              <a:rPr lang="en-US" sz="1400" dirty="0"/>
              <a:t>; 2010 </a:t>
            </a:r>
            <a:endParaRPr lang="en-US" sz="1400" dirty="0" smtClean="0"/>
          </a:p>
          <a:p>
            <a:r>
              <a:rPr lang="en-US" sz="1400" dirty="0" smtClean="0"/>
              <a:t>[2] Full-Duplex TIG Report, </a:t>
            </a:r>
            <a:r>
              <a:rPr lang="en-GB" sz="1400" dirty="0" smtClean="0"/>
              <a:t>11-18/498r8 </a:t>
            </a:r>
            <a:endParaRPr lang="en-US" sz="1400" dirty="0" smtClean="0"/>
          </a:p>
          <a:p>
            <a:r>
              <a:rPr lang="en-US" sz="1400" dirty="0"/>
              <a:t>[3] </a:t>
            </a:r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en.wikipedia.org/wiki/Free-space_path_loss</a:t>
            </a:r>
            <a:endParaRPr lang="en-US" sz="1400" dirty="0"/>
          </a:p>
          <a:p>
            <a:r>
              <a:rPr lang="en-US" sz="1400" dirty="0"/>
              <a:t>[4] IEEE 802.11-23/1562r8, Draft Technical Report on support of AMP </a:t>
            </a:r>
            <a:r>
              <a:rPr lang="en-US" sz="1400" dirty="0" err="1"/>
              <a:t>IoT</a:t>
            </a:r>
            <a:r>
              <a:rPr lang="en-US" sz="1400" dirty="0"/>
              <a:t> devices in WLAN</a:t>
            </a:r>
          </a:p>
          <a:p>
            <a:r>
              <a:rPr lang="en-US" sz="1400" dirty="0"/>
              <a:t>[5] IEEE 802.11-24/0075r0, Follow Up on AMP Link </a:t>
            </a:r>
            <a:r>
              <a:rPr lang="en-US" sz="1400" dirty="0" smtClean="0"/>
              <a:t>Budgets</a:t>
            </a:r>
          </a:p>
          <a:p>
            <a:r>
              <a:rPr lang="en-US" sz="1400" dirty="0" smtClean="0"/>
              <a:t>[6] IEEE 802.11-23/0876r0, X-Band Operation</a:t>
            </a:r>
          </a:p>
          <a:p>
            <a:r>
              <a:rPr lang="en-US" sz="1400" dirty="0" smtClean="0"/>
              <a:t>[7] </a:t>
            </a:r>
            <a:r>
              <a:rPr lang="en-US" sz="1400" dirty="0"/>
              <a:t>IEEE </a:t>
            </a:r>
            <a:r>
              <a:rPr lang="en-US" sz="1400" dirty="0" smtClean="0"/>
              <a:t>802.11-24/0056r0</a:t>
            </a:r>
            <a:r>
              <a:rPr lang="en-US" sz="1400" dirty="0"/>
              <a:t>, How 802.11ba Handled SNR</a:t>
            </a:r>
          </a:p>
          <a:p>
            <a:endParaRPr lang="en-US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9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analyses the suitability of different frequency bands for AMP devices.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Additionally, it shows the benefits of dual-band operation.</a:t>
            </a:r>
            <a:endParaRPr lang="en-GB" dirty="0" smtClean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Backscatter communication for AMP was proposed for different frequency bands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Recent analyses shows only very short communication distances with 2.4 GHz [5]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This presentation shows further analyses on the discussed frequency bands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65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Backscatter Full Duplex Issue</a:t>
            </a:r>
            <a:endParaRPr lang="en-US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1101" y="1698859"/>
            <a:ext cx="815362" cy="1884965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409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63" y="2115660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Gerade Verbindung mit Pfeil 14"/>
          <p:cNvCxnSpPr/>
          <p:nvPr/>
        </p:nvCxnSpPr>
        <p:spPr bwMode="auto">
          <a:xfrm>
            <a:off x="1766302" y="2319867"/>
            <a:ext cx="4965938" cy="5407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2723331" y="1774926"/>
            <a:ext cx="3844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e.g. 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=915MHz</a:t>
            </a:r>
            <a:r>
              <a:rPr lang="en-US" dirty="0" smtClean="0">
                <a:solidFill>
                  <a:schemeClr val="tx1"/>
                </a:solidFill>
              </a:rPr>
              <a:t>, P</a:t>
            </a:r>
            <a:r>
              <a:rPr lang="en-US" baseline="-25000" dirty="0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=36dBm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 flipV="1">
            <a:off x="1766302" y="2860613"/>
            <a:ext cx="4683262" cy="2755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1950244" y="3150082"/>
            <a:ext cx="456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e.g. 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=915MHz±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de-DE" dirty="0" smtClean="0">
                <a:solidFill>
                  <a:schemeClr val="tx1"/>
                </a:solidFill>
              </a:rPr>
              <a:t>f, P</a:t>
            </a:r>
            <a:r>
              <a:rPr lang="de-DE" baseline="-25000" dirty="0" smtClean="0">
                <a:solidFill>
                  <a:schemeClr val="tx1"/>
                </a:solidFill>
              </a:rPr>
              <a:t>RX</a:t>
            </a:r>
            <a:r>
              <a:rPr lang="de-DE" dirty="0" smtClean="0">
                <a:solidFill>
                  <a:schemeClr val="tx1"/>
                </a:solidFill>
              </a:rPr>
              <a:t>=-80dBm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696912" y="4133059"/>
            <a:ext cx="7770813" cy="20751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Backscatter modulation is full duplex with typically a small frequency offset </a:t>
            </a:r>
            <a:r>
              <a:rPr lang="el-GR" sz="2000" kern="0" dirty="0" smtClean="0"/>
              <a:t>Δ</a:t>
            </a:r>
            <a:r>
              <a:rPr lang="en-US" sz="2000" kern="0" dirty="0" smtClean="0"/>
              <a:t>f &lt; 1MHz [1]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Full duplex with high deltas between P</a:t>
            </a:r>
            <a:r>
              <a:rPr lang="en-US" sz="2000" kern="0" baseline="-25000" dirty="0" smtClean="0"/>
              <a:t>TX</a:t>
            </a:r>
            <a:r>
              <a:rPr lang="en-US" sz="2000" kern="0" dirty="0" smtClean="0"/>
              <a:t> and P</a:t>
            </a:r>
            <a:r>
              <a:rPr lang="en-US" sz="2000" kern="0" baseline="-25000" dirty="0" smtClean="0"/>
              <a:t>RX</a:t>
            </a:r>
            <a:r>
              <a:rPr lang="en-US" sz="2000" kern="0" dirty="0" smtClean="0"/>
              <a:t> in the very same device is very challenging [2]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kern="0" dirty="0" smtClean="0">
                <a:sym typeface="Wingdings" panose="05000000000000000000" pitchFamily="2" charset="2"/>
              </a:rPr>
              <a:t>Proven technology for UHF RFID [1]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kern="0" dirty="0" smtClean="0">
                <a:sym typeface="Wingdings" panose="05000000000000000000" pitchFamily="2" charset="2"/>
              </a:rPr>
              <a:t>Challenging </a:t>
            </a:r>
            <a:r>
              <a:rPr lang="en-US" sz="2000" kern="0" dirty="0" smtClean="0">
                <a:sym typeface="Wingdings" panose="05000000000000000000" pitchFamily="2" charset="2"/>
              </a:rPr>
              <a:t>in tiny and cost-sensitive smartphones</a:t>
            </a:r>
            <a:endParaRPr lang="en-US" sz="2000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kern="0" dirty="0"/>
          </a:p>
        </p:txBody>
      </p:sp>
      <p:sp>
        <p:nvSpPr>
          <p:cNvPr id="25" name="Textfeld 24"/>
          <p:cNvSpPr txBox="1"/>
          <p:nvPr/>
        </p:nvSpPr>
        <p:spPr>
          <a:xfrm>
            <a:off x="312273" y="3514495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Interrogator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882471" y="3386794"/>
            <a:ext cx="1475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AMP STA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96" name="Freihandform 4095"/>
          <p:cNvSpPr/>
          <p:nvPr/>
        </p:nvSpPr>
        <p:spPr bwMode="auto">
          <a:xfrm>
            <a:off x="1709709" y="2243450"/>
            <a:ext cx="1245811" cy="692302"/>
          </a:xfrm>
          <a:custGeom>
            <a:avLst/>
            <a:gdLst>
              <a:gd name="connsiteX0" fmla="*/ 181155 w 1245811"/>
              <a:gd name="connsiteY0" fmla="*/ 0 h 1596610"/>
              <a:gd name="connsiteX1" fmla="*/ 1242204 w 1245811"/>
              <a:gd name="connsiteY1" fmla="*/ 733246 h 1596610"/>
              <a:gd name="connsiteX2" fmla="*/ 508959 w 1245811"/>
              <a:gd name="connsiteY2" fmla="*/ 1475117 h 1596610"/>
              <a:gd name="connsiteX3" fmla="*/ 0 w 1245811"/>
              <a:gd name="connsiteY3" fmla="*/ 1587261 h 159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5811" h="1596610">
                <a:moveTo>
                  <a:pt x="181155" y="0"/>
                </a:moveTo>
                <a:cubicBezTo>
                  <a:pt x="684362" y="243696"/>
                  <a:pt x="1187570" y="487393"/>
                  <a:pt x="1242204" y="733246"/>
                </a:cubicBezTo>
                <a:cubicBezTo>
                  <a:pt x="1296838" y="979099"/>
                  <a:pt x="715993" y="1332781"/>
                  <a:pt x="508959" y="1475117"/>
                </a:cubicBezTo>
                <a:cubicBezTo>
                  <a:pt x="301925" y="1617453"/>
                  <a:pt x="150962" y="1602357"/>
                  <a:pt x="0" y="1587261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1478606" y="2312345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RX</a:t>
            </a:r>
            <a:r>
              <a:rPr lang="en-US" dirty="0" smtClean="0">
                <a:solidFill>
                  <a:srgbClr val="C00000"/>
                </a:solidFill>
              </a:rPr>
              <a:t>=P</a:t>
            </a:r>
            <a:r>
              <a:rPr lang="en-US" baseline="-25000" dirty="0" smtClean="0">
                <a:solidFill>
                  <a:srgbClr val="C00000"/>
                </a:solidFill>
              </a:rPr>
              <a:t>TX</a:t>
            </a:r>
            <a:endParaRPr lang="en-US" baseline="-25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7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the Signal Frequency on Backscatter Communications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Line-of-Sight the well known </a:t>
            </a:r>
            <a:r>
              <a:rPr lang="en-US" dirty="0" err="1" smtClean="0"/>
              <a:t>Friis</a:t>
            </a:r>
            <a:r>
              <a:rPr lang="en-US" dirty="0" smtClean="0"/>
              <a:t> equation describes the free space path loss [3, 5]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The </a:t>
            </a:r>
            <a:r>
              <a:rPr lang="en-US" dirty="0" err="1" smtClean="0">
                <a:sym typeface="Wingdings" panose="05000000000000000000" pitchFamily="2" charset="2"/>
              </a:rPr>
              <a:t>pathloss</a:t>
            </a:r>
            <a:r>
              <a:rPr lang="en-US" dirty="0" smtClean="0">
                <a:sym typeface="Wingdings" panose="05000000000000000000" pitchFamily="2" charset="2"/>
              </a:rPr>
              <a:t> depends on the frequency f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The real reason is the smaller antenna aperture for the assumed antenna gain of 0dBi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Higher frequencies allow for high gain antennas with small dimensions, </a:t>
            </a:r>
            <a:r>
              <a:rPr lang="en-US" u="sng" dirty="0" smtClean="0">
                <a:sym typeface="Wingdings" panose="05000000000000000000" pitchFamily="2" charset="2"/>
              </a:rPr>
              <a:t>but they will get directive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306" y="2960688"/>
            <a:ext cx="75438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5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Space Path Loss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556792"/>
            <a:ext cx="6192688" cy="3338958"/>
          </a:xfrm>
          <a:prstGeom prst="rect">
            <a:avLst/>
          </a:prstGeom>
        </p:spPr>
      </p:pic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685801" y="4895750"/>
            <a:ext cx="2662064" cy="119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 smtClean="0"/>
              <a:t>Example for 10m: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900MHz </a:t>
            </a:r>
            <a:r>
              <a:rPr lang="en-US" sz="2000" kern="0" dirty="0" smtClean="0">
                <a:sym typeface="Wingdings" panose="05000000000000000000" pitchFamily="2" charset="2"/>
              </a:rPr>
              <a:t> 51dB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ym typeface="Wingdings" panose="05000000000000000000" pitchFamily="2" charset="2"/>
              </a:rPr>
              <a:t>2.4GHz  60dB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ym typeface="Wingdings" panose="05000000000000000000" pitchFamily="2" charset="2"/>
              </a:rPr>
              <a:t>5.4 GHz  67dB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41495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 Equation</a:t>
            </a:r>
            <a:endParaRPr lang="en-US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1101" y="1698859"/>
            <a:ext cx="815362" cy="1884965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409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63" y="2115660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Gerade Verbindung mit Pfeil 14"/>
          <p:cNvCxnSpPr/>
          <p:nvPr/>
        </p:nvCxnSpPr>
        <p:spPr bwMode="auto">
          <a:xfrm>
            <a:off x="1766302" y="2319867"/>
            <a:ext cx="4965938" cy="5407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 bwMode="auto">
          <a:xfrm flipH="1" flipV="1">
            <a:off x="1788729" y="3039809"/>
            <a:ext cx="4683262" cy="2755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696912" y="4209697"/>
            <a:ext cx="7770813" cy="20751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A backscatter AMP STA is only able to reflect the </a:t>
            </a:r>
            <a:r>
              <a:rPr lang="en-US" sz="2000" kern="0" dirty="0" smtClean="0"/>
              <a:t>signal from the interrogator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>
                <a:sym typeface="Wingdings" panose="05000000000000000000" pitchFamily="2" charset="2"/>
              </a:rPr>
              <a:t>The propagation loss due to the Free Space Path Loss has to be considered twice!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kern="0" dirty="0" smtClean="0">
                <a:sym typeface="Wingdings" panose="05000000000000000000" pitchFamily="2" charset="2"/>
              </a:rPr>
              <a:t>Radar Equation</a:t>
            </a:r>
            <a:endParaRPr lang="en-US" sz="2000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kern="0" dirty="0"/>
          </a:p>
        </p:txBody>
      </p:sp>
      <p:sp>
        <p:nvSpPr>
          <p:cNvPr id="25" name="Textfeld 24"/>
          <p:cNvSpPr txBox="1"/>
          <p:nvPr/>
        </p:nvSpPr>
        <p:spPr>
          <a:xfrm>
            <a:off x="312273" y="3514495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Interrogator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5724128" y="3385089"/>
            <a:ext cx="3282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Backscatter AMP </a:t>
            </a:r>
            <a:r>
              <a:rPr lang="en-US" dirty="0" smtClean="0">
                <a:solidFill>
                  <a:schemeClr val="tx1"/>
                </a:solidFill>
              </a:rPr>
              <a:t>Device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25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074794" cy="1065213"/>
          </a:xfrm>
        </p:spPr>
        <p:txBody>
          <a:bodyPr/>
          <a:lstStyle/>
          <a:p>
            <a:r>
              <a:rPr lang="en-US" dirty="0" smtClean="0"/>
              <a:t>Backscatter Channel Loss (Radar Equation)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4895750"/>
            <a:ext cx="2662064" cy="1198663"/>
          </a:xfrm>
        </p:spPr>
        <p:txBody>
          <a:bodyPr/>
          <a:lstStyle/>
          <a:p>
            <a:pPr marL="0" indent="0"/>
            <a:r>
              <a:rPr lang="en-US" sz="2000" dirty="0" smtClean="0"/>
              <a:t>Example for 10m: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900MHz </a:t>
            </a:r>
            <a:r>
              <a:rPr lang="en-US" sz="2000" dirty="0" smtClean="0">
                <a:sym typeface="Wingdings" panose="05000000000000000000" pitchFamily="2" charset="2"/>
              </a:rPr>
              <a:t> 103dB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2.4GHz  120dB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5.4 GHz  134dB</a:t>
            </a: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484784"/>
            <a:ext cx="6920419" cy="348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75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Observations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Free Space Path Loss shows the effect on the wireless energy transfer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For a distance of 10m 900MHz has a gain of 9dB compared to 2.4GHz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Higher antenna gains will not help (</a:t>
            </a:r>
            <a:r>
              <a:rPr lang="en-US" dirty="0" err="1" smtClean="0"/>
              <a:t>e.i.r.p</a:t>
            </a:r>
            <a:r>
              <a:rPr lang="en-US" dirty="0" smtClean="0"/>
              <a:t>. limit, directivity)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Backscatter Channel Loss shows the effect on the backscatter communication for a co-located reader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For a distance of 10m </a:t>
            </a:r>
            <a:r>
              <a:rPr lang="en-US" dirty="0" smtClean="0"/>
              <a:t>900MHz </a:t>
            </a:r>
            <a:r>
              <a:rPr lang="en-US" dirty="0"/>
              <a:t>has a gain of </a:t>
            </a:r>
            <a:r>
              <a:rPr lang="en-US" dirty="0" smtClean="0"/>
              <a:t>17dB </a:t>
            </a:r>
            <a:r>
              <a:rPr lang="en-US" dirty="0"/>
              <a:t>compared to </a:t>
            </a:r>
            <a:r>
              <a:rPr lang="en-US" dirty="0" smtClean="0"/>
              <a:t>2.4GHz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Higher antenna gain will only help on the interrogator side for RX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05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975</Words>
  <Application>Microsoft Office PowerPoint</Application>
  <PresentationFormat>Bildschirmpräsentation (4:3)</PresentationFormat>
  <Paragraphs>152</Paragraphs>
  <Slides>15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MS Gothic</vt:lpstr>
      <vt:lpstr>Arial</vt:lpstr>
      <vt:lpstr>Arial Unicode MS</vt:lpstr>
      <vt:lpstr>Times New Roman</vt:lpstr>
      <vt:lpstr>Wingdings</vt:lpstr>
      <vt:lpstr>Office</vt:lpstr>
      <vt:lpstr>Document</vt:lpstr>
      <vt:lpstr>Update on Dual Band Operation</vt:lpstr>
      <vt:lpstr>Abstract</vt:lpstr>
      <vt:lpstr>Motivation</vt:lpstr>
      <vt:lpstr>Backscatter Full Duplex Issue</vt:lpstr>
      <vt:lpstr>Effect of the Signal Frequency on Backscatter Communications</vt:lpstr>
      <vt:lpstr>Free Space Path Loss</vt:lpstr>
      <vt:lpstr>Radar Equation</vt:lpstr>
      <vt:lpstr>Backscatter Channel Loss (Radar Equation)</vt:lpstr>
      <vt:lpstr>Some Observations</vt:lpstr>
      <vt:lpstr>Effect of Frequency Regulation in Europe</vt:lpstr>
      <vt:lpstr>Overall Impact of the Frequency</vt:lpstr>
      <vt:lpstr>Dual-Band Operation [6]</vt:lpstr>
      <vt:lpstr>Benefits Dual-Band Operation</vt:lpstr>
      <vt:lpstr>Summary</vt:lpstr>
      <vt:lpstr>Literature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Robert, Jörg</dc:creator>
  <cp:lastModifiedBy>Robert, Jörg</cp:lastModifiedBy>
  <cp:revision>243</cp:revision>
  <cp:lastPrinted>1601-01-01T00:00:00Z</cp:lastPrinted>
  <dcterms:created xsi:type="dcterms:W3CDTF">2023-01-16T17:26:46Z</dcterms:created>
  <dcterms:modified xsi:type="dcterms:W3CDTF">2024-01-18T16:48:32Z</dcterms:modified>
</cp:coreProperties>
</file>