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136" r:id="rId3"/>
    <p:sldId id="1239" r:id="rId4"/>
    <p:sldId id="1277" r:id="rId5"/>
    <p:sldId id="1275" r:id="rId6"/>
    <p:sldId id="1267" r:id="rId7"/>
    <p:sldId id="1276" r:id="rId8"/>
    <p:sldId id="1268" r:id="rId9"/>
    <p:sldId id="1180" r:id="rId10"/>
    <p:sldId id="1249" r:id="rId11"/>
    <p:sldId id="1278" r:id="rId12"/>
    <p:sldId id="1266" r:id="rId13"/>
    <p:sldId id="1279" r:id="rId14"/>
    <p:sldId id="1245" r:id="rId15"/>
    <p:sldId id="1238" r:id="rId16"/>
    <p:sldId id="1272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03" autoAdjust="0"/>
    <p:restoredTop sz="95355" autoAdjust="0"/>
  </p:normalViewPr>
  <p:slideViewPr>
    <p:cSldViewPr>
      <p:cViewPr varScale="1">
        <p:scale>
          <a:sx n="89" d="100"/>
          <a:sy n="89" d="100"/>
        </p:scale>
        <p:origin x="144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2081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8807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1786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909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802.11-24/0160r0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</a:t>
            </a: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R-TWT Coordination Negotiation in Multi-BSS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2024-03-10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685800" y="215321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586749"/>
              </p:ext>
            </p:extLst>
          </p:nvPr>
        </p:nvGraphicFramePr>
        <p:xfrm>
          <a:off x="685800" y="2667000"/>
          <a:ext cx="7620000" cy="373205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</a:t>
            </a:r>
            <a:r>
              <a:rPr lang="en-US" altLang="ko-KR" dirty="0" smtClean="0">
                <a:solidFill>
                  <a:schemeClr val="tx1"/>
                </a:solidFill>
              </a:rPr>
              <a:t>Poll 1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to the </a:t>
            </a:r>
            <a:r>
              <a:rPr lang="en-US" altLang="ko-KR" dirty="0" err="1" smtClean="0"/>
              <a:t>TGbn</a:t>
            </a:r>
            <a:r>
              <a:rPr lang="en-US" altLang="ko-KR" dirty="0" smtClean="0"/>
              <a:t> SFD?</a:t>
            </a:r>
          </a:p>
          <a:p>
            <a:pPr lvl="1"/>
            <a:r>
              <a:rPr lang="en-US" altLang="ko-KR" dirty="0" smtClean="0"/>
              <a:t>The TWT setup frame is used to coordinate/negotiate the schedule information of R-TWT between AP and OBSS AP.</a:t>
            </a:r>
          </a:p>
          <a:p>
            <a:pPr lvl="2"/>
            <a:r>
              <a:rPr lang="en-US" altLang="ko-KR" dirty="0"/>
              <a:t>The detail signaling is TBD.</a:t>
            </a:r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7103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</a:t>
            </a:r>
            <a:r>
              <a:rPr lang="en-US" altLang="ko-KR" dirty="0" smtClean="0">
                <a:solidFill>
                  <a:schemeClr val="tx1"/>
                </a:solidFill>
              </a:rPr>
              <a:t>Poll 2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to the </a:t>
            </a:r>
            <a:r>
              <a:rPr lang="en-US" altLang="ko-KR" dirty="0" err="1" smtClean="0"/>
              <a:t>TGbn</a:t>
            </a:r>
            <a:r>
              <a:rPr lang="en-US" altLang="ko-KR" dirty="0" smtClean="0"/>
              <a:t> SFD?</a:t>
            </a:r>
          </a:p>
          <a:p>
            <a:pPr lvl="1"/>
            <a:r>
              <a:rPr lang="en-US" altLang="ko-KR" dirty="0" smtClean="0"/>
              <a:t>The TWT element is used to coordinate/negotiate the schedule information of R-TWT between AP and OBSS AP.</a:t>
            </a:r>
          </a:p>
          <a:p>
            <a:pPr lvl="2"/>
            <a:r>
              <a:rPr lang="en-US" altLang="ko-KR" dirty="0"/>
              <a:t>The detail signaling is TBD.</a:t>
            </a:r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26626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</a:t>
            </a:r>
            <a:r>
              <a:rPr lang="en-US" altLang="ko-KR" dirty="0" smtClean="0">
                <a:solidFill>
                  <a:schemeClr val="tx1"/>
                </a:solidFill>
              </a:rPr>
              <a:t>Poll </a:t>
            </a:r>
            <a:r>
              <a:rPr lang="en-US" altLang="ko-KR" dirty="0">
                <a:solidFill>
                  <a:schemeClr val="tx1"/>
                </a:solidFill>
              </a:rPr>
              <a:t>3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The (sub)fields not to use in TWT element within TWT setup frame for R-TWT coordination are replaced the reserved (sub)fields or the other (sub)fields.</a:t>
            </a:r>
          </a:p>
          <a:p>
            <a:pPr lvl="2"/>
            <a:r>
              <a:rPr lang="en-US" altLang="ko-KR" dirty="0" smtClean="0"/>
              <a:t>TBD is which (sub)fields are replaced.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7875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</a:t>
            </a:r>
            <a:r>
              <a:rPr lang="en-US" altLang="ko-KR" dirty="0" smtClean="0">
                <a:solidFill>
                  <a:schemeClr val="tx1"/>
                </a:solidFill>
              </a:rPr>
              <a:t>Poll </a:t>
            </a:r>
            <a:r>
              <a:rPr lang="en-US" altLang="ko-KR" dirty="0">
                <a:solidFill>
                  <a:schemeClr val="tx1"/>
                </a:solidFill>
              </a:rPr>
              <a:t>4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to the </a:t>
            </a:r>
            <a:r>
              <a:rPr lang="en-US" altLang="ko-KR" dirty="0" err="1" smtClean="0"/>
              <a:t>TGbn</a:t>
            </a:r>
            <a:r>
              <a:rPr lang="en-US" altLang="ko-KR" dirty="0" smtClean="0"/>
              <a:t> SFD?</a:t>
            </a:r>
          </a:p>
          <a:p>
            <a:pPr lvl="1"/>
            <a:r>
              <a:rPr lang="en-US" altLang="ko-KR" dirty="0" smtClean="0"/>
              <a:t>The new TWT element is defined to use to coordinate/negotiate the schedule information of R-TWT between AP and OBSS AP.</a:t>
            </a:r>
          </a:p>
          <a:p>
            <a:pPr lvl="2"/>
            <a:r>
              <a:rPr lang="en-US" altLang="ko-KR" dirty="0" smtClean="0"/>
              <a:t>The new TWT element is defined the necessary (sub)fields based on the current TWT element for R-TWT schedule information between APs.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detail signaling is TBD.</a:t>
            </a:r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56729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5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The TWT setup frame exchanged between APs allows to include the new TWT Parameter set for coordination request(s) after the TWT Parameter set for coordination response(s).</a:t>
            </a:r>
          </a:p>
          <a:p>
            <a:pPr lvl="2"/>
            <a:r>
              <a:rPr lang="en-US" altLang="ko-KR" dirty="0" smtClean="0"/>
              <a:t>The TWT Parameter set for coordination request is corresponding to a TWT Parameter set field setting TWT Request subfield to 1.</a:t>
            </a:r>
          </a:p>
          <a:p>
            <a:pPr lvl="2"/>
            <a:r>
              <a:rPr lang="en-US" altLang="ko-KR" dirty="0" smtClean="0"/>
              <a:t>The TWT Parameter set for coordination response is corresponding to a TWT Parameter set field setting TWT Request subfield to 0.</a:t>
            </a:r>
          </a:p>
          <a:p>
            <a:pPr lvl="2"/>
            <a:r>
              <a:rPr lang="en-US" altLang="ko-KR" dirty="0" smtClean="0"/>
              <a:t>The names of coordination request and coordination response are TBD.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67118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23/771 Coordinated of R-TWT Protection in Multi-BSS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[2] 23/226 Coordination of R-TWT for Multi-AP Deployment 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[3] 23/250 AP coordination with R-TWT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23/291 </a:t>
            </a:r>
            <a:r>
              <a:rPr lang="en-US" altLang="ko-KR" sz="1800" dirty="0">
                <a:ea typeface="굴림" panose="020B0600000101010101" pitchFamily="50" charset="-127"/>
              </a:rPr>
              <a:t>R-TWT Multi-AP </a:t>
            </a:r>
            <a:r>
              <a:rPr lang="en-US" altLang="ko-KR" sz="1800" dirty="0" smtClean="0">
                <a:ea typeface="굴림" panose="020B0600000101010101" pitchFamily="50" charset="-127"/>
              </a:rPr>
              <a:t>Coordination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</a:t>
            </a:r>
            <a:r>
              <a:rPr lang="en-US" altLang="ko-KR" sz="1800" dirty="0">
                <a:ea typeface="굴림" panose="020B0600000101010101" pitchFamily="50" charset="-127"/>
              </a:rPr>
              <a:t>23/293 Follow-up on TWT-based Multi-AP Coordination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[6] </a:t>
            </a:r>
            <a:r>
              <a:rPr lang="en-US" altLang="ko-KR" sz="1800" dirty="0"/>
              <a:t>23/297 </a:t>
            </a:r>
            <a:r>
              <a:rPr lang="en-US" altLang="ko-KR" sz="1800" dirty="0" err="1"/>
              <a:t>rTWT</a:t>
            </a:r>
            <a:r>
              <a:rPr lang="en-US" altLang="ko-KR" sz="1800" dirty="0"/>
              <a:t> for </a:t>
            </a:r>
            <a:r>
              <a:rPr lang="en-US" altLang="ko-KR" sz="1800" dirty="0" smtClean="0"/>
              <a:t>Multi-AP</a:t>
            </a:r>
          </a:p>
          <a:p>
            <a:pPr marL="0" indent="0">
              <a:buNone/>
            </a:pPr>
            <a:r>
              <a:rPr lang="en-US" altLang="ko-KR" sz="1800" dirty="0" smtClean="0"/>
              <a:t>[7] 23/355 Enhanced R-TWT and M-AP operation</a:t>
            </a:r>
          </a:p>
          <a:p>
            <a:pPr marL="0" indent="0">
              <a:buNone/>
            </a:pPr>
            <a:r>
              <a:rPr lang="en-US" altLang="ko-KR" sz="1800" dirty="0" smtClean="0"/>
              <a:t>[8] 23/771 Coordinated R-TWT Protection in Multi-BSS</a:t>
            </a:r>
          </a:p>
          <a:p>
            <a:pPr marL="0" indent="0">
              <a:buNone/>
            </a:pPr>
            <a:r>
              <a:rPr lang="en-US" altLang="ko-KR" sz="1800" dirty="0" smtClean="0"/>
              <a:t>[9] 23/860 Further thoughts on coordinated TWT </a:t>
            </a:r>
          </a:p>
          <a:p>
            <a:pPr marL="0" indent="0">
              <a:buNone/>
            </a:pPr>
            <a:r>
              <a:rPr lang="en-US" altLang="ko-KR" sz="1800" dirty="0" smtClean="0"/>
              <a:t>[10] 23/1087 Announcement for R-TWT Coordination</a:t>
            </a:r>
          </a:p>
          <a:p>
            <a:pPr marL="0" indent="0">
              <a:buNone/>
            </a:pPr>
            <a:r>
              <a:rPr lang="en-US" altLang="ko-KR" sz="1800" dirty="0" smtClean="0"/>
              <a:t>[11] 23/1424 Follow-up on peer-to-peer(P2P) communication for UHR</a:t>
            </a:r>
          </a:p>
          <a:p>
            <a:pPr marL="0" indent="0">
              <a:buNone/>
            </a:pPr>
            <a:r>
              <a:rPr lang="en-US" altLang="ko-KR" sz="1800" dirty="0" smtClean="0"/>
              <a:t>[12] 23/1929 Further considerations on coordinated TWT</a:t>
            </a:r>
          </a:p>
          <a:p>
            <a:pPr marL="0" indent="0">
              <a:buNone/>
            </a:pPr>
            <a:r>
              <a:rPr lang="en-US" altLang="ko-KR" sz="1800" dirty="0" smtClean="0"/>
              <a:t>[13] 23/2022 R-TWT for multi-AP follow up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4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6608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Appendix. R-TWT Coordination Types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501993"/>
            <a:ext cx="7934325" cy="4343400"/>
          </a:xfrm>
        </p:spPr>
        <p:txBody>
          <a:bodyPr/>
          <a:lstStyle/>
          <a:p>
            <a:r>
              <a:rPr lang="en-US" altLang="ko-KR" sz="1800" dirty="0" smtClean="0"/>
              <a:t>Overlapped coordinated R-TWT schedule</a:t>
            </a:r>
          </a:p>
          <a:p>
            <a:pPr lvl="1"/>
            <a:r>
              <a:rPr lang="en-US" altLang="ko-KR" sz="1400" dirty="0" smtClean="0"/>
              <a:t>If the R-TWT schedules in R-TWT coordination request/response have the same </a:t>
            </a:r>
            <a:r>
              <a:rPr lang="en-US" altLang="ko-KR" sz="1400" dirty="0"/>
              <a:t>values of  TWT interval, TWT SP duration, and target wake time(TWT) based on </a:t>
            </a:r>
            <a:r>
              <a:rPr lang="en-US" altLang="ko-KR" sz="1400" dirty="0" smtClean="0"/>
              <a:t>the different TSFs </a:t>
            </a:r>
            <a:r>
              <a:rPr lang="en-US" altLang="ko-KR" sz="1400" dirty="0"/>
              <a:t>of </a:t>
            </a:r>
            <a:r>
              <a:rPr lang="en-US" altLang="ko-KR" sz="1400" dirty="0" smtClean="0"/>
              <a:t>APs, APs coordinate them regarding as overlapped coordinated R-TWT schedule.</a:t>
            </a:r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r>
              <a:rPr lang="en-US" altLang="ko-KR" sz="1800" dirty="0" smtClean="0"/>
              <a:t>Non-overlapped coordinated R-TWT schedule</a:t>
            </a:r>
          </a:p>
          <a:p>
            <a:pPr lvl="1"/>
            <a:r>
              <a:rPr lang="en-US" altLang="ko-KR" sz="1400" dirty="0" smtClean="0"/>
              <a:t>If the R-TWT schedules </a:t>
            </a:r>
            <a:r>
              <a:rPr lang="en-US" altLang="ko-KR" sz="1400" dirty="0"/>
              <a:t>in R-TWT coordination request/response</a:t>
            </a:r>
            <a:r>
              <a:rPr lang="en-US" altLang="ko-KR" sz="1400" dirty="0" smtClean="0"/>
              <a:t> have </a:t>
            </a:r>
            <a:r>
              <a:rPr lang="en-US" altLang="ko-KR" sz="1400" dirty="0"/>
              <a:t>different values of TWT interval and target wake time(TWT) based on the different TSFs of </a:t>
            </a:r>
            <a:r>
              <a:rPr lang="en-US" altLang="ko-KR" sz="1400" dirty="0" smtClean="0"/>
              <a:t>APs, APs coordinate them as non-overlapped coordinated R-TWT schedule.</a:t>
            </a:r>
            <a:endParaRPr lang="en-US" altLang="ko-KR" sz="1400" dirty="0"/>
          </a:p>
          <a:p>
            <a:pPr lvl="1"/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0473" y="2611160"/>
            <a:ext cx="5072690" cy="162541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3"/>
          <a:srcRect t="5296"/>
          <a:stretch/>
        </p:blipFill>
        <p:spPr>
          <a:xfrm>
            <a:off x="3280873" y="5345743"/>
            <a:ext cx="5682290" cy="14495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2950161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*The overlapped coordinated R-TWT schedule means fully overlapped schedule, so partially overlapped schedule doesn’t considered in this contribution.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1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6724" y="1752600"/>
            <a:ext cx="8077201" cy="4343400"/>
          </a:xfrm>
        </p:spPr>
        <p:txBody>
          <a:bodyPr/>
          <a:lstStyle/>
          <a:p>
            <a:r>
              <a:rPr lang="en-US" altLang="ko-KR" sz="1800" dirty="0" smtClean="0"/>
              <a:t>The R-TWT coordination in Multi-BSS is related to expanding the operation and protection of the R-TWT schedule in the existing single BSS, which is discussed in </a:t>
            </a:r>
            <a:r>
              <a:rPr lang="en-US" altLang="ko-KR" sz="1800" dirty="0" err="1" smtClean="0"/>
              <a:t>TGbn</a:t>
            </a:r>
            <a:r>
              <a:rPr lang="en-US" altLang="ko-KR" sz="1800" dirty="0" smtClean="0"/>
              <a:t>, [1] ~ [13].</a:t>
            </a:r>
            <a:endParaRPr lang="en-US" altLang="ko-KR" sz="1400" dirty="0"/>
          </a:p>
          <a:p>
            <a:pPr marL="0" indent="0">
              <a:buNone/>
            </a:pPr>
            <a:endParaRPr lang="en-US" altLang="ko-KR" sz="1800" dirty="0">
              <a:solidFill>
                <a:srgbClr val="FF0000"/>
              </a:solidFill>
            </a:endParaRPr>
          </a:p>
          <a:p>
            <a:r>
              <a:rPr lang="en-US" altLang="ko-KR" sz="1800" dirty="0"/>
              <a:t>Since the R-TWT coordination is an operation on Multi-BSS</a:t>
            </a:r>
            <a:r>
              <a:rPr lang="en-US" altLang="ko-KR" sz="1800" dirty="0" smtClean="0"/>
              <a:t>, AP and OBSS AP can agree/negotiate their R-TWT schedule(s) to minimize the interference from the other schedule(s) of the other BSSs.</a:t>
            </a:r>
          </a:p>
          <a:p>
            <a:pPr lvl="1"/>
            <a:r>
              <a:rPr lang="en-US" altLang="ko-KR" sz="1400" dirty="0" smtClean="0"/>
              <a:t>For example, when an AP and OBSS AP aren’t located in the same ESS, they can operate a negotiation for the R-TWT coordination.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this contribution, we suggest how to negotiate R-TWT schedule(s) between APs.</a:t>
            </a:r>
            <a:endParaRPr lang="en-US" altLang="ko-KR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Overview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533399" y="1600200"/>
            <a:ext cx="8305801" cy="4648200"/>
          </a:xfrm>
        </p:spPr>
        <p:txBody>
          <a:bodyPr/>
          <a:lstStyle/>
          <a:p>
            <a:r>
              <a:rPr lang="en-US" altLang="ko-KR" sz="1800" dirty="0" smtClean="0"/>
              <a:t>In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Multi-BSS, if a coordinated R-TWT schedule(s) is set through negotiation betwee</a:t>
            </a:r>
            <a:r>
              <a:rPr lang="en-US" altLang="ko-KR" sz="1800" dirty="0" smtClean="0"/>
              <a:t>n APs, the influence between the R-TWT schedules of each AP can be minimized.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During </a:t>
            </a:r>
            <a:r>
              <a:rPr lang="en-US" altLang="ko-KR" sz="1600" dirty="0" smtClean="0"/>
              <a:t>the </a:t>
            </a:r>
            <a:r>
              <a:rPr lang="en-US" altLang="ko-KR" sz="1600" u="sng" dirty="0" smtClean="0"/>
              <a:t>R-TWT coordination</a:t>
            </a:r>
            <a:r>
              <a:rPr lang="en-US" altLang="ko-KR" sz="1600" dirty="0" smtClean="0"/>
              <a:t>, APs exchange schedule information for R-TWT to coordinate it.</a:t>
            </a:r>
          </a:p>
          <a:p>
            <a:pPr lvl="2"/>
            <a:r>
              <a:rPr lang="en-US" altLang="ko-KR" sz="1400" dirty="0"/>
              <a:t>The coordination for R-TWT schedule between APs is carried out through </a:t>
            </a:r>
            <a:r>
              <a:rPr lang="en-US" altLang="ko-KR" sz="1400" dirty="0" smtClean="0"/>
              <a:t>the frames containing the TWT Parameter set(s) for the coordination </a:t>
            </a:r>
            <a:r>
              <a:rPr lang="en-US" altLang="ko-KR" sz="1400" dirty="0"/>
              <a:t>request </a:t>
            </a:r>
            <a:r>
              <a:rPr lang="en-US" altLang="ko-KR" sz="1400" dirty="0" smtClean="0"/>
              <a:t>and/or the coordination </a:t>
            </a:r>
            <a:r>
              <a:rPr lang="en-US" altLang="ko-KR" sz="1400" dirty="0"/>
              <a:t>response</a:t>
            </a:r>
            <a:r>
              <a:rPr lang="en-US" altLang="ko-KR" sz="1400" dirty="0" smtClean="0"/>
              <a:t>.</a:t>
            </a:r>
          </a:p>
          <a:p>
            <a:pPr lvl="2"/>
            <a:r>
              <a:rPr lang="en-US" altLang="ko-KR" sz="1400" dirty="0" smtClean="0"/>
              <a:t>The frame containing the TWT Parameter set(s) for coordination </a:t>
            </a:r>
            <a:r>
              <a:rPr lang="en-US" altLang="ko-KR" sz="1400" dirty="0"/>
              <a:t>request can be initialized from an AP to the other AP </a:t>
            </a:r>
            <a:r>
              <a:rPr lang="en-US" altLang="ko-KR" sz="1400" dirty="0" smtClean="0"/>
              <a:t>located within the range of transmitting/receiving the Beacon frame.</a:t>
            </a:r>
          </a:p>
          <a:p>
            <a:pPr lvl="1"/>
            <a:r>
              <a:rPr lang="en-US" altLang="ko-KR" sz="1600" dirty="0" smtClean="0"/>
              <a:t>As the result of the R-TWT coordination, APs obtain the </a:t>
            </a:r>
            <a:r>
              <a:rPr lang="en-US" altLang="ko-KR" sz="1600" u="sng" dirty="0" smtClean="0"/>
              <a:t>coordinated R-TWT schedule(s)</a:t>
            </a:r>
            <a:r>
              <a:rPr lang="en-US" altLang="ko-KR" sz="1600" dirty="0" smtClean="0"/>
              <a:t>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418" y="4323429"/>
            <a:ext cx="8737363" cy="2128901"/>
          </a:xfrm>
          <a:prstGeom prst="rect">
            <a:avLst/>
          </a:prstGeom>
        </p:spPr>
      </p:pic>
      <p:sp>
        <p:nvSpPr>
          <p:cNvPr id="7" name="모서리가 둥근 직사각형 6"/>
          <p:cNvSpPr/>
          <p:nvPr/>
        </p:nvSpPr>
        <p:spPr bwMode="auto">
          <a:xfrm>
            <a:off x="719313" y="4724400"/>
            <a:ext cx="762002" cy="1782284"/>
          </a:xfrm>
          <a:prstGeom prst="roundRect">
            <a:avLst/>
          </a:prstGeom>
          <a:noFill/>
          <a:ln w="57150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4419600"/>
            <a:ext cx="1045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rgbClr val="0000FF"/>
                </a:solidFill>
              </a:rPr>
              <a:t>Main Point</a:t>
            </a:r>
            <a:endParaRPr lang="ko-KR" altLang="en-US" sz="14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4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2450" y="591330"/>
            <a:ext cx="826770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Signaling Method for R-TWT Coordination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706680"/>
          </a:xfrm>
        </p:spPr>
        <p:txBody>
          <a:bodyPr/>
          <a:lstStyle/>
          <a:p>
            <a:r>
              <a:rPr lang="en-US" altLang="ko-KR" sz="1600" dirty="0" smtClean="0"/>
              <a:t>In the current spec, a TWT schedule </a:t>
            </a:r>
            <a:r>
              <a:rPr lang="en-US" altLang="ko-KR" sz="1600" dirty="0"/>
              <a:t>negotiation between AP and STA </a:t>
            </a:r>
            <a:r>
              <a:rPr lang="en-US" altLang="ko-KR" sz="1600" dirty="0" smtClean="0"/>
              <a:t>is performed through TWT setup frame. Therefore, there are two options depending on </a:t>
            </a:r>
            <a:r>
              <a:rPr lang="en-US" altLang="ko-KR" sz="1600" dirty="0"/>
              <a:t>whether the TWT setup frame is used or </a:t>
            </a:r>
            <a:r>
              <a:rPr lang="en-US" altLang="ko-KR" sz="1600" dirty="0" smtClean="0"/>
              <a:t>not, </a:t>
            </a:r>
            <a:r>
              <a:rPr lang="en-US" altLang="ko-KR" sz="1600" dirty="0"/>
              <a:t>as follows;</a:t>
            </a:r>
          </a:p>
          <a:p>
            <a:pPr marL="514350" lvl="1" indent="0">
              <a:buNone/>
            </a:pPr>
            <a:r>
              <a:rPr lang="en-US" altLang="ko-KR" sz="1600" u="sng" dirty="0" smtClean="0"/>
              <a:t>Option 1) Use TWT element in TWT setup frame.</a:t>
            </a:r>
          </a:p>
          <a:p>
            <a:pPr lvl="2"/>
            <a:r>
              <a:rPr lang="en-US" altLang="ko-KR" sz="1400" dirty="0" smtClean="0"/>
              <a:t>The fields related to the schedule information within the TWT element shall be used in R-TWT coordination.</a:t>
            </a:r>
          </a:p>
          <a:p>
            <a:pPr lvl="3"/>
            <a:r>
              <a:rPr lang="en-US" altLang="ko-KR" sz="1200" dirty="0" smtClean="0"/>
              <a:t>E.g., TWT interval, duration of TWT schedule, TWT(Target Wake Time) </a:t>
            </a:r>
          </a:p>
          <a:p>
            <a:pPr lvl="2"/>
            <a:r>
              <a:rPr lang="en-US" altLang="ko-KR" sz="1400" dirty="0"/>
              <a:t>The schedule information of R-TWT can be set based on the neighboring AP’s TSF.</a:t>
            </a:r>
          </a:p>
          <a:p>
            <a:pPr lvl="3"/>
            <a:r>
              <a:rPr lang="en-US" altLang="ko-KR" sz="1200" dirty="0"/>
              <a:t>The </a:t>
            </a:r>
            <a:r>
              <a:rPr lang="en-US" altLang="ko-KR" sz="1200" dirty="0" smtClean="0"/>
              <a:t>neighboring </a:t>
            </a:r>
            <a:r>
              <a:rPr lang="en-US" altLang="ko-KR" sz="1200" dirty="0"/>
              <a:t>AP’s TSF can be </a:t>
            </a:r>
            <a:r>
              <a:rPr lang="en-US" altLang="ko-KR" sz="1200" dirty="0" smtClean="0"/>
              <a:t>obtained from the overhearing </a:t>
            </a:r>
            <a:r>
              <a:rPr lang="en-US" altLang="ko-KR" sz="1200" dirty="0"/>
              <a:t>Beacon frame.</a:t>
            </a:r>
          </a:p>
          <a:p>
            <a:pPr lvl="2"/>
            <a:r>
              <a:rPr lang="en-US" altLang="ko-KR" sz="1400" dirty="0" smtClean="0"/>
              <a:t>If </a:t>
            </a:r>
            <a:r>
              <a:rPr lang="en-US" altLang="ko-KR" sz="1400" dirty="0"/>
              <a:t>the additional information </a:t>
            </a:r>
            <a:r>
              <a:rPr lang="en-US" altLang="ko-KR" sz="1400" dirty="0" smtClean="0"/>
              <a:t>not in the </a:t>
            </a:r>
            <a:r>
              <a:rPr lang="en-US" altLang="ko-KR" sz="1400" dirty="0"/>
              <a:t>TWT element for R-TWT coordination is needed, the new element for the additional information can be added to </a:t>
            </a:r>
            <a:r>
              <a:rPr lang="en-US" altLang="ko-KR" sz="1400" dirty="0" smtClean="0"/>
              <a:t>the TWT </a:t>
            </a:r>
            <a:r>
              <a:rPr lang="en-US" altLang="ko-KR" sz="1400" dirty="0"/>
              <a:t>setup frame in R-TWT coordination. </a:t>
            </a:r>
            <a:r>
              <a:rPr lang="en-US" altLang="ko-KR" sz="1300" dirty="0"/>
              <a:t>(e.g., AP coordination scheme, EDCA Parameter Set of AP(/STA))</a:t>
            </a:r>
            <a:endParaRPr lang="en-US" altLang="ko-KR" sz="1400" dirty="0"/>
          </a:p>
          <a:p>
            <a:pPr lvl="3"/>
            <a:endParaRPr lang="en-US" altLang="ko-KR" sz="1200" dirty="0" smtClean="0"/>
          </a:p>
          <a:p>
            <a:pPr marL="514350" lvl="1" indent="0">
              <a:buNone/>
            </a:pPr>
            <a:r>
              <a:rPr lang="en-US" altLang="ko-KR" sz="1600" u="sng" dirty="0" smtClean="0"/>
              <a:t>Option 2) Define new element or</a:t>
            </a:r>
            <a:r>
              <a:rPr lang="ko-KR" altLang="en-US" sz="1600" u="sng" smtClean="0"/>
              <a:t> </a:t>
            </a:r>
            <a:r>
              <a:rPr lang="en-US" altLang="ko-KR" sz="1600" u="sng" dirty="0" smtClean="0"/>
              <a:t>frame based on TWT element in TWT setup frame.</a:t>
            </a:r>
          </a:p>
          <a:p>
            <a:pPr lvl="2"/>
            <a:r>
              <a:rPr lang="en-US" altLang="ko-KR" sz="1400" dirty="0"/>
              <a:t>If too much information needs to </a:t>
            </a:r>
            <a:r>
              <a:rPr lang="en-US" altLang="ko-KR" sz="1400" dirty="0" smtClean="0"/>
              <a:t>be changed when the TWT element in TWT setup fame is used to coordinate the R-TWT schedule between APs, </a:t>
            </a:r>
            <a:r>
              <a:rPr lang="en-US" altLang="ko-KR" sz="1400" dirty="0"/>
              <a:t>a new </a:t>
            </a:r>
            <a:r>
              <a:rPr lang="en-US" altLang="ko-KR" sz="1400" dirty="0" smtClean="0"/>
              <a:t>element/frame </a:t>
            </a:r>
            <a:r>
              <a:rPr lang="en-US" altLang="ko-KR" sz="1400" dirty="0"/>
              <a:t>may </a:t>
            </a:r>
            <a:r>
              <a:rPr lang="en-US" altLang="ko-KR" sz="1400" dirty="0" smtClean="0"/>
              <a:t>needs to be defined.</a:t>
            </a:r>
          </a:p>
          <a:p>
            <a:pPr lvl="3"/>
            <a:r>
              <a:rPr lang="en-US" altLang="ko-KR" sz="1200" dirty="0" smtClean="0"/>
              <a:t>The new element/frame includes the needed information only to coordinate the R-TWT schedule between APs.</a:t>
            </a:r>
          </a:p>
          <a:p>
            <a:pPr lvl="3"/>
            <a:r>
              <a:rPr lang="en-US" altLang="ko-KR" sz="1200" dirty="0" smtClean="0"/>
              <a:t>For example, the TWT setup </a:t>
            </a:r>
            <a:r>
              <a:rPr lang="en-US" altLang="ko-KR" sz="1200" dirty="0"/>
              <a:t>c</a:t>
            </a:r>
            <a:r>
              <a:rPr lang="en-US" altLang="ko-KR" sz="1200" dirty="0" smtClean="0"/>
              <a:t>ommand can be set to one of values among Request, Accept, or Reject.</a:t>
            </a:r>
          </a:p>
          <a:p>
            <a:pPr lvl="3"/>
            <a:endParaRPr lang="en-US" altLang="ko-KR" sz="1200" dirty="0" smtClean="0"/>
          </a:p>
          <a:p>
            <a:pPr marL="57150" indent="0">
              <a:buNone/>
            </a:pPr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963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3900" y="663011"/>
            <a:ext cx="7772400" cy="914400"/>
          </a:xfrm>
        </p:spPr>
        <p:txBody>
          <a:bodyPr/>
          <a:lstStyle/>
          <a:p>
            <a:r>
              <a:rPr lang="en-US" altLang="ko-KR" dirty="0" smtClean="0"/>
              <a:t>TWT element for R-TWT </a:t>
            </a:r>
            <a:r>
              <a:rPr lang="en-US" altLang="ko-KR" dirty="0"/>
              <a:t>Coordination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4955482"/>
            <a:ext cx="6608748" cy="1902518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563341"/>
            <a:ext cx="9067800" cy="4343400"/>
          </a:xfrm>
        </p:spPr>
        <p:txBody>
          <a:bodyPr/>
          <a:lstStyle/>
          <a:p>
            <a:pPr marL="342900" lvl="2" indent="-342900"/>
            <a:r>
              <a:rPr lang="en-US" altLang="ko-KR" sz="1600" b="1" dirty="0" smtClean="0"/>
              <a:t>If the option 1 is used, the information </a:t>
            </a:r>
            <a:r>
              <a:rPr lang="en-US" altLang="ko-KR" sz="1600" b="1" dirty="0"/>
              <a:t>within </a:t>
            </a:r>
            <a:r>
              <a:rPr lang="en-US" altLang="ko-KR" sz="1600" b="1" dirty="0" smtClean="0"/>
              <a:t>the TWT </a:t>
            </a:r>
            <a:r>
              <a:rPr lang="en-US" altLang="ko-KR" sz="1600" b="1" dirty="0"/>
              <a:t>element for R-TWT coordination is used as it is, and the other information not used in the R-TWT coordination may be replaced with </a:t>
            </a:r>
            <a:r>
              <a:rPr lang="en-US" altLang="ko-KR" sz="1600" b="1" dirty="0" smtClean="0"/>
              <a:t>the reserved or the new one(s).</a:t>
            </a:r>
            <a:endParaRPr lang="en-US" altLang="ko-KR" sz="1600" b="1" dirty="0"/>
          </a:p>
          <a:p>
            <a:pPr lvl="1"/>
            <a:r>
              <a:rPr lang="en-US" altLang="ko-KR" sz="1400" dirty="0" smtClean="0"/>
              <a:t>The (sub)fields related to the schedule information of R-TWT remain to be used.</a:t>
            </a:r>
          </a:p>
          <a:p>
            <a:pPr lvl="2"/>
            <a:r>
              <a:rPr lang="en-US" altLang="ko-KR" sz="1200" dirty="0" smtClean="0"/>
              <a:t>Target Wake Time, Nominal Minimum TWT Wake Duration, TWT Wake Interval Mantissa, TWT Wake Interval Exponent, Broadcast TWT Persistence</a:t>
            </a:r>
          </a:p>
          <a:p>
            <a:pPr lvl="1"/>
            <a:r>
              <a:rPr lang="en-US" altLang="ko-KR" sz="1400" dirty="0" smtClean="0"/>
              <a:t>Also, the (sub)fields related to indicate a purpose of transmitted info. in the TWT setup frame remain to be used.</a:t>
            </a:r>
          </a:p>
          <a:p>
            <a:pPr lvl="2"/>
            <a:r>
              <a:rPr lang="en-US" altLang="ko-KR" sz="1200" dirty="0" smtClean="0"/>
              <a:t>TWT Request, TWT Setup Command, Broadcast TWT Recommendation</a:t>
            </a:r>
          </a:p>
          <a:p>
            <a:pPr lvl="1"/>
            <a:r>
              <a:rPr lang="en-US" altLang="ko-KR" sz="1400" dirty="0" smtClean="0"/>
              <a:t>The other subfields not to be used between APs are replaced to the Reserved or the new subfield(s).</a:t>
            </a:r>
            <a:endParaRPr lang="en-US" altLang="ko-KR" sz="1400" dirty="0"/>
          </a:p>
          <a:p>
            <a:pPr lvl="2"/>
            <a:r>
              <a:rPr lang="en-US" altLang="ko-KR" sz="1200" dirty="0" smtClean="0"/>
              <a:t>Ex1) The Trigger, Flow Type, Restricted TWT Traffic Info Present, and Restricted TWT Schedule Info subfields can be changed to the Reserved subfields.</a:t>
            </a:r>
          </a:p>
          <a:p>
            <a:pPr lvl="2"/>
            <a:r>
              <a:rPr lang="en-US" altLang="ko-KR" sz="1200" dirty="0" smtClean="0"/>
              <a:t>Ex2</a:t>
            </a:r>
            <a:r>
              <a:rPr lang="en-US" altLang="ko-KR" sz="1200" dirty="0"/>
              <a:t>) </a:t>
            </a:r>
            <a:r>
              <a:rPr lang="en-US" altLang="ko-KR" sz="1200" dirty="0" smtClean="0"/>
              <a:t>The Aligned </a:t>
            </a:r>
            <a:r>
              <a:rPr lang="en-US" altLang="ko-KR" sz="1200" dirty="0"/>
              <a:t>subfield can be </a:t>
            </a:r>
            <a:r>
              <a:rPr lang="en-US" altLang="ko-KR" sz="1200" dirty="0" smtClean="0"/>
              <a:t>interpreted to the Overlapped </a:t>
            </a:r>
            <a:r>
              <a:rPr lang="en-US" altLang="ko-KR" sz="1200" dirty="0"/>
              <a:t>TWT subfield </a:t>
            </a:r>
            <a:r>
              <a:rPr lang="en-US" altLang="ko-KR" sz="1200" dirty="0" smtClean="0"/>
              <a:t>to </a:t>
            </a:r>
            <a:r>
              <a:rPr lang="en-US" altLang="ko-KR" sz="1200" dirty="0"/>
              <a:t>indicate whether the R-TWT schedule is </a:t>
            </a:r>
            <a:r>
              <a:rPr lang="en-US" altLang="ko-KR" sz="1200" dirty="0" smtClean="0"/>
              <a:t>coordinated to overlapped with an OBSS R-TWT schedule.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Ex3) The Broadcast </a:t>
            </a:r>
            <a:r>
              <a:rPr lang="en-US" altLang="ko-KR" sz="1200" dirty="0"/>
              <a:t>TWT ID subfield can be </a:t>
            </a:r>
            <a:r>
              <a:rPr lang="en-US" altLang="ko-KR" sz="1200" dirty="0" smtClean="0"/>
              <a:t>replaced</a:t>
            </a:r>
            <a:r>
              <a:rPr lang="en-US" altLang="ko-KR" sz="1200" dirty="0"/>
              <a:t> with </a:t>
            </a:r>
            <a:r>
              <a:rPr lang="en-US" altLang="ko-KR" sz="1200" dirty="0" smtClean="0"/>
              <a:t>the Coordinated </a:t>
            </a:r>
            <a:r>
              <a:rPr lang="en-US" altLang="ko-KR" sz="1200" dirty="0"/>
              <a:t>TWT ID subfield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to indicate the schedule information of R-TWT to coordinate between </a:t>
            </a:r>
            <a:r>
              <a:rPr lang="en-US" altLang="ko-KR" sz="1200" dirty="0" smtClean="0"/>
              <a:t>APs as an ID.</a:t>
            </a:r>
            <a:endParaRPr lang="en-US" altLang="ko-KR" sz="1200" dirty="0"/>
          </a:p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8231" y="6358945"/>
            <a:ext cx="3961341" cy="4154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*Black txt indicates same (sub)field from the original TWT element.</a:t>
            </a:r>
          </a:p>
          <a:p>
            <a:r>
              <a:rPr lang="en-US" altLang="ko-KR" sz="1050" dirty="0" smtClean="0"/>
              <a:t>*</a:t>
            </a:r>
            <a:r>
              <a:rPr lang="en-US" altLang="ko-KR" sz="1050" dirty="0" smtClean="0">
                <a:solidFill>
                  <a:srgbClr val="FF0000"/>
                </a:solidFill>
              </a:rPr>
              <a:t>Red txt </a:t>
            </a:r>
            <a:r>
              <a:rPr lang="en-US" altLang="ko-KR" sz="1050" dirty="0" smtClean="0"/>
              <a:t>indicates different (sub)field from the original TWT element. </a:t>
            </a:r>
            <a:endParaRPr lang="ko-KR" altLang="en-US" sz="1050"/>
          </a:p>
        </p:txBody>
      </p:sp>
    </p:spTree>
    <p:extLst>
      <p:ext uri="{BB962C8B-B14F-4D97-AF65-F5344CB8AC3E}">
        <p14:creationId xmlns:p14="http://schemas.microsoft.com/office/powerpoint/2010/main" val="202387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R-TWT Coordination Request/Response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9100" y="1676400"/>
            <a:ext cx="8382000" cy="4646613"/>
          </a:xfrm>
        </p:spPr>
        <p:txBody>
          <a:bodyPr/>
          <a:lstStyle/>
          <a:p>
            <a:r>
              <a:rPr lang="en-US" altLang="ko-KR" sz="1800" b="1" dirty="0" smtClean="0">
                <a:ea typeface="+mn-ea"/>
                <a:cs typeface="+mn-cs"/>
              </a:rPr>
              <a:t>If the option 1 is used, th</a:t>
            </a:r>
            <a:r>
              <a:rPr lang="en-US" altLang="ko-KR" sz="1800" dirty="0" smtClean="0"/>
              <a:t>e</a:t>
            </a:r>
            <a:r>
              <a:rPr lang="en-US" altLang="ko-KR" sz="1800" b="1" dirty="0" smtClean="0">
                <a:ea typeface="+mn-ea"/>
                <a:cs typeface="+mn-cs"/>
              </a:rPr>
              <a:t> TWT setup frame for the R-TWT coordination can be consisted of the TWT Parameter set field(s) by including the following purposes.</a:t>
            </a:r>
          </a:p>
          <a:p>
            <a:pPr lvl="1"/>
            <a:r>
              <a:rPr lang="en-US" altLang="ko-KR" sz="1400" dirty="0" smtClean="0"/>
              <a:t>The TWT Parameter set field for Coordination Request is a TWT Parameter set field that includes the schedule information of R-TWT to request the R-TWT coordination.</a:t>
            </a:r>
          </a:p>
          <a:p>
            <a:pPr lvl="2"/>
            <a:r>
              <a:rPr lang="en-US" altLang="ko-KR" sz="1200" dirty="0" smtClean="0"/>
              <a:t>The TWT Request subfield is set to 1.</a:t>
            </a:r>
          </a:p>
          <a:p>
            <a:pPr lvl="2"/>
            <a:r>
              <a:rPr lang="en-US" altLang="ko-KR" sz="1200" dirty="0" smtClean="0"/>
              <a:t>TWT Setup Command subfield is set to 0</a:t>
            </a:r>
            <a:r>
              <a:rPr lang="en-US" altLang="ko-KR" sz="1200" dirty="0"/>
              <a:t>(</a:t>
            </a:r>
            <a:r>
              <a:rPr lang="en-US" altLang="ko-KR" sz="1200" dirty="0" smtClean="0"/>
              <a:t>Request TWT), 1(Suggest TWT), or 2(Demand TWT).</a:t>
            </a:r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The TWT Parameter set field for Coordination Response is a TWT Parameter set field that includes the response to the received the TWT Parameter set field for Coordination Request.</a:t>
            </a:r>
          </a:p>
          <a:p>
            <a:pPr lvl="2"/>
            <a:r>
              <a:rPr lang="en-US" altLang="ko-KR" sz="1200" dirty="0" smtClean="0"/>
              <a:t>The TWT Request subfield set 0.</a:t>
            </a:r>
          </a:p>
          <a:p>
            <a:pPr lvl="2"/>
            <a:r>
              <a:rPr lang="en-US" altLang="ko-KR" sz="1200" dirty="0" smtClean="0"/>
              <a:t>The TWT Setup Command subfield set 4(Accept TWT)</a:t>
            </a:r>
            <a:r>
              <a:rPr lang="en-US" altLang="ko-KR" sz="1200" dirty="0"/>
              <a:t> 5(Alternate TWT), 6(Dictate TWT), or </a:t>
            </a:r>
            <a:r>
              <a:rPr lang="en-US" altLang="ko-KR" sz="1200" dirty="0" smtClean="0"/>
              <a:t>7(Reject TWT).</a:t>
            </a:r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An AP can aggregate </a:t>
            </a:r>
            <a:r>
              <a:rPr lang="en-US" altLang="ko-KR" sz="1400" dirty="0"/>
              <a:t>the TWT Parameter set field(s) for Coordination Response </a:t>
            </a:r>
            <a:r>
              <a:rPr lang="en-US" altLang="ko-KR" sz="1400" dirty="0" smtClean="0"/>
              <a:t>and the TWT Parameter set field(s) for Coordination Request within a TWT element.</a:t>
            </a:r>
          </a:p>
          <a:p>
            <a:pPr lvl="2"/>
            <a:r>
              <a:rPr lang="en-US" altLang="ko-KR" sz="1200" dirty="0" smtClean="0"/>
              <a:t>The TWT Parameter set field(s) for Coordination Response is based on the received the TWT Parameter set field for Coordination Request.</a:t>
            </a:r>
          </a:p>
          <a:p>
            <a:pPr lvl="2"/>
            <a:r>
              <a:rPr lang="en-US" altLang="ko-KR" sz="1200" dirty="0" smtClean="0"/>
              <a:t>And then, the TWT Parameter set field(s) for Coordination Request can be added after the TWT Parameter set field(s) for Coordination Response.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23395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0787" y="2550177"/>
            <a:ext cx="5770813" cy="1945623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R-TWT Coordination: Example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5031441"/>
            <a:ext cx="6477000" cy="1826559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3940" y="1600200"/>
            <a:ext cx="8305800" cy="4686582"/>
          </a:xfrm>
        </p:spPr>
        <p:txBody>
          <a:bodyPr/>
          <a:lstStyle/>
          <a:p>
            <a:r>
              <a:rPr lang="en-US" altLang="ko-KR" sz="1800" b="1" dirty="0" smtClean="0">
                <a:ea typeface="+mn-ea"/>
                <a:cs typeface="+mn-cs"/>
              </a:rPr>
              <a:t>The frame for R-TWT coordination can be </a:t>
            </a:r>
            <a:r>
              <a:rPr lang="en-US" altLang="ko-KR" sz="1800" dirty="0" smtClean="0"/>
              <a:t>exchanged by including the TWT Parameter set(s) for </a:t>
            </a:r>
            <a:r>
              <a:rPr lang="en-US" altLang="ko-KR" sz="1800" b="1" dirty="0" smtClean="0">
                <a:ea typeface="+mn-ea"/>
                <a:cs typeface="+mn-cs"/>
              </a:rPr>
              <a:t>Coordination </a:t>
            </a:r>
            <a:r>
              <a:rPr lang="en-US" altLang="ko-KR" sz="1800" dirty="0" smtClean="0"/>
              <a:t>R</a:t>
            </a:r>
            <a:r>
              <a:rPr lang="en-US" altLang="ko-KR" sz="1800" b="1" dirty="0" smtClean="0">
                <a:ea typeface="+mn-ea"/>
                <a:cs typeface="+mn-cs"/>
              </a:rPr>
              <a:t>equest or Coordination </a:t>
            </a:r>
            <a:r>
              <a:rPr lang="en-US" altLang="ko-KR" sz="1800" dirty="0" smtClean="0"/>
              <a:t>R</a:t>
            </a:r>
            <a:r>
              <a:rPr lang="en-US" altLang="ko-KR" sz="1800" b="1" dirty="0" smtClean="0">
                <a:ea typeface="+mn-ea"/>
                <a:cs typeface="+mn-cs"/>
              </a:rPr>
              <a:t>esponse.</a:t>
            </a:r>
          </a:p>
          <a:p>
            <a:pPr lvl="1"/>
            <a:r>
              <a:rPr lang="en-US" altLang="ko-KR" sz="1400" dirty="0" smtClean="0">
                <a:ea typeface="+mn-ea"/>
                <a:cs typeface="+mn-cs"/>
              </a:rPr>
              <a:t>AP 1 → AP 2: </a:t>
            </a:r>
            <a:r>
              <a:rPr lang="en-US" altLang="ko-KR" sz="1400" dirty="0"/>
              <a:t>Coordination Request for the schedule information of R-TWT </a:t>
            </a:r>
            <a:r>
              <a:rPr lang="en-US" altLang="ko-KR" sz="1400" dirty="0" smtClean="0"/>
              <a:t>of AP </a:t>
            </a:r>
            <a:r>
              <a:rPr lang="en-US" altLang="ko-KR" sz="1400" dirty="0"/>
              <a:t>1</a:t>
            </a:r>
            <a:endParaRPr lang="en-US" altLang="ko-KR" sz="1400" dirty="0" smtClean="0">
              <a:ea typeface="+mn-ea"/>
              <a:cs typeface="+mn-cs"/>
            </a:endParaRPr>
          </a:p>
          <a:p>
            <a:pPr lvl="1"/>
            <a:r>
              <a:rPr lang="en-US" altLang="ko-KR" sz="1400" dirty="0" smtClean="0">
                <a:ea typeface="+mn-ea"/>
                <a:cs typeface="+mn-cs"/>
              </a:rPr>
              <a:t>AP 2 → AP 1: Coordination Response to </a:t>
            </a:r>
            <a:r>
              <a:rPr lang="en-US" altLang="ko-KR" sz="1400" dirty="0">
                <a:ea typeface="+mn-ea"/>
                <a:cs typeface="+mn-cs"/>
              </a:rPr>
              <a:t>a</a:t>
            </a:r>
            <a:r>
              <a:rPr lang="en-US" altLang="ko-KR" sz="1400" dirty="0" smtClean="0">
                <a:ea typeface="+mn-ea"/>
                <a:cs typeface="+mn-cs"/>
              </a:rPr>
              <a:t>ccept the received Coordination Request</a:t>
            </a:r>
          </a:p>
          <a:p>
            <a:pPr lvl="1"/>
            <a:endParaRPr lang="en-US" altLang="ko-KR" sz="1400" dirty="0">
              <a:ea typeface="+mn-ea"/>
              <a:cs typeface="+mn-cs"/>
            </a:endParaRPr>
          </a:p>
          <a:p>
            <a:pPr lvl="1"/>
            <a:endParaRPr lang="en-US" altLang="ko-KR" sz="1400" dirty="0" smtClean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altLang="ko-KR" sz="1400" dirty="0" smtClean="0">
              <a:ea typeface="+mn-ea"/>
              <a:cs typeface="+mn-cs"/>
            </a:endParaRPr>
          </a:p>
          <a:p>
            <a:pPr lvl="1"/>
            <a:endParaRPr lang="en-US" altLang="ko-KR" sz="1400" dirty="0" smtClean="0">
              <a:ea typeface="+mn-ea"/>
              <a:cs typeface="+mn-cs"/>
            </a:endParaRPr>
          </a:p>
          <a:p>
            <a:pPr lvl="1"/>
            <a:endParaRPr lang="en-US" altLang="ko-KR" sz="1400" dirty="0" smtClean="0">
              <a:ea typeface="+mn-ea"/>
              <a:cs typeface="+mn-cs"/>
            </a:endParaRPr>
          </a:p>
          <a:p>
            <a:pPr lvl="1"/>
            <a:endParaRPr lang="en-US" altLang="ko-KR" sz="1400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altLang="ko-KR" sz="1400" dirty="0" smtClean="0">
              <a:ea typeface="+mn-ea"/>
              <a:cs typeface="+mn-cs"/>
            </a:endParaRPr>
          </a:p>
          <a:p>
            <a:pPr lvl="1"/>
            <a:r>
              <a:rPr lang="en-US" altLang="ko-KR" sz="1400" dirty="0" smtClean="0">
                <a:ea typeface="+mn-ea"/>
                <a:cs typeface="+mn-cs"/>
              </a:rPr>
              <a:t>AP 1</a:t>
            </a:r>
            <a:r>
              <a:rPr lang="en-US" altLang="ko-KR" sz="1400" dirty="0"/>
              <a:t> → </a:t>
            </a:r>
            <a:r>
              <a:rPr lang="en-US" altLang="ko-KR" sz="1400" dirty="0" smtClean="0">
                <a:ea typeface="+mn-ea"/>
                <a:cs typeface="+mn-cs"/>
              </a:rPr>
              <a:t>AP 2: Coordination Request for the schedule information of R-TWT of AP 1 and AP 2</a:t>
            </a:r>
          </a:p>
          <a:p>
            <a:pPr lvl="1"/>
            <a:r>
              <a:rPr lang="en-US" altLang="ko-KR" sz="1400" dirty="0" smtClean="0">
                <a:ea typeface="+mn-ea"/>
                <a:cs typeface="+mn-cs"/>
              </a:rPr>
              <a:t>AP 2 </a:t>
            </a:r>
            <a:r>
              <a:rPr lang="en-US" altLang="ko-KR" sz="1400" dirty="0" smtClean="0"/>
              <a:t>→ </a:t>
            </a:r>
            <a:r>
              <a:rPr lang="en-US" altLang="ko-KR" sz="1400" dirty="0" smtClean="0">
                <a:ea typeface="+mn-ea"/>
                <a:cs typeface="+mn-cs"/>
              </a:rPr>
              <a:t>AP 1: </a:t>
            </a:r>
            <a:r>
              <a:rPr lang="en-US" altLang="ko-KR" sz="1400" dirty="0"/>
              <a:t>Coordination </a:t>
            </a:r>
            <a:r>
              <a:rPr lang="en-US" altLang="ko-KR" sz="1400" dirty="0" smtClean="0"/>
              <a:t>Response to </a:t>
            </a:r>
            <a:r>
              <a:rPr lang="en-US" altLang="ko-KR" sz="1400" dirty="0"/>
              <a:t>a</a:t>
            </a:r>
            <a:r>
              <a:rPr lang="en-US" altLang="ko-KR" sz="1400" dirty="0" smtClean="0"/>
              <a:t>ccept </a:t>
            </a:r>
            <a:r>
              <a:rPr lang="en-US" altLang="ko-KR" sz="1400" dirty="0"/>
              <a:t>the received Coordination Request</a:t>
            </a:r>
          </a:p>
          <a:p>
            <a:pPr lvl="1"/>
            <a:endParaRPr lang="en-US" altLang="ko-KR" sz="1400" dirty="0" smtClean="0"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42" y="2198916"/>
            <a:ext cx="718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[Case 1]</a:t>
            </a:r>
            <a:endParaRPr lang="ko-KR" altLang="en-US" b="1"/>
          </a:p>
        </p:txBody>
      </p:sp>
      <p:sp>
        <p:nvSpPr>
          <p:cNvPr id="9" name="TextBox 8"/>
          <p:cNvSpPr txBox="1"/>
          <p:nvPr/>
        </p:nvSpPr>
        <p:spPr>
          <a:xfrm>
            <a:off x="71886" y="4494362"/>
            <a:ext cx="718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[Case 2]</a:t>
            </a:r>
            <a:endParaRPr lang="ko-KR" altLang="en-US" b="1"/>
          </a:p>
        </p:txBody>
      </p:sp>
    </p:spTree>
    <p:extLst>
      <p:ext uri="{BB962C8B-B14F-4D97-AF65-F5344CB8AC3E}">
        <p14:creationId xmlns:p14="http://schemas.microsoft.com/office/powerpoint/2010/main" val="639801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R-TWT Coordination: Example 2 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343400"/>
          </a:xfrm>
        </p:spPr>
        <p:txBody>
          <a:bodyPr/>
          <a:lstStyle/>
          <a:p>
            <a:r>
              <a:rPr lang="en-US" altLang="ko-KR" sz="1800" dirty="0"/>
              <a:t>The frame for R-TWT coordination can be exchanged by including </a:t>
            </a:r>
            <a:r>
              <a:rPr lang="en-US" altLang="ko-KR" sz="1800" dirty="0" smtClean="0"/>
              <a:t>the TWT Parameter set(s) for </a:t>
            </a:r>
            <a:r>
              <a:rPr lang="en-US" altLang="ko-KR" sz="1800" dirty="0"/>
              <a:t>Coordination Request </a:t>
            </a:r>
            <a:r>
              <a:rPr lang="en-US" altLang="ko-KR" sz="1800" dirty="0" smtClean="0"/>
              <a:t>and/or </a:t>
            </a:r>
            <a:r>
              <a:rPr lang="en-US" altLang="ko-KR" sz="1800" dirty="0"/>
              <a:t>Coordination Response.</a:t>
            </a:r>
          </a:p>
          <a:p>
            <a:pPr lvl="1"/>
            <a:r>
              <a:rPr lang="en-US" altLang="ko-KR" sz="1400" dirty="0"/>
              <a:t>AP 1 → AP 2: Coordination Request for the schedule information of R-TWT of AP </a:t>
            </a:r>
            <a:r>
              <a:rPr lang="en-US" altLang="ko-KR" sz="1400" dirty="0" smtClean="0"/>
              <a:t>1</a:t>
            </a:r>
            <a:endParaRPr lang="en-US" altLang="ko-KR" sz="1400" dirty="0"/>
          </a:p>
          <a:p>
            <a:pPr lvl="1"/>
            <a:r>
              <a:rPr lang="en-US" altLang="ko-KR" sz="1400" dirty="0"/>
              <a:t>AP 2 → AP </a:t>
            </a:r>
            <a:r>
              <a:rPr lang="en-US" altLang="ko-KR" sz="1400" dirty="0" smtClean="0"/>
              <a:t>1: Coordination </a:t>
            </a:r>
            <a:r>
              <a:rPr lang="en-US" altLang="ko-KR" sz="1400" dirty="0"/>
              <a:t>Response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</a:t>
            </a:r>
            <a:r>
              <a:rPr lang="en-US" altLang="ko-KR" sz="1400" dirty="0" smtClean="0"/>
              <a:t>ccept </a:t>
            </a:r>
            <a:r>
              <a:rPr lang="en-US" altLang="ko-KR" sz="1400" dirty="0"/>
              <a:t>the received Coordination </a:t>
            </a:r>
            <a:r>
              <a:rPr lang="en-US" altLang="ko-KR" sz="1400" dirty="0" smtClean="0"/>
              <a:t>Request &amp; Coordination Request for the schedule information of R-TWT of AP 2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AP 1 </a:t>
            </a:r>
            <a:r>
              <a:rPr lang="en-US" altLang="ko-KR" sz="1400" dirty="0"/>
              <a:t>→ AP </a:t>
            </a:r>
            <a:r>
              <a:rPr lang="en-US" altLang="ko-KR" sz="1400" dirty="0" smtClean="0"/>
              <a:t>2: </a:t>
            </a:r>
            <a:r>
              <a:rPr lang="en-US" altLang="ko-KR" sz="1400" dirty="0"/>
              <a:t>Coordination Response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</a:t>
            </a:r>
            <a:r>
              <a:rPr lang="en-US" altLang="ko-KR" sz="1400" dirty="0" smtClean="0"/>
              <a:t>ccept </a:t>
            </a:r>
            <a:r>
              <a:rPr lang="en-US" altLang="ko-KR" sz="1400" dirty="0"/>
              <a:t>the received Coordination Request </a:t>
            </a:r>
            <a:endParaRPr lang="en-US" altLang="ko-KR" sz="14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587779"/>
            <a:ext cx="8336611" cy="266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22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Conclusion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4406" y="18288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In this contribution, we propose a negotiation singling methods and procedures for R-TWT schedule(s) coordination between an AP and neighboring AP.</a:t>
            </a:r>
          </a:p>
          <a:p>
            <a:pPr lvl="1"/>
            <a:r>
              <a:rPr lang="en-US" altLang="ko-KR" sz="1600" dirty="0" smtClean="0"/>
              <a:t>Signaling Method for R-TWT coordination between APs</a:t>
            </a:r>
          </a:p>
          <a:p>
            <a:pPr lvl="2"/>
            <a:r>
              <a:rPr lang="en-US" altLang="ko-KR" sz="1400" dirty="0" smtClean="0"/>
              <a:t>Option 1) Use the TWT element in TWT setup frame</a:t>
            </a:r>
          </a:p>
          <a:p>
            <a:pPr lvl="2"/>
            <a:r>
              <a:rPr lang="en-US" altLang="ko-KR" sz="1400" dirty="0" smtClean="0"/>
              <a:t>Option 2) Define new element/frame </a:t>
            </a:r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 smtClean="0"/>
              <a:t>Procedure of R-TWT coordination between APs</a:t>
            </a:r>
          </a:p>
          <a:p>
            <a:pPr lvl="2"/>
            <a:r>
              <a:rPr lang="en-US" altLang="ko-KR" sz="1400" dirty="0" smtClean="0"/>
              <a:t>Ex1) The exchanged frame includes the TWT Parameter set(s) corresponding to the Coordination Request(s) or the Coordination Response(s)</a:t>
            </a:r>
          </a:p>
          <a:p>
            <a:pPr lvl="2"/>
            <a:r>
              <a:rPr lang="en-US" altLang="ko-KR" sz="1400" dirty="0" smtClean="0"/>
              <a:t>Ex2) </a:t>
            </a:r>
            <a:r>
              <a:rPr lang="en-US" altLang="ko-KR" sz="1400" dirty="0"/>
              <a:t>The exchanged frame includes the TWT Parameter set(s) corresponding to </a:t>
            </a:r>
            <a:r>
              <a:rPr lang="en-US" altLang="ko-KR" sz="1400" dirty="0" smtClean="0"/>
              <a:t>the </a:t>
            </a:r>
            <a:r>
              <a:rPr lang="en-US" altLang="ko-KR" sz="1400" dirty="0"/>
              <a:t>Coordination </a:t>
            </a:r>
            <a:r>
              <a:rPr lang="en-US" altLang="ko-KR" sz="1400" dirty="0" smtClean="0"/>
              <a:t>Request(s) and/or the </a:t>
            </a:r>
            <a:r>
              <a:rPr lang="en-US" altLang="ko-KR" sz="1400" dirty="0"/>
              <a:t>Coordination </a:t>
            </a:r>
            <a:r>
              <a:rPr lang="en-US" altLang="ko-KR" sz="1400" dirty="0" smtClean="0"/>
              <a:t>Response(s)</a:t>
            </a:r>
            <a:endParaRPr lang="en-US" altLang="ko-KR" sz="1400" dirty="0"/>
          </a:p>
          <a:p>
            <a:pPr lvl="3"/>
            <a:r>
              <a:rPr lang="en-US" altLang="ko-KR" sz="1400" dirty="0" smtClean="0"/>
              <a:t>It should need </a:t>
            </a:r>
            <a:r>
              <a:rPr lang="en-US" altLang="ko-KR" sz="1400" dirty="0"/>
              <a:t>to be limited to more than 3 steps.</a:t>
            </a:r>
            <a:endParaRPr lang="en-US" altLang="ko-KR" sz="14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300506</TotalTime>
  <Words>2061</Words>
  <Application>Microsoft Office PowerPoint</Application>
  <PresentationFormat>화면 슬라이드 쇼(4:3)</PresentationFormat>
  <Paragraphs>232</Paragraphs>
  <Slides>16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굴림</vt:lpstr>
      <vt:lpstr>굴림</vt:lpstr>
      <vt:lpstr>Malgun Gothic</vt:lpstr>
      <vt:lpstr>Malgun Gothic</vt:lpstr>
      <vt:lpstr>Arial</vt:lpstr>
      <vt:lpstr>Times New Roman</vt:lpstr>
      <vt:lpstr>802-11-Submission</vt:lpstr>
      <vt:lpstr>R-TWT Coordination Negotiation in Multi-BSS</vt:lpstr>
      <vt:lpstr>Introduction</vt:lpstr>
      <vt:lpstr>Overview</vt:lpstr>
      <vt:lpstr>Signaling Method for R-TWT Coordination</vt:lpstr>
      <vt:lpstr>TWT element for R-TWT Coordination</vt:lpstr>
      <vt:lpstr>R-TWT Coordination Request/Response</vt:lpstr>
      <vt:lpstr>R-TWT Coordination: Example 1</vt:lpstr>
      <vt:lpstr>R-TWT Coordination: Example 2 </vt:lpstr>
      <vt:lpstr>Conclusion</vt:lpstr>
      <vt:lpstr>Straw Poll 1</vt:lpstr>
      <vt:lpstr>Straw Poll 2</vt:lpstr>
      <vt:lpstr>Straw Poll 3</vt:lpstr>
      <vt:lpstr>Straw Poll 4</vt:lpstr>
      <vt:lpstr>Straw Poll 5</vt:lpstr>
      <vt:lpstr>References</vt:lpstr>
      <vt:lpstr>Appendix. R-TWT Coordination Types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백선희/선임연구원/미래기술센터 C&amp;M표준(연)IoT커넥티비티표준Task(sunhee.baek@lge.com)</cp:lastModifiedBy>
  <cp:revision>16990</cp:revision>
  <cp:lastPrinted>2023-07-20T07:52:42Z</cp:lastPrinted>
  <dcterms:created xsi:type="dcterms:W3CDTF">2007-05-21T21:00:37Z</dcterms:created>
  <dcterms:modified xsi:type="dcterms:W3CDTF">2024-03-11T06:23:10Z</dcterms:modified>
</cp:coreProperties>
</file>