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19"/>
  </p:notesMasterIdLst>
  <p:handoutMasterIdLst>
    <p:handoutMasterId r:id="rId20"/>
  </p:handoutMasterIdLst>
  <p:sldIdLst>
    <p:sldId id="570" r:id="rId8"/>
    <p:sldId id="586" r:id="rId9"/>
    <p:sldId id="603" r:id="rId10"/>
    <p:sldId id="604" r:id="rId11"/>
    <p:sldId id="605" r:id="rId12"/>
    <p:sldId id="610" r:id="rId13"/>
    <p:sldId id="611" r:id="rId14"/>
    <p:sldId id="606" r:id="rId15"/>
    <p:sldId id="583" r:id="rId16"/>
    <p:sldId id="607" r:id="rId17"/>
    <p:sldId id="584" r:id="rId1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33CCCC"/>
    <a:srgbClr val="FF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802.11-24/0139r0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HE-UHR Aggregated Sounding Design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2024-01-</a:t>
            </a:r>
            <a:r>
              <a:rPr lang="en-US" b="0" dirty="0" smtClean="0"/>
              <a:t>16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163005"/>
              </p:ext>
            </p:extLst>
          </p:nvPr>
        </p:nvGraphicFramePr>
        <p:xfrm>
          <a:off x="527050" y="2752725"/>
          <a:ext cx="7254875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3" name="Document" r:id="rId4" imgW="8884648" imgH="4606335" progId="Word.Document.8">
                  <p:embed/>
                </p:oleObj>
              </mc:Choice>
              <mc:Fallback>
                <p:oleObj name="Document" r:id="rId4" imgW="8884648" imgH="4606335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254875" cy="372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UHR NDP has the following two options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H</a:t>
            </a:r>
            <a:r>
              <a:rPr lang="en-US" altLang="ko-KR" dirty="0" smtClean="0"/>
              <a:t>aving </a:t>
            </a:r>
            <a:r>
              <a:rPr lang="en-US" altLang="ko-KR" dirty="0"/>
              <a:t>no UHR-SIG symbol to be aligned with the HE NDP.</a:t>
            </a:r>
          </a:p>
          <a:p>
            <a:pPr lvl="1"/>
            <a:r>
              <a:rPr lang="en-US" altLang="ko-KR" dirty="0" smtClean="0"/>
              <a:t>Having </a:t>
            </a:r>
            <a:r>
              <a:rPr lang="en-US" altLang="ko-KR" dirty="0"/>
              <a:t>one UHR-SIG symbol to be aligned with the EHT NDP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</a:t>
            </a:r>
            <a:r>
              <a:rPr lang="en-US" altLang="ko-KR" dirty="0"/>
              <a:t>/ N / Abstain</a:t>
            </a:r>
            <a:endParaRPr lang="ko-KR" altLang="en-US" dirty="0"/>
          </a:p>
          <a:p>
            <a:pPr marL="457200" lvl="1" indent="0">
              <a:buNone/>
            </a:pPr>
            <a:r>
              <a:rPr lang="en-US" altLang="ko-KR" dirty="0" smtClean="0">
                <a:solidFill>
                  <a:srgbClr val="000000"/>
                </a:solidFill>
              </a:rPr>
              <a:t> </a:t>
            </a:r>
            <a:endParaRPr lang="en-US" altLang="ko-KR" dirty="0">
              <a:solidFill>
                <a:srgbClr val="000000"/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12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[1] 802.11-24/0138r0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EHT-UHR </a:t>
            </a:r>
            <a:r>
              <a:rPr lang="en-US" altLang="ko-KR" sz="1800" b="0" dirty="0"/>
              <a:t>Aggregated Sounding </a:t>
            </a:r>
            <a:r>
              <a:rPr lang="en-US" altLang="ko-KR" sz="1800" b="0" dirty="0" smtClean="0"/>
              <a:t>Design.</a:t>
            </a: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/>
              <a:t>In this </a:t>
            </a:r>
            <a:r>
              <a:rPr lang="en-US" altLang="ko-KR" dirty="0" smtClean="0"/>
              <a:t>contribution, we focus on the high level designs of </a:t>
            </a:r>
          </a:p>
          <a:p>
            <a:pPr lvl="1"/>
            <a:r>
              <a:rPr lang="en-US" altLang="ko-KR" dirty="0" smtClean="0"/>
              <a:t>UHR NDPA</a:t>
            </a:r>
          </a:p>
          <a:p>
            <a:pPr lvl="1"/>
            <a:r>
              <a:rPr lang="en-US" altLang="ko-KR" dirty="0" smtClean="0"/>
              <a:t>UHR NDP</a:t>
            </a:r>
          </a:p>
          <a:p>
            <a:pPr lvl="1"/>
            <a:r>
              <a:rPr lang="en-US" altLang="ko-KR" dirty="0" smtClean="0"/>
              <a:t>which enable the HE-UHR aggregated sounding.</a:t>
            </a:r>
          </a:p>
          <a:p>
            <a:r>
              <a:rPr lang="en-US" altLang="ko-KR" dirty="0" smtClean="0"/>
              <a:t>Advantage</a:t>
            </a:r>
            <a:endParaRPr lang="en-US" altLang="ko-KR" dirty="0"/>
          </a:p>
          <a:p>
            <a:pPr lvl="1"/>
            <a:r>
              <a:rPr lang="en-US" altLang="ko-KR" dirty="0"/>
              <a:t>Compared to two separate HE-UHR soundings, one aggregated sounding can reduce the air-time consumption by about 2 times, leading to improved beamforming throughput.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462" y="4149000"/>
            <a:ext cx="6281502" cy="227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Recap: HE NDPA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NDPA (1/3)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10" name="직선 화살표 연결선 9"/>
          <p:cNvCxnSpPr/>
          <p:nvPr/>
        </p:nvCxnSpPr>
        <p:spPr bwMode="auto">
          <a:xfrm flipH="1">
            <a:off x="1692000" y="3374204"/>
            <a:ext cx="3960000" cy="1235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7166363" y="3398700"/>
            <a:ext cx="825637" cy="12107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812" y="2311815"/>
            <a:ext cx="7380001" cy="1010685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35" y="4758341"/>
            <a:ext cx="7629929" cy="113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9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</a:t>
            </a:r>
          </a:p>
          <a:p>
            <a:pPr lvl="1"/>
            <a:r>
              <a:rPr lang="en-US" altLang="ko-KR" dirty="0"/>
              <a:t>Until now, VHT/HE/EHT NDPA </a:t>
            </a:r>
            <a:r>
              <a:rPr lang="en-US" altLang="ko-KR" dirty="0" smtClean="0"/>
              <a:t>are </a:t>
            </a:r>
            <a:r>
              <a:rPr lang="en-US" altLang="ko-KR" dirty="0"/>
              <a:t>distinguished </a:t>
            </a:r>
            <a:r>
              <a:rPr lang="en-US" altLang="ko-KR" dirty="0" smtClean="0"/>
              <a:t>by using </a:t>
            </a:r>
            <a:r>
              <a:rPr lang="en-US" altLang="ko-KR" dirty="0"/>
              <a:t>2 bits in the Sounding Dialogue Token (NDP Announcement Variant subfield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 smtClean="0"/>
              <a:t>However, these are no reserved bits for UHR.</a:t>
            </a:r>
          </a:p>
          <a:p>
            <a:pPr lvl="1"/>
            <a:r>
              <a:rPr lang="en-US" altLang="ko-KR" dirty="0"/>
              <a:t>Propose to set </a:t>
            </a:r>
            <a:r>
              <a:rPr lang="en-US" altLang="ko-KR" dirty="0" smtClean="0"/>
              <a:t>2 </a:t>
            </a:r>
            <a:r>
              <a:rPr lang="en-US" altLang="ko-KR" dirty="0"/>
              <a:t>bits </a:t>
            </a:r>
            <a:r>
              <a:rPr lang="en-US" altLang="ko-KR" dirty="0" smtClean="0"/>
              <a:t>in </a:t>
            </a:r>
            <a:r>
              <a:rPr lang="en-US" altLang="ko-KR" dirty="0"/>
              <a:t>Sounding Dialog Token as </a:t>
            </a:r>
            <a:r>
              <a:rPr lang="en-US" altLang="ko-KR" dirty="0" smtClean="0"/>
              <a:t>below.</a:t>
            </a:r>
          </a:p>
          <a:p>
            <a:pPr lvl="2"/>
            <a:r>
              <a:rPr lang="en-US" altLang="ko-KR" dirty="0"/>
              <a:t>The NDP Announcement Variant subfield and </a:t>
            </a:r>
            <a:r>
              <a:rPr lang="en-US" altLang="ko-KR" dirty="0" smtClean="0"/>
              <a:t>a NDPA version identifier (will </a:t>
            </a:r>
            <a:r>
              <a:rPr lang="en-US" altLang="ko-KR" dirty="0"/>
              <a:t>be shown in next slide) are jointly </a:t>
            </a:r>
            <a:r>
              <a:rPr lang="en-US" altLang="ko-KR" dirty="0" smtClean="0"/>
              <a:t>used </a:t>
            </a:r>
            <a:r>
              <a:rPr lang="en-US" altLang="ko-KR" dirty="0"/>
              <a:t>to identify the UHR NDPA.</a:t>
            </a:r>
          </a:p>
          <a:p>
            <a:pPr lvl="1"/>
            <a:r>
              <a:rPr lang="en-US" altLang="ko-KR" dirty="0" smtClean="0"/>
              <a:t>HE </a:t>
            </a:r>
            <a:r>
              <a:rPr lang="en-US" altLang="ko-KR" dirty="0"/>
              <a:t>and </a:t>
            </a:r>
            <a:r>
              <a:rPr lang="en-US" altLang="ko-KR" dirty="0" smtClean="0"/>
              <a:t>UHR </a:t>
            </a:r>
            <a:r>
              <a:rPr lang="en-US" altLang="ko-KR" dirty="0"/>
              <a:t>can be multiplexed in a single </a:t>
            </a:r>
            <a:r>
              <a:rPr lang="en-US" altLang="ko-KR" dirty="0" smtClean="0"/>
              <a:t>NDPA.</a:t>
            </a:r>
          </a:p>
          <a:p>
            <a:pPr lvl="2"/>
            <a:r>
              <a:rPr lang="en-US" altLang="ko-KR" dirty="0" smtClean="0"/>
              <a:t>This design enables HE-UHR aggregated sounding.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NDPA (2/3)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12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929157"/>
              </p:ext>
            </p:extLst>
          </p:nvPr>
        </p:nvGraphicFramePr>
        <p:xfrm>
          <a:off x="2052000" y="4689000"/>
          <a:ext cx="5039999" cy="13679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128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NDP Announcement Variant subfield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NDPA</a:t>
                      </a:r>
                      <a:endParaRPr lang="zh-CN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2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b="1" baseline="0" dirty="0" smtClean="0">
                          <a:solidFill>
                            <a:srgbClr val="FF0000"/>
                          </a:solidFill>
                        </a:rPr>
                        <a:t>UHR NDPA</a:t>
                      </a:r>
                      <a:endParaRPr lang="zh-CN" altLang="en-US" sz="11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4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3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EHT NDPA</a:t>
                      </a:r>
                      <a:endParaRPr lang="zh-CN" altLang="en-US" sz="11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90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 Info subfield</a:t>
            </a:r>
          </a:p>
          <a:p>
            <a:pPr lvl="1"/>
            <a:r>
              <a:rPr lang="en-US" altLang="ko-KR" dirty="0" smtClean="0"/>
              <a:t>Special STA Info subfield [1]</a:t>
            </a:r>
          </a:p>
          <a:p>
            <a:pPr lvl="2"/>
            <a:r>
              <a:rPr lang="en-US" altLang="ko-KR" dirty="0"/>
              <a:t>The Special STA</a:t>
            </a:r>
            <a:r>
              <a:rPr lang="en-US" altLang="ko-KR" dirty="0" smtClean="0"/>
              <a:t> </a:t>
            </a:r>
            <a:r>
              <a:rPr lang="en-US" altLang="ko-KR" dirty="0"/>
              <a:t>Info </a:t>
            </a:r>
            <a:r>
              <a:rPr lang="en-US" altLang="ko-KR" dirty="0" smtClean="0"/>
              <a:t>subfield </a:t>
            </a:r>
            <a:r>
              <a:rPr lang="en-US" altLang="ko-KR" dirty="0"/>
              <a:t>is a </a:t>
            </a:r>
            <a:r>
              <a:rPr lang="en-US" altLang="ko-KR" dirty="0" smtClean="0"/>
              <a:t>STA </a:t>
            </a:r>
            <a:r>
              <a:rPr lang="en-US" altLang="ko-KR" dirty="0"/>
              <a:t>Info </a:t>
            </a:r>
            <a:r>
              <a:rPr lang="en-US" altLang="ko-KR" dirty="0" smtClean="0"/>
              <a:t>subfield </a:t>
            </a:r>
            <a:r>
              <a:rPr lang="en-US" altLang="ko-KR" dirty="0"/>
              <a:t>that does not carry </a:t>
            </a:r>
            <a:r>
              <a:rPr lang="en-US" altLang="ko-KR" dirty="0" smtClean="0"/>
              <a:t>STA specific </a:t>
            </a:r>
            <a:r>
              <a:rPr lang="en-US" altLang="ko-KR" dirty="0"/>
              <a:t>information but carries extended common information not provided in the Common Info field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E.g.) Bandwidth, Primary/Secondary160 etc.</a:t>
            </a:r>
            <a:endParaRPr lang="en-US" altLang="ko-KR" dirty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Special </a:t>
            </a:r>
            <a:r>
              <a:rPr lang="en-US" altLang="ko-KR" dirty="0" smtClean="0"/>
              <a:t>STA </a:t>
            </a:r>
            <a:r>
              <a:rPr lang="en-US" altLang="ko-KR" dirty="0"/>
              <a:t>Info </a:t>
            </a:r>
            <a:r>
              <a:rPr lang="en-US" altLang="ko-KR" dirty="0" smtClean="0"/>
              <a:t>subfield </a:t>
            </a:r>
            <a:r>
              <a:rPr lang="en-US" altLang="ko-KR" dirty="0"/>
              <a:t>is identified by an </a:t>
            </a:r>
            <a:r>
              <a:rPr lang="en-US" altLang="ko-KR" dirty="0" smtClean="0"/>
              <a:t>AID11 </a:t>
            </a:r>
            <a:r>
              <a:rPr lang="en-US" altLang="ko-KR" dirty="0"/>
              <a:t>value of </a:t>
            </a:r>
            <a:r>
              <a:rPr lang="en-US" altLang="ko-KR" dirty="0" smtClean="0"/>
              <a:t>TBD.</a:t>
            </a:r>
          </a:p>
          <a:p>
            <a:pPr lvl="2"/>
            <a:r>
              <a:rPr lang="en-US" altLang="ko-KR" dirty="0" smtClean="0"/>
              <a:t>The location of the Special </a:t>
            </a:r>
            <a:r>
              <a:rPr lang="en-US" altLang="ko-KR" dirty="0"/>
              <a:t>STA Info </a:t>
            </a:r>
            <a:r>
              <a:rPr lang="en-US" altLang="ko-KR" dirty="0" smtClean="0"/>
              <a:t>subfield is TBD.</a:t>
            </a:r>
          </a:p>
          <a:p>
            <a:pPr lvl="3"/>
            <a:r>
              <a:rPr lang="en-US" altLang="ko-KR" dirty="0"/>
              <a:t>E.g.) Located </a:t>
            </a:r>
            <a:r>
              <a:rPr lang="en-US" altLang="ko-KR" dirty="0" smtClean="0"/>
              <a:t>immediately after </a:t>
            </a:r>
            <a:r>
              <a:rPr lang="en-US" altLang="ko-KR" dirty="0"/>
              <a:t>the Common Info field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/>
              <a:t>E.g.) Located immediately before the first UHR STA Info field.</a:t>
            </a:r>
          </a:p>
          <a:p>
            <a:pPr lvl="2"/>
            <a:r>
              <a:rPr lang="en-US" altLang="ko-KR" dirty="0" smtClean="0"/>
              <a:t>The NDPA </a:t>
            </a:r>
            <a:r>
              <a:rPr lang="en-US" altLang="ko-KR" dirty="0"/>
              <a:t>Version </a:t>
            </a:r>
            <a:r>
              <a:rPr lang="en-US" altLang="ko-KR" dirty="0" smtClean="0"/>
              <a:t>Identifier subfield </a:t>
            </a:r>
            <a:r>
              <a:rPr lang="en-US" altLang="ko-KR" dirty="0"/>
              <a:t>indicates the </a:t>
            </a:r>
            <a:r>
              <a:rPr lang="en-US" altLang="ko-KR" dirty="0" smtClean="0"/>
              <a:t>NDPA </a:t>
            </a:r>
            <a:r>
              <a:rPr lang="en-US" altLang="ko-KR" dirty="0"/>
              <a:t>version </a:t>
            </a:r>
            <a:r>
              <a:rPr lang="en-US" altLang="ko-KR" dirty="0" smtClean="0"/>
              <a:t>[1]. 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NDPA (3/3)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9164"/>
              </p:ext>
            </p:extLst>
          </p:nvPr>
        </p:nvGraphicFramePr>
        <p:xfrm>
          <a:off x="1349787" y="5638878"/>
          <a:ext cx="720397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385109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385109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644593">
                  <a:extLst>
                    <a:ext uri="{9D8B030D-6E8A-4147-A177-3AD203B41FA5}">
                      <a16:colId xmlns:a16="http://schemas.microsoft.com/office/drawing/2014/main" val="3419041562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4272641295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804420139"/>
                    </a:ext>
                  </a:extLst>
                </a:gridCol>
                <a:gridCol w="524224">
                  <a:extLst>
                    <a:ext uri="{9D8B030D-6E8A-4147-A177-3AD203B41FA5}">
                      <a16:colId xmlns:a16="http://schemas.microsoft.com/office/drawing/2014/main" val="349325173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06175134"/>
                    </a:ext>
                  </a:extLst>
                </a:gridCol>
                <a:gridCol w="468048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STA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 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 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UHR 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UHR 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991390"/>
              </p:ext>
            </p:extLst>
          </p:nvPr>
        </p:nvGraphicFramePr>
        <p:xfrm>
          <a:off x="3813721" y="4670465"/>
          <a:ext cx="3312000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 11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baseline="0" dirty="0" smtClean="0">
                          <a:solidFill>
                            <a:srgbClr val="FF0000"/>
                          </a:solidFill>
                        </a:rPr>
                        <a:t>NDPA Version Identifier</a:t>
                      </a:r>
                      <a:endParaRPr lang="ko-KR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Information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 for BW, PS160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etc.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15" name="직선 화살표 연결선 14"/>
          <p:cNvCxnSpPr/>
          <p:nvPr/>
        </p:nvCxnSpPr>
        <p:spPr bwMode="auto">
          <a:xfrm>
            <a:off x="4032000" y="5393263"/>
            <a:ext cx="242102" cy="1957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직선 화살표 연결선 15"/>
          <p:cNvCxnSpPr/>
          <p:nvPr/>
        </p:nvCxnSpPr>
        <p:spPr bwMode="auto">
          <a:xfrm flipH="1">
            <a:off x="4927444" y="5350114"/>
            <a:ext cx="1986227" cy="2334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94584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</a:t>
            </a:r>
            <a:r>
              <a:rPr lang="en-US" altLang="ko-KR" dirty="0"/>
              <a:t>NDP d</a:t>
            </a:r>
            <a:r>
              <a:rPr lang="en-US" altLang="ko-KR" dirty="0" smtClean="0"/>
              <a:t>esign</a:t>
            </a:r>
            <a:endParaRPr lang="en-US" altLang="ko-KR" dirty="0"/>
          </a:p>
          <a:p>
            <a:pPr lvl="1"/>
            <a:r>
              <a:rPr lang="en-US" altLang="ko-KR" dirty="0" smtClean="0"/>
              <a:t>Propose a UHR NDP with no UHR-SIG symbol to align with the HE NDP.</a:t>
            </a:r>
          </a:p>
          <a:p>
            <a:pPr lvl="2"/>
            <a:r>
              <a:rPr lang="en-US" altLang="ko-KR" dirty="0" smtClean="0"/>
              <a:t>Also propose a UHR NDP with one UHR-SIG symbol to align with EHT NDP.</a:t>
            </a:r>
          </a:p>
          <a:p>
            <a:pPr lvl="1"/>
            <a:r>
              <a:rPr lang="en-US" altLang="ko-KR" dirty="0"/>
              <a:t>In the case of the </a:t>
            </a:r>
            <a:r>
              <a:rPr lang="en-US" altLang="ko-KR" dirty="0" smtClean="0"/>
              <a:t>UHR NDP</a:t>
            </a:r>
            <a:r>
              <a:rPr lang="en-US" altLang="ko-KR" dirty="0"/>
              <a:t>, </a:t>
            </a:r>
            <a:r>
              <a:rPr lang="en-US" altLang="ko-KR" dirty="0" smtClean="0"/>
              <a:t>the information </a:t>
            </a:r>
            <a:r>
              <a:rPr lang="en-US" altLang="ko-KR" dirty="0"/>
              <a:t>on whether the number of UHR-SIG symbols is 0 or 1 is </a:t>
            </a:r>
            <a:r>
              <a:rPr lang="en-US" altLang="ko-KR" dirty="0" smtClean="0"/>
              <a:t>carried </a:t>
            </a:r>
            <a:r>
              <a:rPr lang="en-US" altLang="ko-KR" dirty="0"/>
              <a:t>by the U-SIG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NDP (1/2)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6542244"/>
                  </p:ext>
                </p:extLst>
              </p:nvPr>
            </p:nvGraphicFramePr>
            <p:xfrm>
              <a:off x="792000" y="3650033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6542244"/>
                  </p:ext>
                </p:extLst>
              </p:nvPr>
            </p:nvGraphicFramePr>
            <p:xfrm>
              <a:off x="792000" y="3650033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92500" r="-449438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4545" t="-192500" r="-809091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9438" t="-192500" r="-25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7955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96629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792000" y="3373034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 NDP</a:t>
            </a:r>
            <a:endParaRPr lang="ko-KR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467533"/>
                  </p:ext>
                </p:extLst>
              </p:nvPr>
            </p:nvGraphicFramePr>
            <p:xfrm>
              <a:off x="792000" y="4615555"/>
              <a:ext cx="756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467533"/>
                  </p:ext>
                </p:extLst>
              </p:nvPr>
            </p:nvGraphicFramePr>
            <p:xfrm>
              <a:off x="792000" y="4615555"/>
              <a:ext cx="756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5" t="-192500" r="-602825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192500" r="-499438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t="-192500" r="-8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5682" t="-192500" r="-809091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9438" t="-192500" r="-3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07955" t="-192500" r="-506818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97753" t="-192500" r="-401124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96629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/>
          <p:cNvSpPr txBox="1"/>
          <p:nvPr/>
        </p:nvSpPr>
        <p:spPr>
          <a:xfrm>
            <a:off x="792000" y="4338556"/>
            <a:ext cx="861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EHT </a:t>
            </a:r>
            <a:r>
              <a:rPr lang="en-US" altLang="ko-KR" b="1" dirty="0"/>
              <a:t>NDP</a:t>
            </a:r>
            <a:endParaRPr lang="ko-KR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표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6965120"/>
                  </p:ext>
                </p:extLst>
              </p:nvPr>
            </p:nvGraphicFramePr>
            <p:xfrm>
              <a:off x="792000" y="5607075"/>
              <a:ext cx="7560000" cy="8543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UHR-SIG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UHR-STF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UHR-LTF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0" kern="12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 or 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표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6965120"/>
                  </p:ext>
                </p:extLst>
              </p:nvPr>
            </p:nvGraphicFramePr>
            <p:xfrm>
              <a:off x="792000" y="5607075"/>
              <a:ext cx="7560000" cy="8543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UHR-SIG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UHR-STF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UHR-LTF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65" t="-118462" r="-602825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000" t="-118462" r="-499438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0000" t="-118462" r="-898876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05682" t="-118462" r="-809091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99438" t="-118462" r="-300000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07955" t="-118462" r="-506818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97753" t="-118462" r="-401124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296629" t="-118462" r="-2247" b="-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/>
          <p:cNvSpPr txBox="1"/>
          <p:nvPr/>
        </p:nvSpPr>
        <p:spPr>
          <a:xfrm>
            <a:off x="792000" y="5330076"/>
            <a:ext cx="1531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Proposed UHR </a:t>
            </a:r>
            <a:r>
              <a:rPr lang="en-US" altLang="ko-KR" b="1" dirty="0">
                <a:solidFill>
                  <a:srgbClr val="FF0000"/>
                </a:solidFill>
              </a:rPr>
              <a:t>NDP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681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Exemplary design of U-SIG</a:t>
            </a:r>
          </a:p>
          <a:p>
            <a:pPr lvl="1"/>
            <a:r>
              <a:rPr lang="en-US" altLang="ko-KR" dirty="0" smtClean="0"/>
              <a:t>There </a:t>
            </a:r>
            <a:r>
              <a:rPr lang="en-US" altLang="ko-KR" dirty="0"/>
              <a:t>will be enough </a:t>
            </a:r>
            <a:r>
              <a:rPr lang="en-US" altLang="ko-KR" dirty="0" smtClean="0"/>
              <a:t>room in U-SIG to </a:t>
            </a:r>
            <a:r>
              <a:rPr lang="en-US" altLang="ko-KR" dirty="0"/>
              <a:t>carry information </a:t>
            </a:r>
            <a:r>
              <a:rPr lang="en-US" altLang="ko-KR" dirty="0" smtClean="0"/>
              <a:t>required for </a:t>
            </a:r>
            <a:r>
              <a:rPr lang="en-US" altLang="ko-KR" dirty="0"/>
              <a:t>UHR NDP</a:t>
            </a:r>
            <a:r>
              <a:rPr lang="en-US" altLang="ko-KR" dirty="0" smtClean="0"/>
              <a:t> decoding, even </a:t>
            </a:r>
            <a:r>
              <a:rPr lang="en-US" altLang="ko-KR" dirty="0"/>
              <a:t>though there is no UHR-SIG symbol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For example,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NDP (2/2)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414894"/>
              </p:ext>
            </p:extLst>
          </p:nvPr>
        </p:nvGraphicFramePr>
        <p:xfrm>
          <a:off x="1512000" y="2800353"/>
          <a:ext cx="6645325" cy="35987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27681">
                  <a:extLst>
                    <a:ext uri="{9D8B030D-6E8A-4147-A177-3AD203B41FA5}">
                      <a16:colId xmlns:a16="http://schemas.microsoft.com/office/drawing/2014/main" val="1253897185"/>
                    </a:ext>
                  </a:extLst>
                </a:gridCol>
                <a:gridCol w="967782">
                  <a:extLst>
                    <a:ext uri="{9D8B030D-6E8A-4147-A177-3AD203B41FA5}">
                      <a16:colId xmlns:a16="http://schemas.microsoft.com/office/drawing/2014/main" val="2378838570"/>
                    </a:ext>
                  </a:extLst>
                </a:gridCol>
                <a:gridCol w="1960402">
                  <a:extLst>
                    <a:ext uri="{9D8B030D-6E8A-4147-A177-3AD203B41FA5}">
                      <a16:colId xmlns:a16="http://schemas.microsoft.com/office/drawing/2014/main" val="606526233"/>
                    </a:ext>
                  </a:extLst>
                </a:gridCol>
                <a:gridCol w="597460">
                  <a:extLst>
                    <a:ext uri="{9D8B030D-6E8A-4147-A177-3AD203B41FA5}">
                      <a16:colId xmlns:a16="http://schemas.microsoft.com/office/drawing/2014/main" val="2401167779"/>
                    </a:ext>
                  </a:extLst>
                </a:gridCol>
                <a:gridCol w="2592000">
                  <a:extLst>
                    <a:ext uri="{9D8B030D-6E8A-4147-A177-3AD203B41FA5}">
                      <a16:colId xmlns:a16="http://schemas.microsoft.com/office/drawing/2014/main" val="369388429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</a:rPr>
                        <a:t>Subfield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 size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15490"/>
                  </a:ext>
                </a:extLst>
              </a:tr>
              <a:tr h="216000">
                <a:tc rowSpan="1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</a:t>
                      </a:r>
                      <a:endParaRPr lang="en-US" sz="1100" kern="100" dirty="0" smtClean="0"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Independent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(26 bits)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PHY Version </a:t>
                      </a:r>
                      <a:r>
                        <a:rPr lang="en-US" sz="1100" kern="100" dirty="0">
                          <a:effectLst/>
                        </a:rPr>
                        <a:t>identifier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8612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Bandwidth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6727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UL/DL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98021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BSS Color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7408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TXOP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638746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Disregard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40645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Validate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360706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</a:t>
                      </a:r>
                      <a:endParaRPr lang="en-US" sz="1100" kern="100" dirty="0" smtClean="0"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Dependent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 bits)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Spatial Reuse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3035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GI+LTF Size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125157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UHR-LTF Symbols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68357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Beamformed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78293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UHR-SIG Symbols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sz="11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Indicates this value to be equal to the number of UHR-SIG symbols,</a:t>
                      </a:r>
                      <a:r>
                        <a:rPr lang="en-US" altLang="ko-KR" sz="110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i.e., 0 or 1.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6184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ko-KR" sz="1100" b="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ko-KR" sz="1100" b="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100" b="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30029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CRC &amp; </a:t>
                      </a:r>
                      <a:r>
                        <a:rPr lang="en-US" sz="1100" kern="100" dirty="0" smtClean="0">
                          <a:effectLst/>
                        </a:rPr>
                        <a:t>Tail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 bits)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1701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098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721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Exemplary method</a:t>
            </a:r>
          </a:p>
          <a:p>
            <a:pPr lvl="1"/>
            <a:r>
              <a:rPr lang="en-US" altLang="ko-KR" dirty="0" smtClean="0"/>
              <a:t>UHR NDPA identification </a:t>
            </a:r>
          </a:p>
          <a:p>
            <a:pPr lvl="2"/>
            <a:r>
              <a:rPr lang="en-US" altLang="ko-KR" dirty="0" smtClean="0"/>
              <a:t>The presence of the Special STA Info Field and the value of the NDPA </a:t>
            </a:r>
            <a:r>
              <a:rPr lang="en-US" altLang="ko-KR" dirty="0"/>
              <a:t>version identifier </a:t>
            </a:r>
            <a:r>
              <a:rPr lang="en-US" altLang="ko-KR" dirty="0" smtClean="0"/>
              <a:t>are </a:t>
            </a:r>
            <a:r>
              <a:rPr lang="en-US" altLang="ko-KR" dirty="0"/>
              <a:t>jointly used to identify the UHR NDPA.</a:t>
            </a:r>
          </a:p>
          <a:p>
            <a:pPr lvl="2"/>
            <a:r>
              <a:rPr lang="en-US" altLang="ko-KR" dirty="0" smtClean="0"/>
              <a:t>NDP </a:t>
            </a:r>
            <a:r>
              <a:rPr lang="en-US" altLang="ko-KR" dirty="0"/>
              <a:t>Announcement Variant </a:t>
            </a:r>
            <a:r>
              <a:rPr lang="en-US" altLang="ko-KR" dirty="0" smtClean="0"/>
              <a:t>subfield (‘2’) of the NDPA indicates that HE-UHR aggregated NDP transmission will follow, which </a:t>
            </a:r>
            <a:r>
              <a:rPr lang="en-US" altLang="ko-KR" dirty="0"/>
              <a:t>also </a:t>
            </a:r>
            <a:r>
              <a:rPr lang="en-US" altLang="ko-KR" dirty="0" smtClean="0"/>
              <a:t>implicitly indicates that there will be no UHR-SIG symbol in the following UHR NDP.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UHR NDP identification</a:t>
            </a:r>
          </a:p>
          <a:p>
            <a:pPr lvl="2"/>
            <a:r>
              <a:rPr lang="en-US" altLang="ko-KR" dirty="0" smtClean="0"/>
              <a:t>Upon recipient of an UHR NDP, the LENGTH </a:t>
            </a:r>
            <a:r>
              <a:rPr lang="en-US" altLang="ko-KR" dirty="0"/>
              <a:t>field of the L-SIG </a:t>
            </a:r>
            <a:r>
              <a:rPr lang="en-US" altLang="ko-KR" dirty="0" smtClean="0"/>
              <a:t>indicates </a:t>
            </a:r>
            <a:r>
              <a:rPr lang="en-US" altLang="ko-KR" dirty="0"/>
              <a:t>UHR </a:t>
            </a:r>
            <a:r>
              <a:rPr lang="en-US" altLang="ko-KR" dirty="0" smtClean="0"/>
              <a:t>NDP if it indicates there is no data symbols.</a:t>
            </a:r>
          </a:p>
          <a:p>
            <a:pPr lvl="2"/>
            <a:r>
              <a:rPr lang="en-US" altLang="ko-KR" dirty="0"/>
              <a:t>Number Of </a:t>
            </a:r>
            <a:r>
              <a:rPr lang="en-US" altLang="ko-KR" dirty="0" smtClean="0"/>
              <a:t>UHR-SIG Symbols field of the U-SIG confirms that the number </a:t>
            </a:r>
            <a:r>
              <a:rPr lang="en-US" altLang="ko-KR" dirty="0"/>
              <a:t>of UHR-SIG symbols is </a:t>
            </a:r>
            <a:r>
              <a:rPr lang="en-US" altLang="ko-KR" dirty="0" smtClean="0"/>
              <a:t>zero. 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NDPA-NDP Identification Method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6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proposed </a:t>
            </a:r>
            <a:r>
              <a:rPr lang="en-US" altLang="ko-KR" dirty="0"/>
              <a:t>the </a:t>
            </a:r>
            <a:r>
              <a:rPr lang="en-US" altLang="ko-KR" dirty="0" smtClean="0"/>
              <a:t>high design </a:t>
            </a:r>
            <a:r>
              <a:rPr lang="en-US" altLang="ko-KR" dirty="0"/>
              <a:t>of UHR </a:t>
            </a:r>
            <a:r>
              <a:rPr lang="en-US" altLang="ko-KR" dirty="0" smtClean="0"/>
              <a:t>NDPA </a:t>
            </a:r>
            <a:r>
              <a:rPr lang="en-US" altLang="ko-KR" dirty="0"/>
              <a:t>which can </a:t>
            </a:r>
            <a:r>
              <a:rPr lang="en-US" altLang="ko-KR" dirty="0" smtClean="0"/>
              <a:t>multiplex HE </a:t>
            </a:r>
            <a:r>
              <a:rPr lang="en-US" altLang="ko-KR" dirty="0"/>
              <a:t>and UHR into one NDPA.</a:t>
            </a:r>
          </a:p>
          <a:p>
            <a:endParaRPr lang="en-US" altLang="ko-KR" dirty="0"/>
          </a:p>
          <a:p>
            <a:r>
              <a:rPr lang="en-US" altLang="ko-KR" dirty="0" smtClean="0"/>
              <a:t>We also proposed the design of UHR NDP which includes both options</a:t>
            </a:r>
            <a:endParaRPr lang="en-US" altLang="ko-KR" dirty="0"/>
          </a:p>
          <a:p>
            <a:pPr lvl="1"/>
            <a:r>
              <a:rPr lang="en-US" altLang="ko-KR" dirty="0"/>
              <a:t>with no UHR-SIG symbol to </a:t>
            </a:r>
            <a:r>
              <a:rPr lang="en-US" altLang="ko-KR" dirty="0" smtClean="0"/>
              <a:t>be aligned </a:t>
            </a:r>
            <a:r>
              <a:rPr lang="en-US" altLang="ko-KR" dirty="0"/>
              <a:t>with the HE NDP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with </a:t>
            </a:r>
            <a:r>
              <a:rPr lang="en-US" altLang="ko-KR" dirty="0" smtClean="0"/>
              <a:t>one </a:t>
            </a:r>
            <a:r>
              <a:rPr lang="en-US" altLang="ko-KR" dirty="0"/>
              <a:t>UHR-SIG symbol to </a:t>
            </a:r>
            <a:r>
              <a:rPr lang="en-US" altLang="ko-KR" dirty="0" smtClean="0"/>
              <a:t>be aligned </a:t>
            </a:r>
            <a:r>
              <a:rPr lang="en-US" altLang="ko-KR" dirty="0"/>
              <a:t>with the </a:t>
            </a:r>
            <a:r>
              <a:rPr lang="en-US" altLang="ko-KR" dirty="0" smtClean="0"/>
              <a:t>EHT </a:t>
            </a:r>
            <a:r>
              <a:rPr lang="en-US" altLang="ko-KR" dirty="0"/>
              <a:t>NDP.</a:t>
            </a:r>
          </a:p>
          <a:p>
            <a:endParaRPr lang="en-US" altLang="ko-KR" dirty="0"/>
          </a:p>
          <a:p>
            <a:r>
              <a:rPr lang="en-US" altLang="ko-KR" dirty="0"/>
              <a:t>Subsequent </a:t>
            </a:r>
            <a:r>
              <a:rPr lang="en-US" altLang="ko-KR" dirty="0" smtClean="0"/>
              <a:t>contribution will show </a:t>
            </a:r>
            <a:r>
              <a:rPr lang="en-US" altLang="ko-KR" dirty="0"/>
              <a:t>more detailed designs with specific </a:t>
            </a:r>
            <a:r>
              <a:rPr lang="en-US" altLang="ko-KR" dirty="0" smtClean="0"/>
              <a:t>subfields.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QMW3ZNR3YQPQ-15-13997</_dlc_DocId>
    <_dlc_DocIdUrl xmlns="cbe2d5d3-f949-4523-8a9d-a50a5af8ba9b">
      <Url>http://ds-sharepoint.sec.samsung.net:8080/Sites/A00010/_layouts/15/DocIdRedir.aspx?ID=QMW3ZNR3YQPQ-15-13997</Url>
      <Description>QMW3ZNR3YQPQ-15-13997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cbe2d5d3-f949-4523-8a9d-a50a5af8ba9b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4F3E59-9672-450A-A4AF-1FB6F8A4E64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9E9A801-4F32-4DF0-808F-741E07F30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269704</TotalTime>
  <Words>1007</Words>
  <Application>Microsoft Office PowerPoint</Application>
  <PresentationFormat>화면 슬라이드 쇼(4:3)</PresentationFormat>
  <Paragraphs>258</Paragraphs>
  <Slides>11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9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HE-UHR Aggregated Sounding Design</vt:lpstr>
      <vt:lpstr>Introduction</vt:lpstr>
      <vt:lpstr>UHR NDPA (1/3)</vt:lpstr>
      <vt:lpstr>UHR NDPA (2/3)</vt:lpstr>
      <vt:lpstr>UHR NDPA (3/3)</vt:lpstr>
      <vt:lpstr>UHR NDP (1/2)</vt:lpstr>
      <vt:lpstr>UHR NDP (2/2)</vt:lpstr>
      <vt:lpstr>NDPA-NDP Identification Method</vt:lpstr>
      <vt:lpstr>Summary</vt:lpstr>
      <vt:lpstr>SP #1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5278</cp:revision>
  <cp:lastPrinted>2020-06-10T06:40:30Z</cp:lastPrinted>
  <dcterms:created xsi:type="dcterms:W3CDTF">2007-05-21T21:00:37Z</dcterms:created>
  <dcterms:modified xsi:type="dcterms:W3CDTF">2024-02-07T04:31:01Z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2567c573-863d-43bd-9612-1e1db9c130f5</vt:lpwstr>
  </property>
</Properties>
</file>