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33" r:id="rId2"/>
    <p:sldId id="334" r:id="rId3"/>
    <p:sldId id="336" r:id="rId4"/>
    <p:sldId id="335" r:id="rId5"/>
    <p:sldId id="338" r:id="rId6"/>
    <p:sldId id="330" r:id="rId7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173BD"/>
    <a:srgbClr val="0073BD"/>
    <a:srgbClr val="308DC9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390A9-49FF-4786-9698-CC872B5F569E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F607-1D49-4894-9CFD-4DF902E96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BF3CA1A-0B15-F5CC-F3FA-0390E9E20AA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8959362" y="6501790"/>
            <a:ext cx="2430422" cy="184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Micky Mehta (Pharrowtech),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74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DE79FE-91C9-9E67-F022-950787EB4F26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8959362" y="6501790"/>
            <a:ext cx="2430422" cy="184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Micky Mehta (Pharrowtech),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4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3BBC317-993F-0DDE-8308-39A9C5E4E62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8959362" y="6501790"/>
            <a:ext cx="2430422" cy="184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Micky Mehta (Pharrowtech),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6407D5-4113-4F6C-F251-4CBDBFFFEC9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8959362" y="6501790"/>
            <a:ext cx="2430422" cy="184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Micky Mehta (Pharrowtech),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6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43AA030-BAD6-12A0-4F3A-A32ECA93486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8959362" y="6501790"/>
            <a:ext cx="2430422" cy="184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Micky Mehta (Pharrowtech),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9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B5DB06-5DE6-91D6-D3F0-6ECA4709FCA0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8959362" y="6501790"/>
            <a:ext cx="2430422" cy="184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Micky Mehta (Pharrowtech),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4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ADF36-B6E6-3E57-871A-CA338E74A6E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8959362" y="6501790"/>
            <a:ext cx="2430422" cy="184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Micky Mehta (Pharrowtech),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8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765711-A63D-F159-8D87-A6743E6300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8959362" y="6501790"/>
            <a:ext cx="2430422" cy="184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Micky Mehta (Pharrowtech),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2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CA2186-BA06-6786-E93C-17651973459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8959362" y="6501790"/>
            <a:ext cx="2430422" cy="184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Micky Mehta (Pharrowtech),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1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959362" y="6492998"/>
            <a:ext cx="2430422" cy="184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/>
              <a:t>Micky Mehta (Pharrowtech), et al.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802.11-24/0133r0</a:t>
            </a:r>
          </a:p>
        </p:txBody>
      </p:sp>
    </p:spTree>
    <p:extLst>
      <p:ext uri="{BB962C8B-B14F-4D97-AF65-F5344CB8AC3E}">
        <p14:creationId xmlns:p14="http://schemas.microsoft.com/office/powerpoint/2010/main" val="16372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14B42-D2DE-CEC1-4668-78C46C8C3C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F14D3-2963-C0A3-11A7-9B715713D3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508A1-07D5-3C55-90D1-3A1DDA7330E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da-DK"/>
              <a:t>Micky Mehta (Pharrowtech), et al.</a:t>
            </a: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EEC379B-F898-D411-8824-4AFF3A3517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734968"/>
            <a:ext cx="10363200" cy="120495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Channel raster considerations for 60GHz band in IMMW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03078EB-F36D-37CF-1C62-386F9DE27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F2D9FF4-6D7B-48D9-58C4-678BE92B0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85627"/>
              </p:ext>
            </p:extLst>
          </p:nvPr>
        </p:nvGraphicFramePr>
        <p:xfrm>
          <a:off x="1006584" y="2353991"/>
          <a:ext cx="9764611" cy="216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DE" sz="1600" dirty="0"/>
                        <a:t>Micky Mehta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Pharrowtech BV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micky.mehta@pharrowtech.com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24697BCC-442C-58F3-DDCF-2B34BF3EEB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295480" y="1592218"/>
            <a:ext cx="3601039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2024-01-16</a:t>
            </a:r>
          </a:p>
        </p:txBody>
      </p:sp>
    </p:spTree>
    <p:extLst>
      <p:ext uri="{BB962C8B-B14F-4D97-AF65-F5344CB8AC3E}">
        <p14:creationId xmlns:p14="http://schemas.microsoft.com/office/powerpoint/2010/main" val="10609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49DA8-4C8C-2039-CFC5-40E134B6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54694-6097-FA86-C40C-76951F4EA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082" y="4411743"/>
            <a:ext cx="10449982" cy="1997867"/>
          </a:xfrm>
        </p:spPr>
        <p:txBody>
          <a:bodyPr/>
          <a:lstStyle/>
          <a:p>
            <a:r>
              <a:rPr lang="en-US" dirty="0"/>
              <a:t>Use of 60GHz band in WLAN and WPAN technologies is not new</a:t>
            </a:r>
          </a:p>
          <a:p>
            <a:pPr lvl="1"/>
            <a:r>
              <a:rPr lang="en-US" dirty="0"/>
              <a:t>802.15.3c, 802.11ad (DMG) and 802.11ay (EDMG) are well known</a:t>
            </a:r>
          </a:p>
          <a:p>
            <a:r>
              <a:rPr lang="en-US" dirty="0"/>
              <a:t>But unlike before, we’re now considering </a:t>
            </a:r>
            <a:r>
              <a:rPr lang="en-US" u="sng" dirty="0">
                <a:solidFill>
                  <a:srgbClr val="FF0000"/>
                </a:solidFill>
              </a:rPr>
              <a:t>integrating</a:t>
            </a:r>
            <a:r>
              <a:rPr lang="en-US" dirty="0"/>
              <a:t> a 60GHz front-end to existing MAC &amp; PHY specifications operating largely in sub-7GHz [1]</a:t>
            </a:r>
          </a:p>
          <a:p>
            <a:pPr lvl="1"/>
            <a:r>
              <a:rPr lang="en-US" dirty="0"/>
              <a:t>… and so how much and what aspects of the existing specs should we modify, if at all?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CBC21-620F-15BB-DD4B-E9A8EACD6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E9C57-3245-F0FE-1B66-FD0FB567E5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DF691-F503-7960-3017-F5B4D2EAB27A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da-DK"/>
              <a:t>Micky Mehta (Pharrowtech), et al.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095C34-AA20-4415-47C7-77464A651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78" y="1483259"/>
            <a:ext cx="1394030" cy="27142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40358E-EAB3-F397-A25D-932C4B6CD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373" y="1486510"/>
            <a:ext cx="3374426" cy="2711007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4D08A547-014F-E328-280A-0A3BEB720282}"/>
              </a:ext>
            </a:extLst>
          </p:cNvPr>
          <p:cNvSpPr/>
          <p:nvPr/>
        </p:nvSpPr>
        <p:spPr bwMode="auto">
          <a:xfrm>
            <a:off x="3734317" y="2423781"/>
            <a:ext cx="1492534" cy="817775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BF52CC3-B272-4A66-E1B2-93ED7E277119}"/>
              </a:ext>
            </a:extLst>
          </p:cNvPr>
          <p:cNvSpPr/>
          <p:nvPr/>
        </p:nvSpPr>
        <p:spPr bwMode="auto">
          <a:xfrm>
            <a:off x="7880745" y="3438427"/>
            <a:ext cx="937054" cy="768517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C74AD474-70DD-2ED1-0D40-3A15E133808E}"/>
              </a:ext>
            </a:extLst>
          </p:cNvPr>
          <p:cNvSpPr/>
          <p:nvPr/>
        </p:nvSpPr>
        <p:spPr bwMode="auto">
          <a:xfrm>
            <a:off x="1791673" y="1483259"/>
            <a:ext cx="347605" cy="2723685"/>
          </a:xfrm>
          <a:prstGeom prst="leftBrace">
            <a:avLst>
              <a:gd name="adj1" fmla="val 56161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97EB23-9CFE-0738-A953-9F6EDA58DE8C}"/>
              </a:ext>
            </a:extLst>
          </p:cNvPr>
          <p:cNvSpPr txBox="1"/>
          <p:nvPr/>
        </p:nvSpPr>
        <p:spPr>
          <a:xfrm>
            <a:off x="775503" y="2456501"/>
            <a:ext cx="1086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802.11ad,</a:t>
            </a:r>
          </a:p>
          <a:p>
            <a:r>
              <a:rPr lang="en-US" sz="1800" dirty="0">
                <a:solidFill>
                  <a:srgbClr val="000000"/>
                </a:solidFill>
              </a:rPr>
              <a:t>802.11ay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37C30B53-3C34-C4FC-076F-3B000571FA04}"/>
              </a:ext>
            </a:extLst>
          </p:cNvPr>
          <p:cNvSpPr/>
          <p:nvPr/>
        </p:nvSpPr>
        <p:spPr bwMode="auto">
          <a:xfrm>
            <a:off x="8820261" y="1510151"/>
            <a:ext cx="402559" cy="1970975"/>
          </a:xfrm>
          <a:prstGeom prst="rightBrace">
            <a:avLst>
              <a:gd name="adj1" fmla="val 30782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45843F-DA69-C76C-A114-A6CF927B6C57}"/>
              </a:ext>
            </a:extLst>
          </p:cNvPr>
          <p:cNvSpPr txBox="1"/>
          <p:nvPr/>
        </p:nvSpPr>
        <p:spPr>
          <a:xfrm>
            <a:off x="9208308" y="1956794"/>
            <a:ext cx="2499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802.11ac MAC &amp; PHY,</a:t>
            </a:r>
            <a:r>
              <a:rPr lang="en-GB" sz="1800" dirty="0">
                <a:solidFill>
                  <a:srgbClr val="000000"/>
                </a:solidFill>
              </a:rPr>
              <a:t> and possibly beyond to include 802.11ax, 802.11be …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0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A72F0-CCED-E139-9DF8-2F8F75B17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60GHz band channelization in 802.11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DD958-4776-12C8-5DF5-1619A875CE5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2D1F2-7BCB-EAF5-6495-21AF1AC126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C53FB-F2A3-3CE3-8662-AFA3C4D05BA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da-DK"/>
              <a:t>Micky Mehta (Pharrowtech), et al.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328BB3-9CF5-B83A-6C5B-2F04D987A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03" y="1424556"/>
            <a:ext cx="5650816" cy="40102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0D2FE9-6F47-B85D-1FF4-36CEC4F7917D}"/>
              </a:ext>
            </a:extLst>
          </p:cNvPr>
          <p:cNvSpPr txBox="1"/>
          <p:nvPr/>
        </p:nvSpPr>
        <p:spPr>
          <a:xfrm>
            <a:off x="1962659" y="5824195"/>
            <a:ext cx="4250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Ref: IEEE Std 802.11ay-2021; "Amendment 2: Enhanced Throughput for Operation in License-exempt Bands above 45 GHz"</a:t>
            </a:r>
            <a:endParaRPr lang="en-GB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F5014-570C-5778-5906-2168C60A34F3}"/>
              </a:ext>
            </a:extLst>
          </p:cNvPr>
          <p:cNvSpPr txBox="1">
            <a:spLocks/>
          </p:cNvSpPr>
          <p:nvPr/>
        </p:nvSpPr>
        <p:spPr>
          <a:xfrm>
            <a:off x="5793317" y="1984664"/>
            <a:ext cx="6398683" cy="3839531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EDMG channel BWs are multiples of 2.16GHz</a:t>
            </a:r>
          </a:p>
          <a:p>
            <a:pPr lvl="1"/>
            <a:r>
              <a:rPr lang="en-US" sz="1800" kern="0" dirty="0"/>
              <a:t>Spacing </a:t>
            </a:r>
            <a:r>
              <a:rPr lang="en-US" sz="1800" i="1" kern="0" dirty="0">
                <a:sym typeface="Symbol" panose="05050102010706020507" pitchFamily="18" charset="2"/>
              </a:rPr>
              <a:t>f  </a:t>
            </a:r>
            <a:r>
              <a:rPr lang="en-US" sz="1800" kern="0" dirty="0"/>
              <a:t>in multiples of 1.08GHz is specified</a:t>
            </a:r>
          </a:p>
          <a:p>
            <a:pPr lvl="1"/>
            <a:r>
              <a:rPr lang="en-US" sz="1800" kern="0" dirty="0"/>
              <a:t>[2.16+2.16] GHz</a:t>
            </a:r>
          </a:p>
          <a:p>
            <a:pPr lvl="1"/>
            <a:r>
              <a:rPr lang="en-US" sz="1800" kern="0" dirty="0"/>
              <a:t>4.32GHz, [4.32+4.32] GHz, 6.48GHz … </a:t>
            </a:r>
            <a:r>
              <a:rPr lang="en-US" sz="1800" kern="0" dirty="0" err="1"/>
              <a:t>etc</a:t>
            </a:r>
            <a:endParaRPr lang="en-US" sz="1800" kern="0" dirty="0"/>
          </a:p>
          <a:p>
            <a:r>
              <a:rPr lang="en-US" sz="2000" kern="0" dirty="0"/>
              <a:t>We propose reducing </a:t>
            </a:r>
            <a:r>
              <a:rPr lang="en-US" sz="2000" i="1" kern="0" dirty="0">
                <a:sym typeface="Symbol" panose="05050102010706020507" pitchFamily="18" charset="2"/>
              </a:rPr>
              <a:t>f</a:t>
            </a:r>
            <a:r>
              <a:rPr lang="en-US" sz="2000" kern="0" dirty="0">
                <a:sym typeface="Symbol" panose="05050102010706020507" pitchFamily="18" charset="2"/>
              </a:rPr>
              <a:t> in multiples of </a:t>
            </a:r>
            <a:r>
              <a:rPr lang="en-US" sz="2000" i="1" kern="0" dirty="0">
                <a:sym typeface="Symbol" panose="05050102010706020507" pitchFamily="18" charset="2"/>
              </a:rPr>
              <a:t>2</a:t>
            </a:r>
            <a:r>
              <a:rPr lang="en-US" sz="2000" i="1" kern="0" baseline="30000" dirty="0">
                <a:sym typeface="Symbol" panose="05050102010706020507" pitchFamily="18" charset="2"/>
              </a:rPr>
              <a:t>n</a:t>
            </a:r>
          </a:p>
          <a:p>
            <a:pPr lvl="1"/>
            <a:r>
              <a:rPr lang="en-US" sz="1800" kern="0" dirty="0">
                <a:sym typeface="Symbol" panose="05050102010706020507" pitchFamily="18" charset="2"/>
              </a:rPr>
              <a:t>Where n = [0,-1,-2,-3]</a:t>
            </a:r>
          </a:p>
          <a:p>
            <a:pPr lvl="1"/>
            <a:r>
              <a:rPr lang="en-US" sz="1800" kern="0" dirty="0">
                <a:sym typeface="Symbol" panose="05050102010706020507" pitchFamily="18" charset="2"/>
              </a:rPr>
              <a:t>1080MHz, 540MHz, 270MHz </a:t>
            </a:r>
            <a:r>
              <a:rPr lang="en-US" sz="1800" kern="0" dirty="0" err="1">
                <a:sym typeface="Symbol" panose="05050102010706020507" pitchFamily="18" charset="2"/>
              </a:rPr>
              <a:t>etc</a:t>
            </a:r>
            <a:endParaRPr lang="en-US" sz="1800" kern="0" dirty="0">
              <a:sym typeface="Symbol" panose="05050102010706020507" pitchFamily="18" charset="2"/>
            </a:endParaRPr>
          </a:p>
          <a:p>
            <a:r>
              <a:rPr lang="en-US" sz="2000" kern="0" dirty="0">
                <a:sym typeface="Symbol" panose="05050102010706020507" pitchFamily="18" charset="2"/>
              </a:rPr>
              <a:t>CBWs and spacing closer to sub-7GHz channel raster</a:t>
            </a:r>
          </a:p>
          <a:p>
            <a:pPr lvl="1"/>
            <a:r>
              <a:rPr lang="en-US" sz="1800" kern="0" dirty="0">
                <a:sym typeface="Symbol" panose="05050102010706020507" pitchFamily="18" charset="2"/>
              </a:rPr>
              <a:t>E.g., better fit for 160MHz and 320MHz CBWs, resp.</a:t>
            </a:r>
          </a:p>
          <a:p>
            <a:pPr lvl="1"/>
            <a:r>
              <a:rPr lang="en-US" sz="1800" kern="0" dirty="0">
                <a:sym typeface="Symbol" panose="05050102010706020507" pitchFamily="18" charset="2"/>
              </a:rPr>
              <a:t>Maintain backwards compatibility with (E)DMG</a:t>
            </a:r>
          </a:p>
          <a:p>
            <a:pPr lvl="1"/>
            <a:r>
              <a:rPr lang="en-US" sz="1800" kern="0" dirty="0">
                <a:sym typeface="Symbol" panose="05050102010706020507" pitchFamily="18" charset="2"/>
              </a:rPr>
              <a:t>Benefit CCA detection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19276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083D0-B13F-3460-FF1F-E3244E7F4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Sub-channelization to narrower bandwidths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618C8-66A1-45CB-5231-E917E9E861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B2220-16AF-E35E-4CC5-BC2FF7926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8AED0-A456-4195-08DA-95CCAFF4F0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da-DK"/>
              <a:t>Micky Mehta (Pharrowtech), et al.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B9E745-C167-14BA-D19A-1F487FCAE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24" y="1663318"/>
            <a:ext cx="6054439" cy="4262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21213B-D528-455C-5A40-DCA66FC2C2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232" y="1662691"/>
            <a:ext cx="4591043" cy="426357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003AFA-1A8A-2646-CF97-31086A7A03FA}"/>
              </a:ext>
            </a:extLst>
          </p:cNvPr>
          <p:cNvCxnSpPr/>
          <p:nvPr/>
        </p:nvCxnSpPr>
        <p:spPr>
          <a:xfrm>
            <a:off x="5186205" y="2371956"/>
            <a:ext cx="1573078" cy="0"/>
          </a:xfrm>
          <a:prstGeom prst="line">
            <a:avLst/>
          </a:prstGeom>
          <a:ln w="50800" cap="rnd">
            <a:solidFill>
              <a:srgbClr val="000000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A74F9C0-9C21-AC09-17AB-D6605505EEC4}"/>
              </a:ext>
            </a:extLst>
          </p:cNvPr>
          <p:cNvSpPr txBox="1"/>
          <p:nvPr/>
        </p:nvSpPr>
        <p:spPr>
          <a:xfrm>
            <a:off x="4896540" y="2393678"/>
            <a:ext cx="2419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</a:rPr>
              <a:t>48 channels, each of 270MHz CBW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A8C985-B805-A647-2F25-43CBC419BBD4}"/>
              </a:ext>
            </a:extLst>
          </p:cNvPr>
          <p:cNvCxnSpPr/>
          <p:nvPr/>
        </p:nvCxnSpPr>
        <p:spPr>
          <a:xfrm>
            <a:off x="5183625" y="3440511"/>
            <a:ext cx="1573078" cy="0"/>
          </a:xfrm>
          <a:prstGeom prst="line">
            <a:avLst/>
          </a:prstGeom>
          <a:ln w="50800" cap="rnd">
            <a:solidFill>
              <a:srgbClr val="000000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BA80E21-A30B-7CB9-EECB-AE4A5178FB2F}"/>
              </a:ext>
            </a:extLst>
          </p:cNvPr>
          <p:cNvSpPr txBox="1"/>
          <p:nvPr/>
        </p:nvSpPr>
        <p:spPr>
          <a:xfrm>
            <a:off x="4893960" y="3462233"/>
            <a:ext cx="2419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</a:rPr>
              <a:t>24 channels, each of 540MHz CBW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1696B53-F07E-FA29-6388-BBF019F72999}"/>
              </a:ext>
            </a:extLst>
          </p:cNvPr>
          <p:cNvCxnSpPr/>
          <p:nvPr/>
        </p:nvCxnSpPr>
        <p:spPr>
          <a:xfrm>
            <a:off x="5107168" y="4493846"/>
            <a:ext cx="1573078" cy="0"/>
          </a:xfrm>
          <a:prstGeom prst="line">
            <a:avLst/>
          </a:prstGeom>
          <a:ln w="50800" cap="rnd">
            <a:solidFill>
              <a:srgbClr val="000000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2387AF-E65C-8824-82EB-FB07F8874574}"/>
              </a:ext>
            </a:extLst>
          </p:cNvPr>
          <p:cNvSpPr txBox="1"/>
          <p:nvPr/>
        </p:nvSpPr>
        <p:spPr>
          <a:xfrm>
            <a:off x="4817503" y="4515568"/>
            <a:ext cx="2496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</a:rPr>
              <a:t>12 channels, each of 1080MHz CBW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5A1C51-2462-5AB0-6A9A-90C6611AB471}"/>
              </a:ext>
            </a:extLst>
          </p:cNvPr>
          <p:cNvCxnSpPr/>
          <p:nvPr/>
        </p:nvCxnSpPr>
        <p:spPr>
          <a:xfrm>
            <a:off x="5183623" y="5879812"/>
            <a:ext cx="1573078" cy="0"/>
          </a:xfrm>
          <a:prstGeom prst="line">
            <a:avLst/>
          </a:prstGeom>
          <a:ln w="50800" cap="rnd">
            <a:solidFill>
              <a:srgbClr val="000000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4D7B48F-4976-1346-98B7-1F044865E631}"/>
              </a:ext>
            </a:extLst>
          </p:cNvPr>
          <p:cNvSpPr txBox="1"/>
          <p:nvPr/>
        </p:nvSpPr>
        <p:spPr>
          <a:xfrm>
            <a:off x="4893958" y="5901534"/>
            <a:ext cx="2419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</a:rPr>
              <a:t>6 channels, each of 2160MHz CBW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20D093-E381-D35F-46A1-B4A6266A6C2D}"/>
              </a:ext>
            </a:extLst>
          </p:cNvPr>
          <p:cNvSpPr txBox="1"/>
          <p:nvPr/>
        </p:nvSpPr>
        <p:spPr>
          <a:xfrm>
            <a:off x="1819375" y="600719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</a:rPr>
              <a:t>Channel#1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803481-E926-5A1C-84A7-3EB8E1368BDE}"/>
              </a:ext>
            </a:extLst>
          </p:cNvPr>
          <p:cNvSpPr txBox="1"/>
          <p:nvPr/>
        </p:nvSpPr>
        <p:spPr>
          <a:xfrm>
            <a:off x="9173848" y="600876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</a:rPr>
              <a:t>Channel#6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8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C3C6E-8165-2FA6-93A9-BE08DEDAD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3502B-0EE1-5856-3149-61D000485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plausible channelization scheme for 60GHz band has been proposed</a:t>
            </a:r>
          </a:p>
          <a:p>
            <a:pPr lvl="1"/>
            <a:r>
              <a:rPr lang="en-US" dirty="0"/>
              <a:t>Maintain primary (legacy) channel spacing of 2.16GHz</a:t>
            </a:r>
          </a:p>
          <a:p>
            <a:pPr lvl="1"/>
            <a:r>
              <a:rPr lang="en-US" dirty="0"/>
              <a:t>Support whole fractions of the primary, such that </a:t>
            </a:r>
            <a:r>
              <a:rPr lang="en-US" sz="2000" i="1" kern="0" dirty="0">
                <a:sym typeface="Symbol" panose="05050102010706020507" pitchFamily="18" charset="2"/>
              </a:rPr>
              <a:t>f =2</a:t>
            </a:r>
            <a:r>
              <a:rPr lang="en-US" sz="2000" i="1" kern="0" baseline="30000" dirty="0">
                <a:sym typeface="Symbol" panose="05050102010706020507" pitchFamily="18" charset="2"/>
              </a:rPr>
              <a:t>n</a:t>
            </a:r>
            <a:r>
              <a:rPr lang="en-US" sz="2000" kern="0" dirty="0">
                <a:sym typeface="Symbol" panose="05050102010706020507" pitchFamily="18" charset="2"/>
              </a:rPr>
              <a:t>, where n=[0,-1,-2,-3]</a:t>
            </a:r>
            <a:endParaRPr lang="en-US" dirty="0"/>
          </a:p>
          <a:p>
            <a:pPr lvl="1"/>
            <a:r>
              <a:rPr lang="en-US" dirty="0"/>
              <a:t>It retains backwards compatibility with incumbent 60GHz amendments in 802.11</a:t>
            </a:r>
          </a:p>
          <a:p>
            <a:r>
              <a:rPr lang="en-US" dirty="0"/>
              <a:t>Offers a relatively easier path for candidate implementation [2], [3]</a:t>
            </a:r>
          </a:p>
          <a:p>
            <a:pPr lvl="1"/>
            <a:r>
              <a:rPr lang="en-US" dirty="0"/>
              <a:t>Reduced complexity and development time-scales</a:t>
            </a:r>
          </a:p>
          <a:p>
            <a:pPr lvl="1"/>
            <a:r>
              <a:rPr lang="en-US" dirty="0"/>
              <a:t>In keeping with the desire to have the IMMW PAR focused and towards rapid adoption</a:t>
            </a:r>
          </a:p>
          <a:p>
            <a:pPr lvl="1"/>
            <a:r>
              <a:rPr lang="en-US" dirty="0"/>
              <a:t>Offers a rapid path to realistic implementation with an upclocked 802.11ac modem</a:t>
            </a:r>
          </a:p>
          <a:p>
            <a:r>
              <a:rPr lang="en-US" dirty="0"/>
              <a:t>RF impairments are pronounced in </a:t>
            </a:r>
            <a:r>
              <a:rPr lang="en-US" dirty="0" err="1"/>
              <a:t>mmWave</a:t>
            </a:r>
            <a:r>
              <a:rPr lang="en-US" dirty="0"/>
              <a:t> band; and consensus on how to mitigate and/or circumvent will take due consideration in IMMW SG [4]</a:t>
            </a:r>
          </a:p>
          <a:p>
            <a:pPr lvl="1"/>
            <a:r>
              <a:rPr lang="en-US" dirty="0"/>
              <a:t>Agreeing on likely channel raster particulars now will help IMMW SG better focus </a:t>
            </a:r>
            <a:r>
              <a:rPr lang="en-US"/>
              <a:t>on RF </a:t>
            </a:r>
            <a:r>
              <a:rPr lang="en-US" dirty="0"/>
              <a:t>impairments and related discussions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97806-497E-D47C-49E6-4C942A258A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41AB3-9F73-20CB-8ABA-71D996DD5F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E0C62-48BF-D49C-E9BB-21168912C4A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da-DK"/>
              <a:t>Micky Mehta (Pharrowtech),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8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CDE0-CDE6-8459-8B3B-A99F83F8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3388F-083A-B719-5343-27AA5EE57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11-23/1819r1 “Integrated </a:t>
            </a:r>
            <a:r>
              <a:rPr lang="en-US" dirty="0" err="1"/>
              <a:t>mmWave</a:t>
            </a:r>
            <a:r>
              <a:rPr lang="en-US" dirty="0"/>
              <a:t> Design Considerations”</a:t>
            </a:r>
          </a:p>
          <a:p>
            <a:pPr marL="0" indent="0">
              <a:buNone/>
            </a:pPr>
            <a:r>
              <a:rPr lang="en-US" altLang="ko-KR" sz="2400" dirty="0"/>
              <a:t>[2] 11-23-2004</a:t>
            </a:r>
            <a:r>
              <a:rPr lang="en-US" altLang="ko-KR" dirty="0"/>
              <a:t>r0, “</a:t>
            </a:r>
            <a:r>
              <a:rPr lang="en-US" sz="2400" dirty="0">
                <a:solidFill>
                  <a:schemeClr val="tx1"/>
                </a:solidFill>
              </a:rPr>
              <a:t>IMMW technical scope proposal</a:t>
            </a:r>
            <a:r>
              <a:rPr lang="en-US" altLang="ko-KR" dirty="0"/>
              <a:t>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[3] 11-23/1905r0 “High Level Thoughts on IMMW”</a:t>
            </a:r>
          </a:p>
          <a:p>
            <a:pPr marL="0" indent="0">
              <a:buNone/>
            </a:pPr>
            <a:r>
              <a:rPr lang="en-US" altLang="ko-KR" sz="2400" dirty="0"/>
              <a:t>[4] </a:t>
            </a:r>
            <a:r>
              <a:rPr lang="en-US" dirty="0"/>
              <a:t>11-23/1878r0 “Design Considerations on IMMW”</a:t>
            </a:r>
            <a:endParaRPr lang="en-US" altLang="ko-KR" sz="2400" dirty="0"/>
          </a:p>
          <a:p>
            <a:pPr marL="0" indent="0">
              <a:buNone/>
            </a:pPr>
            <a:r>
              <a:rPr lang="en-US" dirty="0"/>
              <a:t>[5] 11-23/1968r0 “Discussion on general direction of integrated </a:t>
            </a:r>
            <a:r>
              <a:rPr lang="en-US" dirty="0" err="1"/>
              <a:t>mmWave</a:t>
            </a:r>
            <a:r>
              <a:rPr lang="en-US" dirty="0"/>
              <a:t>”</a:t>
            </a:r>
            <a:endParaRPr lang="en-US" altLang="ko-KR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198B3-DEC4-4B42-62A7-503FA7BA5F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F3A83-F6E6-B603-24F7-7C0343114D1A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2DAB14-648C-55F9-6839-1C6AAC9285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943225414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1246</TotalTime>
  <Words>542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Unicode MS</vt:lpstr>
      <vt:lpstr>Calibri</vt:lpstr>
      <vt:lpstr>Symbol</vt:lpstr>
      <vt:lpstr>Times New Roman</vt:lpstr>
      <vt:lpstr>IEEE template</vt:lpstr>
      <vt:lpstr>Channel raster considerations for 60GHz band in IMMW</vt:lpstr>
      <vt:lpstr>Introduction</vt:lpstr>
      <vt:lpstr>Existing 60GHz band channelization in 802.11</vt:lpstr>
      <vt:lpstr>Sub-channelization to narrower bandwidths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11-24-0076-00-immw Comparison of OFDM and EDMG SC Waveform</dc:title>
  <dc:creator>Handte, Thomas</dc:creator>
  <cp:lastModifiedBy>Micky Mehta</cp:lastModifiedBy>
  <cp:revision>28</cp:revision>
  <dcterms:created xsi:type="dcterms:W3CDTF">2023-12-13T17:21:19Z</dcterms:created>
  <dcterms:modified xsi:type="dcterms:W3CDTF">2024-01-16T02:25:58Z</dcterms:modified>
</cp:coreProperties>
</file>