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5"/>
  </p:sldMasterIdLst>
  <p:notesMasterIdLst>
    <p:notesMasterId r:id="rId60"/>
  </p:notesMasterIdLst>
  <p:handoutMasterIdLst>
    <p:handoutMasterId r:id="rId61"/>
  </p:handoutMasterIdLst>
  <p:sldIdLst>
    <p:sldId id="534" r:id="rId6"/>
    <p:sldId id="2129" r:id="rId7"/>
    <p:sldId id="2130" r:id="rId8"/>
    <p:sldId id="1774" r:id="rId9"/>
    <p:sldId id="2140" r:id="rId10"/>
    <p:sldId id="2141" r:id="rId11"/>
    <p:sldId id="2179" r:id="rId12"/>
    <p:sldId id="2150" r:id="rId13"/>
    <p:sldId id="2133" r:id="rId14"/>
    <p:sldId id="2169" r:id="rId15"/>
    <p:sldId id="2164" r:id="rId16"/>
    <p:sldId id="2159" r:id="rId17"/>
    <p:sldId id="2173" r:id="rId18"/>
    <p:sldId id="2147" r:id="rId19"/>
    <p:sldId id="2149" r:id="rId20"/>
    <p:sldId id="2132" r:id="rId21"/>
    <p:sldId id="2170" r:id="rId22"/>
    <p:sldId id="2165" r:id="rId23"/>
    <p:sldId id="2166" r:id="rId24"/>
    <p:sldId id="2176" r:id="rId25"/>
    <p:sldId id="2137" r:id="rId26"/>
    <p:sldId id="2151" r:id="rId27"/>
    <p:sldId id="2138" r:id="rId28"/>
    <p:sldId id="2171" r:id="rId29"/>
    <p:sldId id="2161" r:id="rId30"/>
    <p:sldId id="2167" r:id="rId31"/>
    <p:sldId id="2177" r:id="rId32"/>
    <p:sldId id="2153" r:id="rId33"/>
    <p:sldId id="2152" r:id="rId34"/>
    <p:sldId id="2142" r:id="rId35"/>
    <p:sldId id="2172" r:id="rId36"/>
    <p:sldId id="2162" r:id="rId37"/>
    <p:sldId id="2168" r:id="rId38"/>
    <p:sldId id="2178" r:id="rId39"/>
    <p:sldId id="2143" r:id="rId40"/>
    <p:sldId id="2195" r:id="rId41"/>
    <p:sldId id="2185" r:id="rId42"/>
    <p:sldId id="2186" r:id="rId43"/>
    <p:sldId id="2187" r:id="rId44"/>
    <p:sldId id="2182" r:id="rId45"/>
    <p:sldId id="2180" r:id="rId46"/>
    <p:sldId id="2188" r:id="rId47"/>
    <p:sldId id="2194" r:id="rId48"/>
    <p:sldId id="2184" r:id="rId49"/>
    <p:sldId id="2189" r:id="rId50"/>
    <p:sldId id="2193" r:id="rId51"/>
    <p:sldId id="2191" r:id="rId52"/>
    <p:sldId id="2190" r:id="rId53"/>
    <p:sldId id="2192" r:id="rId54"/>
    <p:sldId id="2183" r:id="rId55"/>
    <p:sldId id="2118" r:id="rId56"/>
    <p:sldId id="2146" r:id="rId57"/>
    <p:sldId id="1922" r:id="rId58"/>
    <p:sldId id="1919" r:id="rId59"/>
  </p:sldIdLst>
  <p:sldSz cx="9144000" cy="743426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16" userDrawn="1">
          <p15:clr>
            <a:srgbClr val="A4A3A4"/>
          </p15:clr>
        </p15:guide>
        <p15:guide id="2" pos="4309" userDrawn="1">
          <p15:clr>
            <a:srgbClr val="A4A3A4"/>
          </p15:clr>
        </p15:guide>
      </p15:sldGuideLst>
    </p:ext>
    <p:ext uri="{2D200454-40CA-4A62-9FC3-DE9A4176ACB9}">
      <p15:notesGuideLst xmlns:p15="http://schemas.microsoft.com/office/powerpoint/2012/main">
        <p15:guide id="1" orient="horz" pos="2188">
          <p15:clr>
            <a:srgbClr val="A4A3A4"/>
          </p15:clr>
        </p15:guide>
        <p15:guide id="2" pos="29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8000"/>
    <a:srgbClr val="FFFF66"/>
    <a:srgbClr val="FFC047"/>
    <a:srgbClr val="FEA955"/>
    <a:srgbClr val="FEA853"/>
    <a:srgbClr val="CA8643"/>
    <a:srgbClr val="F5A351"/>
    <a:srgbClr val="0000FF"/>
    <a:srgbClr val="0073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4" autoAdjust="0"/>
    <p:restoredTop sz="91159" autoAdjust="0"/>
  </p:normalViewPr>
  <p:slideViewPr>
    <p:cSldViewPr>
      <p:cViewPr varScale="1">
        <p:scale>
          <a:sx n="117" d="100"/>
          <a:sy n="117" d="100"/>
        </p:scale>
        <p:origin x="1194" y="108"/>
      </p:cViewPr>
      <p:guideLst>
        <p:guide orient="horz" pos="916"/>
        <p:guide pos="4309"/>
      </p:guideLst>
    </p:cSldViewPr>
  </p:slideViewPr>
  <p:notesTextViewPr>
    <p:cViewPr>
      <p:scale>
        <a:sx n="100" d="100"/>
        <a:sy n="100" d="100"/>
      </p:scale>
      <p:origin x="0" y="0"/>
    </p:cViewPr>
  </p:notesTextViewPr>
  <p:notesViewPr>
    <p:cSldViewPr>
      <p:cViewPr varScale="1">
        <p:scale>
          <a:sx n="65" d="100"/>
          <a:sy n="65" d="100"/>
        </p:scale>
        <p:origin x="-1050" y="-96"/>
      </p:cViewPr>
      <p:guideLst>
        <p:guide orient="horz" pos="2188"/>
        <p:guide pos="2936"/>
      </p:guideLst>
    </p:cSldViewPr>
  </p:notesViewPr>
  <p:gridSpacing cx="36004" cy="36004"/>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microsoft.com/office/2016/11/relationships/changesInfo" Target="changesInfos/changesInfo1.xml"/><Relationship Id="rId5" Type="http://schemas.openxmlformats.org/officeDocument/2006/relationships/slideMaster" Target="slideMasters/slideMaster1.xml"/><Relationship Id="rId61" Type="http://schemas.openxmlformats.org/officeDocument/2006/relationships/handoutMaster" Target="handoutMasters/handoutMaster1.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nzo Wentink" userId="3b214777-5afc-4623-ada4-6e857acd9113" providerId="ADAL" clId="{2E896CA7-11CB-4C88-AB87-2CF0AD2A52C1}"/>
    <pc:docChg chg="modSld modMainMaster">
      <pc:chgData name="Menzo Wentink" userId="3b214777-5afc-4623-ada4-6e857acd9113" providerId="ADAL" clId="{2E896CA7-11CB-4C88-AB87-2CF0AD2A52C1}" dt="2024-01-14T21:23:09.951" v="15" actId="20577"/>
      <pc:docMkLst>
        <pc:docMk/>
      </pc:docMkLst>
      <pc:sldChg chg="modSp mod">
        <pc:chgData name="Menzo Wentink" userId="3b214777-5afc-4623-ada4-6e857acd9113" providerId="ADAL" clId="{2E896CA7-11CB-4C88-AB87-2CF0AD2A52C1}" dt="2024-01-14T21:23:09.951" v="15" actId="20577"/>
        <pc:sldMkLst>
          <pc:docMk/>
          <pc:sldMk cId="1682238627" sldId="2129"/>
        </pc:sldMkLst>
        <pc:spChg chg="mod">
          <ac:chgData name="Menzo Wentink" userId="3b214777-5afc-4623-ada4-6e857acd9113" providerId="ADAL" clId="{2E896CA7-11CB-4C88-AB87-2CF0AD2A52C1}" dt="2024-01-14T21:23:09.951" v="15" actId="20577"/>
          <ac:spMkLst>
            <pc:docMk/>
            <pc:sldMk cId="1682238627" sldId="2129"/>
            <ac:spMk id="3" creationId="{E960B8DE-4F89-50C0-9978-CB7AEE293430}"/>
          </ac:spMkLst>
        </pc:spChg>
      </pc:sldChg>
      <pc:sldMasterChg chg="modSp mod">
        <pc:chgData name="Menzo Wentink" userId="3b214777-5afc-4623-ada4-6e857acd9113" providerId="ADAL" clId="{2E896CA7-11CB-4C88-AB87-2CF0AD2A52C1}" dt="2024-01-14T21:22:01.570" v="5" actId="20577"/>
        <pc:sldMasterMkLst>
          <pc:docMk/>
          <pc:sldMasterMk cId="0" sldId="2147483699"/>
        </pc:sldMasterMkLst>
        <pc:spChg chg="mod">
          <ac:chgData name="Menzo Wentink" userId="3b214777-5afc-4623-ada4-6e857acd9113" providerId="ADAL" clId="{2E896CA7-11CB-4C88-AB87-2CF0AD2A52C1}" dt="2024-01-14T21:22:01.570" v="5" actId="20577"/>
          <ac:spMkLst>
            <pc:docMk/>
            <pc:sldMasterMk cId="0" sldId="2147483699"/>
            <ac:spMk id="9"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val="2741169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dirty="0"/>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3059113" y="520700"/>
            <a:ext cx="3203575"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dirty="0"/>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dirty="0"/>
          </a:p>
        </p:txBody>
      </p:sp>
    </p:spTree>
    <p:extLst>
      <p:ext uri="{BB962C8B-B14F-4D97-AF65-F5344CB8AC3E}">
        <p14:creationId xmlns:p14="http://schemas.microsoft.com/office/powerpoint/2010/main" val="2869154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09442"/>
            <a:ext cx="7772400" cy="1593548"/>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p:cNvSpPr>
            <a:spLocks noGrp="1"/>
          </p:cNvSpPr>
          <p:nvPr>
            <p:ph type="subTitle" idx="1"/>
          </p:nvPr>
        </p:nvSpPr>
        <p:spPr>
          <a:xfrm>
            <a:off x="1371600" y="4212750"/>
            <a:ext cx="6400800" cy="189986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CB429028-EDBC-4B69-9F69-0DC0E1F1788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77697"/>
            <a:ext cx="8305800" cy="780587"/>
          </a:xfrm>
        </p:spPr>
        <p:txBody>
          <a:bodyPr/>
          <a:lstStyle>
            <a:lvl1pPr>
              <a:defRPr sz="2000"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381000" y="1258284"/>
            <a:ext cx="8305800" cy="5737313"/>
          </a:xfrm>
        </p:spPr>
        <p:txBody>
          <a:bodyPr/>
          <a:lstStyle>
            <a:lvl1pPr>
              <a:defRPr sz="1800" baseline="0">
                <a:latin typeface="Times New Roman" panose="02020603050405020304" pitchFamily="18" charset="0"/>
                <a:cs typeface="Times New Roman" panose="02020603050405020304" pitchFamily="18" charset="0"/>
              </a:defRPr>
            </a:lvl1pPr>
            <a:lvl2pPr>
              <a:defRPr sz="1600" baseline="0">
                <a:latin typeface="Times New Roman" panose="02020603050405020304" pitchFamily="18" charset="0"/>
                <a:cs typeface="Times New Roman" panose="02020603050405020304" pitchFamily="18" charset="0"/>
              </a:defRPr>
            </a:lvl2pPr>
            <a:lvl3pPr>
              <a:defRPr sz="1400" baseline="0">
                <a:latin typeface="Times New Roman" panose="02020603050405020304" pitchFamily="18" charset="0"/>
                <a:cs typeface="Times New Roman" panose="02020603050405020304" pitchFamily="18" charset="0"/>
              </a:defRPr>
            </a:lvl3pPr>
            <a:lvl4pPr>
              <a:defRPr sz="1200" baseline="0">
                <a:latin typeface="Times New Roman" panose="02020603050405020304" pitchFamily="18" charset="0"/>
                <a:cs typeface="Times New Roman" panose="02020603050405020304" pitchFamily="18" charset="0"/>
              </a:defRPr>
            </a:lvl4pPr>
            <a:lvl5pPr>
              <a:defRPr sz="1200" baseline="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77697"/>
            <a:ext cx="8305800" cy="780587"/>
          </a:xfrm>
        </p:spPr>
        <p:txBody>
          <a:bodyPr/>
          <a:lstStyle>
            <a:lvl1pPr>
              <a:defRPr sz="2000"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val="2494033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DBE39F8B-9560-4412-B07B-3288B07C94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477696"/>
            <a:ext cx="8305800" cy="8196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381000" y="1297314"/>
            <a:ext cx="8305800" cy="569828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4231537"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400" b="0">
                <a:latin typeface="Times New Roman"/>
                <a:cs typeface="Times New Roman"/>
              </a:defRPr>
            </a:lvl1pPr>
          </a:lstStyle>
          <a:p>
            <a:pPr>
              <a:defRPr/>
            </a:pPr>
            <a:r>
              <a:rPr lang="en-US" dirty="0"/>
              <a:t>Slide </a:t>
            </a:r>
            <a:fld id="{79642FA4-93AF-4596-8846-F9DC874D2F37}" type="slidenum">
              <a:rPr lang="en-US" smtClean="0"/>
              <a:pPr>
                <a:defRPr/>
              </a:pPr>
              <a:t>‹#›</a:t>
            </a:fld>
            <a:endParaRPr lang="en-US" dirty="0"/>
          </a:p>
        </p:txBody>
      </p:sp>
      <p:sp>
        <p:nvSpPr>
          <p:cNvPr id="1032" name="Line 8"/>
          <p:cNvSpPr>
            <a:spLocks noChangeShapeType="1"/>
          </p:cNvSpPr>
          <p:nvPr userDrawn="1"/>
        </p:nvSpPr>
        <p:spPr bwMode="auto">
          <a:xfrm>
            <a:off x="381000" y="460012"/>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sz="1800" dirty="0">
              <a:latin typeface="Calibri" pitchFamily="34" charset="0"/>
              <a:cs typeface="Calibri" pitchFamily="34" charset="0"/>
            </a:endParaRPr>
          </a:p>
        </p:txBody>
      </p:sp>
      <p:sp>
        <p:nvSpPr>
          <p:cNvPr id="1034" name="Line 10"/>
          <p:cNvSpPr>
            <a:spLocks noChangeShapeType="1"/>
          </p:cNvSpPr>
          <p:nvPr/>
        </p:nvSpPr>
        <p:spPr bwMode="auto">
          <a:xfrm>
            <a:off x="395536" y="7021248"/>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itchFamily="34" charset="0"/>
              <a:ea typeface="+mn-ea"/>
              <a:cs typeface="Calibri" pitchFamily="34" charset="0"/>
            </a:endParaRPr>
          </a:p>
        </p:txBody>
      </p:sp>
      <p:sp>
        <p:nvSpPr>
          <p:cNvPr id="10" name="Rectangle 7"/>
          <p:cNvSpPr>
            <a:spLocks noChangeArrowheads="1"/>
          </p:cNvSpPr>
          <p:nvPr userDrawn="1"/>
        </p:nvSpPr>
        <p:spPr bwMode="auto">
          <a:xfrm>
            <a:off x="5796138" y="7091757"/>
            <a:ext cx="2871427" cy="215444"/>
          </a:xfrm>
          <a:prstGeom prst="rect">
            <a:avLst/>
          </a:prstGeom>
          <a:noFill/>
          <a:ln w="9525">
            <a:noFill/>
            <a:miter lim="800000"/>
            <a:headEnd/>
            <a:tailEnd/>
          </a:ln>
          <a:effectLst/>
        </p:spPr>
        <p:txBody>
          <a:bodyPr wrap="square"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Menzo Wentink, Qualcomm</a:t>
            </a:r>
            <a:endParaRPr lang="en-US" sz="1400" b="0" kern="1200" dirty="0">
              <a:solidFill>
                <a:schemeClr val="tx1"/>
              </a:solidFill>
              <a:latin typeface="Times New Roman"/>
              <a:ea typeface="+mn-ea"/>
              <a:cs typeface="Times New Roman"/>
            </a:endParaRPr>
          </a:p>
        </p:txBody>
      </p:sp>
      <p:sp>
        <p:nvSpPr>
          <p:cNvPr id="9" name="Rectangle 7"/>
          <p:cNvSpPr>
            <a:spLocks noChangeArrowheads="1"/>
          </p:cNvSpPr>
          <p:nvPr userDrawn="1"/>
        </p:nvSpPr>
        <p:spPr bwMode="auto">
          <a:xfrm>
            <a:off x="3231331" y="183014"/>
            <a:ext cx="5457825" cy="276999"/>
          </a:xfrm>
          <a:prstGeom prst="rect">
            <a:avLst/>
          </a:prstGeom>
          <a:noFill/>
          <a:ln w="9525">
            <a:noFill/>
            <a:miter lim="800000"/>
            <a:headEnd/>
            <a:tailEnd/>
          </a:ln>
          <a:effectLst/>
        </p:spPr>
        <p:txBody>
          <a:bodyPr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a:solidFill>
                  <a:schemeClr val="tx1"/>
                </a:solidFill>
                <a:latin typeface="+mn-lt"/>
              </a:rPr>
              <a:t>doc: IEEE 802.11-</a:t>
            </a:r>
            <a:r>
              <a:rPr lang="en-US" sz="1800" b="1">
                <a:solidFill>
                  <a:schemeClr val="tx1"/>
                </a:solidFill>
                <a:latin typeface="+mn-lt"/>
                <a:cs typeface="Calibri" pitchFamily="34" charset="0"/>
              </a:rPr>
              <a:t>24</a:t>
            </a:r>
            <a:r>
              <a:rPr lang="en-US" sz="1800" b="1">
                <a:latin typeface="+mn-lt"/>
                <a:cs typeface="Calibri" pitchFamily="34" charset="0"/>
              </a:rPr>
              <a:t>/0122r0</a:t>
            </a:r>
            <a:endParaRPr lang="en-US" sz="1800" b="1" kern="1200" dirty="0">
              <a:solidFill>
                <a:schemeClr val="tx1"/>
              </a:solidFill>
              <a:latin typeface="+mn-lt"/>
              <a:ea typeface="+mn-ea"/>
              <a:cs typeface="Calibri" pitchFamily="34" charset="0"/>
            </a:endParaRPr>
          </a:p>
        </p:txBody>
      </p:sp>
      <p:sp>
        <p:nvSpPr>
          <p:cNvPr id="11" name="Rectangle 7"/>
          <p:cNvSpPr>
            <a:spLocks noChangeArrowheads="1"/>
          </p:cNvSpPr>
          <p:nvPr userDrawn="1"/>
        </p:nvSpPr>
        <p:spPr bwMode="auto">
          <a:xfrm>
            <a:off x="359532" y="149710"/>
            <a:ext cx="1908212" cy="276999"/>
          </a:xfrm>
          <a:prstGeom prst="rect">
            <a:avLst/>
          </a:prstGeom>
          <a:noFill/>
          <a:ln w="9525">
            <a:noFill/>
            <a:miter lim="800000"/>
            <a:headEnd/>
            <a:tailEnd/>
          </a:ln>
          <a:effectLst/>
        </p:spPr>
        <p:txBody>
          <a:bodyPr wrap="square" lIns="0" tIns="0" rIns="0" bIns="0" anchor="b">
            <a:spAutoFit/>
          </a:bodyPr>
          <a:lstStyle/>
          <a:p>
            <a:pPr marL="39688" marR="0" lvl="1" indent="0" algn="l" defTabSz="914400" rtl="0" eaLnBrk="0" fontAlgn="base" latinLnBrk="0" hangingPunct="0">
              <a:lnSpc>
                <a:spcPct val="100000"/>
              </a:lnSpc>
              <a:spcBef>
                <a:spcPct val="0"/>
              </a:spcBef>
              <a:spcAft>
                <a:spcPct val="0"/>
              </a:spcAft>
              <a:buClrTx/>
              <a:buSzTx/>
              <a:buFontTx/>
              <a:buNone/>
              <a:tabLst/>
              <a:defRPr/>
            </a:pPr>
            <a:r>
              <a:rPr lang="en-US" sz="1800" b="1">
                <a:latin typeface="+mj-lt"/>
                <a:cs typeface="Calibri" pitchFamily="34" charset="0"/>
              </a:rPr>
              <a:t>January </a:t>
            </a:r>
            <a:r>
              <a:rPr lang="en-US" sz="1800" b="1" baseline="0">
                <a:latin typeface="+mj-lt"/>
                <a:cs typeface="Calibri" pitchFamily="34" charset="0"/>
              </a:rPr>
              <a:t>2024</a:t>
            </a:r>
            <a:endParaRPr lang="en-US" sz="1800" b="1" kern="1200" dirty="0">
              <a:solidFill>
                <a:schemeClr val="tx1"/>
              </a:solidFill>
              <a:latin typeface="+mj-lt"/>
              <a:ea typeface="+mn-ea"/>
              <a:cs typeface="Calibri" pitchFamily="34" charset="0"/>
            </a:endParaRPr>
          </a:p>
        </p:txBody>
      </p:sp>
      <p:sp>
        <p:nvSpPr>
          <p:cNvPr id="13" name="Rectangle 7"/>
          <p:cNvSpPr>
            <a:spLocks noChangeArrowheads="1"/>
          </p:cNvSpPr>
          <p:nvPr userDrawn="1"/>
        </p:nvSpPr>
        <p:spPr bwMode="auto">
          <a:xfrm>
            <a:off x="395539" y="7091757"/>
            <a:ext cx="2187351" cy="215444"/>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Submission</a:t>
            </a:r>
            <a:endParaRPr lang="en-US" sz="1400" b="0" kern="1200" dirty="0">
              <a:solidFill>
                <a:schemeClr val="tx1"/>
              </a:solidFill>
              <a:latin typeface="Times New Roman"/>
              <a:ea typeface="+mn-ea"/>
              <a:cs typeface="Times New Roman"/>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7" r:id="rId3"/>
    <p:sldLayoutId id="2147483706" r:id="rId4"/>
  </p:sldLayoutIdLst>
  <p:hf hdr="0" ftr="0" dt="0"/>
  <p:txStyles>
    <p:titleStyle>
      <a:lvl1pPr algn="ctr" rtl="0" eaLnBrk="1" fontAlgn="base" hangingPunct="1">
        <a:spcBef>
          <a:spcPct val="0"/>
        </a:spcBef>
        <a:spcAft>
          <a:spcPct val="0"/>
        </a:spcAft>
        <a:defRPr sz="2800" b="1">
          <a:solidFill>
            <a:schemeClr val="tx2"/>
          </a:solidFill>
          <a:latin typeface="Calibri"/>
          <a:ea typeface="+mj-ea"/>
          <a:cs typeface="Calibri"/>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1800" b="1">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1600">
          <a:solidFill>
            <a:schemeClr val="tx1"/>
          </a:solidFill>
          <a:latin typeface="Times New Roman" panose="02020603050405020304" pitchFamily="18" charset="0"/>
          <a:cs typeface="Times New Roman" panose="02020603050405020304" pitchFamily="18" charset="0"/>
        </a:defRPr>
      </a:lvl2pPr>
      <a:lvl3pPr marL="1085850" indent="-228600" algn="l" rtl="0" eaLnBrk="1" fontAlgn="base" hangingPunct="1">
        <a:spcBef>
          <a:spcPct val="20000"/>
        </a:spcBef>
        <a:spcAft>
          <a:spcPct val="0"/>
        </a:spcAft>
        <a:buChar char="•"/>
        <a:defRPr sz="1400">
          <a:solidFill>
            <a:schemeClr val="tx1"/>
          </a:solidFill>
          <a:latin typeface="Times New Roman" panose="02020603050405020304" pitchFamily="18" charset="0"/>
          <a:cs typeface="Times New Roman" panose="02020603050405020304" pitchFamily="18" charset="0"/>
        </a:defRPr>
      </a:lvl3pPr>
      <a:lvl4pPr marL="14287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4pPr>
      <a:lvl5pPr marL="17716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5556" y="1094981"/>
            <a:ext cx="7772400" cy="1470025"/>
          </a:xfrm>
        </p:spPr>
        <p:txBody>
          <a:bodyPr/>
          <a:lstStyle/>
          <a:p>
            <a:r>
              <a:rPr lang="en-US">
                <a:latin typeface="Times New Roman" panose="02020603050405020304" pitchFamily="18" charset="0"/>
                <a:cs typeface="Times New Roman" panose="02020603050405020304" pitchFamily="18" charset="0"/>
              </a:rPr>
              <a:t>Bluetooth isochronous audio with LBT</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a:xfrm>
            <a:off x="4290848" y="7073655"/>
            <a:ext cx="503343" cy="215444"/>
          </a:xfrm>
        </p:spPr>
        <p:txBody>
          <a:bodyPr/>
          <a:lstStyle/>
          <a:p>
            <a:pPr>
              <a:defRPr/>
            </a:pPr>
            <a:r>
              <a:rPr lang="en-US" dirty="0"/>
              <a:t>Slide </a:t>
            </a:r>
            <a:fld id="{CB429028-EDBC-4B69-9F69-0DC0E1F17881}" type="slidenum">
              <a:rPr lang="en-US" smtClean="0"/>
              <a:pPr>
                <a:defRPr/>
              </a:pPr>
              <a:t>1</a:t>
            </a:fld>
            <a:endParaRPr lang="en-US" dirty="0"/>
          </a:p>
        </p:txBody>
      </p:sp>
      <p:sp>
        <p:nvSpPr>
          <p:cNvPr id="8" name="Rectangle 12"/>
          <p:cNvSpPr>
            <a:spLocks noChangeArrowheads="1"/>
          </p:cNvSpPr>
          <p:nvPr/>
        </p:nvSpPr>
        <p:spPr bwMode="auto">
          <a:xfrm>
            <a:off x="762000" y="231297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solidFill>
                  <a:srgbClr val="000000"/>
                </a:solidFill>
                <a:latin typeface="Times New Roman" pitchFamily="18" charset="0"/>
              </a:rPr>
              <a:t>Author:</a:t>
            </a:r>
            <a:endParaRPr lang="en-US" sz="2000" dirty="0">
              <a:solidFill>
                <a:srgbClr val="00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720849485"/>
              </p:ext>
            </p:extLst>
          </p:nvPr>
        </p:nvGraphicFramePr>
        <p:xfrm>
          <a:off x="622300" y="3031331"/>
          <a:ext cx="7658113" cy="914400"/>
        </p:xfrm>
        <a:graphic>
          <a:graphicData uri="http://schemas.openxmlformats.org/drawingml/2006/table">
            <a:tbl>
              <a:tblPr/>
              <a:tblGrid>
                <a:gridCol w="1690370">
                  <a:extLst>
                    <a:ext uri="{9D8B030D-6E8A-4147-A177-3AD203B41FA5}">
                      <a16:colId xmlns:a16="http://schemas.microsoft.com/office/drawing/2014/main" val="20000"/>
                    </a:ext>
                  </a:extLst>
                </a:gridCol>
                <a:gridCol w="1411092">
                  <a:extLst>
                    <a:ext uri="{9D8B030D-6E8A-4147-A177-3AD203B41FA5}">
                      <a16:colId xmlns:a16="http://schemas.microsoft.com/office/drawing/2014/main" val="20001"/>
                    </a:ext>
                  </a:extLst>
                </a:gridCol>
                <a:gridCol w="2337121">
                  <a:extLst>
                    <a:ext uri="{9D8B030D-6E8A-4147-A177-3AD203B41FA5}">
                      <a16:colId xmlns:a16="http://schemas.microsoft.com/office/drawing/2014/main" val="20002"/>
                    </a:ext>
                  </a:extLst>
                </a:gridCol>
                <a:gridCol w="2219530">
                  <a:extLst>
                    <a:ext uri="{9D8B030D-6E8A-4147-A177-3AD203B41FA5}">
                      <a16:colId xmlns:a16="http://schemas.microsoft.com/office/drawing/2014/main" val="20004"/>
                    </a:ext>
                  </a:extLst>
                </a:gridCol>
              </a:tblGrid>
              <a:tr h="457200">
                <a:tc>
                  <a:txBody>
                    <a:bodyPr/>
                    <a:lstStyle/>
                    <a:p>
                      <a:pPr algn="ctr" fontAlgn="ctr"/>
                      <a:r>
                        <a:rPr lang="en-US" sz="1800" b="1" i="0" u="none" strike="noStrike" dirty="0">
                          <a:solidFill>
                            <a:srgbClr val="000000"/>
                          </a:solidFill>
                          <a:effectLst/>
                          <a:latin typeface="Times New Roman"/>
                        </a:rPr>
                        <a:t>Name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Times New Roman"/>
                        </a:rPr>
                        <a:t>Affiliation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Address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Email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algn="ctr" fontAlgn="ctr"/>
                      <a:r>
                        <a:rPr lang="en-US" sz="1400" b="0" i="0" u="none" strike="noStrike" dirty="0">
                          <a:solidFill>
                            <a:srgbClr val="000000"/>
                          </a:solidFill>
                          <a:effectLst/>
                          <a:latin typeface="Times New Roman"/>
                        </a:rPr>
                        <a:t>Menzo Wentink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Qualcomm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err="1">
                          <a:solidFill>
                            <a:srgbClr val="000000"/>
                          </a:solidFill>
                          <a:effectLst/>
                          <a:latin typeface="Times New Roman"/>
                        </a:rPr>
                        <a:t>Utrecht,</a:t>
                      </a:r>
                      <a:br>
                        <a:rPr lang="en-US" sz="1400" b="0" i="0" u="none" strike="noStrike" dirty="0">
                          <a:solidFill>
                            <a:srgbClr val="000000"/>
                          </a:solidFill>
                          <a:effectLst/>
                          <a:latin typeface="Times New Roman"/>
                        </a:rPr>
                      </a:br>
                      <a:r>
                        <a:rPr lang="en-US" sz="1400" b="0" i="0" u="none" strike="noStrike" dirty="0">
                          <a:solidFill>
                            <a:srgbClr val="000000"/>
                          </a:solidFill>
                          <a:effectLst/>
                          <a:latin typeface="Times New Roman"/>
                        </a:rPr>
                        <a:t>The Netherlands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mwentink </a:t>
                      </a:r>
                    </a:p>
                    <a:p>
                      <a:pPr algn="ctr" fontAlgn="ctr"/>
                      <a:r>
                        <a:rPr lang="en-US" sz="1400" b="0" i="0" u="none" strike="noStrike" dirty="0">
                          <a:solidFill>
                            <a:srgbClr val="000000"/>
                          </a:solidFill>
                          <a:effectLst/>
                          <a:latin typeface="Times New Roman"/>
                        </a:rPr>
                        <a:t>qti qualcomm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19BA753-3BE4-E412-B18A-D3BB6462329F}"/>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10</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nb_r3603d1</a:t>
            </a:r>
            <a:endParaRPr lang="en-US" sz="10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5E8BAE-F22F-9B30-1890-F2536E914F6C}"/>
              </a:ext>
            </a:extLst>
          </p:cNvPr>
          <p:cNvSpPr txBox="1"/>
          <p:nvPr/>
        </p:nvSpPr>
        <p:spPr>
          <a:xfrm>
            <a:off x="3021406" y="6057391"/>
            <a:ext cx="3664191"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There are 1.7% more Bluetooth transmissions than without LBT, due to non-transmitted Acks (caused by CCA busy at the peripheral)</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38D601F-D85B-A10A-50FB-505419947B24}"/>
              </a:ext>
            </a:extLst>
          </p:cNvPr>
          <p:cNvSpPr txBox="1"/>
          <p:nvPr/>
        </p:nvSpPr>
        <p:spPr>
          <a:xfrm>
            <a:off x="5836373"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DB35F6E4-6850-9A8D-C777-518D06B31FDC}"/>
              </a:ext>
            </a:extLst>
          </p:cNvPr>
          <p:cNvCxnSpPr>
            <a:cxnSpLocks/>
          </p:cNvCxnSpPr>
          <p:nvPr/>
        </p:nvCxnSpPr>
        <p:spPr bwMode="auto">
          <a:xfrm flipV="1">
            <a:off x="6480212"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2" name="TextBox 11">
            <a:extLst>
              <a:ext uri="{FF2B5EF4-FFF2-40B4-BE49-F238E27FC236}">
                <a16:creationId xmlns:a16="http://schemas.microsoft.com/office/drawing/2014/main" id="{DDC7686D-3ED1-EFE2-39E7-208BC342C87C}"/>
              </a:ext>
            </a:extLst>
          </p:cNvPr>
          <p:cNvSpPr txBox="1"/>
          <p:nvPr/>
        </p:nvSpPr>
        <p:spPr>
          <a:xfrm>
            <a:off x="4752020" y="2348979"/>
            <a:ext cx="1692188"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CDF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4" name="Straight Arrow Connector 13">
            <a:extLst>
              <a:ext uri="{FF2B5EF4-FFF2-40B4-BE49-F238E27FC236}">
                <a16:creationId xmlns:a16="http://schemas.microsoft.com/office/drawing/2014/main" id="{B6FA76F7-8C86-40A8-EF7E-BBD02AE66B6F}"/>
              </a:ext>
            </a:extLst>
          </p:cNvPr>
          <p:cNvCxnSpPr>
            <a:cxnSpLocks/>
          </p:cNvCxnSpPr>
          <p:nvPr/>
        </p:nvCxnSpPr>
        <p:spPr bwMode="auto">
          <a:xfrm flipH="1">
            <a:off x="4716016" y="2348979"/>
            <a:ext cx="1764196" cy="0"/>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4" name="TextBox 3">
            <a:extLst>
              <a:ext uri="{FF2B5EF4-FFF2-40B4-BE49-F238E27FC236}">
                <a16:creationId xmlns:a16="http://schemas.microsoft.com/office/drawing/2014/main" id="{F6E6C1FE-9FA3-6854-882C-F83CC4AB10FD}"/>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96B70D17-DD9D-0DD8-1BCE-44DE84640C91}"/>
              </a:ext>
            </a:extLst>
          </p:cNvPr>
          <p:cNvSpPr txBox="1"/>
          <p:nvPr/>
        </p:nvSpPr>
        <p:spPr>
          <a:xfrm>
            <a:off x="2748400" y="2384983"/>
            <a:ext cx="352982"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1 try</a:t>
            </a:r>
            <a:endParaRPr lang="en-US" sz="70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DB2D8BBD-8D27-9D54-0C9C-744BA93DE616}"/>
              </a:ext>
            </a:extLst>
          </p:cNvPr>
          <p:cNvSpPr txBox="1"/>
          <p:nvPr/>
        </p:nvSpPr>
        <p:spPr>
          <a:xfrm>
            <a:off x="3694862" y="2184928"/>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2 tries</a:t>
            </a:r>
            <a:endParaRPr lang="en-US" sz="7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DD4B6CE4-20E5-3919-407D-975F74DC9F3A}"/>
              </a:ext>
            </a:extLst>
          </p:cNvPr>
          <p:cNvSpPr txBox="1"/>
          <p:nvPr/>
        </p:nvSpPr>
        <p:spPr>
          <a:xfrm>
            <a:off x="4666970" y="1988939"/>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3 tries</a:t>
            </a:r>
            <a:endParaRPr lang="en-US" sz="700">
              <a:latin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D0E71B59-80E4-DCEB-2330-D979E5E723DC}"/>
              </a:ext>
            </a:extLst>
          </p:cNvPr>
          <p:cNvCxnSpPr>
            <a:cxnSpLocks/>
          </p:cNvCxnSpPr>
          <p:nvPr/>
        </p:nvCxnSpPr>
        <p:spPr bwMode="auto">
          <a:xfrm flipV="1">
            <a:off x="4716016" y="2240967"/>
            <a:ext cx="0" cy="25202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Tree>
    <p:extLst>
      <p:ext uri="{BB962C8B-B14F-4D97-AF65-F5344CB8AC3E}">
        <p14:creationId xmlns:p14="http://schemas.microsoft.com/office/powerpoint/2010/main" val="169324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B61631-AAE8-05A4-DFA4-C80F4FB2AE1B}"/>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extened CCA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11</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nb_r3603b1</a:t>
            </a:r>
            <a:endParaRPr lang="en-US" sz="10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5E8BAE-F22F-9B30-1890-F2536E914F6C}"/>
              </a:ext>
            </a:extLst>
          </p:cNvPr>
          <p:cNvSpPr txBox="1"/>
          <p:nvPr/>
        </p:nvSpPr>
        <p:spPr>
          <a:xfrm>
            <a:off x="3021406" y="6057391"/>
            <a:ext cx="3664191"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There are 1.7% more Bluetooth transmissions than without LBT, due to non-transmitted Acks (caused by CCA busy at the peripheral)</a:t>
            </a:r>
            <a:endParaRPr lang="en-US" sz="10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810DA7C-F0BC-6187-7995-C4BC92D4BA51}"/>
              </a:ext>
            </a:extLst>
          </p:cNvPr>
          <p:cNvSpPr txBox="1"/>
          <p:nvPr/>
        </p:nvSpPr>
        <p:spPr>
          <a:xfrm>
            <a:off x="4752020" y="2348979"/>
            <a:ext cx="1692188"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CDF stays well below the glitch threshold</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38D601F-D85B-A10A-50FB-505419947B24}"/>
              </a:ext>
            </a:extLst>
          </p:cNvPr>
          <p:cNvSpPr txBox="1"/>
          <p:nvPr/>
        </p:nvSpPr>
        <p:spPr>
          <a:xfrm>
            <a:off x="5836373"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DB35F6E4-6850-9A8D-C777-518D06B31FDC}"/>
              </a:ext>
            </a:extLst>
          </p:cNvPr>
          <p:cNvCxnSpPr>
            <a:cxnSpLocks/>
          </p:cNvCxnSpPr>
          <p:nvPr/>
        </p:nvCxnSpPr>
        <p:spPr bwMode="auto">
          <a:xfrm flipV="1">
            <a:off x="6480212"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cxnSp>
        <p:nvCxnSpPr>
          <p:cNvPr id="15" name="Straight Arrow Connector 14">
            <a:extLst>
              <a:ext uri="{FF2B5EF4-FFF2-40B4-BE49-F238E27FC236}">
                <a16:creationId xmlns:a16="http://schemas.microsoft.com/office/drawing/2014/main" id="{D67D9B5F-3D8A-3002-B18D-C559A481B740}"/>
              </a:ext>
            </a:extLst>
          </p:cNvPr>
          <p:cNvCxnSpPr>
            <a:cxnSpLocks/>
          </p:cNvCxnSpPr>
          <p:nvPr/>
        </p:nvCxnSpPr>
        <p:spPr bwMode="auto">
          <a:xfrm flipH="1">
            <a:off x="4716016" y="2348979"/>
            <a:ext cx="1764196" cy="0"/>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4" name="TextBox 3">
            <a:extLst>
              <a:ext uri="{FF2B5EF4-FFF2-40B4-BE49-F238E27FC236}">
                <a16:creationId xmlns:a16="http://schemas.microsoft.com/office/drawing/2014/main" id="{2173351A-60C6-D5FE-88DB-B649B848D4AD}"/>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F66452B-720B-A987-A112-7CA198015A1E}"/>
              </a:ext>
            </a:extLst>
          </p:cNvPr>
          <p:cNvSpPr txBox="1"/>
          <p:nvPr/>
        </p:nvSpPr>
        <p:spPr>
          <a:xfrm>
            <a:off x="2748400" y="2369014"/>
            <a:ext cx="352982"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1 try</a:t>
            </a:r>
            <a:endParaRPr lang="en-US" sz="70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02F3BF1A-F739-CB6C-56F0-F98849C646B5}"/>
              </a:ext>
            </a:extLst>
          </p:cNvPr>
          <p:cNvSpPr txBox="1"/>
          <p:nvPr/>
        </p:nvSpPr>
        <p:spPr>
          <a:xfrm>
            <a:off x="3694862" y="2148840"/>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2 tries</a:t>
            </a:r>
            <a:endParaRPr lang="en-US" sz="7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61E8403-2961-5C33-0C29-641A624147C7}"/>
              </a:ext>
            </a:extLst>
          </p:cNvPr>
          <p:cNvSpPr txBox="1"/>
          <p:nvPr/>
        </p:nvSpPr>
        <p:spPr>
          <a:xfrm>
            <a:off x="4666970" y="1988939"/>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3 tries</a:t>
            </a:r>
            <a:endParaRPr lang="en-US" sz="700">
              <a:latin typeface="Times New Roman" panose="02020603050405020304" pitchFamily="18" charset="0"/>
              <a:cs typeface="Times New Roman" panose="02020603050405020304" pitchFamily="18" charset="0"/>
            </a:endParaRPr>
          </a:p>
        </p:txBody>
      </p:sp>
      <p:cxnSp>
        <p:nvCxnSpPr>
          <p:cNvPr id="14" name="Straight Arrow Connector 13">
            <a:extLst>
              <a:ext uri="{FF2B5EF4-FFF2-40B4-BE49-F238E27FC236}">
                <a16:creationId xmlns:a16="http://schemas.microsoft.com/office/drawing/2014/main" id="{61E4D172-E4AC-3927-F8A1-B4F7D6CD9589}"/>
              </a:ext>
            </a:extLst>
          </p:cNvPr>
          <p:cNvCxnSpPr>
            <a:cxnSpLocks/>
          </p:cNvCxnSpPr>
          <p:nvPr/>
        </p:nvCxnSpPr>
        <p:spPr bwMode="auto">
          <a:xfrm flipV="1">
            <a:off x="4716016" y="2240967"/>
            <a:ext cx="0" cy="25202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Tree>
    <p:extLst>
      <p:ext uri="{BB962C8B-B14F-4D97-AF65-F5344CB8AC3E}">
        <p14:creationId xmlns:p14="http://schemas.microsoft.com/office/powerpoint/2010/main" val="1828514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8F78E462-647A-8234-759A-CEAAA6B0D3DF}"/>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extended CCA and short IFS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12</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5E8BAE-F22F-9B30-1890-F2536E914F6C}"/>
              </a:ext>
            </a:extLst>
          </p:cNvPr>
          <p:cNvSpPr txBox="1"/>
          <p:nvPr/>
        </p:nvSpPr>
        <p:spPr>
          <a:xfrm>
            <a:off x="3021406" y="6057391"/>
            <a:ext cx="3664191"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There are 1.7% more Bluetooth transmissions than without LBT, due to non-transmitted Acks (caused by CCA busy at the peripheral)</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38D601F-D85B-A10A-50FB-505419947B24}"/>
              </a:ext>
            </a:extLst>
          </p:cNvPr>
          <p:cNvSpPr txBox="1"/>
          <p:nvPr/>
        </p:nvSpPr>
        <p:spPr>
          <a:xfrm>
            <a:off x="5836373"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DB35F6E4-6850-9A8D-C777-518D06B31FDC}"/>
              </a:ext>
            </a:extLst>
          </p:cNvPr>
          <p:cNvCxnSpPr>
            <a:cxnSpLocks/>
          </p:cNvCxnSpPr>
          <p:nvPr/>
        </p:nvCxnSpPr>
        <p:spPr bwMode="auto">
          <a:xfrm flipV="1">
            <a:off x="6480212"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6" name="TextBox 15">
            <a:extLst>
              <a:ext uri="{FF2B5EF4-FFF2-40B4-BE49-F238E27FC236}">
                <a16:creationId xmlns:a16="http://schemas.microsoft.com/office/drawing/2014/main" id="{2F37D0E5-29E1-F567-6D26-E0FF56BC9FD3}"/>
              </a:ext>
            </a:extLst>
          </p:cNvPr>
          <p:cNvSpPr txBox="1"/>
          <p:nvPr/>
        </p:nvSpPr>
        <p:spPr>
          <a:xfrm>
            <a:off x="4752020" y="2348979"/>
            <a:ext cx="1692188"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CDF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7" name="Straight Arrow Connector 16">
            <a:extLst>
              <a:ext uri="{FF2B5EF4-FFF2-40B4-BE49-F238E27FC236}">
                <a16:creationId xmlns:a16="http://schemas.microsoft.com/office/drawing/2014/main" id="{4F991B55-3A3B-EA6D-02E8-105D557F9174}"/>
              </a:ext>
            </a:extLst>
          </p:cNvPr>
          <p:cNvCxnSpPr>
            <a:cxnSpLocks/>
          </p:cNvCxnSpPr>
          <p:nvPr/>
        </p:nvCxnSpPr>
        <p:spPr bwMode="auto">
          <a:xfrm flipH="1">
            <a:off x="4716016" y="2348979"/>
            <a:ext cx="1764196" cy="0"/>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4" name="TextBox 3">
            <a:extLst>
              <a:ext uri="{FF2B5EF4-FFF2-40B4-BE49-F238E27FC236}">
                <a16:creationId xmlns:a16="http://schemas.microsoft.com/office/drawing/2014/main" id="{5B10A4C7-59BE-3463-727E-0373E184136B}"/>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EB74BC3-89C5-1DBE-9439-DEFAECBBD210}"/>
              </a:ext>
            </a:extLst>
          </p:cNvPr>
          <p:cNvSpPr txBox="1"/>
          <p:nvPr/>
        </p:nvSpPr>
        <p:spPr>
          <a:xfrm>
            <a:off x="2748400" y="2348979"/>
            <a:ext cx="352982"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1 try</a:t>
            </a:r>
            <a:endParaRPr lang="en-US" sz="7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A546DCF-0C83-E7AD-3AC2-EE456AB4B496}"/>
              </a:ext>
            </a:extLst>
          </p:cNvPr>
          <p:cNvSpPr txBox="1"/>
          <p:nvPr/>
        </p:nvSpPr>
        <p:spPr>
          <a:xfrm>
            <a:off x="3694862" y="2132955"/>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2 tries</a:t>
            </a:r>
            <a:endParaRPr lang="en-US" sz="7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150B8300-9B59-21EE-FE60-A3A2D8625590}"/>
              </a:ext>
            </a:extLst>
          </p:cNvPr>
          <p:cNvSpPr txBox="1"/>
          <p:nvPr/>
        </p:nvSpPr>
        <p:spPr>
          <a:xfrm>
            <a:off x="4666970" y="1988939"/>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3 tries</a:t>
            </a:r>
            <a:endParaRPr lang="en-US" sz="700">
              <a:latin typeface="Times New Roman" panose="02020603050405020304" pitchFamily="18"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13F69649-E2EB-F246-DD91-6393C2D66370}"/>
              </a:ext>
            </a:extLst>
          </p:cNvPr>
          <p:cNvCxnSpPr>
            <a:cxnSpLocks/>
          </p:cNvCxnSpPr>
          <p:nvPr/>
        </p:nvCxnSpPr>
        <p:spPr bwMode="auto">
          <a:xfrm flipV="1">
            <a:off x="4716016" y="2240967"/>
            <a:ext cx="0" cy="25202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Tree>
    <p:extLst>
      <p:ext uri="{BB962C8B-B14F-4D97-AF65-F5344CB8AC3E}">
        <p14:creationId xmlns:p14="http://schemas.microsoft.com/office/powerpoint/2010/main" val="262862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75A3008F-9218-8229-AE75-D5B8C2E6AE5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sliding audio</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13</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nb_r3701a1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AABF4B6-31F7-8FDF-A55E-5C56966DB832}"/>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38D601F-D85B-A10A-50FB-505419947B24}"/>
              </a:ext>
            </a:extLst>
          </p:cNvPr>
          <p:cNvSpPr txBox="1"/>
          <p:nvPr/>
        </p:nvSpPr>
        <p:spPr>
          <a:xfrm>
            <a:off x="5836373"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DB35F6E4-6850-9A8D-C777-518D06B31FDC}"/>
              </a:ext>
            </a:extLst>
          </p:cNvPr>
          <p:cNvCxnSpPr>
            <a:cxnSpLocks/>
          </p:cNvCxnSpPr>
          <p:nvPr/>
        </p:nvCxnSpPr>
        <p:spPr bwMode="auto">
          <a:xfrm flipV="1">
            <a:off x="6480212"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6" name="TextBox 15">
            <a:extLst>
              <a:ext uri="{FF2B5EF4-FFF2-40B4-BE49-F238E27FC236}">
                <a16:creationId xmlns:a16="http://schemas.microsoft.com/office/drawing/2014/main" id="{2F37D0E5-29E1-F567-6D26-E0FF56BC9FD3}"/>
              </a:ext>
            </a:extLst>
          </p:cNvPr>
          <p:cNvSpPr txBox="1"/>
          <p:nvPr/>
        </p:nvSpPr>
        <p:spPr>
          <a:xfrm>
            <a:off x="4680012" y="2348979"/>
            <a:ext cx="1692188"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CDF stays well below the glitch threshold</a:t>
            </a:r>
          </a:p>
        </p:txBody>
      </p:sp>
      <p:cxnSp>
        <p:nvCxnSpPr>
          <p:cNvPr id="17" name="Straight Arrow Connector 16">
            <a:extLst>
              <a:ext uri="{FF2B5EF4-FFF2-40B4-BE49-F238E27FC236}">
                <a16:creationId xmlns:a16="http://schemas.microsoft.com/office/drawing/2014/main" id="{4F991B55-3A3B-EA6D-02E8-105D557F9174}"/>
              </a:ext>
            </a:extLst>
          </p:cNvPr>
          <p:cNvCxnSpPr>
            <a:cxnSpLocks/>
          </p:cNvCxnSpPr>
          <p:nvPr/>
        </p:nvCxnSpPr>
        <p:spPr bwMode="auto">
          <a:xfrm flipH="1">
            <a:off x="4535996" y="2348979"/>
            <a:ext cx="1944216" cy="0"/>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cxnSp>
        <p:nvCxnSpPr>
          <p:cNvPr id="4" name="Straight Arrow Connector 3">
            <a:extLst>
              <a:ext uri="{FF2B5EF4-FFF2-40B4-BE49-F238E27FC236}">
                <a16:creationId xmlns:a16="http://schemas.microsoft.com/office/drawing/2014/main" id="{27F5921B-1832-8F82-64F5-AB3E26A6A8E2}"/>
              </a:ext>
            </a:extLst>
          </p:cNvPr>
          <p:cNvCxnSpPr>
            <a:cxnSpLocks/>
          </p:cNvCxnSpPr>
          <p:nvPr/>
        </p:nvCxnSpPr>
        <p:spPr bwMode="auto">
          <a:xfrm flipV="1">
            <a:off x="4716016" y="2240967"/>
            <a:ext cx="0" cy="756084"/>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4" name="TextBox 13">
            <a:extLst>
              <a:ext uri="{FF2B5EF4-FFF2-40B4-BE49-F238E27FC236}">
                <a16:creationId xmlns:a16="http://schemas.microsoft.com/office/drawing/2014/main" id="{44465B6D-AF5E-CED0-BC11-B8838663568C}"/>
              </a:ext>
            </a:extLst>
          </p:cNvPr>
          <p:cNvSpPr txBox="1"/>
          <p:nvPr/>
        </p:nvSpPr>
        <p:spPr>
          <a:xfrm>
            <a:off x="3867912" y="3045249"/>
            <a:ext cx="1692188"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maximum delay is about 12% shorter than when slotted transmissions are used</a:t>
            </a:r>
            <a:endParaRPr lang="en-US" sz="1000">
              <a:latin typeface="Times New Roman" panose="02020603050405020304" pitchFamily="18"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2642BDD0-4732-4610-F0E6-6CE2E2181DCA}"/>
              </a:ext>
            </a:extLst>
          </p:cNvPr>
          <p:cNvCxnSpPr>
            <a:cxnSpLocks/>
          </p:cNvCxnSpPr>
          <p:nvPr/>
        </p:nvCxnSpPr>
        <p:spPr bwMode="auto">
          <a:xfrm flipV="1">
            <a:off x="4535996" y="2240967"/>
            <a:ext cx="0" cy="756084"/>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Tree>
    <p:extLst>
      <p:ext uri="{BB962C8B-B14F-4D97-AF65-F5344CB8AC3E}">
        <p14:creationId xmlns:p14="http://schemas.microsoft.com/office/powerpoint/2010/main" val="3276991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no LBT latency with Wi-Fi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14</a:t>
            </a:fld>
            <a:endParaRPr lang="en-US" dirty="0"/>
          </a:p>
        </p:txBody>
      </p:sp>
      <p:sp>
        <p:nvSpPr>
          <p:cNvPr id="4" name="TextBox 3">
            <a:extLst>
              <a:ext uri="{FF2B5EF4-FFF2-40B4-BE49-F238E27FC236}">
                <a16:creationId xmlns:a16="http://schemas.microsoft.com/office/drawing/2014/main" id="{ABAFE3BA-AD55-D208-D7CD-F3040E561804}"/>
              </a:ext>
            </a:extLst>
          </p:cNvPr>
          <p:cNvSpPr txBox="1"/>
          <p:nvPr/>
        </p:nvSpPr>
        <p:spPr>
          <a:xfrm>
            <a:off x="7621938" y="6593385"/>
            <a:ext cx="784190"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nb_r3501f1</a:t>
            </a:r>
            <a:endParaRPr lang="en-US" sz="100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B09334C4-ACFC-5E45-B2FA-0A3609A4C921}"/>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6" name="TextBox 5">
            <a:extLst>
              <a:ext uri="{FF2B5EF4-FFF2-40B4-BE49-F238E27FC236}">
                <a16:creationId xmlns:a16="http://schemas.microsoft.com/office/drawing/2014/main" id="{87A3C915-8605-76BB-E562-92940B621FAC}"/>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71F3AE0-1101-AF81-89A8-5AD46FC70998}"/>
              </a:ext>
            </a:extLst>
          </p:cNvPr>
          <p:cNvSpPr txBox="1"/>
          <p:nvPr/>
        </p:nvSpPr>
        <p:spPr>
          <a:xfrm>
            <a:off x="5836373"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04196C7D-02F0-FCAA-4445-E9E2605744C7}"/>
              </a:ext>
            </a:extLst>
          </p:cNvPr>
          <p:cNvCxnSpPr>
            <a:cxnSpLocks/>
          </p:cNvCxnSpPr>
          <p:nvPr/>
        </p:nvCxnSpPr>
        <p:spPr bwMode="auto">
          <a:xfrm flipV="1">
            <a:off x="6480212"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Tree>
    <p:extLst>
      <p:ext uri="{BB962C8B-B14F-4D97-AF65-F5344CB8AC3E}">
        <p14:creationId xmlns:p14="http://schemas.microsoft.com/office/powerpoint/2010/main" val="1832076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Wi-Fi latency CDFs</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15</a:t>
            </a:fld>
            <a:endParaRPr lang="en-US" dirty="0"/>
          </a:p>
        </p:txBody>
      </p:sp>
    </p:spTree>
    <p:extLst>
      <p:ext uri="{BB962C8B-B14F-4D97-AF65-F5344CB8AC3E}">
        <p14:creationId xmlns:p14="http://schemas.microsoft.com/office/powerpoint/2010/main" val="789395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without Bluetooth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16</a:t>
            </a:fld>
            <a:endParaRPr lang="en-US" dirty="0"/>
          </a:p>
        </p:txBody>
      </p:sp>
      <p:sp>
        <p:nvSpPr>
          <p:cNvPr id="4" name="TextBox 3">
            <a:extLst>
              <a:ext uri="{FF2B5EF4-FFF2-40B4-BE49-F238E27FC236}">
                <a16:creationId xmlns:a16="http://schemas.microsoft.com/office/drawing/2014/main" id="{358DD55C-DD0C-6E76-9C62-610C065B89A6}"/>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nb_r3501c3</a:t>
            </a:r>
            <a:endParaRPr lang="en-US" sz="100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3D399B91-1E14-B651-616E-1E5E5D2CCB72}"/>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7" name="TextBox 6">
            <a:extLst>
              <a:ext uri="{FF2B5EF4-FFF2-40B4-BE49-F238E27FC236}">
                <a16:creationId xmlns:a16="http://schemas.microsoft.com/office/drawing/2014/main" id="{4E736877-E414-4982-CBE8-1A9B0815DFA5}"/>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78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E47FBF-21ED-2811-CD84-C56E888F6E93}"/>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LBT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17</a:t>
            </a:fld>
            <a:endParaRPr lang="en-US" dirty="0"/>
          </a:p>
        </p:txBody>
      </p:sp>
      <p:sp>
        <p:nvSpPr>
          <p:cNvPr id="6" name="TextBox 5">
            <a:extLst>
              <a:ext uri="{FF2B5EF4-FFF2-40B4-BE49-F238E27FC236}">
                <a16:creationId xmlns:a16="http://schemas.microsoft.com/office/drawing/2014/main" id="{615405BD-BC02-9D73-77FA-8828815737D1}"/>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nb_r3603d1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7B2ECB3-9A03-E8C3-FA60-0AC93B4B4E1E}"/>
              </a:ext>
            </a:extLst>
          </p:cNvPr>
          <p:cNvSpPr txBox="1"/>
          <p:nvPr/>
        </p:nvSpPr>
        <p:spPr>
          <a:xfrm>
            <a:off x="6804248" y="202494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CDF shows only a minor deviation, caused by Wi-Fi sometimes deferring until the Bluetooth transmission has finished, while Bluetooth uses LBT to avoid collisions with Wi-Fi transmissions</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9A840E3-3500-EF4A-FC5C-9D0566EA17F5}"/>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77ADE78-1186-24ED-1A05-7E500E1E5584}"/>
              </a:ext>
            </a:extLst>
          </p:cNvPr>
          <p:cNvSpPr txBox="1"/>
          <p:nvPr/>
        </p:nvSpPr>
        <p:spPr>
          <a:xfrm>
            <a:off x="4391980" y="2168959"/>
            <a:ext cx="1260140"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Minor deviation, caused by Wi-Fi deferring for Bluetooth</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9273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014FF78-4AF4-83A5-4024-35F186ABACD5}"/>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LBT with extended CCA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18</a:t>
            </a:fld>
            <a:endParaRPr lang="en-US" dirty="0"/>
          </a:p>
        </p:txBody>
      </p:sp>
      <p:sp>
        <p:nvSpPr>
          <p:cNvPr id="8" name="TextBox 7">
            <a:extLst>
              <a:ext uri="{FF2B5EF4-FFF2-40B4-BE49-F238E27FC236}">
                <a16:creationId xmlns:a16="http://schemas.microsoft.com/office/drawing/2014/main" id="{87B2ECB3-9A03-E8C3-FA60-0AC93B4B4E1E}"/>
              </a:ext>
            </a:extLst>
          </p:cNvPr>
          <p:cNvSpPr txBox="1"/>
          <p:nvPr/>
        </p:nvSpPr>
        <p:spPr>
          <a:xfrm>
            <a:off x="6804248" y="202494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CDF shows only a minor deviation, caused by Wi-Fi sometimes deferring until the Bluetooth transmission has finished, while Bluetooth uses LBT to avoid collisions with Wi-Fi transmissions</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EADDD11-E558-93AE-534D-91E52D5FC6AC}"/>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nb_r3603b1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694EE24-C2BB-F270-9AA1-0F44E50E2D03}"/>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4A9F987-8F95-C96F-205B-8CBDDADD8135}"/>
              </a:ext>
            </a:extLst>
          </p:cNvPr>
          <p:cNvSpPr txBox="1"/>
          <p:nvPr/>
        </p:nvSpPr>
        <p:spPr>
          <a:xfrm>
            <a:off x="4716016" y="2168959"/>
            <a:ext cx="1260140"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Minor deviation, caused by Wi-Fi deferring for Bluetooth</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913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285F609-DD58-4F7A-69A1-7B607496030C}"/>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LBT with extended CCA and short IFS</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19</a:t>
            </a:fld>
            <a:endParaRPr lang="en-US" dirty="0"/>
          </a:p>
        </p:txBody>
      </p:sp>
      <p:sp>
        <p:nvSpPr>
          <p:cNvPr id="8" name="TextBox 7">
            <a:extLst>
              <a:ext uri="{FF2B5EF4-FFF2-40B4-BE49-F238E27FC236}">
                <a16:creationId xmlns:a16="http://schemas.microsoft.com/office/drawing/2014/main" id="{87B2ECB3-9A03-E8C3-FA60-0AC93B4B4E1E}"/>
              </a:ext>
            </a:extLst>
          </p:cNvPr>
          <p:cNvSpPr txBox="1"/>
          <p:nvPr/>
        </p:nvSpPr>
        <p:spPr>
          <a:xfrm>
            <a:off x="6804248" y="202494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CDF shows only a minor deviation, caused by Wi-Fi sometimes deferring until the Bluetooth transmission has finished, while Bluetooth uses LBT to avoid collisions with Wi-Fi transmissions</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EADDD11-E558-93AE-534D-91E52D5FC6AC}"/>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34336BD-ABBA-7AB8-F4D2-42FD7AF750CF}"/>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1D9CB35-CBEB-DEDF-8A11-0C06B2DC39CD}"/>
              </a:ext>
            </a:extLst>
          </p:cNvPr>
          <p:cNvSpPr txBox="1"/>
          <p:nvPr/>
        </p:nvSpPr>
        <p:spPr>
          <a:xfrm>
            <a:off x="4644008" y="2168959"/>
            <a:ext cx="1260140"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Minor deviation, caused by Wi-Fi deferring for Bluetooth</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09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3D1E9-A235-C5DB-8026-46EDA82F1641}"/>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E960B8DE-4F89-50C0-9978-CB7AEE293430}"/>
              </a:ext>
            </a:extLst>
          </p:cNvPr>
          <p:cNvSpPr>
            <a:spLocks noGrp="1"/>
          </p:cNvSpPr>
          <p:nvPr>
            <p:ph idx="1"/>
          </p:nvPr>
        </p:nvSpPr>
        <p:spPr/>
        <p:txBody>
          <a:bodyPr/>
          <a:lstStyle/>
          <a:p>
            <a:r>
              <a:rPr lang="en-US"/>
              <a:t>These slides contain simulation results for Bluetooth isochronous audio in the presence of a Wi-Fi XR link</a:t>
            </a:r>
          </a:p>
          <a:p>
            <a:pPr lvl="1"/>
            <a:r>
              <a:rPr lang="en-US"/>
              <a:t>for low and high pathloss on the Bluetooth link</a:t>
            </a:r>
          </a:p>
        </p:txBody>
      </p:sp>
      <p:sp>
        <p:nvSpPr>
          <p:cNvPr id="4" name="Slide Number Placeholder 3">
            <a:extLst>
              <a:ext uri="{FF2B5EF4-FFF2-40B4-BE49-F238E27FC236}">
                <a16:creationId xmlns:a16="http://schemas.microsoft.com/office/drawing/2014/main" id="{5FFCB8DE-636D-279A-E71A-F728E636AF94}"/>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val="1682238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8744047-419F-6070-C717-564C9A4A25C7}"/>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LBT with sliding audio</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20</a:t>
            </a:fld>
            <a:endParaRPr lang="en-US" dirty="0"/>
          </a:p>
        </p:txBody>
      </p:sp>
      <p:sp>
        <p:nvSpPr>
          <p:cNvPr id="8" name="TextBox 7">
            <a:extLst>
              <a:ext uri="{FF2B5EF4-FFF2-40B4-BE49-F238E27FC236}">
                <a16:creationId xmlns:a16="http://schemas.microsoft.com/office/drawing/2014/main" id="{87B2ECB3-9A03-E8C3-FA60-0AC93B4B4E1E}"/>
              </a:ext>
            </a:extLst>
          </p:cNvPr>
          <p:cNvSpPr txBox="1"/>
          <p:nvPr/>
        </p:nvSpPr>
        <p:spPr>
          <a:xfrm>
            <a:off x="6804248" y="202494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CDF shows only a minor deviation, caused by Wi-Fi sometimes deferring until the Bluetooth transmission has finished, while Bluetooth uses LBT to avoid collisions with Wi-Fi transmissions</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EADDD11-E558-93AE-534D-91E52D5FC6AC}"/>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nb_r3701a1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34336BD-ABBA-7AB8-F4D2-42FD7AF750CF}"/>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900545F-0376-5F9C-225A-9FE1A08D7C8D}"/>
              </a:ext>
            </a:extLst>
          </p:cNvPr>
          <p:cNvSpPr txBox="1"/>
          <p:nvPr/>
        </p:nvSpPr>
        <p:spPr>
          <a:xfrm>
            <a:off x="4535996" y="2168959"/>
            <a:ext cx="1260140"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Minor deviation, caused by Wi-Fi deferring for Bluetooth</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8856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BF229F-23BC-C3B1-4CF8-E288E7FAEBEB}"/>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no LBT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21</a:t>
            </a:fld>
            <a:endParaRPr lang="en-US" dirty="0"/>
          </a:p>
        </p:txBody>
      </p:sp>
      <p:sp>
        <p:nvSpPr>
          <p:cNvPr id="4" name="TextBox 3">
            <a:extLst>
              <a:ext uri="{FF2B5EF4-FFF2-40B4-BE49-F238E27FC236}">
                <a16:creationId xmlns:a16="http://schemas.microsoft.com/office/drawing/2014/main" id="{A30AE74F-4BB1-C05C-338F-6EED5DD9A995}"/>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nb_r3501e1</a:t>
            </a:r>
            <a:endParaRPr lang="en-US" sz="10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852A39E-0E0A-6C41-D90B-834E36B28142}"/>
              </a:ext>
            </a:extLst>
          </p:cNvPr>
          <p:cNvSpPr txBox="1"/>
          <p:nvPr/>
        </p:nvSpPr>
        <p:spPr>
          <a:xfrm>
            <a:off x="6804248" y="2024943"/>
            <a:ext cx="2196244" cy="147732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tail is caused by preambles or Block Acks being hit by Bluetooth packets, and possibly also by an avalanche effect where retries are again hit by interference. When the MCS is reduced (not assumed in this simulation, which is fixed MCS), an avalanche effect is almost certain to further degrade the CDF.</a:t>
            </a:r>
          </a:p>
        </p:txBody>
      </p:sp>
      <p:sp>
        <p:nvSpPr>
          <p:cNvPr id="5" name="TextBox 4">
            <a:extLst>
              <a:ext uri="{FF2B5EF4-FFF2-40B4-BE49-F238E27FC236}">
                <a16:creationId xmlns:a16="http://schemas.microsoft.com/office/drawing/2014/main" id="{A4232D2C-ED08-B0D6-E35D-17F86AA0314C}"/>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9061F14-5166-52C5-8BFB-9858A11BC2A5}"/>
              </a:ext>
            </a:extLst>
          </p:cNvPr>
          <p:cNvSpPr txBox="1"/>
          <p:nvPr/>
        </p:nvSpPr>
        <p:spPr>
          <a:xfrm>
            <a:off x="4355976" y="3141067"/>
            <a:ext cx="1656184"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Significant degradation when Bluetooth uses no LBT, due to retries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3689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Bluetooth latency in time domain</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22</a:t>
            </a:fld>
            <a:endParaRPr lang="en-US" dirty="0"/>
          </a:p>
        </p:txBody>
      </p:sp>
    </p:spTree>
    <p:extLst>
      <p:ext uri="{BB962C8B-B14F-4D97-AF65-F5344CB8AC3E}">
        <p14:creationId xmlns:p14="http://schemas.microsoft.com/office/powerpoint/2010/main" val="3372910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ISO latency without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23</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21939" y="6593385"/>
            <a:ext cx="78418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nb_r3501f1</a:t>
            </a:r>
            <a:endParaRPr lang="en-US" sz="100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2A68F08-9E25-1605-33AA-FB4BB3F20B7B}"/>
              </a:ext>
            </a:extLst>
          </p:cNvPr>
          <p:cNvPicPr>
            <a:picLocks noChangeAspect="1"/>
          </p:cNvPicPr>
          <p:nvPr/>
        </p:nvPicPr>
        <p:blipFill>
          <a:blip r:embed="rId2"/>
          <a:stretch>
            <a:fillRect/>
          </a:stretch>
        </p:blipFill>
        <p:spPr>
          <a:xfrm>
            <a:off x="1905000" y="1716881"/>
            <a:ext cx="5334000" cy="4000500"/>
          </a:xfrm>
          <a:prstGeom prst="rect">
            <a:avLst/>
          </a:prstGeom>
        </p:spPr>
      </p:pic>
      <p:cxnSp>
        <p:nvCxnSpPr>
          <p:cNvPr id="13" name="Straight Arrow Connector 12">
            <a:extLst>
              <a:ext uri="{FF2B5EF4-FFF2-40B4-BE49-F238E27FC236}">
                <a16:creationId xmlns:a16="http://schemas.microsoft.com/office/drawing/2014/main" id="{F2D58250-D7D8-CBF6-8301-76109E61AACB}"/>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4" name="TextBox 13">
            <a:extLst>
              <a:ext uri="{FF2B5EF4-FFF2-40B4-BE49-F238E27FC236}">
                <a16:creationId xmlns:a16="http://schemas.microsoft.com/office/drawing/2014/main" id="{A8D14074-959E-72DD-BDF4-8E33AB11536D}"/>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B229F95-B126-34F8-8238-736EDA479809}"/>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2631EF9-F3FB-5FA4-3242-9C802B21333B}"/>
              </a:ext>
            </a:extLst>
          </p:cNvPr>
          <p:cNvSpPr txBox="1"/>
          <p:nvPr/>
        </p:nvSpPr>
        <p:spPr>
          <a:xfrm>
            <a:off x="3093876"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663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39F26E3-1B90-A9B8-B8F6-860AD33E1038}"/>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24</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nb_r3603d1</a:t>
            </a:r>
            <a:endParaRPr lang="en-US" sz="1000">
              <a:latin typeface="Times New Roman" panose="02020603050405020304" pitchFamily="18" charset="0"/>
              <a:cs typeface="Times New Roman" panose="02020603050405020304" pitchFamily="18" charset="0"/>
            </a:endParaRPr>
          </a:p>
        </p:txBody>
      </p:sp>
      <p:cxnSp>
        <p:nvCxnSpPr>
          <p:cNvPr id="5" name="Straight Arrow Connector 4">
            <a:extLst>
              <a:ext uri="{FF2B5EF4-FFF2-40B4-BE49-F238E27FC236}">
                <a16:creationId xmlns:a16="http://schemas.microsoft.com/office/drawing/2014/main" id="{80BBD5DD-EECF-3AF3-5C4A-D8DD4846C193}"/>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0" name="TextBox 9">
            <a:extLst>
              <a:ext uri="{FF2B5EF4-FFF2-40B4-BE49-F238E27FC236}">
                <a16:creationId xmlns:a16="http://schemas.microsoft.com/office/drawing/2014/main" id="{AA9F1D73-D405-08D6-860C-8EDC82A63176}"/>
              </a:ext>
            </a:extLst>
          </p:cNvPr>
          <p:cNvSpPr txBox="1"/>
          <p:nvPr/>
        </p:nvSpPr>
        <p:spPr>
          <a:xfrm>
            <a:off x="5076056" y="2565003"/>
            <a:ext cx="1404156"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latency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C3C4DE4E-BA58-A028-9230-C7A0F267DE82}"/>
              </a:ext>
            </a:extLst>
          </p:cNvPr>
          <p:cNvCxnSpPr>
            <a:cxnSpLocks/>
          </p:cNvCxnSpPr>
          <p:nvPr/>
        </p:nvCxnSpPr>
        <p:spPr bwMode="auto">
          <a:xfrm>
            <a:off x="6480212" y="2204963"/>
            <a:ext cx="0" cy="1368152"/>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15" name="TextBox 14">
            <a:extLst>
              <a:ext uri="{FF2B5EF4-FFF2-40B4-BE49-F238E27FC236}">
                <a16:creationId xmlns:a16="http://schemas.microsoft.com/office/drawing/2014/main" id="{02542A36-C2B9-3BDB-0F96-27C2CB6ECA9B}"/>
              </a:ext>
            </a:extLst>
          </p:cNvPr>
          <p:cNvSpPr txBox="1"/>
          <p:nvPr/>
        </p:nvSpPr>
        <p:spPr>
          <a:xfrm>
            <a:off x="6741718" y="4226994"/>
            <a:ext cx="1250662"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2nd try goes through</a:t>
            </a:r>
            <a:endParaRPr lang="en-US" sz="10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B3E3DF9-F22B-8EFB-1956-FD267B852B4C}"/>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9E4963A-F6EE-1FEE-ADA3-8732FF2113F1}"/>
              </a:ext>
            </a:extLst>
          </p:cNvPr>
          <p:cNvSpPr txBox="1"/>
          <p:nvPr/>
        </p:nvSpPr>
        <p:spPr>
          <a:xfrm>
            <a:off x="6752137" y="3465103"/>
            <a:ext cx="1229824"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3rd try goes through</a:t>
            </a:r>
            <a:endParaRPr lang="en-US" sz="1000">
              <a:latin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420BB9D8-262E-357E-1E26-433079D33B1F}"/>
              </a:ext>
            </a:extLst>
          </p:cNvPr>
          <p:cNvCxnSpPr>
            <a:cxnSpLocks/>
          </p:cNvCxnSpPr>
          <p:nvPr/>
        </p:nvCxnSpPr>
        <p:spPr bwMode="auto">
          <a:xfrm>
            <a:off x="5508104" y="5157291"/>
            <a:ext cx="252028" cy="684076"/>
          </a:xfrm>
          <a:prstGeom prst="straightConnector1">
            <a:avLst/>
          </a:prstGeom>
          <a:solidFill>
            <a:schemeClr val="accent1"/>
          </a:solidFill>
          <a:ln w="6350" cap="flat" cmpd="sng" algn="ctr">
            <a:solidFill>
              <a:schemeClr val="tx1"/>
            </a:solidFill>
            <a:prstDash val="solid"/>
            <a:round/>
            <a:headEnd type="arrow" w="sm" len="sm"/>
            <a:tailEnd type="none" w="sm" len="sm"/>
          </a:ln>
          <a:effectLst/>
        </p:spPr>
      </p:cxnSp>
      <p:sp>
        <p:nvSpPr>
          <p:cNvPr id="14" name="TextBox 13">
            <a:extLst>
              <a:ext uri="{FF2B5EF4-FFF2-40B4-BE49-F238E27FC236}">
                <a16:creationId xmlns:a16="http://schemas.microsoft.com/office/drawing/2014/main" id="{857EF817-F4C3-6311-C800-D11EE4EC455C}"/>
              </a:ext>
            </a:extLst>
          </p:cNvPr>
          <p:cNvSpPr txBox="1"/>
          <p:nvPr/>
        </p:nvSpPr>
        <p:spPr>
          <a:xfrm>
            <a:off x="5148064" y="5834604"/>
            <a:ext cx="2052228"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latency pattern is caused by aliasing between the ISO schedule and the Wi-Fi XR arrival schedule</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7819D6B-710F-79BB-9FA8-B22CC10A6C01}"/>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F21A7ED-499A-AC56-BE23-D624121F1EB9}"/>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979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09B5C507-BC1D-F316-4B64-EDB57E396E2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extended CCA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25</a:t>
            </a:fld>
            <a:endParaRPr lang="en-US" dirty="0"/>
          </a:p>
        </p:txBody>
      </p:sp>
      <p:cxnSp>
        <p:nvCxnSpPr>
          <p:cNvPr id="5" name="Straight Arrow Connector 4">
            <a:extLst>
              <a:ext uri="{FF2B5EF4-FFF2-40B4-BE49-F238E27FC236}">
                <a16:creationId xmlns:a16="http://schemas.microsoft.com/office/drawing/2014/main" id="{80BBD5DD-EECF-3AF3-5C4A-D8DD4846C193}"/>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0" name="TextBox 9">
            <a:extLst>
              <a:ext uri="{FF2B5EF4-FFF2-40B4-BE49-F238E27FC236}">
                <a16:creationId xmlns:a16="http://schemas.microsoft.com/office/drawing/2014/main" id="{AA9F1D73-D405-08D6-860C-8EDC82A63176}"/>
              </a:ext>
            </a:extLst>
          </p:cNvPr>
          <p:cNvSpPr txBox="1"/>
          <p:nvPr/>
        </p:nvSpPr>
        <p:spPr>
          <a:xfrm>
            <a:off x="5076056" y="2565003"/>
            <a:ext cx="1404156"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latency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C3C4DE4E-BA58-A028-9230-C7A0F267DE82}"/>
              </a:ext>
            </a:extLst>
          </p:cNvPr>
          <p:cNvCxnSpPr>
            <a:cxnSpLocks/>
          </p:cNvCxnSpPr>
          <p:nvPr/>
        </p:nvCxnSpPr>
        <p:spPr bwMode="auto">
          <a:xfrm>
            <a:off x="6480212" y="2204963"/>
            <a:ext cx="0" cy="1368152"/>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15" name="TextBox 14">
            <a:extLst>
              <a:ext uri="{FF2B5EF4-FFF2-40B4-BE49-F238E27FC236}">
                <a16:creationId xmlns:a16="http://schemas.microsoft.com/office/drawing/2014/main" id="{02542A36-C2B9-3BDB-0F96-27C2CB6ECA9B}"/>
              </a:ext>
            </a:extLst>
          </p:cNvPr>
          <p:cNvSpPr txBox="1"/>
          <p:nvPr/>
        </p:nvSpPr>
        <p:spPr>
          <a:xfrm>
            <a:off x="6741718" y="4226994"/>
            <a:ext cx="1250662"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2nd try goes through</a:t>
            </a:r>
            <a:endParaRPr lang="en-US" sz="10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B3E3DF9-F22B-8EFB-1956-FD267B852B4C}"/>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9E4963A-F6EE-1FEE-ADA3-8732FF2113F1}"/>
              </a:ext>
            </a:extLst>
          </p:cNvPr>
          <p:cNvSpPr txBox="1"/>
          <p:nvPr/>
        </p:nvSpPr>
        <p:spPr>
          <a:xfrm>
            <a:off x="6752137" y="3465103"/>
            <a:ext cx="1229824"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3rd try goes through</a:t>
            </a:r>
            <a:endParaRPr lang="en-US" sz="1000">
              <a:latin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420BB9D8-262E-357E-1E26-433079D33B1F}"/>
              </a:ext>
            </a:extLst>
          </p:cNvPr>
          <p:cNvCxnSpPr>
            <a:cxnSpLocks/>
          </p:cNvCxnSpPr>
          <p:nvPr/>
        </p:nvCxnSpPr>
        <p:spPr bwMode="auto">
          <a:xfrm>
            <a:off x="5508104" y="5157291"/>
            <a:ext cx="252028" cy="684076"/>
          </a:xfrm>
          <a:prstGeom prst="straightConnector1">
            <a:avLst/>
          </a:prstGeom>
          <a:solidFill>
            <a:schemeClr val="accent1"/>
          </a:solidFill>
          <a:ln w="6350" cap="flat" cmpd="sng" algn="ctr">
            <a:solidFill>
              <a:schemeClr val="tx1"/>
            </a:solidFill>
            <a:prstDash val="solid"/>
            <a:round/>
            <a:headEnd type="arrow" w="sm" len="sm"/>
            <a:tailEnd type="none" w="sm" len="sm"/>
          </a:ln>
          <a:effectLst/>
        </p:spPr>
      </p:cxnSp>
      <p:sp>
        <p:nvSpPr>
          <p:cNvPr id="14" name="TextBox 13">
            <a:extLst>
              <a:ext uri="{FF2B5EF4-FFF2-40B4-BE49-F238E27FC236}">
                <a16:creationId xmlns:a16="http://schemas.microsoft.com/office/drawing/2014/main" id="{857EF817-F4C3-6311-C800-D11EE4EC455C}"/>
              </a:ext>
            </a:extLst>
          </p:cNvPr>
          <p:cNvSpPr txBox="1"/>
          <p:nvPr/>
        </p:nvSpPr>
        <p:spPr>
          <a:xfrm>
            <a:off x="4968044" y="5834604"/>
            <a:ext cx="2052228"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latency pattern is caused by aliasing between the ISO schedule and the Wi-Fi XR arrival schedule</a:t>
            </a:r>
            <a:endParaRPr lang="en-US" sz="100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472646F-09C6-02C1-C79F-A2292E4AA01D}"/>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nb_r3603b1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385949D-6009-1E1A-FFF9-8361EE785FBA}"/>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A8B4A22-48A1-40B6-6CF5-E3A391213E33}"/>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7420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DB51F1E-2E7F-4055-8706-33321BC6785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extended CCA and short IFS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26</a:t>
            </a:fld>
            <a:endParaRPr lang="en-US" dirty="0"/>
          </a:p>
        </p:txBody>
      </p:sp>
      <p:cxnSp>
        <p:nvCxnSpPr>
          <p:cNvPr id="5" name="Straight Arrow Connector 4">
            <a:extLst>
              <a:ext uri="{FF2B5EF4-FFF2-40B4-BE49-F238E27FC236}">
                <a16:creationId xmlns:a16="http://schemas.microsoft.com/office/drawing/2014/main" id="{80BBD5DD-EECF-3AF3-5C4A-D8DD4846C193}"/>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0" name="TextBox 9">
            <a:extLst>
              <a:ext uri="{FF2B5EF4-FFF2-40B4-BE49-F238E27FC236}">
                <a16:creationId xmlns:a16="http://schemas.microsoft.com/office/drawing/2014/main" id="{AA9F1D73-D405-08D6-860C-8EDC82A63176}"/>
              </a:ext>
            </a:extLst>
          </p:cNvPr>
          <p:cNvSpPr txBox="1"/>
          <p:nvPr/>
        </p:nvSpPr>
        <p:spPr>
          <a:xfrm>
            <a:off x="5076056" y="2565003"/>
            <a:ext cx="1404156"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latency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C3C4DE4E-BA58-A028-9230-C7A0F267DE82}"/>
              </a:ext>
            </a:extLst>
          </p:cNvPr>
          <p:cNvCxnSpPr>
            <a:cxnSpLocks/>
          </p:cNvCxnSpPr>
          <p:nvPr/>
        </p:nvCxnSpPr>
        <p:spPr bwMode="auto">
          <a:xfrm>
            <a:off x="6480212" y="2204963"/>
            <a:ext cx="0" cy="1368152"/>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15" name="TextBox 14">
            <a:extLst>
              <a:ext uri="{FF2B5EF4-FFF2-40B4-BE49-F238E27FC236}">
                <a16:creationId xmlns:a16="http://schemas.microsoft.com/office/drawing/2014/main" id="{02542A36-C2B9-3BDB-0F96-27C2CB6ECA9B}"/>
              </a:ext>
            </a:extLst>
          </p:cNvPr>
          <p:cNvSpPr txBox="1"/>
          <p:nvPr/>
        </p:nvSpPr>
        <p:spPr>
          <a:xfrm>
            <a:off x="6741718" y="4226994"/>
            <a:ext cx="1250662"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2nd try goes through</a:t>
            </a:r>
            <a:endParaRPr lang="en-US" sz="10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B3E3DF9-F22B-8EFB-1956-FD267B852B4C}"/>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9E4963A-F6EE-1FEE-ADA3-8732FF2113F1}"/>
              </a:ext>
            </a:extLst>
          </p:cNvPr>
          <p:cNvSpPr txBox="1"/>
          <p:nvPr/>
        </p:nvSpPr>
        <p:spPr>
          <a:xfrm>
            <a:off x="6752137" y="3465103"/>
            <a:ext cx="1229824"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3rd try goes through</a:t>
            </a:r>
            <a:endParaRPr lang="en-US" sz="1000">
              <a:latin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420BB9D8-262E-357E-1E26-433079D33B1F}"/>
              </a:ext>
            </a:extLst>
          </p:cNvPr>
          <p:cNvCxnSpPr>
            <a:cxnSpLocks/>
          </p:cNvCxnSpPr>
          <p:nvPr/>
        </p:nvCxnSpPr>
        <p:spPr bwMode="auto">
          <a:xfrm>
            <a:off x="5508104" y="5157291"/>
            <a:ext cx="252028" cy="684076"/>
          </a:xfrm>
          <a:prstGeom prst="straightConnector1">
            <a:avLst/>
          </a:prstGeom>
          <a:solidFill>
            <a:schemeClr val="accent1"/>
          </a:solidFill>
          <a:ln w="6350" cap="flat" cmpd="sng" algn="ctr">
            <a:solidFill>
              <a:schemeClr val="tx1"/>
            </a:solidFill>
            <a:prstDash val="solid"/>
            <a:round/>
            <a:headEnd type="arrow" w="sm" len="sm"/>
            <a:tailEnd type="none" w="sm" len="sm"/>
          </a:ln>
          <a:effectLst/>
        </p:spPr>
      </p:cxnSp>
      <p:sp>
        <p:nvSpPr>
          <p:cNvPr id="17" name="TextBox 16">
            <a:extLst>
              <a:ext uri="{FF2B5EF4-FFF2-40B4-BE49-F238E27FC236}">
                <a16:creationId xmlns:a16="http://schemas.microsoft.com/office/drawing/2014/main" id="{4472646F-09C6-02C1-C79F-A2292E4AA01D}"/>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5CB63C1-3ED2-8B97-97E5-9EFA826B2C78}"/>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513E95-7408-21D6-6748-75B5990BDFF8}"/>
              </a:ext>
            </a:extLst>
          </p:cNvPr>
          <p:cNvSpPr txBox="1"/>
          <p:nvPr/>
        </p:nvSpPr>
        <p:spPr>
          <a:xfrm>
            <a:off x="4968044" y="5834604"/>
            <a:ext cx="2052228"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latency pattern is caused by aliasing between the ISO schedule and the Wi-Fi XR arrival schedule</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663B861-E796-4341-811D-DB01B98A8D84}"/>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3420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9674141F-2409-E04B-6480-1F44D8D32EBD}"/>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sliding audio</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27</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nb_r3701a1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AABF4B6-31F7-8FDF-A55E-5C56966DB832}"/>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cxnSp>
        <p:nvCxnSpPr>
          <p:cNvPr id="4" name="Straight Arrow Connector 3">
            <a:extLst>
              <a:ext uri="{FF2B5EF4-FFF2-40B4-BE49-F238E27FC236}">
                <a16:creationId xmlns:a16="http://schemas.microsoft.com/office/drawing/2014/main" id="{2C3914E0-79DE-7595-478B-1FDC52F0D6C4}"/>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9" name="TextBox 8">
            <a:extLst>
              <a:ext uri="{FF2B5EF4-FFF2-40B4-BE49-F238E27FC236}">
                <a16:creationId xmlns:a16="http://schemas.microsoft.com/office/drawing/2014/main" id="{891FD777-DFFB-8ED0-6582-1BC83AA989BA}"/>
              </a:ext>
            </a:extLst>
          </p:cNvPr>
          <p:cNvSpPr txBox="1"/>
          <p:nvPr/>
        </p:nvSpPr>
        <p:spPr>
          <a:xfrm>
            <a:off x="5076056" y="2709019"/>
            <a:ext cx="1404156"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latency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734F3262-5A94-5810-E21C-E8FA12305752}"/>
              </a:ext>
            </a:extLst>
          </p:cNvPr>
          <p:cNvCxnSpPr>
            <a:cxnSpLocks/>
          </p:cNvCxnSpPr>
          <p:nvPr/>
        </p:nvCxnSpPr>
        <p:spPr bwMode="auto">
          <a:xfrm>
            <a:off x="6480212" y="2204963"/>
            <a:ext cx="0" cy="1584176"/>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cxnSp>
        <p:nvCxnSpPr>
          <p:cNvPr id="19" name="Straight Arrow Connector 18">
            <a:extLst>
              <a:ext uri="{FF2B5EF4-FFF2-40B4-BE49-F238E27FC236}">
                <a16:creationId xmlns:a16="http://schemas.microsoft.com/office/drawing/2014/main" id="{A1CBDD24-0B2B-B22C-02E0-8CA511BBE3A4}"/>
              </a:ext>
            </a:extLst>
          </p:cNvPr>
          <p:cNvCxnSpPr>
            <a:cxnSpLocks/>
          </p:cNvCxnSpPr>
          <p:nvPr/>
        </p:nvCxnSpPr>
        <p:spPr bwMode="auto">
          <a:xfrm>
            <a:off x="5508104" y="5157291"/>
            <a:ext cx="252028" cy="684076"/>
          </a:xfrm>
          <a:prstGeom prst="straightConnector1">
            <a:avLst/>
          </a:prstGeom>
          <a:solidFill>
            <a:schemeClr val="accent1"/>
          </a:solidFill>
          <a:ln w="6350" cap="flat" cmpd="sng" algn="ctr">
            <a:solidFill>
              <a:schemeClr val="tx1"/>
            </a:solidFill>
            <a:prstDash val="solid"/>
            <a:round/>
            <a:headEnd type="arrow" w="sm" len="sm"/>
            <a:tailEnd type="none" w="sm" len="sm"/>
          </a:ln>
          <a:effectLst/>
        </p:spPr>
      </p:cxnSp>
      <p:sp>
        <p:nvSpPr>
          <p:cNvPr id="28" name="TextBox 27">
            <a:extLst>
              <a:ext uri="{FF2B5EF4-FFF2-40B4-BE49-F238E27FC236}">
                <a16:creationId xmlns:a16="http://schemas.microsoft.com/office/drawing/2014/main" id="{E2762DE5-11B3-5CC0-3A2D-F418936129EB}"/>
              </a:ext>
            </a:extLst>
          </p:cNvPr>
          <p:cNvSpPr txBox="1"/>
          <p:nvPr/>
        </p:nvSpPr>
        <p:spPr>
          <a:xfrm>
            <a:off x="4968044" y="5834604"/>
            <a:ext cx="2052228"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latency pattern is caused by aliasing between the ISO schedule and the Wi-Fi XR arrival schedule</a:t>
            </a:r>
            <a:endParaRPr lang="en-US" sz="1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8147D2B-8538-FCD5-9DD1-E669FD7F5130}"/>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164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no LBT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28</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21939" y="6593385"/>
            <a:ext cx="78418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nb_r3501f1</a:t>
            </a:r>
            <a:endParaRPr lang="en-US" sz="100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F2A68F08-9E25-1605-33AA-FB4BB3F20B7B}"/>
              </a:ext>
            </a:extLst>
          </p:cNvPr>
          <p:cNvPicPr>
            <a:picLocks noChangeAspect="1"/>
          </p:cNvPicPr>
          <p:nvPr/>
        </p:nvPicPr>
        <p:blipFill>
          <a:blip r:embed="rId2"/>
          <a:stretch>
            <a:fillRect/>
          </a:stretch>
        </p:blipFill>
        <p:spPr>
          <a:xfrm>
            <a:off x="1905000" y="1716881"/>
            <a:ext cx="5334000" cy="4000500"/>
          </a:xfrm>
          <a:prstGeom prst="rect">
            <a:avLst/>
          </a:prstGeom>
        </p:spPr>
      </p:pic>
      <p:cxnSp>
        <p:nvCxnSpPr>
          <p:cNvPr id="7" name="Straight Arrow Connector 6">
            <a:extLst>
              <a:ext uri="{FF2B5EF4-FFF2-40B4-BE49-F238E27FC236}">
                <a16:creationId xmlns:a16="http://schemas.microsoft.com/office/drawing/2014/main" id="{6CF2D327-9434-4341-E776-196F6CC25D58}"/>
              </a:ext>
            </a:extLst>
          </p:cNvPr>
          <p:cNvCxnSpPr>
            <a:cxnSpLocks/>
          </p:cNvCxnSpPr>
          <p:nvPr/>
        </p:nvCxnSpPr>
        <p:spPr bwMode="auto">
          <a:xfrm>
            <a:off x="6264188" y="2204963"/>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1" name="TextBox 10">
            <a:extLst>
              <a:ext uri="{FF2B5EF4-FFF2-40B4-BE49-F238E27FC236}">
                <a16:creationId xmlns:a16="http://schemas.microsoft.com/office/drawing/2014/main" id="{88E395E4-370E-A866-FA70-1449536F009D}"/>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488DA15-F53B-B323-DFE0-914D67B21478}"/>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0855335-0293-6654-4AB3-2CC4868F6537}"/>
              </a:ext>
            </a:extLst>
          </p:cNvPr>
          <p:cNvSpPr txBox="1"/>
          <p:nvPr/>
        </p:nvSpPr>
        <p:spPr>
          <a:xfrm>
            <a:off x="6768149" y="2004908"/>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5089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Wi-Fi throughput in time domain</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29</a:t>
            </a:fld>
            <a:endParaRPr lang="en-US" dirty="0"/>
          </a:p>
        </p:txBody>
      </p:sp>
    </p:spTree>
    <p:extLst>
      <p:ext uri="{BB962C8B-B14F-4D97-AF65-F5344CB8AC3E}">
        <p14:creationId xmlns:p14="http://schemas.microsoft.com/office/powerpoint/2010/main" val="395469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965C982-BA9A-6051-D46B-07581C29B27F}"/>
              </a:ext>
            </a:extLst>
          </p:cNvPr>
          <p:cNvSpPr>
            <a:spLocks noGrp="1"/>
          </p:cNvSpPr>
          <p:nvPr>
            <p:ph type="title"/>
          </p:nvPr>
        </p:nvSpPr>
        <p:spPr/>
        <p:txBody>
          <a:bodyPr/>
          <a:lstStyle/>
          <a:p>
            <a:r>
              <a:rPr lang="en-US"/>
              <a:t>BT isochronous audio</a:t>
            </a:r>
          </a:p>
        </p:txBody>
      </p:sp>
      <p:sp>
        <p:nvSpPr>
          <p:cNvPr id="4" name="Slide Number Placeholder 3">
            <a:extLst>
              <a:ext uri="{FF2B5EF4-FFF2-40B4-BE49-F238E27FC236}">
                <a16:creationId xmlns:a16="http://schemas.microsoft.com/office/drawing/2014/main" id="{728B76CA-12E7-69E2-47E3-76AF6298474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a:t>
            </a:fld>
            <a:endParaRPr lang="en-US" dirty="0"/>
          </a:p>
        </p:txBody>
      </p:sp>
      <p:pic>
        <p:nvPicPr>
          <p:cNvPr id="6" name="Picture 5" descr="Image preview">
            <a:extLst>
              <a:ext uri="{FF2B5EF4-FFF2-40B4-BE49-F238E27FC236}">
                <a16:creationId xmlns:a16="http://schemas.microsoft.com/office/drawing/2014/main" id="{9EB01CE0-C0B4-C15D-24A9-26ED1CF0F1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360454"/>
            <a:ext cx="5943600" cy="2713355"/>
          </a:xfrm>
          <a:prstGeom prst="rect">
            <a:avLst/>
          </a:prstGeom>
          <a:noFill/>
          <a:ln>
            <a:noFill/>
          </a:ln>
        </p:spPr>
      </p:pic>
      <p:sp>
        <p:nvSpPr>
          <p:cNvPr id="12" name="TextBox 11">
            <a:extLst>
              <a:ext uri="{FF2B5EF4-FFF2-40B4-BE49-F238E27FC236}">
                <a16:creationId xmlns:a16="http://schemas.microsoft.com/office/drawing/2014/main" id="{DFB1D8E8-63FE-BB65-9F0B-888C25691961}"/>
              </a:ext>
            </a:extLst>
          </p:cNvPr>
          <p:cNvSpPr txBox="1"/>
          <p:nvPr/>
        </p:nvSpPr>
        <p:spPr>
          <a:xfrm>
            <a:off x="2231740" y="2390790"/>
            <a:ext cx="356188" cy="246221"/>
          </a:xfrm>
          <a:prstGeom prst="rect">
            <a:avLst/>
          </a:prstGeom>
          <a:noFill/>
        </p:spPr>
        <p:txBody>
          <a:bodyPr wrap="none" rtlCol="0">
            <a:spAutoFit/>
          </a:bodyPr>
          <a:lstStyle/>
          <a:p>
            <a:pPr algn="ctr"/>
            <a:r>
              <a:rPr lang="en-US" sz="1000">
                <a:latin typeface="+mn-lt"/>
              </a:rPr>
              <a:t>left</a:t>
            </a:r>
          </a:p>
        </p:txBody>
      </p:sp>
      <p:sp>
        <p:nvSpPr>
          <p:cNvPr id="13" name="TextBox 12">
            <a:extLst>
              <a:ext uri="{FF2B5EF4-FFF2-40B4-BE49-F238E27FC236}">
                <a16:creationId xmlns:a16="http://schemas.microsoft.com/office/drawing/2014/main" id="{EE63EB9B-9EC1-B02C-4AAE-DFF2592BAF02}"/>
              </a:ext>
            </a:extLst>
          </p:cNvPr>
          <p:cNvSpPr txBox="1"/>
          <p:nvPr/>
        </p:nvSpPr>
        <p:spPr>
          <a:xfrm>
            <a:off x="2877863" y="2384983"/>
            <a:ext cx="426720" cy="246221"/>
          </a:xfrm>
          <a:prstGeom prst="rect">
            <a:avLst/>
          </a:prstGeom>
          <a:noFill/>
        </p:spPr>
        <p:txBody>
          <a:bodyPr wrap="none" rtlCol="0">
            <a:spAutoFit/>
          </a:bodyPr>
          <a:lstStyle/>
          <a:p>
            <a:pPr algn="ctr"/>
            <a:r>
              <a:rPr lang="en-US" sz="1000">
                <a:latin typeface="+mn-lt"/>
              </a:rPr>
              <a:t>right</a:t>
            </a:r>
          </a:p>
        </p:txBody>
      </p:sp>
      <p:sp>
        <p:nvSpPr>
          <p:cNvPr id="2" name="TextBox 1">
            <a:extLst>
              <a:ext uri="{FF2B5EF4-FFF2-40B4-BE49-F238E27FC236}">
                <a16:creationId xmlns:a16="http://schemas.microsoft.com/office/drawing/2014/main" id="{7CB419E3-E9BA-C834-EC78-0B1B95E4786D}"/>
              </a:ext>
            </a:extLst>
          </p:cNvPr>
          <p:cNvSpPr txBox="1"/>
          <p:nvPr/>
        </p:nvSpPr>
        <p:spPr>
          <a:xfrm>
            <a:off x="2536131" y="2061818"/>
            <a:ext cx="538930" cy="246221"/>
          </a:xfrm>
          <a:prstGeom prst="rect">
            <a:avLst/>
          </a:prstGeom>
          <a:noFill/>
        </p:spPr>
        <p:txBody>
          <a:bodyPr wrap="none" rtlCol="0">
            <a:spAutoFit/>
          </a:bodyPr>
          <a:lstStyle/>
          <a:p>
            <a:pPr algn="ctr"/>
            <a:r>
              <a:rPr lang="en-US" sz="1000" b="1">
                <a:latin typeface="+mn-lt"/>
              </a:rPr>
              <a:t>1st try</a:t>
            </a:r>
          </a:p>
        </p:txBody>
      </p:sp>
      <p:sp>
        <p:nvSpPr>
          <p:cNvPr id="3" name="TextBox 2">
            <a:extLst>
              <a:ext uri="{FF2B5EF4-FFF2-40B4-BE49-F238E27FC236}">
                <a16:creationId xmlns:a16="http://schemas.microsoft.com/office/drawing/2014/main" id="{9AD409C9-13E2-99B8-F96E-9C3FFB09DB55}"/>
              </a:ext>
            </a:extLst>
          </p:cNvPr>
          <p:cNvSpPr txBox="1"/>
          <p:nvPr/>
        </p:nvSpPr>
        <p:spPr>
          <a:xfrm>
            <a:off x="3569575" y="1984873"/>
            <a:ext cx="718466" cy="400110"/>
          </a:xfrm>
          <a:prstGeom prst="rect">
            <a:avLst/>
          </a:prstGeom>
          <a:noFill/>
        </p:spPr>
        <p:txBody>
          <a:bodyPr wrap="none" rtlCol="0">
            <a:spAutoFit/>
          </a:bodyPr>
          <a:lstStyle/>
          <a:p>
            <a:pPr algn="ctr"/>
            <a:r>
              <a:rPr lang="en-US" sz="1000" b="1">
                <a:latin typeface="+mn-lt"/>
              </a:rPr>
              <a:t>2nd try</a:t>
            </a:r>
          </a:p>
          <a:p>
            <a:pPr algn="ctr"/>
            <a:r>
              <a:rPr lang="en-US" sz="1000" b="1">
                <a:latin typeface="+mn-lt"/>
              </a:rPr>
              <a:t>(optional)</a:t>
            </a:r>
          </a:p>
        </p:txBody>
      </p:sp>
      <p:sp>
        <p:nvSpPr>
          <p:cNvPr id="7" name="TextBox 6">
            <a:extLst>
              <a:ext uri="{FF2B5EF4-FFF2-40B4-BE49-F238E27FC236}">
                <a16:creationId xmlns:a16="http://schemas.microsoft.com/office/drawing/2014/main" id="{0BAF6DC5-2CCA-8F0F-84DB-18326A36D543}"/>
              </a:ext>
            </a:extLst>
          </p:cNvPr>
          <p:cNvSpPr txBox="1"/>
          <p:nvPr/>
        </p:nvSpPr>
        <p:spPr>
          <a:xfrm>
            <a:off x="4696117" y="1984873"/>
            <a:ext cx="718466" cy="400110"/>
          </a:xfrm>
          <a:prstGeom prst="rect">
            <a:avLst/>
          </a:prstGeom>
          <a:noFill/>
        </p:spPr>
        <p:txBody>
          <a:bodyPr wrap="none" rtlCol="0">
            <a:spAutoFit/>
          </a:bodyPr>
          <a:lstStyle/>
          <a:p>
            <a:pPr algn="ctr"/>
            <a:r>
              <a:rPr lang="en-US" sz="1000" b="1">
                <a:latin typeface="+mn-lt"/>
              </a:rPr>
              <a:t>3rd try</a:t>
            </a:r>
          </a:p>
          <a:p>
            <a:pPr algn="ctr"/>
            <a:r>
              <a:rPr lang="en-US" sz="1000" b="1">
                <a:latin typeface="+mn-lt"/>
              </a:rPr>
              <a:t>(optional)</a:t>
            </a:r>
          </a:p>
        </p:txBody>
      </p:sp>
      <p:sp>
        <p:nvSpPr>
          <p:cNvPr id="8" name="TextBox 7">
            <a:extLst>
              <a:ext uri="{FF2B5EF4-FFF2-40B4-BE49-F238E27FC236}">
                <a16:creationId xmlns:a16="http://schemas.microsoft.com/office/drawing/2014/main" id="{A626727B-767D-6A73-B5D5-4818707CFFB8}"/>
              </a:ext>
            </a:extLst>
          </p:cNvPr>
          <p:cNvSpPr txBox="1"/>
          <p:nvPr/>
        </p:nvSpPr>
        <p:spPr>
          <a:xfrm>
            <a:off x="5705630" y="1984873"/>
            <a:ext cx="718466" cy="400110"/>
          </a:xfrm>
          <a:prstGeom prst="rect">
            <a:avLst/>
          </a:prstGeom>
          <a:noFill/>
        </p:spPr>
        <p:txBody>
          <a:bodyPr wrap="none" rtlCol="0">
            <a:spAutoFit/>
          </a:bodyPr>
          <a:lstStyle/>
          <a:p>
            <a:pPr algn="ctr"/>
            <a:r>
              <a:rPr lang="en-US" sz="1000" b="1">
                <a:latin typeface="+mn-lt"/>
              </a:rPr>
              <a:t>4th try</a:t>
            </a:r>
          </a:p>
          <a:p>
            <a:pPr algn="ctr"/>
            <a:r>
              <a:rPr lang="en-US" sz="1000" b="1">
                <a:latin typeface="+mn-lt"/>
              </a:rPr>
              <a:t>(optional)</a:t>
            </a:r>
          </a:p>
        </p:txBody>
      </p:sp>
    </p:spTree>
    <p:extLst>
      <p:ext uri="{BB962C8B-B14F-4D97-AF65-F5344CB8AC3E}">
        <p14:creationId xmlns:p14="http://schemas.microsoft.com/office/powerpoint/2010/main" val="2262505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without Bluetooth</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30</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nb_r3501c3</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FC2D58B6-B67E-6E45-58EE-0AF66ED40C1D}"/>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16" name="TextBox 15">
            <a:extLst>
              <a:ext uri="{FF2B5EF4-FFF2-40B4-BE49-F238E27FC236}">
                <a16:creationId xmlns:a16="http://schemas.microsoft.com/office/drawing/2014/main" id="{B817B521-CB19-4E35-C156-169990ED75CC}"/>
              </a:ext>
            </a:extLst>
          </p:cNvPr>
          <p:cNvSpPr txBox="1"/>
          <p:nvPr/>
        </p:nvSpPr>
        <p:spPr>
          <a:xfrm>
            <a:off x="6732240" y="3425033"/>
            <a:ext cx="1764291"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285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CBF046-6017-D1DD-AF1B-7404D5398A43}"/>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LBT</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31</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nb_r3603d1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D0FFE6F-BD87-B6F7-8BC8-DA24B9B60ACE}"/>
              </a:ext>
            </a:extLst>
          </p:cNvPr>
          <p:cNvSpPr txBox="1"/>
          <p:nvPr/>
        </p:nvSpPr>
        <p:spPr>
          <a:xfrm>
            <a:off x="6732240" y="3425033"/>
            <a:ext cx="1764291" cy="1323439"/>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p>
          <a:p>
            <a:pPr algn="ctr"/>
            <a:endParaRPr lang="pt-BR" sz="1000">
              <a:latin typeface="Times New Roman" panose="02020603050405020304" pitchFamily="18" charset="0"/>
              <a:cs typeface="Times New Roman" panose="02020603050405020304" pitchFamily="18" charset="0"/>
            </a:endParaRPr>
          </a:p>
          <a:p>
            <a:pPr algn="ctr"/>
            <a:r>
              <a:rPr lang="pt-BR" sz="1000">
                <a:latin typeface="Times New Roman" panose="02020603050405020304" pitchFamily="18" charset="0"/>
                <a:cs typeface="Times New Roman" panose="02020603050405020304" pitchFamily="18" charset="0"/>
              </a:rPr>
              <a:t>The delays due to CCA busy are small and do not have any impact on the throughput curve</a:t>
            </a:r>
            <a:endParaRPr lang="en-US" sz="1000">
              <a:latin typeface="Times New Roman" panose="02020603050405020304" pitchFamily="18" charset="0"/>
              <a:cs typeface="Times New Roman" panose="02020603050405020304" pitchFamily="18" charset="0"/>
            </a:endParaRPr>
          </a:p>
          <a:p>
            <a:pPr algn="ct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502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1707DCA-97C7-02F5-027A-53746C0841CF}"/>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LBT with extended CCA</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32</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1519" y="6593385"/>
            <a:ext cx="805029"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nb_r3603b1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9D522D0-9757-C1F8-2F59-A895D9BCE0B6}"/>
              </a:ext>
            </a:extLst>
          </p:cNvPr>
          <p:cNvSpPr txBox="1"/>
          <p:nvPr/>
        </p:nvSpPr>
        <p:spPr>
          <a:xfrm>
            <a:off x="6732240" y="3425033"/>
            <a:ext cx="1764291" cy="1323439"/>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p>
          <a:p>
            <a:pPr algn="ctr"/>
            <a:endParaRPr lang="pt-BR" sz="1000">
              <a:latin typeface="Times New Roman" panose="02020603050405020304" pitchFamily="18" charset="0"/>
              <a:cs typeface="Times New Roman" panose="02020603050405020304" pitchFamily="18" charset="0"/>
            </a:endParaRPr>
          </a:p>
          <a:p>
            <a:pPr algn="ctr"/>
            <a:r>
              <a:rPr lang="pt-BR" sz="1000">
                <a:latin typeface="Times New Roman" panose="02020603050405020304" pitchFamily="18" charset="0"/>
                <a:cs typeface="Times New Roman" panose="02020603050405020304" pitchFamily="18" charset="0"/>
              </a:rPr>
              <a:t>The delays due to CCA busy are small and do not have any impact on the throughput curve</a:t>
            </a:r>
            <a:endParaRPr lang="en-US" sz="1000">
              <a:latin typeface="Times New Roman" panose="02020603050405020304" pitchFamily="18" charset="0"/>
              <a:cs typeface="Times New Roman" panose="02020603050405020304" pitchFamily="18" charset="0"/>
            </a:endParaRPr>
          </a:p>
          <a:p>
            <a:pPr algn="ct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575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08180CF-D2BC-A110-99CC-C3441F0D80F1}"/>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LBT with extended CCA and short IFS</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33</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65A168D-8BC5-042E-5F1E-C8E9AA0D70B6}"/>
              </a:ext>
            </a:extLst>
          </p:cNvPr>
          <p:cNvSpPr txBox="1"/>
          <p:nvPr/>
        </p:nvSpPr>
        <p:spPr>
          <a:xfrm>
            <a:off x="6732240" y="3425033"/>
            <a:ext cx="1764291" cy="1323439"/>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p>
          <a:p>
            <a:pPr algn="ctr"/>
            <a:endParaRPr lang="pt-BR" sz="1000">
              <a:latin typeface="Times New Roman" panose="02020603050405020304" pitchFamily="18" charset="0"/>
              <a:cs typeface="Times New Roman" panose="02020603050405020304" pitchFamily="18" charset="0"/>
            </a:endParaRPr>
          </a:p>
          <a:p>
            <a:pPr algn="ctr"/>
            <a:r>
              <a:rPr lang="pt-BR" sz="1000">
                <a:latin typeface="Times New Roman" panose="02020603050405020304" pitchFamily="18" charset="0"/>
                <a:cs typeface="Times New Roman" panose="02020603050405020304" pitchFamily="18" charset="0"/>
              </a:rPr>
              <a:t>The delays due to CCA busy are small and do not have any impact on the throughput curve</a:t>
            </a:r>
            <a:endParaRPr lang="en-US" sz="1000">
              <a:latin typeface="Times New Roman" panose="02020603050405020304" pitchFamily="18" charset="0"/>
              <a:cs typeface="Times New Roman" panose="02020603050405020304" pitchFamily="18" charset="0"/>
            </a:endParaRPr>
          </a:p>
          <a:p>
            <a:pPr algn="ct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958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A490B68-0AF9-B3D7-6BBF-A6B3ED739A2A}"/>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LBT with sliding audio</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34</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321B481-882A-4CA9-764C-E61B9CADB7A0}"/>
              </a:ext>
            </a:extLst>
          </p:cNvPr>
          <p:cNvSpPr txBox="1"/>
          <p:nvPr/>
        </p:nvSpPr>
        <p:spPr>
          <a:xfrm>
            <a:off x="6732240" y="3425033"/>
            <a:ext cx="1764291" cy="1323439"/>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p>
          <a:p>
            <a:pPr algn="ctr"/>
            <a:endParaRPr lang="pt-BR" sz="1000">
              <a:latin typeface="Times New Roman" panose="02020603050405020304" pitchFamily="18" charset="0"/>
              <a:cs typeface="Times New Roman" panose="02020603050405020304" pitchFamily="18" charset="0"/>
            </a:endParaRPr>
          </a:p>
          <a:p>
            <a:pPr algn="ctr"/>
            <a:r>
              <a:rPr lang="pt-BR" sz="1000">
                <a:latin typeface="Times New Roman" panose="02020603050405020304" pitchFamily="18" charset="0"/>
                <a:cs typeface="Times New Roman" panose="02020603050405020304" pitchFamily="18" charset="0"/>
              </a:rPr>
              <a:t>The delays due to CCA busy are small and do not have any impact on the throughput curve</a:t>
            </a:r>
            <a:endParaRPr lang="en-US" sz="1000">
              <a:latin typeface="Times New Roman" panose="02020603050405020304" pitchFamily="18" charset="0"/>
              <a:cs typeface="Times New Roman" panose="02020603050405020304" pitchFamily="18" charset="0"/>
            </a:endParaRPr>
          </a:p>
          <a:p>
            <a:pPr algn="ct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416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no LBT</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35</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nb_r3501e1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pic>
        <p:nvPicPr>
          <p:cNvPr id="16" name="Picture 15">
            <a:extLst>
              <a:ext uri="{FF2B5EF4-FFF2-40B4-BE49-F238E27FC236}">
                <a16:creationId xmlns:a16="http://schemas.microsoft.com/office/drawing/2014/main" id="{7B556824-1385-A126-FBF8-AA0B40E4FCF9}"/>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17" name="TextBox 16">
            <a:extLst>
              <a:ext uri="{FF2B5EF4-FFF2-40B4-BE49-F238E27FC236}">
                <a16:creationId xmlns:a16="http://schemas.microsoft.com/office/drawing/2014/main" id="{6AB1FBC2-3079-4A6E-ADAF-501E90869F3A}"/>
              </a:ext>
            </a:extLst>
          </p:cNvPr>
          <p:cNvSpPr txBox="1"/>
          <p:nvPr/>
        </p:nvSpPr>
        <p:spPr>
          <a:xfrm>
            <a:off x="6732240" y="3105063"/>
            <a:ext cx="1764291"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average throughput of 75 Mbps is maintained, but with high 'catch up' peaks and increased overhead for retries</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72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9D2877-B257-5146-9234-46200350DCE4}"/>
              </a:ext>
            </a:extLst>
          </p:cNvPr>
          <p:cNvSpPr>
            <a:spLocks noGrp="1"/>
          </p:cNvSpPr>
          <p:nvPr>
            <p:ph type="ctrTitle"/>
          </p:nvPr>
        </p:nvSpPr>
        <p:spPr/>
        <p:txBody>
          <a:bodyPr/>
          <a:lstStyle/>
          <a:p>
            <a:r>
              <a:rPr lang="en-US"/>
              <a:t>Higher pathloss on Bluetooth link</a:t>
            </a:r>
          </a:p>
        </p:txBody>
      </p:sp>
      <p:sp>
        <p:nvSpPr>
          <p:cNvPr id="3" name="Slide Number Placeholder 2">
            <a:extLst>
              <a:ext uri="{FF2B5EF4-FFF2-40B4-BE49-F238E27FC236}">
                <a16:creationId xmlns:a16="http://schemas.microsoft.com/office/drawing/2014/main" id="{01E7EB0F-56FD-2A65-1329-8D0BA983C608}"/>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36</a:t>
            </a:fld>
            <a:endParaRPr lang="en-US" dirty="0"/>
          </a:p>
        </p:txBody>
      </p:sp>
    </p:spTree>
    <p:extLst>
      <p:ext uri="{BB962C8B-B14F-4D97-AF65-F5344CB8AC3E}">
        <p14:creationId xmlns:p14="http://schemas.microsoft.com/office/powerpoint/2010/main" val="11952379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F2E8-AA85-F517-4290-EB69860CDCF8}"/>
              </a:ext>
            </a:extLst>
          </p:cNvPr>
          <p:cNvSpPr>
            <a:spLocks noGrp="1"/>
          </p:cNvSpPr>
          <p:nvPr>
            <p:ph type="title"/>
          </p:nvPr>
        </p:nvSpPr>
        <p:spPr/>
        <p:txBody>
          <a:bodyPr/>
          <a:lstStyle/>
          <a:p>
            <a:r>
              <a:rPr lang="en-US"/>
              <a:t>Topology 2 – High pathloss on Bluetooth link</a:t>
            </a:r>
          </a:p>
        </p:txBody>
      </p:sp>
      <p:sp>
        <p:nvSpPr>
          <p:cNvPr id="4" name="Slide Number Placeholder 3">
            <a:extLst>
              <a:ext uri="{FF2B5EF4-FFF2-40B4-BE49-F238E27FC236}">
                <a16:creationId xmlns:a16="http://schemas.microsoft.com/office/drawing/2014/main" id="{298415C0-93C3-1BAC-2AD9-57968E56BB31}"/>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37</a:t>
            </a:fld>
            <a:endParaRPr lang="en-US"/>
          </a:p>
        </p:txBody>
      </p:sp>
      <p:pic>
        <p:nvPicPr>
          <p:cNvPr id="6" name="Picture 5">
            <a:extLst>
              <a:ext uri="{FF2B5EF4-FFF2-40B4-BE49-F238E27FC236}">
                <a16:creationId xmlns:a16="http://schemas.microsoft.com/office/drawing/2014/main" id="{09C60B0B-62A6-3969-6E28-F07E4485EEE5}"/>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7" name="Oval 6">
            <a:extLst>
              <a:ext uri="{FF2B5EF4-FFF2-40B4-BE49-F238E27FC236}">
                <a16:creationId xmlns:a16="http://schemas.microsoft.com/office/drawing/2014/main" id="{C9060147-036C-0892-E1F4-026395A9098F}"/>
              </a:ext>
            </a:extLst>
          </p:cNvPr>
          <p:cNvSpPr/>
          <p:nvPr/>
        </p:nvSpPr>
        <p:spPr bwMode="auto">
          <a:xfrm>
            <a:off x="5394960" y="3544067"/>
            <a:ext cx="180020" cy="180020"/>
          </a:xfrm>
          <a:prstGeom prst="ellipse">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06627852-A6C0-5ADE-DEC7-5B40671680C0}"/>
              </a:ext>
            </a:extLst>
          </p:cNvPr>
          <p:cNvCxnSpPr>
            <a:cxnSpLocks/>
          </p:cNvCxnSpPr>
          <p:nvPr/>
        </p:nvCxnSpPr>
        <p:spPr bwMode="auto">
          <a:xfrm flipV="1">
            <a:off x="5349240" y="3537111"/>
            <a:ext cx="288032" cy="180020"/>
          </a:xfrm>
          <a:prstGeom prst="straightConnector1">
            <a:avLst/>
          </a:prstGeom>
          <a:solidFill>
            <a:schemeClr val="accent1"/>
          </a:solidFill>
          <a:ln w="3175" cap="flat" cmpd="sng" algn="ctr">
            <a:solidFill>
              <a:schemeClr val="tx1"/>
            </a:solidFill>
            <a:prstDash val="solid"/>
            <a:round/>
            <a:headEnd type="none" w="sm" len="sm"/>
            <a:tailEnd type="arrow" w="sm" len="sm"/>
          </a:ln>
          <a:effectLst/>
        </p:spPr>
      </p:cxnSp>
      <p:cxnSp>
        <p:nvCxnSpPr>
          <p:cNvPr id="11" name="Straight Arrow Connector 10">
            <a:extLst>
              <a:ext uri="{FF2B5EF4-FFF2-40B4-BE49-F238E27FC236}">
                <a16:creationId xmlns:a16="http://schemas.microsoft.com/office/drawing/2014/main" id="{80757125-8ADD-5734-A3BC-02A6F2E57099}"/>
              </a:ext>
            </a:extLst>
          </p:cNvPr>
          <p:cNvCxnSpPr>
            <a:cxnSpLocks/>
          </p:cNvCxnSpPr>
          <p:nvPr/>
        </p:nvCxnSpPr>
        <p:spPr bwMode="auto">
          <a:xfrm flipV="1">
            <a:off x="3926933" y="2997051"/>
            <a:ext cx="1405735" cy="612068"/>
          </a:xfrm>
          <a:prstGeom prst="straightConnector1">
            <a:avLst/>
          </a:prstGeom>
          <a:solidFill>
            <a:schemeClr val="accent1"/>
          </a:solidFill>
          <a:ln w="3175" cap="flat" cmpd="sng" algn="ctr">
            <a:solidFill>
              <a:schemeClr val="tx1"/>
            </a:solidFill>
            <a:prstDash val="dash"/>
            <a:round/>
            <a:headEnd type="arrow" w="sm" len="sm"/>
            <a:tailEnd type="arrow" w="sm" len="sm"/>
          </a:ln>
          <a:effectLst/>
        </p:spPr>
      </p:cxnSp>
      <p:cxnSp>
        <p:nvCxnSpPr>
          <p:cNvPr id="14" name="Straight Arrow Connector 13">
            <a:extLst>
              <a:ext uri="{FF2B5EF4-FFF2-40B4-BE49-F238E27FC236}">
                <a16:creationId xmlns:a16="http://schemas.microsoft.com/office/drawing/2014/main" id="{F5BD018D-230E-8478-C1CD-EB050AA5F728}"/>
              </a:ext>
            </a:extLst>
          </p:cNvPr>
          <p:cNvCxnSpPr>
            <a:cxnSpLocks/>
          </p:cNvCxnSpPr>
          <p:nvPr/>
        </p:nvCxnSpPr>
        <p:spPr bwMode="auto">
          <a:xfrm>
            <a:off x="3923928" y="3681127"/>
            <a:ext cx="1405735" cy="612068"/>
          </a:xfrm>
          <a:prstGeom prst="straightConnector1">
            <a:avLst/>
          </a:prstGeom>
          <a:solidFill>
            <a:schemeClr val="accent1"/>
          </a:solidFill>
          <a:ln w="3175" cap="flat" cmpd="sng" algn="ctr">
            <a:solidFill>
              <a:schemeClr val="tx1"/>
            </a:solidFill>
            <a:prstDash val="dash"/>
            <a:round/>
            <a:headEnd type="arrow" w="sm" len="sm"/>
            <a:tailEnd type="arrow" w="sm" len="sm"/>
          </a:ln>
          <a:effectLst/>
        </p:spPr>
      </p:cxnSp>
      <p:sp>
        <p:nvSpPr>
          <p:cNvPr id="15" name="TextBox 14">
            <a:extLst>
              <a:ext uri="{FF2B5EF4-FFF2-40B4-BE49-F238E27FC236}">
                <a16:creationId xmlns:a16="http://schemas.microsoft.com/office/drawing/2014/main" id="{4F588256-FB11-B9BC-BCE9-B5015A692DA3}"/>
              </a:ext>
            </a:extLst>
          </p:cNvPr>
          <p:cNvSpPr txBox="1"/>
          <p:nvPr/>
        </p:nvSpPr>
        <p:spPr>
          <a:xfrm>
            <a:off x="3923928" y="3537111"/>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6" name="TextBox 15">
            <a:extLst>
              <a:ext uri="{FF2B5EF4-FFF2-40B4-BE49-F238E27FC236}">
                <a16:creationId xmlns:a16="http://schemas.microsoft.com/office/drawing/2014/main" id="{7E6458D1-A13A-3F01-7A07-A05F40D1708C}"/>
              </a:ext>
            </a:extLst>
          </p:cNvPr>
          <p:cNvSpPr txBox="1"/>
          <p:nvPr/>
        </p:nvSpPr>
        <p:spPr>
          <a:xfrm>
            <a:off x="4896036" y="2817031"/>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7" name="TextBox 16">
            <a:extLst>
              <a:ext uri="{FF2B5EF4-FFF2-40B4-BE49-F238E27FC236}">
                <a16:creationId xmlns:a16="http://schemas.microsoft.com/office/drawing/2014/main" id="{9FE4C2DF-1B65-8CE9-B5A0-3A18A8B65880}"/>
              </a:ext>
            </a:extLst>
          </p:cNvPr>
          <p:cNvSpPr txBox="1"/>
          <p:nvPr/>
        </p:nvSpPr>
        <p:spPr>
          <a:xfrm>
            <a:off x="4896036" y="4293195"/>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8" name="TextBox 17">
            <a:extLst>
              <a:ext uri="{FF2B5EF4-FFF2-40B4-BE49-F238E27FC236}">
                <a16:creationId xmlns:a16="http://schemas.microsoft.com/office/drawing/2014/main" id="{E243DE9F-E54D-8ED6-AD4E-C815A8F05C83}"/>
              </a:ext>
            </a:extLst>
          </p:cNvPr>
          <p:cNvSpPr txBox="1"/>
          <p:nvPr/>
        </p:nvSpPr>
        <p:spPr>
          <a:xfrm>
            <a:off x="5476488" y="4201152"/>
            <a:ext cx="502061"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-66 dBm</a:t>
            </a:r>
          </a:p>
        </p:txBody>
      </p:sp>
      <p:sp>
        <p:nvSpPr>
          <p:cNvPr id="19" name="TextBox 18">
            <a:extLst>
              <a:ext uri="{FF2B5EF4-FFF2-40B4-BE49-F238E27FC236}">
                <a16:creationId xmlns:a16="http://schemas.microsoft.com/office/drawing/2014/main" id="{71F0B4A8-054D-AAB1-23A7-ED63E3C78C81}"/>
              </a:ext>
            </a:extLst>
          </p:cNvPr>
          <p:cNvSpPr txBox="1"/>
          <p:nvPr/>
        </p:nvSpPr>
        <p:spPr>
          <a:xfrm>
            <a:off x="5476488" y="2925903"/>
            <a:ext cx="502061"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-66 dBm</a:t>
            </a:r>
          </a:p>
        </p:txBody>
      </p:sp>
      <p:sp>
        <p:nvSpPr>
          <p:cNvPr id="20" name="TextBox 19">
            <a:extLst>
              <a:ext uri="{FF2B5EF4-FFF2-40B4-BE49-F238E27FC236}">
                <a16:creationId xmlns:a16="http://schemas.microsoft.com/office/drawing/2014/main" id="{0CCA3DC8-F44B-4FC3-E4DD-53BEC43C73B8}"/>
              </a:ext>
            </a:extLst>
          </p:cNvPr>
          <p:cNvSpPr txBox="1"/>
          <p:nvPr/>
        </p:nvSpPr>
        <p:spPr>
          <a:xfrm>
            <a:off x="3667091" y="3207785"/>
            <a:ext cx="362600" cy="200055"/>
          </a:xfrm>
          <a:prstGeom prst="rect">
            <a:avLst/>
          </a:prstGeom>
          <a:noFill/>
        </p:spPr>
        <p:txBody>
          <a:bodyPr wrap="none" rtlCol="0">
            <a:spAutoFit/>
          </a:bodyPr>
          <a:lstStyle/>
          <a:p>
            <a:pPr algn="ctr"/>
            <a:r>
              <a:rPr lang="en-US" sz="700" b="1">
                <a:latin typeface="Times New Roman" panose="02020603050405020304" pitchFamily="18" charset="0"/>
                <a:cs typeface="Times New Roman" panose="02020603050405020304" pitchFamily="18" charset="0"/>
              </a:rPr>
              <a:t>BLE</a:t>
            </a:r>
          </a:p>
        </p:txBody>
      </p:sp>
      <p:sp>
        <p:nvSpPr>
          <p:cNvPr id="21" name="TextBox 20">
            <a:extLst>
              <a:ext uri="{FF2B5EF4-FFF2-40B4-BE49-F238E27FC236}">
                <a16:creationId xmlns:a16="http://schemas.microsoft.com/office/drawing/2014/main" id="{E79D3E38-30B6-EC1B-E5AA-778EEBEAE902}"/>
              </a:ext>
            </a:extLst>
          </p:cNvPr>
          <p:cNvSpPr txBox="1"/>
          <p:nvPr/>
        </p:nvSpPr>
        <p:spPr>
          <a:xfrm>
            <a:off x="5242233" y="2565003"/>
            <a:ext cx="466794" cy="307777"/>
          </a:xfrm>
          <a:prstGeom prst="rect">
            <a:avLst/>
          </a:prstGeom>
          <a:noFill/>
        </p:spPr>
        <p:txBody>
          <a:bodyPr wrap="none" rtlCol="0">
            <a:spAutoFit/>
          </a:bodyPr>
          <a:lstStyle/>
          <a:p>
            <a:pPr algn="ctr"/>
            <a:r>
              <a:rPr lang="en-US" sz="700" b="1">
                <a:latin typeface="Times New Roman" panose="02020603050405020304" pitchFamily="18" charset="0"/>
                <a:cs typeface="Times New Roman" panose="02020603050405020304" pitchFamily="18" charset="0"/>
              </a:rPr>
              <a:t>Wi-Fi</a:t>
            </a:r>
          </a:p>
          <a:p>
            <a:pPr algn="ctr"/>
            <a:r>
              <a:rPr lang="en-US" sz="700" b="1">
                <a:latin typeface="Times New Roman" panose="02020603050405020304" pitchFamily="18" charset="0"/>
                <a:cs typeface="Times New Roman" panose="02020603050405020304" pitchFamily="18" charset="0"/>
              </a:rPr>
              <a:t>XR/VR</a:t>
            </a:r>
          </a:p>
        </p:txBody>
      </p:sp>
      <p:sp>
        <p:nvSpPr>
          <p:cNvPr id="3" name="TextBox 2">
            <a:extLst>
              <a:ext uri="{FF2B5EF4-FFF2-40B4-BE49-F238E27FC236}">
                <a16:creationId xmlns:a16="http://schemas.microsoft.com/office/drawing/2014/main" id="{B425BD56-983B-DF8F-57D7-B65948C6215B}"/>
              </a:ext>
            </a:extLst>
          </p:cNvPr>
          <p:cNvSpPr txBox="1"/>
          <p:nvPr/>
        </p:nvSpPr>
        <p:spPr>
          <a:xfrm>
            <a:off x="5601216" y="3429099"/>
            <a:ext cx="554959" cy="415498"/>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att 34 dB</a:t>
            </a:r>
          </a:p>
          <a:p>
            <a:pPr algn="ctr"/>
            <a:r>
              <a:rPr lang="en-US" sz="700">
                <a:latin typeface="Times New Roman" panose="02020603050405020304" pitchFamily="18" charset="0"/>
                <a:cs typeface="Times New Roman" panose="02020603050405020304" pitchFamily="18" charset="0"/>
              </a:rPr>
              <a:t>(pl 80 dB)</a:t>
            </a:r>
          </a:p>
          <a:p>
            <a:pPr algn="ctr"/>
            <a:r>
              <a:rPr lang="en-US" sz="700">
                <a:latin typeface="Times New Roman" panose="02020603050405020304" pitchFamily="18" charset="0"/>
                <a:cs typeface="Times New Roman" panose="02020603050405020304" pitchFamily="18" charset="0"/>
              </a:rPr>
              <a:t>fixed</a:t>
            </a:r>
          </a:p>
        </p:txBody>
      </p:sp>
      <p:sp>
        <p:nvSpPr>
          <p:cNvPr id="10" name="TextBox 9">
            <a:extLst>
              <a:ext uri="{FF2B5EF4-FFF2-40B4-BE49-F238E27FC236}">
                <a16:creationId xmlns:a16="http://schemas.microsoft.com/office/drawing/2014/main" id="{AC8862CA-980E-2D8B-F8B0-224011CEF7DF}"/>
              </a:ext>
            </a:extLst>
          </p:cNvPr>
          <p:cNvSpPr txBox="1"/>
          <p:nvPr/>
        </p:nvSpPr>
        <p:spPr>
          <a:xfrm>
            <a:off x="3349858" y="3501107"/>
            <a:ext cx="502062" cy="307777"/>
          </a:xfrm>
          <a:prstGeom prst="rect">
            <a:avLst/>
          </a:prstGeom>
          <a:noFill/>
        </p:spPr>
        <p:txBody>
          <a:bodyPr wrap="square" rtlCol="0">
            <a:spAutoFit/>
          </a:bodyPr>
          <a:lstStyle/>
          <a:p>
            <a:pPr algn="ctr"/>
            <a:r>
              <a:rPr lang="en-US" sz="700">
                <a:latin typeface="Times New Roman" panose="02020603050405020304" pitchFamily="18" charset="0"/>
                <a:cs typeface="Times New Roman" panose="02020603050405020304" pitchFamily="18" charset="0"/>
              </a:rPr>
              <a:t>High pathloss</a:t>
            </a:r>
          </a:p>
        </p:txBody>
      </p:sp>
      <p:sp>
        <p:nvSpPr>
          <p:cNvPr id="12" name="TextBox 11">
            <a:extLst>
              <a:ext uri="{FF2B5EF4-FFF2-40B4-BE49-F238E27FC236}">
                <a16:creationId xmlns:a16="http://schemas.microsoft.com/office/drawing/2014/main" id="{48A8B5E9-3980-34F1-C7F0-5E3DB5608EDF}"/>
              </a:ext>
            </a:extLst>
          </p:cNvPr>
          <p:cNvSpPr txBox="1"/>
          <p:nvPr/>
        </p:nvSpPr>
        <p:spPr>
          <a:xfrm>
            <a:off x="3311860" y="3949414"/>
            <a:ext cx="1080120" cy="415498"/>
          </a:xfrm>
          <a:prstGeom prst="rect">
            <a:avLst/>
          </a:prstGeom>
          <a:noFill/>
        </p:spPr>
        <p:txBody>
          <a:bodyPr wrap="square" rtlCol="0">
            <a:spAutoFit/>
          </a:bodyPr>
          <a:lstStyle/>
          <a:p>
            <a:pPr algn="ctr"/>
            <a:r>
              <a:rPr lang="en-US" sz="700">
                <a:latin typeface="Times New Roman" panose="02020603050405020304" pitchFamily="18" charset="0"/>
                <a:cs typeface="Times New Roman" panose="02020603050405020304" pitchFamily="18" charset="0"/>
              </a:rPr>
              <a:t>Wi-Fi  interference is destructive for the Bluetooth packets</a:t>
            </a:r>
          </a:p>
        </p:txBody>
      </p:sp>
    </p:spTree>
    <p:extLst>
      <p:ext uri="{BB962C8B-B14F-4D97-AF65-F5344CB8AC3E}">
        <p14:creationId xmlns:p14="http://schemas.microsoft.com/office/powerpoint/2010/main" val="377157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966D-83E2-A647-48A5-DC38339537D1}"/>
              </a:ext>
            </a:extLst>
          </p:cNvPr>
          <p:cNvSpPr>
            <a:spLocks noGrp="1"/>
          </p:cNvSpPr>
          <p:nvPr>
            <p:ph type="title"/>
          </p:nvPr>
        </p:nvSpPr>
        <p:spPr/>
        <p:txBody>
          <a:bodyPr/>
          <a:lstStyle/>
          <a:p>
            <a:r>
              <a:rPr lang="en-US"/>
              <a:t>Simulation results</a:t>
            </a:r>
          </a:p>
        </p:txBody>
      </p:sp>
      <p:sp>
        <p:nvSpPr>
          <p:cNvPr id="4" name="Content Placeholder 3">
            <a:extLst>
              <a:ext uri="{FF2B5EF4-FFF2-40B4-BE49-F238E27FC236}">
                <a16:creationId xmlns:a16="http://schemas.microsoft.com/office/drawing/2014/main" id="{A18B9CC7-3666-E821-2FD9-A1236B3E3EF9}"/>
              </a:ext>
            </a:extLst>
          </p:cNvPr>
          <p:cNvSpPr>
            <a:spLocks noGrp="1"/>
          </p:cNvSpPr>
          <p:nvPr>
            <p:ph idx="1"/>
          </p:nvPr>
        </p:nvSpPr>
        <p:spPr/>
        <p:txBody>
          <a:bodyPr/>
          <a:lstStyle/>
          <a:p>
            <a:r>
              <a:rPr lang="en-US"/>
              <a:t>There are 4 groups of plots</a:t>
            </a:r>
          </a:p>
          <a:p>
            <a:pPr lvl="1"/>
            <a:r>
              <a:rPr lang="en-US"/>
              <a:t>Bluetooth latency CDFs</a:t>
            </a:r>
          </a:p>
          <a:p>
            <a:pPr lvl="1"/>
            <a:r>
              <a:rPr lang="en-US"/>
              <a:t>Wi-Fi latency CDFs</a:t>
            </a:r>
          </a:p>
          <a:p>
            <a:pPr lvl="1"/>
            <a:r>
              <a:rPr lang="en-US"/>
              <a:t>Bluetooth latency in time domain</a:t>
            </a:r>
          </a:p>
          <a:p>
            <a:pPr lvl="1"/>
            <a:r>
              <a:rPr lang="en-US"/>
              <a:t>Wif-Fi throughput in time domain</a:t>
            </a:r>
          </a:p>
          <a:p>
            <a:pPr lvl="1"/>
            <a:endParaRPr lang="en-US"/>
          </a:p>
          <a:p>
            <a:r>
              <a:rPr lang="en-US"/>
              <a:t>There are 2 types of experiments</a:t>
            </a:r>
          </a:p>
          <a:p>
            <a:pPr lvl="1"/>
            <a:r>
              <a:rPr lang="en-US"/>
              <a:t>Bluetooth with extended LBT and short IFS</a:t>
            </a:r>
          </a:p>
          <a:p>
            <a:pPr lvl="1"/>
            <a:r>
              <a:rPr lang="en-US"/>
              <a:t>Bluetooth without LBT</a:t>
            </a:r>
          </a:p>
          <a:p>
            <a:pPr lvl="1"/>
            <a:endParaRPr lang="en-US"/>
          </a:p>
        </p:txBody>
      </p:sp>
      <p:sp>
        <p:nvSpPr>
          <p:cNvPr id="3" name="Slide Number Placeholder 2">
            <a:extLst>
              <a:ext uri="{FF2B5EF4-FFF2-40B4-BE49-F238E27FC236}">
                <a16:creationId xmlns:a16="http://schemas.microsoft.com/office/drawing/2014/main" id="{88748147-9080-E342-EA88-37A6B2003000}"/>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38</a:t>
            </a:fld>
            <a:endParaRPr lang="en-US" dirty="0"/>
          </a:p>
        </p:txBody>
      </p:sp>
    </p:spTree>
    <p:extLst>
      <p:ext uri="{BB962C8B-B14F-4D97-AF65-F5344CB8AC3E}">
        <p14:creationId xmlns:p14="http://schemas.microsoft.com/office/powerpoint/2010/main" val="42448864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Bluetooth latency CDFs</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39</a:t>
            </a:fld>
            <a:endParaRPr lang="en-US" dirty="0"/>
          </a:p>
        </p:txBody>
      </p:sp>
    </p:spTree>
    <p:extLst>
      <p:ext uri="{BB962C8B-B14F-4D97-AF65-F5344CB8AC3E}">
        <p14:creationId xmlns:p14="http://schemas.microsoft.com/office/powerpoint/2010/main" val="107813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30FB-1BE2-D880-85C2-F8AE43142CA7}"/>
              </a:ext>
            </a:extLst>
          </p:cNvPr>
          <p:cNvSpPr>
            <a:spLocks noGrp="1"/>
          </p:cNvSpPr>
          <p:nvPr>
            <p:ph type="title"/>
          </p:nvPr>
        </p:nvSpPr>
        <p:spPr/>
        <p:txBody>
          <a:bodyPr/>
          <a:lstStyle/>
          <a:p>
            <a:r>
              <a:rPr lang="en-US"/>
              <a:t>Simulation settings – BLE</a:t>
            </a:r>
          </a:p>
        </p:txBody>
      </p:sp>
      <p:sp>
        <p:nvSpPr>
          <p:cNvPr id="3" name="Content Placeholder 2">
            <a:extLst>
              <a:ext uri="{FF2B5EF4-FFF2-40B4-BE49-F238E27FC236}">
                <a16:creationId xmlns:a16="http://schemas.microsoft.com/office/drawing/2014/main" id="{051E2CE6-62B2-2C2C-5EB5-EF871CB3FF78}"/>
              </a:ext>
            </a:extLst>
          </p:cNvPr>
          <p:cNvSpPr>
            <a:spLocks noGrp="1"/>
          </p:cNvSpPr>
          <p:nvPr>
            <p:ph idx="1"/>
          </p:nvPr>
        </p:nvSpPr>
        <p:spPr/>
        <p:txBody>
          <a:bodyPr/>
          <a:lstStyle/>
          <a:p>
            <a:r>
              <a:rPr lang="en-US" sz="1600"/>
              <a:t>BLE settings</a:t>
            </a:r>
          </a:p>
          <a:p>
            <a:pPr lvl="1"/>
            <a:r>
              <a:rPr lang="en-US" sz="1400"/>
              <a:t>14 dBm at central and peripheral</a:t>
            </a:r>
          </a:p>
          <a:p>
            <a:pPr lvl="1"/>
            <a:r>
              <a:rPr lang="en-US" sz="1400"/>
              <a:t>360 us Tx time at central (audio), 150 us IFS, 172 us Tx time at peripheral (Ack)</a:t>
            </a:r>
          </a:p>
          <a:p>
            <a:pPr lvl="1"/>
            <a:r>
              <a:rPr lang="en-US" sz="1400"/>
              <a:t>14% duty cycle (assuming no interference) </a:t>
            </a:r>
          </a:p>
          <a:p>
            <a:pPr lvl="1"/>
            <a:r>
              <a:rPr lang="en-US" sz="1400"/>
              <a:t>2 MHz channel width</a:t>
            </a:r>
          </a:p>
          <a:p>
            <a:pPr lvl="1"/>
            <a:r>
              <a:rPr lang="en-US" sz="1400"/>
              <a:t>Rx level on BLE link: –33 dBm</a:t>
            </a:r>
          </a:p>
          <a:p>
            <a:pPr lvl="1"/>
            <a:r>
              <a:rPr lang="en-US" sz="1400"/>
              <a:t>Rx level of BLE at Wi-Fi: –50 dBm</a:t>
            </a:r>
          </a:p>
          <a:p>
            <a:pPr lvl="1"/>
            <a:r>
              <a:rPr lang="en-US" sz="1400"/>
              <a:t>BLE stays on the same channel (no hopping)</a:t>
            </a:r>
          </a:p>
          <a:p>
            <a:pPr lvl="1"/>
            <a:r>
              <a:rPr lang="en-US" sz="1400"/>
              <a:t>BLE uses single shot CCA, both before the audio packet and the Ack</a:t>
            </a:r>
          </a:p>
          <a:p>
            <a:pPr lvl="1"/>
            <a:r>
              <a:rPr lang="en-US" sz="1400"/>
              <a:t>CCA might be extended (with reservation signal) or random backoff and floating Tx</a:t>
            </a:r>
          </a:p>
          <a:p>
            <a:pPr lvl="1"/>
            <a:r>
              <a:rPr lang="en-US" sz="1400"/>
              <a:t>Isochronous audio traffic profile</a:t>
            </a:r>
          </a:p>
          <a:p>
            <a:pPr lvl="1"/>
            <a:r>
              <a:rPr lang="en-US" sz="1400"/>
              <a:t>Audio is retried when CCA is busy or when no Ack received</a:t>
            </a:r>
          </a:p>
          <a:p>
            <a:pPr lvl="1"/>
            <a:r>
              <a:rPr lang="en-US" sz="1400"/>
              <a:t>BLE starts at 0 s</a:t>
            </a:r>
          </a:p>
          <a:p>
            <a:pPr lvl="2"/>
            <a:endParaRPr lang="en-US"/>
          </a:p>
          <a:p>
            <a:endParaRPr lang="en-US" sz="1600"/>
          </a:p>
          <a:p>
            <a:endParaRPr lang="en-US" sz="1600"/>
          </a:p>
          <a:p>
            <a:endParaRPr lang="en-US" sz="1600"/>
          </a:p>
          <a:p>
            <a:endParaRPr lang="en-US" sz="1600"/>
          </a:p>
          <a:p>
            <a:endParaRPr lang="en-US" sz="1600"/>
          </a:p>
          <a:p>
            <a:endParaRPr lang="en-US" sz="1600"/>
          </a:p>
          <a:p>
            <a:pPr lvl="1"/>
            <a:endParaRPr lang="en-US" sz="1100"/>
          </a:p>
        </p:txBody>
      </p:sp>
      <p:sp>
        <p:nvSpPr>
          <p:cNvPr id="4" name="Slide Number Placeholder 3">
            <a:extLst>
              <a:ext uri="{FF2B5EF4-FFF2-40B4-BE49-F238E27FC236}">
                <a16:creationId xmlns:a16="http://schemas.microsoft.com/office/drawing/2014/main" id="{0CDEAABF-FD3F-7C7F-A18C-059F0B25E4B2}"/>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a:t>
            </a:fld>
            <a:endParaRPr lang="en-US"/>
          </a:p>
        </p:txBody>
      </p:sp>
    </p:spTree>
    <p:extLst>
      <p:ext uri="{BB962C8B-B14F-4D97-AF65-F5344CB8AC3E}">
        <p14:creationId xmlns:p14="http://schemas.microsoft.com/office/powerpoint/2010/main" val="31182363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8FBAE99-A336-274B-8998-E1E6B267B51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extended CCA and short IFS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40</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nb_r3803c1</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638D601F-D85B-A10A-50FB-505419947B24}"/>
              </a:ext>
            </a:extLst>
          </p:cNvPr>
          <p:cNvSpPr txBox="1"/>
          <p:nvPr/>
        </p:nvSpPr>
        <p:spPr>
          <a:xfrm>
            <a:off x="5823311"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13" name="Straight Arrow Connector 12">
            <a:extLst>
              <a:ext uri="{FF2B5EF4-FFF2-40B4-BE49-F238E27FC236}">
                <a16:creationId xmlns:a16="http://schemas.microsoft.com/office/drawing/2014/main" id="{DB35F6E4-6850-9A8D-C777-518D06B31FDC}"/>
              </a:ext>
            </a:extLst>
          </p:cNvPr>
          <p:cNvCxnSpPr>
            <a:cxnSpLocks/>
          </p:cNvCxnSpPr>
          <p:nvPr/>
        </p:nvCxnSpPr>
        <p:spPr bwMode="auto">
          <a:xfrm flipV="1">
            <a:off x="6471504"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6" name="TextBox 15">
            <a:extLst>
              <a:ext uri="{FF2B5EF4-FFF2-40B4-BE49-F238E27FC236}">
                <a16:creationId xmlns:a16="http://schemas.microsoft.com/office/drawing/2014/main" id="{2F37D0E5-29E1-F567-6D26-E0FF56BC9FD3}"/>
              </a:ext>
            </a:extLst>
          </p:cNvPr>
          <p:cNvSpPr txBox="1"/>
          <p:nvPr/>
        </p:nvSpPr>
        <p:spPr>
          <a:xfrm>
            <a:off x="4752020" y="2348979"/>
            <a:ext cx="1692188"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CDF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7" name="Straight Arrow Connector 16">
            <a:extLst>
              <a:ext uri="{FF2B5EF4-FFF2-40B4-BE49-F238E27FC236}">
                <a16:creationId xmlns:a16="http://schemas.microsoft.com/office/drawing/2014/main" id="{4F991B55-3A3B-EA6D-02E8-105D557F9174}"/>
              </a:ext>
            </a:extLst>
          </p:cNvPr>
          <p:cNvCxnSpPr>
            <a:cxnSpLocks/>
          </p:cNvCxnSpPr>
          <p:nvPr/>
        </p:nvCxnSpPr>
        <p:spPr bwMode="auto">
          <a:xfrm flipH="1">
            <a:off x="4716016" y="2348979"/>
            <a:ext cx="1764196" cy="0"/>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4" name="TextBox 3">
            <a:extLst>
              <a:ext uri="{FF2B5EF4-FFF2-40B4-BE49-F238E27FC236}">
                <a16:creationId xmlns:a16="http://schemas.microsoft.com/office/drawing/2014/main" id="{5B10A4C7-59BE-3463-727E-0373E184136B}"/>
              </a:ext>
            </a:extLst>
          </p:cNvPr>
          <p:cNvSpPr txBox="1"/>
          <p:nvPr/>
        </p:nvSpPr>
        <p:spPr>
          <a:xfrm>
            <a:off x="3855300"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p>
        </p:txBody>
      </p:sp>
      <p:sp>
        <p:nvSpPr>
          <p:cNvPr id="9" name="TextBox 8">
            <a:extLst>
              <a:ext uri="{FF2B5EF4-FFF2-40B4-BE49-F238E27FC236}">
                <a16:creationId xmlns:a16="http://schemas.microsoft.com/office/drawing/2014/main" id="{EB49D888-71ED-F280-E037-0E43CB211B82}"/>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9AC93B4-75B9-CBBD-A8D0-99118A10ED2A}"/>
              </a:ext>
            </a:extLst>
          </p:cNvPr>
          <p:cNvSpPr txBox="1"/>
          <p:nvPr/>
        </p:nvSpPr>
        <p:spPr>
          <a:xfrm>
            <a:off x="2748400" y="2384983"/>
            <a:ext cx="352982"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1 try</a:t>
            </a:r>
            <a:endParaRPr lang="en-US" sz="7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AD70C20-05C8-48BD-A470-C569CADAF7DF}"/>
              </a:ext>
            </a:extLst>
          </p:cNvPr>
          <p:cNvSpPr txBox="1"/>
          <p:nvPr/>
        </p:nvSpPr>
        <p:spPr>
          <a:xfrm>
            <a:off x="3694862" y="2184928"/>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2 tries</a:t>
            </a:r>
            <a:endParaRPr lang="en-US" sz="70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7C0EAA8E-A25F-9500-3486-704625BCE71E}"/>
              </a:ext>
            </a:extLst>
          </p:cNvPr>
          <p:cNvSpPr txBox="1"/>
          <p:nvPr/>
        </p:nvSpPr>
        <p:spPr>
          <a:xfrm>
            <a:off x="4666970" y="1988939"/>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3 tries</a:t>
            </a:r>
            <a:endParaRPr lang="en-US" sz="7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4399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0BEB44C-6DF1-B138-63BD-9B9415E1E536}"/>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no LBT latency with Wi-Fi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41</a:t>
            </a:fld>
            <a:endParaRPr lang="en-US" dirty="0"/>
          </a:p>
        </p:txBody>
      </p:sp>
      <p:sp>
        <p:nvSpPr>
          <p:cNvPr id="4" name="TextBox 3">
            <a:extLst>
              <a:ext uri="{FF2B5EF4-FFF2-40B4-BE49-F238E27FC236}">
                <a16:creationId xmlns:a16="http://schemas.microsoft.com/office/drawing/2014/main" id="{ABAFE3BA-AD55-D208-D7CD-F3040E561804}"/>
              </a:ext>
            </a:extLst>
          </p:cNvPr>
          <p:cNvSpPr txBox="1"/>
          <p:nvPr/>
        </p:nvSpPr>
        <p:spPr>
          <a:xfrm>
            <a:off x="7614724"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nb_r3803c1</a:t>
            </a:r>
            <a:endParaRPr lang="en-US" sz="10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7A3C915-8605-76BB-E562-92940B621FAC}"/>
              </a:ext>
            </a:extLst>
          </p:cNvPr>
          <p:cNvSpPr txBox="1"/>
          <p:nvPr/>
        </p:nvSpPr>
        <p:spPr>
          <a:xfrm>
            <a:off x="3855300"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p>
        </p:txBody>
      </p:sp>
      <p:sp>
        <p:nvSpPr>
          <p:cNvPr id="5" name="TextBox 4">
            <a:extLst>
              <a:ext uri="{FF2B5EF4-FFF2-40B4-BE49-F238E27FC236}">
                <a16:creationId xmlns:a16="http://schemas.microsoft.com/office/drawing/2014/main" id="{871F3AE0-1101-AF81-89A8-5AD46FC70998}"/>
              </a:ext>
            </a:extLst>
          </p:cNvPr>
          <p:cNvSpPr txBox="1"/>
          <p:nvPr/>
        </p:nvSpPr>
        <p:spPr>
          <a:xfrm>
            <a:off x="5818957" y="1444813"/>
            <a:ext cx="1296144"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04196C7D-02F0-FCAA-4445-E9E2605744C7}"/>
              </a:ext>
            </a:extLst>
          </p:cNvPr>
          <p:cNvCxnSpPr>
            <a:cxnSpLocks/>
          </p:cNvCxnSpPr>
          <p:nvPr/>
        </p:nvCxnSpPr>
        <p:spPr bwMode="auto">
          <a:xfrm flipV="1">
            <a:off x="6467150" y="1844923"/>
            <a:ext cx="0" cy="734018"/>
          </a:xfrm>
          <a:prstGeom prst="straightConnector1">
            <a:avLst/>
          </a:prstGeom>
          <a:solidFill>
            <a:schemeClr val="accent1"/>
          </a:solidFill>
          <a:ln w="6350" cap="flat" cmpd="sng" algn="ctr">
            <a:solidFill>
              <a:schemeClr val="tx1"/>
            </a:solidFill>
            <a:prstDash val="sysDot"/>
            <a:round/>
            <a:headEnd type="none" w="sm" len="sm"/>
            <a:tailEnd type="none" w="sm" len="sm"/>
          </a:ln>
          <a:effectLst/>
        </p:spPr>
      </p:cxnSp>
      <p:sp>
        <p:nvSpPr>
          <p:cNvPr id="13" name="TextBox 12">
            <a:extLst>
              <a:ext uri="{FF2B5EF4-FFF2-40B4-BE49-F238E27FC236}">
                <a16:creationId xmlns:a16="http://schemas.microsoft.com/office/drawing/2014/main" id="{5CF5CC9C-B780-94B4-9C20-A12D9A9F299F}"/>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68A8C85-9ED8-E4DF-6BC1-92BB5EC14B4F}"/>
              </a:ext>
            </a:extLst>
          </p:cNvPr>
          <p:cNvSpPr txBox="1"/>
          <p:nvPr/>
        </p:nvSpPr>
        <p:spPr>
          <a:xfrm>
            <a:off x="2784404" y="3481072"/>
            <a:ext cx="352982"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1 try</a:t>
            </a:r>
            <a:endParaRPr lang="en-US" sz="7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CBD975F1-9EF9-60F3-0A48-8DDD3CF0F651}"/>
              </a:ext>
            </a:extLst>
          </p:cNvPr>
          <p:cNvSpPr txBox="1"/>
          <p:nvPr/>
        </p:nvSpPr>
        <p:spPr>
          <a:xfrm>
            <a:off x="3730866" y="3281017"/>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2 tries</a:t>
            </a:r>
            <a:endParaRPr lang="en-US" sz="70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A457C2E7-B0A1-9CA9-43A5-D6851B20FABB}"/>
              </a:ext>
            </a:extLst>
          </p:cNvPr>
          <p:cNvSpPr txBox="1"/>
          <p:nvPr/>
        </p:nvSpPr>
        <p:spPr>
          <a:xfrm>
            <a:off x="4702974" y="3193040"/>
            <a:ext cx="409086"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3 tries</a:t>
            </a:r>
            <a:endParaRPr lang="en-US" sz="7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A675A978-05A8-E684-5195-584F87D6CF0C}"/>
              </a:ext>
            </a:extLst>
          </p:cNvPr>
          <p:cNvSpPr txBox="1"/>
          <p:nvPr/>
        </p:nvSpPr>
        <p:spPr>
          <a:xfrm>
            <a:off x="5688124" y="3069059"/>
            <a:ext cx="409087"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4 tries</a:t>
            </a:r>
            <a:endParaRPr lang="en-US" sz="70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EA83E8BB-8CD9-76EC-8F0E-446C532BFE9A}"/>
              </a:ext>
            </a:extLst>
          </p:cNvPr>
          <p:cNvSpPr txBox="1"/>
          <p:nvPr/>
        </p:nvSpPr>
        <p:spPr>
          <a:xfrm>
            <a:off x="6412794" y="2384983"/>
            <a:ext cx="391454" cy="200055"/>
          </a:xfrm>
          <a:prstGeom prst="rect">
            <a:avLst/>
          </a:prstGeom>
          <a:noFill/>
        </p:spPr>
        <p:txBody>
          <a:bodyPr wrap="none" rtlCol="0">
            <a:spAutoFit/>
          </a:bodyPr>
          <a:lstStyle/>
          <a:p>
            <a:pPr algn="ctr"/>
            <a:r>
              <a:rPr lang="pt-BR" sz="700">
                <a:latin typeface="Times New Roman" panose="02020603050405020304" pitchFamily="18" charset="0"/>
                <a:cs typeface="Times New Roman" panose="02020603050405020304" pitchFamily="18" charset="0"/>
              </a:rPr>
              <a:t>glitch</a:t>
            </a:r>
            <a:endParaRPr lang="en-US" sz="7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6399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Wi-Fi latency CDFs</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42</a:t>
            </a:fld>
            <a:endParaRPr lang="en-US" dirty="0"/>
          </a:p>
        </p:txBody>
      </p:sp>
    </p:spTree>
    <p:extLst>
      <p:ext uri="{BB962C8B-B14F-4D97-AF65-F5344CB8AC3E}">
        <p14:creationId xmlns:p14="http://schemas.microsoft.com/office/powerpoint/2010/main" val="38638905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4565D6F8-DE51-9E2E-6C20-BA65CBDB6FF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LBT with extended CCA and short IFS</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43</a:t>
            </a:fld>
            <a:endParaRPr lang="en-US" dirty="0"/>
          </a:p>
        </p:txBody>
      </p:sp>
      <p:sp>
        <p:nvSpPr>
          <p:cNvPr id="8" name="TextBox 7">
            <a:extLst>
              <a:ext uri="{FF2B5EF4-FFF2-40B4-BE49-F238E27FC236}">
                <a16:creationId xmlns:a16="http://schemas.microsoft.com/office/drawing/2014/main" id="{87B2ECB3-9A03-E8C3-FA60-0AC93B4B4E1E}"/>
              </a:ext>
            </a:extLst>
          </p:cNvPr>
          <p:cNvSpPr txBox="1"/>
          <p:nvPr/>
        </p:nvSpPr>
        <p:spPr>
          <a:xfrm>
            <a:off x="6804248" y="202494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CDF shows only a minor deviation, caused by Wi-Fi sometimes deferring until the Bluetooth transmission has finished, while Bluetooth uses LBT to avoid collisions with Wi-Fi transmissions</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4EADDD11-E558-93AE-534D-91E52D5FC6AC}"/>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nb_r3803c1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34336BD-ABBA-7AB8-F4D2-42FD7AF750CF}"/>
              </a:ext>
            </a:extLst>
          </p:cNvPr>
          <p:cNvSpPr txBox="1"/>
          <p:nvPr/>
        </p:nvSpPr>
        <p:spPr>
          <a:xfrm>
            <a:off x="3615748" y="1052835"/>
            <a:ext cx="1912511"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endParaRPr lang="en-US" sz="16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83BCE246-95AE-EFBC-B911-BAB1257EA615}"/>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F14D339-493A-8B0F-C37F-C14F31068E3D}"/>
              </a:ext>
            </a:extLst>
          </p:cNvPr>
          <p:cNvSpPr txBox="1"/>
          <p:nvPr/>
        </p:nvSpPr>
        <p:spPr>
          <a:xfrm>
            <a:off x="4644008" y="2168959"/>
            <a:ext cx="1260140"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Minor deviation, caused by Wi-Fi deferring for Bluetooth</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5644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latency with Bluetooth / no LBT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44</a:t>
            </a:fld>
            <a:endParaRPr lang="en-US" dirty="0"/>
          </a:p>
        </p:txBody>
      </p:sp>
      <p:sp>
        <p:nvSpPr>
          <p:cNvPr id="4" name="TextBox 3">
            <a:extLst>
              <a:ext uri="{FF2B5EF4-FFF2-40B4-BE49-F238E27FC236}">
                <a16:creationId xmlns:a16="http://schemas.microsoft.com/office/drawing/2014/main" id="{A30AE74F-4BB1-C05C-338F-6EED5DD9A995}"/>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nb_r3801e1</a:t>
            </a:r>
            <a:endParaRPr lang="en-US" sz="10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852A39E-0E0A-6C41-D90B-834E36B28142}"/>
              </a:ext>
            </a:extLst>
          </p:cNvPr>
          <p:cNvSpPr txBox="1"/>
          <p:nvPr/>
        </p:nvSpPr>
        <p:spPr>
          <a:xfrm>
            <a:off x="3635896" y="3105063"/>
            <a:ext cx="2196244" cy="1015663"/>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There is no meaningful Wi-Fi latency CDF in this case because the Bluetooth retries are so numerous that the Wi-Fi throughput is only half the target throughput and therefore the delay just keeps growing.</a:t>
            </a:r>
          </a:p>
        </p:txBody>
      </p:sp>
      <p:sp>
        <p:nvSpPr>
          <p:cNvPr id="5" name="TextBox 4">
            <a:extLst>
              <a:ext uri="{FF2B5EF4-FFF2-40B4-BE49-F238E27FC236}">
                <a16:creationId xmlns:a16="http://schemas.microsoft.com/office/drawing/2014/main" id="{A4232D2C-ED08-B0D6-E35D-17F86AA0314C}"/>
              </a:ext>
            </a:extLst>
          </p:cNvPr>
          <p:cNvSpPr txBox="1"/>
          <p:nvPr/>
        </p:nvSpPr>
        <p:spPr>
          <a:xfrm>
            <a:off x="3621358" y="1052835"/>
            <a:ext cx="1901290"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(Wi-Fi latency CDF)</a:t>
            </a:r>
          </a:p>
        </p:txBody>
      </p:sp>
      <p:sp>
        <p:nvSpPr>
          <p:cNvPr id="8" name="TextBox 7">
            <a:extLst>
              <a:ext uri="{FF2B5EF4-FFF2-40B4-BE49-F238E27FC236}">
                <a16:creationId xmlns:a16="http://schemas.microsoft.com/office/drawing/2014/main" id="{56B63EF6-E15E-6E09-26CF-5EB046260F55}"/>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6B406369-B6DC-F7B0-4F7C-1192A5B6F24E}"/>
              </a:ext>
            </a:extLst>
          </p:cNvPr>
          <p:cNvSpPr/>
          <p:nvPr/>
        </p:nvSpPr>
        <p:spPr bwMode="auto">
          <a:xfrm>
            <a:off x="2591780" y="2020824"/>
            <a:ext cx="4140460" cy="3240360"/>
          </a:xfrm>
          <a:prstGeom prst="rect">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1" name="Picture 10">
            <a:extLst>
              <a:ext uri="{FF2B5EF4-FFF2-40B4-BE49-F238E27FC236}">
                <a16:creationId xmlns:a16="http://schemas.microsoft.com/office/drawing/2014/main" id="{B25E7F21-6D39-8833-E736-823152D5151F}"/>
              </a:ext>
            </a:extLst>
          </p:cNvPr>
          <p:cNvPicPr>
            <a:picLocks noChangeAspect="1"/>
          </p:cNvPicPr>
          <p:nvPr/>
        </p:nvPicPr>
        <p:blipFill rotWithShape="1">
          <a:blip r:embed="rId2"/>
          <a:srcRect l="12876" t="1546" r="9500" b="92739"/>
          <a:stretch/>
        </p:blipFill>
        <p:spPr>
          <a:xfrm>
            <a:off x="2591780" y="1778721"/>
            <a:ext cx="4140460" cy="228600"/>
          </a:xfrm>
          <a:prstGeom prst="rect">
            <a:avLst/>
          </a:prstGeom>
        </p:spPr>
      </p:pic>
    </p:spTree>
    <p:extLst>
      <p:ext uri="{BB962C8B-B14F-4D97-AF65-F5344CB8AC3E}">
        <p14:creationId xmlns:p14="http://schemas.microsoft.com/office/powerpoint/2010/main" val="5153504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Bluetooth latency in time domain</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45</a:t>
            </a:fld>
            <a:endParaRPr lang="en-US" dirty="0"/>
          </a:p>
        </p:txBody>
      </p:sp>
    </p:spTree>
    <p:extLst>
      <p:ext uri="{BB962C8B-B14F-4D97-AF65-F5344CB8AC3E}">
        <p14:creationId xmlns:p14="http://schemas.microsoft.com/office/powerpoint/2010/main" val="8889166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8C71910-15F3-E88E-8314-A486859F8D41}"/>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LBT with extended CCA and short IFS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46</a:t>
            </a:fld>
            <a:endParaRPr lang="en-US" dirty="0"/>
          </a:p>
        </p:txBody>
      </p:sp>
      <p:sp>
        <p:nvSpPr>
          <p:cNvPr id="10" name="TextBox 9">
            <a:extLst>
              <a:ext uri="{FF2B5EF4-FFF2-40B4-BE49-F238E27FC236}">
                <a16:creationId xmlns:a16="http://schemas.microsoft.com/office/drawing/2014/main" id="{AA9F1D73-D405-08D6-860C-8EDC82A63176}"/>
              </a:ext>
            </a:extLst>
          </p:cNvPr>
          <p:cNvSpPr txBox="1"/>
          <p:nvPr/>
        </p:nvSpPr>
        <p:spPr>
          <a:xfrm>
            <a:off x="5076056" y="2565003"/>
            <a:ext cx="1404156"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audio latency stays well below the glitch threshold</a:t>
            </a:r>
            <a:endParaRPr lang="en-US" sz="100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C3C4DE4E-BA58-A028-9230-C7A0F267DE82}"/>
              </a:ext>
            </a:extLst>
          </p:cNvPr>
          <p:cNvCxnSpPr>
            <a:cxnSpLocks/>
          </p:cNvCxnSpPr>
          <p:nvPr/>
        </p:nvCxnSpPr>
        <p:spPr bwMode="auto">
          <a:xfrm>
            <a:off x="6480212" y="2218025"/>
            <a:ext cx="0" cy="1368152"/>
          </a:xfrm>
          <a:prstGeom prst="straightConnector1">
            <a:avLst/>
          </a:prstGeom>
          <a:solidFill>
            <a:schemeClr val="accent1"/>
          </a:solidFill>
          <a:ln w="6350" cap="flat" cmpd="sng" algn="ctr">
            <a:solidFill>
              <a:schemeClr val="tx1"/>
            </a:solidFill>
            <a:prstDash val="sysDash"/>
            <a:round/>
            <a:headEnd type="arrow" w="sm" len="sm"/>
            <a:tailEnd type="arrow" w="sm" len="sm"/>
          </a:ln>
          <a:effectLst/>
        </p:spPr>
      </p:cxnSp>
      <p:sp>
        <p:nvSpPr>
          <p:cNvPr id="15" name="TextBox 14">
            <a:extLst>
              <a:ext uri="{FF2B5EF4-FFF2-40B4-BE49-F238E27FC236}">
                <a16:creationId xmlns:a16="http://schemas.microsoft.com/office/drawing/2014/main" id="{02542A36-C2B9-3BDB-0F96-27C2CB6ECA9B}"/>
              </a:ext>
            </a:extLst>
          </p:cNvPr>
          <p:cNvSpPr txBox="1"/>
          <p:nvPr/>
        </p:nvSpPr>
        <p:spPr>
          <a:xfrm>
            <a:off x="6741718" y="4226994"/>
            <a:ext cx="1250662"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2nd try goes through</a:t>
            </a:r>
            <a:endParaRPr lang="en-US" sz="10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B3E3DF9-F22B-8EFB-1956-FD267B852B4C}"/>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9E4963A-F6EE-1FEE-ADA3-8732FF2113F1}"/>
              </a:ext>
            </a:extLst>
          </p:cNvPr>
          <p:cNvSpPr txBox="1"/>
          <p:nvPr/>
        </p:nvSpPr>
        <p:spPr>
          <a:xfrm>
            <a:off x="6752137" y="3465103"/>
            <a:ext cx="1229824"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3rd try goes through</a:t>
            </a:r>
            <a:endParaRPr lang="en-US" sz="1000">
              <a:latin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420BB9D8-262E-357E-1E26-433079D33B1F}"/>
              </a:ext>
            </a:extLst>
          </p:cNvPr>
          <p:cNvCxnSpPr>
            <a:cxnSpLocks/>
          </p:cNvCxnSpPr>
          <p:nvPr/>
        </p:nvCxnSpPr>
        <p:spPr bwMode="auto">
          <a:xfrm>
            <a:off x="5508104" y="5157291"/>
            <a:ext cx="252028" cy="684076"/>
          </a:xfrm>
          <a:prstGeom prst="straightConnector1">
            <a:avLst/>
          </a:prstGeom>
          <a:solidFill>
            <a:schemeClr val="accent1"/>
          </a:solidFill>
          <a:ln w="6350" cap="flat" cmpd="sng" algn="ctr">
            <a:solidFill>
              <a:schemeClr val="tx1"/>
            </a:solidFill>
            <a:prstDash val="solid"/>
            <a:round/>
            <a:headEnd type="arrow" w="sm" len="sm"/>
            <a:tailEnd type="none" w="sm" len="sm"/>
          </a:ln>
          <a:effectLst/>
        </p:spPr>
      </p:cxnSp>
      <p:sp>
        <p:nvSpPr>
          <p:cNvPr id="17" name="TextBox 16">
            <a:extLst>
              <a:ext uri="{FF2B5EF4-FFF2-40B4-BE49-F238E27FC236}">
                <a16:creationId xmlns:a16="http://schemas.microsoft.com/office/drawing/2014/main" id="{4472646F-09C6-02C1-C79F-A2292E4AA01D}"/>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nb_r3803c1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5CB63C1-3ED2-8B97-97E5-9EFA826B2C78}"/>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513E95-7408-21D6-6748-75B5990BDFF8}"/>
              </a:ext>
            </a:extLst>
          </p:cNvPr>
          <p:cNvSpPr txBox="1"/>
          <p:nvPr/>
        </p:nvSpPr>
        <p:spPr>
          <a:xfrm>
            <a:off x="4968044" y="5834604"/>
            <a:ext cx="2052228" cy="553998"/>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latency pattern is caused by aliasing between the ISO schedule and the Wi-Fi XR arrival schedule</a:t>
            </a:r>
            <a:endParaRPr lang="en-US" sz="10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3E356D6A-FFEA-B67C-9BA0-8C61187EAE0A}"/>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38DE2EA2-5972-1E10-CBE1-BFC5F5846FF8}"/>
              </a:ext>
            </a:extLst>
          </p:cNvPr>
          <p:cNvSpPr txBox="1"/>
          <p:nvPr/>
        </p:nvSpPr>
        <p:spPr>
          <a:xfrm>
            <a:off x="6768149" y="2020877"/>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5D18EBD7-0996-5EF3-4D31-B79CCF1DC780}"/>
              </a:ext>
            </a:extLst>
          </p:cNvPr>
          <p:cNvCxnSpPr>
            <a:cxnSpLocks/>
          </p:cNvCxnSpPr>
          <p:nvPr/>
        </p:nvCxnSpPr>
        <p:spPr bwMode="auto">
          <a:xfrm>
            <a:off x="6264188" y="2220932"/>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12885276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D663B861-E796-4341-811D-DB01B98A8D84}"/>
              </a:ext>
            </a:extLst>
          </p:cNvPr>
          <p:cNvSpPr txBox="1"/>
          <p:nvPr/>
        </p:nvSpPr>
        <p:spPr>
          <a:xfrm>
            <a:off x="6768149" y="2020877"/>
            <a:ext cx="1260235" cy="400110"/>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Audio glitch threshold (7.5 ms)</a:t>
            </a:r>
            <a:endParaRPr lang="en-US" sz="1000">
              <a:latin typeface="Times New Roman" panose="02020603050405020304" pitchFamily="18" charset="0"/>
              <a:cs typeface="Times New Roman" panose="02020603050405020304" pitchFamily="18" charset="0"/>
            </a:endParaRPr>
          </a:p>
        </p:txBody>
      </p:sp>
      <p:pic>
        <p:nvPicPr>
          <p:cNvPr id="13" name="Picture 12">
            <a:extLst>
              <a:ext uri="{FF2B5EF4-FFF2-40B4-BE49-F238E27FC236}">
                <a16:creationId xmlns:a16="http://schemas.microsoft.com/office/drawing/2014/main" id="{BA1A4FA3-D214-F754-9882-82346E9BEDB4}"/>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 no LBT ISO latency with Wi-Fi</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47</a:t>
            </a:fld>
            <a:endParaRPr lang="en-US" dirty="0"/>
          </a:p>
        </p:txBody>
      </p:sp>
      <p:cxnSp>
        <p:nvCxnSpPr>
          <p:cNvPr id="5" name="Straight Arrow Connector 4">
            <a:extLst>
              <a:ext uri="{FF2B5EF4-FFF2-40B4-BE49-F238E27FC236}">
                <a16:creationId xmlns:a16="http://schemas.microsoft.com/office/drawing/2014/main" id="{80BBD5DD-EECF-3AF3-5C4A-D8DD4846C193}"/>
              </a:ext>
            </a:extLst>
          </p:cNvPr>
          <p:cNvCxnSpPr>
            <a:cxnSpLocks/>
          </p:cNvCxnSpPr>
          <p:nvPr/>
        </p:nvCxnSpPr>
        <p:spPr bwMode="auto">
          <a:xfrm>
            <a:off x="6264188" y="2220932"/>
            <a:ext cx="612068" cy="0"/>
          </a:xfrm>
          <a:prstGeom prst="straightConnector1">
            <a:avLst/>
          </a:prstGeom>
          <a:solidFill>
            <a:schemeClr val="accent1"/>
          </a:solidFill>
          <a:ln w="6350" cap="flat" cmpd="sng" algn="ctr">
            <a:solidFill>
              <a:schemeClr val="tx1"/>
            </a:solidFill>
            <a:prstDash val="sysDash"/>
            <a:round/>
            <a:headEnd type="none" w="sm" len="sm"/>
            <a:tailEnd type="none" w="sm" len="sm"/>
          </a:ln>
          <a:effectLst/>
        </p:spPr>
      </p:cxnSp>
      <p:sp>
        <p:nvSpPr>
          <p:cNvPr id="10" name="TextBox 9">
            <a:extLst>
              <a:ext uri="{FF2B5EF4-FFF2-40B4-BE49-F238E27FC236}">
                <a16:creationId xmlns:a16="http://schemas.microsoft.com/office/drawing/2014/main" id="{AA9F1D73-D405-08D6-860C-8EDC82A63176}"/>
              </a:ext>
            </a:extLst>
          </p:cNvPr>
          <p:cNvSpPr txBox="1"/>
          <p:nvPr/>
        </p:nvSpPr>
        <p:spPr>
          <a:xfrm>
            <a:off x="2951820" y="2565003"/>
            <a:ext cx="1404156" cy="707886"/>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Buetooth audio latency exceeds the audio glitch threshold in most cases</a:t>
            </a:r>
            <a:endParaRPr lang="en-US" sz="100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2542A36-C2B9-3BDB-0F96-27C2CB6ECA9B}"/>
              </a:ext>
            </a:extLst>
          </p:cNvPr>
          <p:cNvSpPr txBox="1"/>
          <p:nvPr/>
        </p:nvSpPr>
        <p:spPr>
          <a:xfrm>
            <a:off x="6741718" y="4226994"/>
            <a:ext cx="1250662"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2nd try goes through</a:t>
            </a:r>
            <a:endParaRPr lang="en-US" sz="10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4B3E3DF9-F22B-8EFB-1956-FD267B852B4C}"/>
              </a:ext>
            </a:extLst>
          </p:cNvPr>
          <p:cNvSpPr txBox="1"/>
          <p:nvPr/>
        </p:nvSpPr>
        <p:spPr>
          <a:xfrm>
            <a:off x="6763358" y="4977271"/>
            <a:ext cx="1207383"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1st try goes through</a:t>
            </a:r>
            <a:endParaRPr lang="en-US" sz="100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9E4963A-F6EE-1FEE-ADA3-8732FF2113F1}"/>
              </a:ext>
            </a:extLst>
          </p:cNvPr>
          <p:cNvSpPr txBox="1"/>
          <p:nvPr/>
        </p:nvSpPr>
        <p:spPr>
          <a:xfrm>
            <a:off x="6752137" y="3465103"/>
            <a:ext cx="1229824"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3rd try goes through</a:t>
            </a:r>
            <a:endParaRPr lang="en-US" sz="100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4472646F-09C6-02C1-C79F-A2292E4AA01D}"/>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nb_r3603c1</a:t>
            </a: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5CB63C1-3ED2-8B97-97E5-9EFA826B2C78}"/>
              </a:ext>
            </a:extLst>
          </p:cNvPr>
          <p:cNvSpPr txBox="1"/>
          <p:nvPr/>
        </p:nvSpPr>
        <p:spPr>
          <a:xfrm>
            <a:off x="3093875" y="1052835"/>
            <a:ext cx="2956259"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(ISO audio delay in time domain)</a:t>
            </a:r>
            <a:endParaRPr lang="en-US" sz="160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01651956-7D8D-36B7-A531-AAC464727EB7}"/>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0895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Wi-Fi throughput in time domain</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48</a:t>
            </a:fld>
            <a:endParaRPr lang="en-US" dirty="0"/>
          </a:p>
        </p:txBody>
      </p:sp>
    </p:spTree>
    <p:extLst>
      <p:ext uri="{BB962C8B-B14F-4D97-AF65-F5344CB8AC3E}">
        <p14:creationId xmlns:p14="http://schemas.microsoft.com/office/powerpoint/2010/main" val="40205701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F6FED-140D-D480-40FE-28049E3622FE}"/>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LBT with extended CCA and short IFS</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49</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nb_r3803c1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0"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endParaRPr lang="en-US" sz="16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65A168D-8BC5-042E-5F1E-C8E9AA0D70B6}"/>
              </a:ext>
            </a:extLst>
          </p:cNvPr>
          <p:cNvSpPr txBox="1"/>
          <p:nvPr/>
        </p:nvSpPr>
        <p:spPr>
          <a:xfrm>
            <a:off x="6732240" y="3425033"/>
            <a:ext cx="1764291" cy="1323439"/>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sawtooth shape is due to the relatively short bin size</a:t>
            </a:r>
          </a:p>
          <a:p>
            <a:pPr algn="ctr"/>
            <a:endParaRPr lang="pt-BR" sz="1000">
              <a:latin typeface="Times New Roman" panose="02020603050405020304" pitchFamily="18" charset="0"/>
              <a:cs typeface="Times New Roman" panose="02020603050405020304" pitchFamily="18" charset="0"/>
            </a:endParaRPr>
          </a:p>
          <a:p>
            <a:pPr algn="ctr"/>
            <a:r>
              <a:rPr lang="pt-BR" sz="1000">
                <a:latin typeface="Times New Roman" panose="02020603050405020304" pitchFamily="18" charset="0"/>
                <a:cs typeface="Times New Roman" panose="02020603050405020304" pitchFamily="18" charset="0"/>
              </a:rPr>
              <a:t>The delays due to CCA busy are small and do not have any impact on the throughput curve</a:t>
            </a:r>
            <a:endParaRPr lang="en-US" sz="1000">
              <a:latin typeface="Times New Roman" panose="02020603050405020304" pitchFamily="18" charset="0"/>
              <a:cs typeface="Times New Roman" panose="02020603050405020304" pitchFamily="18" charset="0"/>
            </a:endParaRPr>
          </a:p>
          <a:p>
            <a:pPr algn="ctr"/>
            <a:endParaRPr lang="en-US" sz="10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F2B935F-9EDA-8265-70EE-4C5AA8064924}"/>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44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30FB-1BE2-D880-85C2-F8AE43142CA7}"/>
              </a:ext>
            </a:extLst>
          </p:cNvPr>
          <p:cNvSpPr>
            <a:spLocks noGrp="1"/>
          </p:cNvSpPr>
          <p:nvPr>
            <p:ph type="title"/>
          </p:nvPr>
        </p:nvSpPr>
        <p:spPr/>
        <p:txBody>
          <a:bodyPr/>
          <a:lstStyle/>
          <a:p>
            <a:r>
              <a:rPr lang="en-US"/>
              <a:t>Simulation settings – Wi-Fi</a:t>
            </a:r>
          </a:p>
        </p:txBody>
      </p:sp>
      <p:sp>
        <p:nvSpPr>
          <p:cNvPr id="3" name="Content Placeholder 2">
            <a:extLst>
              <a:ext uri="{FF2B5EF4-FFF2-40B4-BE49-F238E27FC236}">
                <a16:creationId xmlns:a16="http://schemas.microsoft.com/office/drawing/2014/main" id="{051E2CE6-62B2-2C2C-5EB5-EF871CB3FF78}"/>
              </a:ext>
            </a:extLst>
          </p:cNvPr>
          <p:cNvSpPr>
            <a:spLocks noGrp="1"/>
          </p:cNvSpPr>
          <p:nvPr>
            <p:ph idx="1"/>
          </p:nvPr>
        </p:nvSpPr>
        <p:spPr/>
        <p:txBody>
          <a:bodyPr/>
          <a:lstStyle/>
          <a:p>
            <a:r>
              <a:rPr lang="en-US" sz="1600"/>
              <a:t>Wi-Fi settings</a:t>
            </a:r>
          </a:p>
          <a:p>
            <a:pPr lvl="1"/>
            <a:r>
              <a:rPr lang="en-US" sz="1400"/>
              <a:t>14 dBm at AP and STA</a:t>
            </a:r>
          </a:p>
          <a:p>
            <a:pPr lvl="1"/>
            <a:r>
              <a:rPr lang="en-US" sz="1400"/>
              <a:t>160 MHz, MCS2, 2x2, 800 ns GI (432 Mbps)</a:t>
            </a:r>
          </a:p>
          <a:p>
            <a:pPr lvl="1"/>
            <a:r>
              <a:rPr lang="en-US" sz="1400"/>
              <a:t>75 Mbps fixed rate (XR/VR)</a:t>
            </a:r>
          </a:p>
          <a:p>
            <a:pPr lvl="1"/>
            <a:r>
              <a:rPr lang="en-US" sz="1400"/>
              <a:t>max 3 ms / A-MPDU</a:t>
            </a:r>
          </a:p>
          <a:p>
            <a:pPr lvl="1"/>
            <a:r>
              <a:rPr lang="en-US" sz="1400"/>
              <a:t>14 ms average interarrival time (72 Hz)</a:t>
            </a:r>
          </a:p>
          <a:p>
            <a:pPr lvl="1"/>
            <a:r>
              <a:rPr lang="en-US" sz="1400"/>
              <a:t>22% duty cycle without interference</a:t>
            </a:r>
          </a:p>
          <a:p>
            <a:pPr lvl="1"/>
            <a:r>
              <a:rPr lang="en-US" sz="1400"/>
              <a:t>RTS/CTS/A-MPDU/BA frame exchange</a:t>
            </a:r>
          </a:p>
          <a:p>
            <a:pPr lvl="1"/>
            <a:r>
              <a:rPr lang="en-US" sz="1400"/>
              <a:t>Rx level on Wi-Fi link: –66 dBm</a:t>
            </a:r>
          </a:p>
          <a:p>
            <a:pPr lvl="1"/>
            <a:r>
              <a:rPr lang="en-US" sz="1400"/>
              <a:t>Rx level of Wi-Fi at BLE: –50 dBm</a:t>
            </a:r>
          </a:p>
          <a:p>
            <a:pPr lvl="1"/>
            <a:r>
              <a:rPr lang="en-US" sz="1400"/>
              <a:t>Wi-Fi starts at 5 s</a:t>
            </a:r>
          </a:p>
        </p:txBody>
      </p:sp>
      <p:sp>
        <p:nvSpPr>
          <p:cNvPr id="4" name="Slide Number Placeholder 3">
            <a:extLst>
              <a:ext uri="{FF2B5EF4-FFF2-40B4-BE49-F238E27FC236}">
                <a16:creationId xmlns:a16="http://schemas.microsoft.com/office/drawing/2014/main" id="{0CDEAABF-FD3F-7C7F-A18C-059F0B25E4B2}"/>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5</a:t>
            </a:fld>
            <a:endParaRPr lang="en-US"/>
          </a:p>
        </p:txBody>
      </p:sp>
    </p:spTree>
    <p:extLst>
      <p:ext uri="{BB962C8B-B14F-4D97-AF65-F5344CB8AC3E}">
        <p14:creationId xmlns:p14="http://schemas.microsoft.com/office/powerpoint/2010/main" val="490734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BB4D7E0-8E68-CABC-E646-076F4A57B4E9}"/>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Wi-Fi throughput with Bluetooth / no LBT</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50</a:t>
            </a:fld>
            <a:endParaRPr lang="en-US" dirty="0"/>
          </a:p>
        </p:txBody>
      </p:sp>
      <p:sp>
        <p:nvSpPr>
          <p:cNvPr id="6" name="TextBox 5">
            <a:extLst>
              <a:ext uri="{FF2B5EF4-FFF2-40B4-BE49-F238E27FC236}">
                <a16:creationId xmlns:a16="http://schemas.microsoft.com/office/drawing/2014/main" id="{86AE31F3-62EA-9776-0094-0C8A6D3DC05A}"/>
              </a:ext>
            </a:extLst>
          </p:cNvPr>
          <p:cNvSpPr txBox="1"/>
          <p:nvPr/>
        </p:nvSpPr>
        <p:spPr>
          <a:xfrm>
            <a:off x="7614725" y="6593385"/>
            <a:ext cx="798617"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nb_r3801e1</a:t>
            </a:r>
            <a:endParaRPr lang="en-US" sz="10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4ADFE77-ED6B-5E67-4AE7-A77D943C4596}"/>
              </a:ext>
            </a:extLst>
          </p:cNvPr>
          <p:cNvSpPr txBox="1"/>
          <p:nvPr/>
        </p:nvSpPr>
        <p:spPr>
          <a:xfrm>
            <a:off x="3862932" y="1052835"/>
            <a:ext cx="1418144"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(Time domain)</a:t>
            </a:r>
          </a:p>
        </p:txBody>
      </p:sp>
      <p:sp>
        <p:nvSpPr>
          <p:cNvPr id="17" name="TextBox 16">
            <a:extLst>
              <a:ext uri="{FF2B5EF4-FFF2-40B4-BE49-F238E27FC236}">
                <a16:creationId xmlns:a16="http://schemas.microsoft.com/office/drawing/2014/main" id="{6AB1FBC2-3079-4A6E-ADAF-501E90869F3A}"/>
              </a:ext>
            </a:extLst>
          </p:cNvPr>
          <p:cNvSpPr txBox="1"/>
          <p:nvPr/>
        </p:nvSpPr>
        <p:spPr>
          <a:xfrm>
            <a:off x="4860032" y="3503429"/>
            <a:ext cx="1764291" cy="861774"/>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The Wi-Fi throughput is only about half the target throughput in this case, due to the continuous Bluetooth audio retries</a:t>
            </a:r>
            <a:endParaRPr lang="en-US" sz="100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108DDC1-F5F1-8A2E-2B11-89B2BDE3B9F9}"/>
              </a:ext>
            </a:extLst>
          </p:cNvPr>
          <p:cNvSpPr txBox="1"/>
          <p:nvPr/>
        </p:nvSpPr>
        <p:spPr>
          <a:xfrm>
            <a:off x="3779912" y="1364472"/>
            <a:ext cx="1584176" cy="246221"/>
          </a:xfrm>
          <a:prstGeom prst="rect">
            <a:avLst/>
          </a:prstGeom>
          <a:noFill/>
        </p:spPr>
        <p:txBody>
          <a:bodyPr wrap="square" rtlCol="0">
            <a:spAutoFit/>
          </a:bodyPr>
          <a:lstStyle/>
          <a:p>
            <a:pPr algn="ctr"/>
            <a:r>
              <a:rPr lang="pt-BR" sz="1000">
                <a:latin typeface="Times New Roman" panose="02020603050405020304" pitchFamily="18" charset="0"/>
                <a:cs typeface="Times New Roman" panose="02020603050405020304" pitchFamily="18" charset="0"/>
              </a:rPr>
              <a:t>High pathloss on BT link</a:t>
            </a:r>
            <a:endParaRPr lang="en-US" sz="1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7881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CF9824-7643-C6D3-23E6-192C11ACD3B1}"/>
              </a:ext>
            </a:extLst>
          </p:cNvPr>
          <p:cNvSpPr>
            <a:spLocks noGrp="1"/>
          </p:cNvSpPr>
          <p:nvPr>
            <p:ph type="ctrTitle"/>
          </p:nvPr>
        </p:nvSpPr>
        <p:spPr/>
        <p:txBody>
          <a:bodyPr/>
          <a:lstStyle/>
          <a:p>
            <a:r>
              <a:rPr lang="en-US"/>
              <a:t>Conclusions</a:t>
            </a:r>
          </a:p>
        </p:txBody>
      </p:sp>
      <p:sp>
        <p:nvSpPr>
          <p:cNvPr id="3" name="Slide Number Placeholder 2">
            <a:extLst>
              <a:ext uri="{FF2B5EF4-FFF2-40B4-BE49-F238E27FC236}">
                <a16:creationId xmlns:a16="http://schemas.microsoft.com/office/drawing/2014/main" id="{2FB10320-CCD7-9ECC-0B97-D7BAFB1BB9F6}"/>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51</a:t>
            </a:fld>
            <a:endParaRPr lang="en-US" dirty="0"/>
          </a:p>
        </p:txBody>
      </p:sp>
    </p:spTree>
    <p:extLst>
      <p:ext uri="{BB962C8B-B14F-4D97-AF65-F5344CB8AC3E}">
        <p14:creationId xmlns:p14="http://schemas.microsoft.com/office/powerpoint/2010/main" val="1654441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63572-D997-B3CC-5C24-2618DCC8D096}"/>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0F916374-AEDC-F752-2782-7AB1F85F3C10}"/>
              </a:ext>
            </a:extLst>
          </p:cNvPr>
          <p:cNvSpPr>
            <a:spLocks noGrp="1"/>
          </p:cNvSpPr>
          <p:nvPr>
            <p:ph idx="1"/>
          </p:nvPr>
        </p:nvSpPr>
        <p:spPr/>
        <p:txBody>
          <a:bodyPr/>
          <a:lstStyle/>
          <a:p>
            <a:r>
              <a:rPr lang="en-US"/>
              <a:t>Bluetooth with LBT works very well in the given scenario where Wi-Fi XR and Bluetooth ISO audio are present in the same channel</a:t>
            </a:r>
          </a:p>
          <a:p>
            <a:pPr lvl="1"/>
            <a:r>
              <a:rPr lang="en-US"/>
              <a:t>no glitches in the Bluetooth audio</a:t>
            </a:r>
          </a:p>
          <a:p>
            <a:pPr lvl="1"/>
            <a:r>
              <a:rPr lang="en-US"/>
              <a:t>minor deterioration of the Wi-Fi latency CDF</a:t>
            </a:r>
          </a:p>
          <a:p>
            <a:pPr lvl="1"/>
            <a:r>
              <a:rPr lang="en-US"/>
              <a:t>extending the CCA and reducing the IFS gives some improvement</a:t>
            </a:r>
          </a:p>
          <a:p>
            <a:pPr lvl="1"/>
            <a:r>
              <a:rPr lang="en-US"/>
              <a:t>using a random backoff and sliding Tx provides a bit more improvement</a:t>
            </a:r>
          </a:p>
          <a:p>
            <a:pPr lvl="1"/>
            <a:r>
              <a:rPr lang="en-US"/>
              <a:t>these results are worst case for both technologies, because no hopping is assumed for Bluetooth</a:t>
            </a:r>
          </a:p>
          <a:p>
            <a:pPr lvl="1"/>
            <a:r>
              <a:rPr lang="en-US"/>
              <a:t>when hopping is used and partly outside the Wi-Fi channel, the results will be even better</a:t>
            </a:r>
          </a:p>
        </p:txBody>
      </p:sp>
      <p:sp>
        <p:nvSpPr>
          <p:cNvPr id="4" name="Slide Number Placeholder 3">
            <a:extLst>
              <a:ext uri="{FF2B5EF4-FFF2-40B4-BE49-F238E27FC236}">
                <a16:creationId xmlns:a16="http://schemas.microsoft.com/office/drawing/2014/main" id="{3F24E953-896D-9C09-55E8-C0B4998014A3}"/>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52</a:t>
            </a:fld>
            <a:endParaRPr lang="en-US" dirty="0"/>
          </a:p>
        </p:txBody>
      </p:sp>
    </p:spTree>
    <p:extLst>
      <p:ext uri="{BB962C8B-B14F-4D97-AF65-F5344CB8AC3E}">
        <p14:creationId xmlns:p14="http://schemas.microsoft.com/office/powerpoint/2010/main" val="33190677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A4A995-3177-F3FC-9339-4D077DB72259}"/>
              </a:ext>
            </a:extLst>
          </p:cNvPr>
          <p:cNvSpPr>
            <a:spLocks noGrp="1"/>
          </p:cNvSpPr>
          <p:nvPr>
            <p:ph type="ctrTitle"/>
          </p:nvPr>
        </p:nvSpPr>
        <p:spPr/>
        <p:txBody>
          <a:bodyPr/>
          <a:lstStyle/>
          <a:p>
            <a:r>
              <a:rPr lang="en-US"/>
              <a:t>References</a:t>
            </a:r>
          </a:p>
        </p:txBody>
      </p:sp>
      <p:sp>
        <p:nvSpPr>
          <p:cNvPr id="4" name="Slide Number Placeholder 3">
            <a:extLst>
              <a:ext uri="{FF2B5EF4-FFF2-40B4-BE49-F238E27FC236}">
                <a16:creationId xmlns:a16="http://schemas.microsoft.com/office/drawing/2014/main" id="{720BF377-9BD1-DDA4-31FF-3D2EF18BA368}"/>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53</a:t>
            </a:fld>
            <a:endParaRPr lang="en-US" dirty="0"/>
          </a:p>
        </p:txBody>
      </p:sp>
    </p:spTree>
    <p:extLst>
      <p:ext uri="{BB962C8B-B14F-4D97-AF65-F5344CB8AC3E}">
        <p14:creationId xmlns:p14="http://schemas.microsoft.com/office/powerpoint/2010/main" val="40211512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5154-2AA2-9E3E-3AA6-4EE262CA583E}"/>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E74E9FE0-3AF3-B840-81E3-D945273B8E98}"/>
              </a:ext>
            </a:extLst>
          </p:cNvPr>
          <p:cNvSpPr>
            <a:spLocks noGrp="1"/>
          </p:cNvSpPr>
          <p:nvPr>
            <p:ph idx="1"/>
          </p:nvPr>
        </p:nvSpPr>
        <p:spPr/>
        <p:txBody>
          <a:bodyPr/>
          <a:lstStyle/>
          <a:p>
            <a:r>
              <a:rPr lang="en-US" sz="1400"/>
              <a:t>NBFH / NB-UWB</a:t>
            </a:r>
          </a:p>
          <a:p>
            <a:pPr lvl="1"/>
            <a:endParaRPr lang="en-US" sz="1200"/>
          </a:p>
          <a:p>
            <a:pPr lvl="1"/>
            <a:r>
              <a:rPr lang="en-US" sz="1200"/>
              <a:t>11-23-1738-01-coex-bluetooth-sig-6-ghz-november-2023-update (IEEE Hawaii, November 2023)</a:t>
            </a:r>
          </a:p>
          <a:p>
            <a:pPr lvl="1"/>
            <a:r>
              <a:rPr lang="en-US" sz="1200"/>
              <a:t>11-23-1259-01-coex-effect-of-no-lbt-nb-on-802-11-devices (IEEE Hawaii, November 2023)</a:t>
            </a:r>
          </a:p>
          <a:p>
            <a:pPr lvl="1"/>
            <a:r>
              <a:rPr lang="en-US" sz="1200"/>
              <a:t>11-23-2081-00-coex-ble-interference-to-xr-vr-wi-fi (IEEE Hawaii, November 2023)</a:t>
            </a:r>
          </a:p>
          <a:p>
            <a:pPr lvl="1"/>
            <a:r>
              <a:rPr lang="en-US" sz="1200"/>
              <a:t>BRAN(23)121013_NB_simulation_results_comparison (ETSI BRAN Nice, France, October 2023)</a:t>
            </a:r>
          </a:p>
          <a:p>
            <a:pPr lvl="1"/>
            <a:r>
              <a:rPr lang="en-US" sz="1200"/>
              <a:t>11-23-1622-00-coex-nbfh-coexistence-with-wi-fi (IEEE Atlanta, September 2023)</a:t>
            </a:r>
          </a:p>
          <a:p>
            <a:pPr lvl="1"/>
            <a:r>
              <a:rPr lang="en-US" sz="1200"/>
              <a:t>11-23-1503-00-coex-bluetooth-wi-fi-coexistence-channel-access-simulation-study (IEEE Atlanta, September 2023)</a:t>
            </a:r>
          </a:p>
          <a:p>
            <a:pPr lvl="1"/>
            <a:r>
              <a:rPr lang="en-US" sz="1200"/>
              <a:t>11-23-1279-00-coex-nb-with-lbt (IEEE Berlin, July 2023)</a:t>
            </a:r>
          </a:p>
          <a:p>
            <a:pPr lvl="1"/>
            <a:r>
              <a:rPr lang="en-US" sz="1200"/>
              <a:t>11-23-0877-00-coex-narrow-coex-studies (IEEE Orlando, May 2023)</a:t>
            </a:r>
          </a:p>
          <a:p>
            <a:pPr lvl="1"/>
            <a:r>
              <a:rPr lang="en-US" sz="1200"/>
              <a:t>11-23-0455-00-coex-wi-fi-deferral-for-nb-signals (IEEE Atlanta, March 2023)</a:t>
            </a:r>
          </a:p>
          <a:p>
            <a:pPr lvl="1"/>
            <a:r>
              <a:rPr lang="en-US" sz="1200"/>
              <a:t>11-23-0454-00-coex-impact-of-bt-on-wlan-performance (IEEE Atlanta, March 2023)</a:t>
            </a:r>
          </a:p>
          <a:p>
            <a:pPr lvl="1"/>
            <a:r>
              <a:rPr lang="en-US" sz="1200"/>
              <a:t>11-23-0453-00-coex-nb-overview (IEEE Atlanta, March 2023)</a:t>
            </a:r>
          </a:p>
          <a:p>
            <a:pPr lvl="1"/>
            <a:r>
              <a:rPr lang="en-US" sz="1200"/>
              <a:t>BT SIG Bluetooth_Wifi_coex_LBTvsEDAA_intel_aug2023</a:t>
            </a:r>
          </a:p>
          <a:p>
            <a:pPr lvl="1"/>
            <a:r>
              <a:rPr lang="en-US" sz="1200"/>
              <a:t>BRAN(21)109h004r2_EN_303_687_NB_Proposals_for_DAA_Optimisation</a:t>
            </a:r>
          </a:p>
          <a:p>
            <a:pPr lvl="1"/>
            <a:r>
              <a:rPr lang="en-US" sz="1200"/>
              <a:t>BRAN(21)109h007_NB_coexistence_with_WB_in_6_GHz</a:t>
            </a:r>
          </a:p>
          <a:p>
            <a:pPr lvl="1"/>
            <a:r>
              <a:rPr lang="en-US" sz="1200"/>
              <a:t>ETSI EN 300 328 (2.4 GHz)</a:t>
            </a:r>
          </a:p>
          <a:p>
            <a:pPr lvl="1"/>
            <a:r>
              <a:rPr lang="en-US" sz="1200"/>
              <a:t>ETSI EN 301 893 (5 GHz)</a:t>
            </a:r>
          </a:p>
          <a:p>
            <a:pPr lvl="1"/>
            <a:r>
              <a:rPr lang="en-US" sz="1200"/>
              <a:t>ETSI EN 303 687 (6 GHz)</a:t>
            </a:r>
          </a:p>
        </p:txBody>
      </p:sp>
      <p:sp>
        <p:nvSpPr>
          <p:cNvPr id="4" name="Slide Number Placeholder 3">
            <a:extLst>
              <a:ext uri="{FF2B5EF4-FFF2-40B4-BE49-F238E27FC236}">
                <a16:creationId xmlns:a16="http://schemas.microsoft.com/office/drawing/2014/main" id="{F0E49D58-1AFE-F3E5-B742-DD9A4E545E29}"/>
              </a:ext>
            </a:extLst>
          </p:cNvPr>
          <p:cNvSpPr>
            <a:spLocks noGrp="1"/>
          </p:cNvSpPr>
          <p:nvPr>
            <p:ph type="sldNum" sz="quarter" idx="11"/>
          </p:nvPr>
        </p:nvSpPr>
        <p:spPr/>
        <p:txBody>
          <a:bodyPr/>
          <a:lstStyle/>
          <a:p>
            <a:r>
              <a:rPr lang="en-US" dirty="0"/>
              <a:t>Slide </a:t>
            </a:r>
            <a:fld id="{E132E8F0-0953-4589-931F-0CF931D74C39}" type="slidenum">
              <a:rPr lang="en-US" smtClean="0"/>
              <a:pPr/>
              <a:t>54</a:t>
            </a:fld>
            <a:endParaRPr lang="en-US" dirty="0"/>
          </a:p>
        </p:txBody>
      </p:sp>
    </p:spTree>
    <p:extLst>
      <p:ext uri="{BB962C8B-B14F-4D97-AF65-F5344CB8AC3E}">
        <p14:creationId xmlns:p14="http://schemas.microsoft.com/office/powerpoint/2010/main" val="2808805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F2E8-AA85-F517-4290-EB69860CDCF8}"/>
              </a:ext>
            </a:extLst>
          </p:cNvPr>
          <p:cNvSpPr>
            <a:spLocks noGrp="1"/>
          </p:cNvSpPr>
          <p:nvPr>
            <p:ph type="title"/>
          </p:nvPr>
        </p:nvSpPr>
        <p:spPr/>
        <p:txBody>
          <a:bodyPr/>
          <a:lstStyle/>
          <a:p>
            <a:r>
              <a:rPr lang="en-US"/>
              <a:t>Topology</a:t>
            </a:r>
          </a:p>
        </p:txBody>
      </p:sp>
      <p:sp>
        <p:nvSpPr>
          <p:cNvPr id="4" name="Slide Number Placeholder 3">
            <a:extLst>
              <a:ext uri="{FF2B5EF4-FFF2-40B4-BE49-F238E27FC236}">
                <a16:creationId xmlns:a16="http://schemas.microsoft.com/office/drawing/2014/main" id="{298415C0-93C3-1BAC-2AD9-57968E56BB31}"/>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6</a:t>
            </a:fld>
            <a:endParaRPr lang="en-US"/>
          </a:p>
        </p:txBody>
      </p:sp>
      <p:pic>
        <p:nvPicPr>
          <p:cNvPr id="6" name="Picture 5">
            <a:extLst>
              <a:ext uri="{FF2B5EF4-FFF2-40B4-BE49-F238E27FC236}">
                <a16:creationId xmlns:a16="http://schemas.microsoft.com/office/drawing/2014/main" id="{09C60B0B-62A6-3969-6E28-F07E4485EEE5}"/>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7" name="Oval 6">
            <a:extLst>
              <a:ext uri="{FF2B5EF4-FFF2-40B4-BE49-F238E27FC236}">
                <a16:creationId xmlns:a16="http://schemas.microsoft.com/office/drawing/2014/main" id="{C9060147-036C-0892-E1F4-026395A9098F}"/>
              </a:ext>
            </a:extLst>
          </p:cNvPr>
          <p:cNvSpPr/>
          <p:nvPr/>
        </p:nvSpPr>
        <p:spPr bwMode="auto">
          <a:xfrm>
            <a:off x="5394960" y="3544067"/>
            <a:ext cx="180020" cy="180020"/>
          </a:xfrm>
          <a:prstGeom prst="ellipse">
            <a:avLst/>
          </a:prstGeom>
          <a:noFill/>
          <a:ln w="31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06627852-A6C0-5ADE-DEC7-5B40671680C0}"/>
              </a:ext>
            </a:extLst>
          </p:cNvPr>
          <p:cNvCxnSpPr>
            <a:cxnSpLocks/>
          </p:cNvCxnSpPr>
          <p:nvPr/>
        </p:nvCxnSpPr>
        <p:spPr bwMode="auto">
          <a:xfrm flipV="1">
            <a:off x="5349240" y="3537111"/>
            <a:ext cx="288032" cy="180020"/>
          </a:xfrm>
          <a:prstGeom prst="straightConnector1">
            <a:avLst/>
          </a:prstGeom>
          <a:solidFill>
            <a:schemeClr val="accent1"/>
          </a:solidFill>
          <a:ln w="3175" cap="flat" cmpd="sng" algn="ctr">
            <a:solidFill>
              <a:schemeClr val="tx1"/>
            </a:solidFill>
            <a:prstDash val="solid"/>
            <a:round/>
            <a:headEnd type="none" w="sm" len="sm"/>
            <a:tailEnd type="arrow" w="sm" len="sm"/>
          </a:ln>
          <a:effectLst/>
        </p:spPr>
      </p:cxnSp>
      <p:cxnSp>
        <p:nvCxnSpPr>
          <p:cNvPr id="11" name="Straight Arrow Connector 10">
            <a:extLst>
              <a:ext uri="{FF2B5EF4-FFF2-40B4-BE49-F238E27FC236}">
                <a16:creationId xmlns:a16="http://schemas.microsoft.com/office/drawing/2014/main" id="{80757125-8ADD-5734-A3BC-02A6F2E57099}"/>
              </a:ext>
            </a:extLst>
          </p:cNvPr>
          <p:cNvCxnSpPr>
            <a:cxnSpLocks/>
          </p:cNvCxnSpPr>
          <p:nvPr/>
        </p:nvCxnSpPr>
        <p:spPr bwMode="auto">
          <a:xfrm flipV="1">
            <a:off x="3926933" y="2997051"/>
            <a:ext cx="1405735" cy="612068"/>
          </a:xfrm>
          <a:prstGeom prst="straightConnector1">
            <a:avLst/>
          </a:prstGeom>
          <a:solidFill>
            <a:schemeClr val="accent1"/>
          </a:solidFill>
          <a:ln w="3175" cap="flat" cmpd="sng" algn="ctr">
            <a:solidFill>
              <a:schemeClr val="tx1"/>
            </a:solidFill>
            <a:prstDash val="dash"/>
            <a:round/>
            <a:headEnd type="arrow" w="sm" len="sm"/>
            <a:tailEnd type="arrow" w="sm" len="sm"/>
          </a:ln>
          <a:effectLst/>
        </p:spPr>
      </p:cxnSp>
      <p:cxnSp>
        <p:nvCxnSpPr>
          <p:cNvPr id="14" name="Straight Arrow Connector 13">
            <a:extLst>
              <a:ext uri="{FF2B5EF4-FFF2-40B4-BE49-F238E27FC236}">
                <a16:creationId xmlns:a16="http://schemas.microsoft.com/office/drawing/2014/main" id="{F5BD018D-230E-8478-C1CD-EB050AA5F728}"/>
              </a:ext>
            </a:extLst>
          </p:cNvPr>
          <p:cNvCxnSpPr>
            <a:cxnSpLocks/>
          </p:cNvCxnSpPr>
          <p:nvPr/>
        </p:nvCxnSpPr>
        <p:spPr bwMode="auto">
          <a:xfrm>
            <a:off x="3923928" y="3681127"/>
            <a:ext cx="1405735" cy="612068"/>
          </a:xfrm>
          <a:prstGeom prst="straightConnector1">
            <a:avLst/>
          </a:prstGeom>
          <a:solidFill>
            <a:schemeClr val="accent1"/>
          </a:solidFill>
          <a:ln w="3175" cap="flat" cmpd="sng" algn="ctr">
            <a:solidFill>
              <a:schemeClr val="tx1"/>
            </a:solidFill>
            <a:prstDash val="dash"/>
            <a:round/>
            <a:headEnd type="arrow" w="sm" len="sm"/>
            <a:tailEnd type="arrow" w="sm" len="sm"/>
          </a:ln>
          <a:effectLst/>
        </p:spPr>
      </p:cxnSp>
      <p:sp>
        <p:nvSpPr>
          <p:cNvPr id="15" name="TextBox 14">
            <a:extLst>
              <a:ext uri="{FF2B5EF4-FFF2-40B4-BE49-F238E27FC236}">
                <a16:creationId xmlns:a16="http://schemas.microsoft.com/office/drawing/2014/main" id="{4F588256-FB11-B9BC-BCE9-B5015A692DA3}"/>
              </a:ext>
            </a:extLst>
          </p:cNvPr>
          <p:cNvSpPr txBox="1"/>
          <p:nvPr/>
        </p:nvSpPr>
        <p:spPr>
          <a:xfrm>
            <a:off x="3923928" y="3537111"/>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6" name="TextBox 15">
            <a:extLst>
              <a:ext uri="{FF2B5EF4-FFF2-40B4-BE49-F238E27FC236}">
                <a16:creationId xmlns:a16="http://schemas.microsoft.com/office/drawing/2014/main" id="{7E6458D1-A13A-3F01-7A07-A05F40D1708C}"/>
              </a:ext>
            </a:extLst>
          </p:cNvPr>
          <p:cNvSpPr txBox="1"/>
          <p:nvPr/>
        </p:nvSpPr>
        <p:spPr>
          <a:xfrm>
            <a:off x="4896036" y="2817031"/>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7" name="TextBox 16">
            <a:extLst>
              <a:ext uri="{FF2B5EF4-FFF2-40B4-BE49-F238E27FC236}">
                <a16:creationId xmlns:a16="http://schemas.microsoft.com/office/drawing/2014/main" id="{9FE4C2DF-1B65-8CE9-B5A0-3A18A8B65880}"/>
              </a:ext>
            </a:extLst>
          </p:cNvPr>
          <p:cNvSpPr txBox="1"/>
          <p:nvPr/>
        </p:nvSpPr>
        <p:spPr>
          <a:xfrm>
            <a:off x="4896036" y="4293195"/>
            <a:ext cx="502062"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-50 dBm</a:t>
            </a:r>
          </a:p>
        </p:txBody>
      </p:sp>
      <p:sp>
        <p:nvSpPr>
          <p:cNvPr id="18" name="TextBox 17">
            <a:extLst>
              <a:ext uri="{FF2B5EF4-FFF2-40B4-BE49-F238E27FC236}">
                <a16:creationId xmlns:a16="http://schemas.microsoft.com/office/drawing/2014/main" id="{E243DE9F-E54D-8ED6-AD4E-C815A8F05C83}"/>
              </a:ext>
            </a:extLst>
          </p:cNvPr>
          <p:cNvSpPr txBox="1"/>
          <p:nvPr/>
        </p:nvSpPr>
        <p:spPr>
          <a:xfrm>
            <a:off x="5476488" y="4201152"/>
            <a:ext cx="502061"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-66 dBm</a:t>
            </a:r>
          </a:p>
        </p:txBody>
      </p:sp>
      <p:sp>
        <p:nvSpPr>
          <p:cNvPr id="19" name="TextBox 18">
            <a:extLst>
              <a:ext uri="{FF2B5EF4-FFF2-40B4-BE49-F238E27FC236}">
                <a16:creationId xmlns:a16="http://schemas.microsoft.com/office/drawing/2014/main" id="{71F0B4A8-054D-AAB1-23A7-ED63E3C78C81}"/>
              </a:ext>
            </a:extLst>
          </p:cNvPr>
          <p:cNvSpPr txBox="1"/>
          <p:nvPr/>
        </p:nvSpPr>
        <p:spPr>
          <a:xfrm>
            <a:off x="5476488" y="2925903"/>
            <a:ext cx="502061" cy="200055"/>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-66 dBm</a:t>
            </a:r>
          </a:p>
        </p:txBody>
      </p:sp>
      <p:sp>
        <p:nvSpPr>
          <p:cNvPr id="20" name="TextBox 19">
            <a:extLst>
              <a:ext uri="{FF2B5EF4-FFF2-40B4-BE49-F238E27FC236}">
                <a16:creationId xmlns:a16="http://schemas.microsoft.com/office/drawing/2014/main" id="{0CCA3DC8-F44B-4FC3-E4DD-53BEC43C73B8}"/>
              </a:ext>
            </a:extLst>
          </p:cNvPr>
          <p:cNvSpPr txBox="1"/>
          <p:nvPr/>
        </p:nvSpPr>
        <p:spPr>
          <a:xfrm>
            <a:off x="3667091" y="3207785"/>
            <a:ext cx="362600" cy="200055"/>
          </a:xfrm>
          <a:prstGeom prst="rect">
            <a:avLst/>
          </a:prstGeom>
          <a:noFill/>
        </p:spPr>
        <p:txBody>
          <a:bodyPr wrap="none" rtlCol="0">
            <a:spAutoFit/>
          </a:bodyPr>
          <a:lstStyle/>
          <a:p>
            <a:pPr algn="ctr"/>
            <a:r>
              <a:rPr lang="en-US" sz="700" b="1">
                <a:latin typeface="Times New Roman" panose="02020603050405020304" pitchFamily="18" charset="0"/>
                <a:cs typeface="Times New Roman" panose="02020603050405020304" pitchFamily="18" charset="0"/>
              </a:rPr>
              <a:t>BLE</a:t>
            </a:r>
          </a:p>
        </p:txBody>
      </p:sp>
      <p:sp>
        <p:nvSpPr>
          <p:cNvPr id="21" name="TextBox 20">
            <a:extLst>
              <a:ext uri="{FF2B5EF4-FFF2-40B4-BE49-F238E27FC236}">
                <a16:creationId xmlns:a16="http://schemas.microsoft.com/office/drawing/2014/main" id="{E79D3E38-30B6-EC1B-E5AA-778EEBEAE902}"/>
              </a:ext>
            </a:extLst>
          </p:cNvPr>
          <p:cNvSpPr txBox="1"/>
          <p:nvPr/>
        </p:nvSpPr>
        <p:spPr>
          <a:xfrm>
            <a:off x="5242233" y="2565003"/>
            <a:ext cx="466794" cy="307777"/>
          </a:xfrm>
          <a:prstGeom prst="rect">
            <a:avLst/>
          </a:prstGeom>
          <a:noFill/>
        </p:spPr>
        <p:txBody>
          <a:bodyPr wrap="none" rtlCol="0">
            <a:spAutoFit/>
          </a:bodyPr>
          <a:lstStyle/>
          <a:p>
            <a:pPr algn="ctr"/>
            <a:r>
              <a:rPr lang="en-US" sz="700" b="1">
                <a:latin typeface="Times New Roman" panose="02020603050405020304" pitchFamily="18" charset="0"/>
                <a:cs typeface="Times New Roman" panose="02020603050405020304" pitchFamily="18" charset="0"/>
              </a:rPr>
              <a:t>Wi-Fi</a:t>
            </a:r>
          </a:p>
          <a:p>
            <a:pPr algn="ctr"/>
            <a:r>
              <a:rPr lang="en-US" sz="700" b="1">
                <a:latin typeface="Times New Roman" panose="02020603050405020304" pitchFamily="18" charset="0"/>
                <a:cs typeface="Times New Roman" panose="02020603050405020304" pitchFamily="18" charset="0"/>
              </a:rPr>
              <a:t>XR/VR</a:t>
            </a:r>
          </a:p>
        </p:txBody>
      </p:sp>
      <p:sp>
        <p:nvSpPr>
          <p:cNvPr id="3" name="TextBox 2">
            <a:extLst>
              <a:ext uri="{FF2B5EF4-FFF2-40B4-BE49-F238E27FC236}">
                <a16:creationId xmlns:a16="http://schemas.microsoft.com/office/drawing/2014/main" id="{B425BD56-983B-DF8F-57D7-B65948C6215B}"/>
              </a:ext>
            </a:extLst>
          </p:cNvPr>
          <p:cNvSpPr txBox="1"/>
          <p:nvPr/>
        </p:nvSpPr>
        <p:spPr>
          <a:xfrm>
            <a:off x="5601216" y="3429099"/>
            <a:ext cx="554959" cy="415498"/>
          </a:xfrm>
          <a:prstGeom prst="rect">
            <a:avLst/>
          </a:prstGeom>
          <a:noFill/>
        </p:spPr>
        <p:txBody>
          <a:bodyPr wrap="none" rtlCol="0">
            <a:spAutoFit/>
          </a:bodyPr>
          <a:lstStyle/>
          <a:p>
            <a:pPr algn="ctr"/>
            <a:r>
              <a:rPr lang="en-US" sz="700">
                <a:latin typeface="Times New Roman" panose="02020603050405020304" pitchFamily="18" charset="0"/>
                <a:cs typeface="Times New Roman" panose="02020603050405020304" pitchFamily="18" charset="0"/>
              </a:rPr>
              <a:t>att 34 dB</a:t>
            </a:r>
          </a:p>
          <a:p>
            <a:pPr algn="ctr"/>
            <a:r>
              <a:rPr lang="en-US" sz="700">
                <a:latin typeface="Times New Roman" panose="02020603050405020304" pitchFamily="18" charset="0"/>
                <a:cs typeface="Times New Roman" panose="02020603050405020304" pitchFamily="18" charset="0"/>
              </a:rPr>
              <a:t>(pl 80 dB)</a:t>
            </a:r>
          </a:p>
          <a:p>
            <a:pPr algn="ctr"/>
            <a:r>
              <a:rPr lang="en-US" sz="700">
                <a:latin typeface="Times New Roman" panose="02020603050405020304" pitchFamily="18" charset="0"/>
                <a:cs typeface="Times New Roman" panose="02020603050405020304" pitchFamily="18" charset="0"/>
              </a:rPr>
              <a:t>fixed</a:t>
            </a:r>
          </a:p>
        </p:txBody>
      </p:sp>
    </p:spTree>
    <p:extLst>
      <p:ext uri="{BB962C8B-B14F-4D97-AF65-F5344CB8AC3E}">
        <p14:creationId xmlns:p14="http://schemas.microsoft.com/office/powerpoint/2010/main" val="2679995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966D-83E2-A647-48A5-DC38339537D1}"/>
              </a:ext>
            </a:extLst>
          </p:cNvPr>
          <p:cNvSpPr>
            <a:spLocks noGrp="1"/>
          </p:cNvSpPr>
          <p:nvPr>
            <p:ph type="title"/>
          </p:nvPr>
        </p:nvSpPr>
        <p:spPr/>
        <p:txBody>
          <a:bodyPr/>
          <a:lstStyle/>
          <a:p>
            <a:r>
              <a:rPr lang="en-US"/>
              <a:t>Simulation results</a:t>
            </a:r>
          </a:p>
        </p:txBody>
      </p:sp>
      <p:sp>
        <p:nvSpPr>
          <p:cNvPr id="4" name="Content Placeholder 3">
            <a:extLst>
              <a:ext uri="{FF2B5EF4-FFF2-40B4-BE49-F238E27FC236}">
                <a16:creationId xmlns:a16="http://schemas.microsoft.com/office/drawing/2014/main" id="{A18B9CC7-3666-E821-2FD9-A1236B3E3EF9}"/>
              </a:ext>
            </a:extLst>
          </p:cNvPr>
          <p:cNvSpPr>
            <a:spLocks noGrp="1"/>
          </p:cNvSpPr>
          <p:nvPr>
            <p:ph idx="1"/>
          </p:nvPr>
        </p:nvSpPr>
        <p:spPr/>
        <p:txBody>
          <a:bodyPr/>
          <a:lstStyle/>
          <a:p>
            <a:r>
              <a:rPr lang="en-US"/>
              <a:t>There are 4 groups of plots</a:t>
            </a:r>
          </a:p>
          <a:p>
            <a:pPr lvl="1"/>
            <a:r>
              <a:rPr lang="en-US"/>
              <a:t>Bluetooth latency CDFs</a:t>
            </a:r>
          </a:p>
          <a:p>
            <a:pPr lvl="1"/>
            <a:r>
              <a:rPr lang="en-US"/>
              <a:t>Wi-Fi latency CDFs</a:t>
            </a:r>
          </a:p>
          <a:p>
            <a:pPr lvl="1"/>
            <a:r>
              <a:rPr lang="en-US"/>
              <a:t>Bluetooth latency in time domain</a:t>
            </a:r>
          </a:p>
          <a:p>
            <a:pPr lvl="1"/>
            <a:r>
              <a:rPr lang="en-US"/>
              <a:t>Wif-Fi throughput in time domain</a:t>
            </a:r>
          </a:p>
          <a:p>
            <a:pPr lvl="1"/>
            <a:endParaRPr lang="en-US"/>
          </a:p>
          <a:p>
            <a:r>
              <a:rPr lang="en-US"/>
              <a:t>There are 5 types of experiments</a:t>
            </a:r>
          </a:p>
          <a:p>
            <a:pPr lvl="1"/>
            <a:r>
              <a:rPr lang="en-US"/>
              <a:t>Bluetooth without Wi-Fi / Wi-Fi without Bluetooth</a:t>
            </a:r>
          </a:p>
          <a:p>
            <a:pPr lvl="1"/>
            <a:r>
              <a:rPr lang="en-US"/>
              <a:t>Bluetooth with LBT (short CCA before Tx)</a:t>
            </a:r>
          </a:p>
          <a:p>
            <a:pPr lvl="1"/>
            <a:r>
              <a:rPr lang="en-US"/>
              <a:t>Bluetooth with extended LBT</a:t>
            </a:r>
          </a:p>
          <a:p>
            <a:pPr lvl="1"/>
            <a:r>
              <a:rPr lang="en-US"/>
              <a:t>Bluetooth with extended LBT and short IFS</a:t>
            </a:r>
          </a:p>
          <a:p>
            <a:pPr lvl="1"/>
            <a:r>
              <a:rPr lang="en-US"/>
              <a:t>Bluetooth with sliding Tx (random backoff, EDCA type)</a:t>
            </a:r>
          </a:p>
          <a:p>
            <a:pPr lvl="1"/>
            <a:endParaRPr lang="en-US"/>
          </a:p>
        </p:txBody>
      </p:sp>
      <p:sp>
        <p:nvSpPr>
          <p:cNvPr id="3" name="Slide Number Placeholder 2">
            <a:extLst>
              <a:ext uri="{FF2B5EF4-FFF2-40B4-BE49-F238E27FC236}">
                <a16:creationId xmlns:a16="http://schemas.microsoft.com/office/drawing/2014/main" id="{88748147-9080-E342-EA88-37A6B2003000}"/>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7</a:t>
            </a:fld>
            <a:endParaRPr lang="en-US" dirty="0"/>
          </a:p>
        </p:txBody>
      </p:sp>
    </p:spTree>
    <p:extLst>
      <p:ext uri="{BB962C8B-B14F-4D97-AF65-F5344CB8AC3E}">
        <p14:creationId xmlns:p14="http://schemas.microsoft.com/office/powerpoint/2010/main" val="2695834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B382A2F-9C99-2F5F-BE58-76C2A2D35B69}"/>
              </a:ext>
            </a:extLst>
          </p:cNvPr>
          <p:cNvSpPr>
            <a:spLocks noGrp="1"/>
          </p:cNvSpPr>
          <p:nvPr>
            <p:ph type="ctrTitle"/>
          </p:nvPr>
        </p:nvSpPr>
        <p:spPr/>
        <p:txBody>
          <a:bodyPr/>
          <a:lstStyle/>
          <a:p>
            <a:r>
              <a:rPr lang="en-US"/>
              <a:t>Bluetooth latency CDFs</a:t>
            </a:r>
          </a:p>
        </p:txBody>
      </p:sp>
      <p:sp>
        <p:nvSpPr>
          <p:cNvPr id="3" name="Slide Number Placeholder 2">
            <a:extLst>
              <a:ext uri="{FF2B5EF4-FFF2-40B4-BE49-F238E27FC236}">
                <a16:creationId xmlns:a16="http://schemas.microsoft.com/office/drawing/2014/main" id="{B8ABC274-E756-EDCC-590A-85A506BCC36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8</a:t>
            </a:fld>
            <a:endParaRPr lang="en-US" dirty="0"/>
          </a:p>
        </p:txBody>
      </p:sp>
    </p:spTree>
    <p:extLst>
      <p:ext uri="{BB962C8B-B14F-4D97-AF65-F5344CB8AC3E}">
        <p14:creationId xmlns:p14="http://schemas.microsoft.com/office/powerpoint/2010/main" val="306870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E3CD2-B43B-9A2D-733C-39E958ED40B1}"/>
              </a:ext>
            </a:extLst>
          </p:cNvPr>
          <p:cNvSpPr>
            <a:spLocks noGrp="1"/>
          </p:cNvSpPr>
          <p:nvPr>
            <p:ph type="title"/>
          </p:nvPr>
        </p:nvSpPr>
        <p:spPr/>
        <p:txBody>
          <a:bodyPr/>
          <a:lstStyle/>
          <a:p>
            <a:r>
              <a:rPr lang="en-US"/>
              <a:t>Bluetooth latency without Wi-Fi </a:t>
            </a:r>
          </a:p>
        </p:txBody>
      </p:sp>
      <p:sp>
        <p:nvSpPr>
          <p:cNvPr id="3" name="Slide Number Placeholder 2">
            <a:extLst>
              <a:ext uri="{FF2B5EF4-FFF2-40B4-BE49-F238E27FC236}">
                <a16:creationId xmlns:a16="http://schemas.microsoft.com/office/drawing/2014/main" id="{96ADD9C1-7839-CB05-223D-75674EA31A8E}"/>
              </a:ext>
            </a:extLst>
          </p:cNvPr>
          <p:cNvSpPr>
            <a:spLocks noGrp="1"/>
          </p:cNvSpPr>
          <p:nvPr>
            <p:ph type="sldNum" sz="quarter" idx="11"/>
          </p:nvPr>
        </p:nvSpPr>
        <p:spPr/>
        <p:txBody>
          <a:bodyPr/>
          <a:lstStyle/>
          <a:p>
            <a:pPr>
              <a:defRPr/>
            </a:pPr>
            <a:r>
              <a:rPr lang="en-US"/>
              <a:t>Slide </a:t>
            </a:r>
            <a:fld id="{E132E8F0-0953-4589-931F-0CF931D74C39}" type="slidenum">
              <a:rPr lang="en-US" smtClean="0"/>
              <a:pPr>
                <a:defRPr/>
              </a:pPr>
              <a:t>9</a:t>
            </a:fld>
            <a:endParaRPr lang="en-US" dirty="0"/>
          </a:p>
        </p:txBody>
      </p:sp>
      <p:sp>
        <p:nvSpPr>
          <p:cNvPr id="4" name="TextBox 3">
            <a:extLst>
              <a:ext uri="{FF2B5EF4-FFF2-40B4-BE49-F238E27FC236}">
                <a16:creationId xmlns:a16="http://schemas.microsoft.com/office/drawing/2014/main" id="{ABAFE3BA-AD55-D208-D7CD-F3040E561804}"/>
              </a:ext>
            </a:extLst>
          </p:cNvPr>
          <p:cNvSpPr txBox="1"/>
          <p:nvPr/>
        </p:nvSpPr>
        <p:spPr>
          <a:xfrm>
            <a:off x="7621938" y="6593385"/>
            <a:ext cx="784190" cy="246221"/>
          </a:xfrm>
          <a:prstGeom prst="rect">
            <a:avLst/>
          </a:prstGeom>
          <a:noFill/>
        </p:spPr>
        <p:txBody>
          <a:bodyPr wrap="none" rtlCol="0">
            <a:spAutoFit/>
          </a:bodyPr>
          <a:lstStyle/>
          <a:p>
            <a:pPr algn="ctr"/>
            <a:r>
              <a:rPr lang="pt-BR" sz="1000">
                <a:latin typeface="Times New Roman" panose="02020603050405020304" pitchFamily="18" charset="0"/>
                <a:cs typeface="Times New Roman" panose="02020603050405020304" pitchFamily="18" charset="0"/>
              </a:rPr>
              <a:t>nb_r3501f1</a:t>
            </a:r>
            <a:endParaRPr lang="en-US" sz="100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B09334C4-ACFC-5E45-B2FA-0A3609A4C921}"/>
              </a:ext>
            </a:extLst>
          </p:cNvPr>
          <p:cNvPicPr>
            <a:picLocks noChangeAspect="1"/>
          </p:cNvPicPr>
          <p:nvPr/>
        </p:nvPicPr>
        <p:blipFill>
          <a:blip r:embed="rId2"/>
          <a:stretch>
            <a:fillRect/>
          </a:stretch>
        </p:blipFill>
        <p:spPr>
          <a:xfrm>
            <a:off x="1905000" y="1716881"/>
            <a:ext cx="5334000" cy="4000500"/>
          </a:xfrm>
          <a:prstGeom prst="rect">
            <a:avLst/>
          </a:prstGeom>
        </p:spPr>
      </p:pic>
      <p:sp>
        <p:nvSpPr>
          <p:cNvPr id="5" name="TextBox 4">
            <a:extLst>
              <a:ext uri="{FF2B5EF4-FFF2-40B4-BE49-F238E27FC236}">
                <a16:creationId xmlns:a16="http://schemas.microsoft.com/office/drawing/2014/main" id="{51BBA7C3-FFF6-0DC3-CDE7-369ACFA9CD90}"/>
              </a:ext>
            </a:extLst>
          </p:cNvPr>
          <p:cNvSpPr txBox="1"/>
          <p:nvPr/>
        </p:nvSpPr>
        <p:spPr>
          <a:xfrm>
            <a:off x="3855299" y="1052835"/>
            <a:ext cx="1433406" cy="338554"/>
          </a:xfrm>
          <a:prstGeom prst="rect">
            <a:avLst/>
          </a:prstGeom>
          <a:noFill/>
        </p:spPr>
        <p:txBody>
          <a:bodyPr wrap="none" rtlCol="0">
            <a:spAutoFit/>
          </a:bodyPr>
          <a:lstStyle/>
          <a:p>
            <a:pPr algn="ctr"/>
            <a:r>
              <a:rPr lang="pt-BR" sz="1600">
                <a:latin typeface="Times New Roman" panose="02020603050405020304" pitchFamily="18" charset="0"/>
                <a:cs typeface="Times New Roman" panose="02020603050405020304" pitchFamily="18" charset="0"/>
              </a:rPr>
              <a:t>(Latency CDF)</a:t>
            </a:r>
            <a:endParaRPr lang="en-US"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722373"/>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0D768F-5D61-47B8-AF08-86404C7CA922}">
  <ds:schemaRefs>
    <ds:schemaRef ds:uri="office.server.policy"/>
  </ds:schemaRefs>
</ds:datastoreItem>
</file>

<file path=customXml/itemProps2.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ABFD3F03-7024-47F4-B7B1-5F6419EA3B10}">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267683</TotalTime>
  <Words>2436</Words>
  <Application>Microsoft Office PowerPoint</Application>
  <PresentationFormat>Custom</PresentationFormat>
  <Paragraphs>402</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Times New Roman</vt:lpstr>
      <vt:lpstr>Extend Submission Template</vt:lpstr>
      <vt:lpstr>Bluetooth isochronous audio with LBT</vt:lpstr>
      <vt:lpstr>Introduction</vt:lpstr>
      <vt:lpstr>BT isochronous audio</vt:lpstr>
      <vt:lpstr>Simulation settings – BLE</vt:lpstr>
      <vt:lpstr>Simulation settings – Wi-Fi</vt:lpstr>
      <vt:lpstr>Topology</vt:lpstr>
      <vt:lpstr>Simulation results</vt:lpstr>
      <vt:lpstr>Bluetooth latency CDFs</vt:lpstr>
      <vt:lpstr>Bluetooth latency without Wi-Fi </vt:lpstr>
      <vt:lpstr>Bluetooth / LBT latency with Wi-Fi</vt:lpstr>
      <vt:lpstr>Bluetooth / LBT with extened CCA latency with Wi-Fi</vt:lpstr>
      <vt:lpstr>Bluetooth / LBT with extended CCA and short IFS latency with Wi-Fi</vt:lpstr>
      <vt:lpstr>Bluetooth / LBT with sliding audio</vt:lpstr>
      <vt:lpstr>Bluetooth / no LBT latency with Wi-Fi </vt:lpstr>
      <vt:lpstr>Wi-Fi latency CDFs</vt:lpstr>
      <vt:lpstr>Wi-Fi latency without Bluetooth </vt:lpstr>
      <vt:lpstr>Wi-Fi latency with Bluetooth / LBT </vt:lpstr>
      <vt:lpstr>Wi-Fi latency with Bluetooth / LBT with extended CCA </vt:lpstr>
      <vt:lpstr>Wi-Fi latency with Bluetooth / LBT with extended CCA and short IFS</vt:lpstr>
      <vt:lpstr>Wi-Fi latency with Bluetooth / LBT with sliding audio</vt:lpstr>
      <vt:lpstr>Wi-Fi latency with Bluetooth / no LBT </vt:lpstr>
      <vt:lpstr>Bluetooth latency in time domain</vt:lpstr>
      <vt:lpstr>Bluetooth ISO latency without Wi-Fi</vt:lpstr>
      <vt:lpstr>Bluetooth / LBT ISO latency with Wi-Fi</vt:lpstr>
      <vt:lpstr>Bluetooth / LBT with extended CCA ISO latency with Wi-Fi</vt:lpstr>
      <vt:lpstr>Bluetooth / LBT with extended CCA and short IFS ISO latency with Wi-Fi</vt:lpstr>
      <vt:lpstr>Bluetooth / LBT with sliding audio</vt:lpstr>
      <vt:lpstr>Bluetooth / no LBT ISO latency with Wi-Fi</vt:lpstr>
      <vt:lpstr>Wi-Fi throughput in time domain</vt:lpstr>
      <vt:lpstr>Wi-Fi throughput without Bluetooth</vt:lpstr>
      <vt:lpstr>Wi-Fi throughput with Bluetooth / LBT</vt:lpstr>
      <vt:lpstr>Wi-Fi throughput with Bluetooth / LBT with extended CCA</vt:lpstr>
      <vt:lpstr>Wi-Fi throughput with Bluetooth / LBT with extended CCA and short IFS</vt:lpstr>
      <vt:lpstr>Wi-Fi throughput with Bluetooth / LBT with sliding audio</vt:lpstr>
      <vt:lpstr>Wi-Fi throughput with Bluetooth / no LBT</vt:lpstr>
      <vt:lpstr>Higher pathloss on Bluetooth link</vt:lpstr>
      <vt:lpstr>Topology 2 – High pathloss on Bluetooth link</vt:lpstr>
      <vt:lpstr>Simulation results</vt:lpstr>
      <vt:lpstr>Bluetooth latency CDFs</vt:lpstr>
      <vt:lpstr>Bluetooth / LBT with extended CCA and short IFS latency with Wi-Fi</vt:lpstr>
      <vt:lpstr>Bluetooth / no LBT latency with Wi-Fi </vt:lpstr>
      <vt:lpstr>Wi-Fi latency CDFs</vt:lpstr>
      <vt:lpstr>Wi-Fi latency with Bluetooth / LBT with extended CCA and short IFS</vt:lpstr>
      <vt:lpstr>Wi-Fi latency with Bluetooth / no LBT </vt:lpstr>
      <vt:lpstr>Bluetooth latency in time domain</vt:lpstr>
      <vt:lpstr>Bluetooth / LBT with extended CCA and short IFS ISO latency with Wi-Fi</vt:lpstr>
      <vt:lpstr>Bluetooth / no LBT ISO latency with Wi-Fi</vt:lpstr>
      <vt:lpstr>Wi-Fi throughput in time domain</vt:lpstr>
      <vt:lpstr>Wi-Fi throughput with Bluetooth / LBT with extended CCA and short IFS</vt:lpstr>
      <vt:lpstr>Wi-Fi throughput with Bluetooth / no LBT</vt:lpstr>
      <vt:lpstr>Conclusions</vt:lpstr>
      <vt:lpstr>Conclusions</vt:lpstr>
      <vt:lpstr>References</vt:lpstr>
      <vt:lpstr>References</vt:lpstr>
    </vt:vector>
  </TitlesOfParts>
  <Manager/>
  <Company>Qualcomm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NBFH coexistence with Wi-Fi</dc:title>
  <dc:subject/>
  <dc:creator>Menzo Wentink</dc:creator>
  <cp:keywords/>
  <dc:description/>
  <cp:lastModifiedBy>Menzo Wentink</cp:lastModifiedBy>
  <cp:revision>5221</cp:revision>
  <dcterms:created xsi:type="dcterms:W3CDTF">2008-10-07T17:07:33Z</dcterms:created>
  <dcterms:modified xsi:type="dcterms:W3CDTF">2024-01-14T21:23:14Z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0x01010001C8FFCFE5539B4F95C9BBFD1E8D37C3</vt:lpwstr>
  </property>
  <property fmtid="{D5CDD505-2E9C-101B-9397-08002B2CF9AE}" pid="4" name="_AdHocReviewCycleID">
    <vt:i4>-1566240483</vt:i4>
  </property>
  <property fmtid="{D5CDD505-2E9C-101B-9397-08002B2CF9AE}" pid="5" name="_EmailSubject">
    <vt:lpwstr>Short beacon Presentation</vt:lpwstr>
  </property>
  <property fmtid="{D5CDD505-2E9C-101B-9397-08002B2CF9AE}" pid="6" name="_AuthorEmail">
    <vt:lpwstr>sabraham@qualcomm.com</vt:lpwstr>
  </property>
  <property fmtid="{D5CDD505-2E9C-101B-9397-08002B2CF9AE}" pid="7" name="_AuthorEmailDisplayName">
    <vt:lpwstr>Abraham, Santosh</vt:lpwstr>
  </property>
  <property fmtid="{D5CDD505-2E9C-101B-9397-08002B2CF9AE}" pid="8" name="_PreviousAdHocReviewCycleID">
    <vt:i4>508146781</vt:i4>
  </property>
</Properties>
</file>