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9" r:id="rId4"/>
    <p:sldId id="272" r:id="rId5"/>
    <p:sldId id="297" r:id="rId6"/>
    <p:sldId id="321" r:id="rId7"/>
    <p:sldId id="322" r:id="rId8"/>
    <p:sldId id="282" r:id="rId9"/>
    <p:sldId id="298" r:id="rId10"/>
    <p:sldId id="268" r:id="rId11"/>
    <p:sldId id="278" r:id="rId12"/>
    <p:sldId id="320" r:id="rId13"/>
    <p:sldId id="32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EB97233-06EA-AD81-EEC2-C83083614A9D}" name="Kanke Wu" initials="KW" userId="S::kankew@qti.qualcomm.com::35931445-d5fd-42d3-9403-9670693b494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37889E-437D-4581-A1B4-C5204A5C5895}" v="1" dt="2024-01-13T17:54:46.1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794" autoAdjust="0"/>
  </p:normalViewPr>
  <p:slideViewPr>
    <p:cSldViewPr snapToGrid="0">
      <p:cViewPr varScale="1">
        <p:scale>
          <a:sx n="105" d="100"/>
          <a:sy n="105" d="100"/>
        </p:scale>
        <p:origin x="17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n Tian" userId="e397d4e6-4b2d-47c1-b080-befae643805b" providerId="ADAL" clId="{A837889E-437D-4581-A1B4-C5204A5C5895}"/>
    <pc:docChg chg="custSel modSld">
      <pc:chgData name="Bin Tian" userId="e397d4e6-4b2d-47c1-b080-befae643805b" providerId="ADAL" clId="{A837889E-437D-4581-A1B4-C5204A5C5895}" dt="2024-01-13T18:04:34.893" v="1252" actId="20577"/>
      <pc:docMkLst>
        <pc:docMk/>
      </pc:docMkLst>
      <pc:sldChg chg="modSp mod">
        <pc:chgData name="Bin Tian" userId="e397d4e6-4b2d-47c1-b080-befae643805b" providerId="ADAL" clId="{A837889E-437D-4581-A1B4-C5204A5C5895}" dt="2024-01-13T17:49:31.305" v="188" actId="20577"/>
        <pc:sldMkLst>
          <pc:docMk/>
          <pc:sldMk cId="1740089891" sldId="257"/>
        </pc:sldMkLst>
        <pc:spChg chg="mod">
          <ac:chgData name="Bin Tian" userId="e397d4e6-4b2d-47c1-b080-befae643805b" providerId="ADAL" clId="{A837889E-437D-4581-A1B4-C5204A5C5895}" dt="2024-01-13T17:49:31.305" v="188" actId="20577"/>
          <ac:spMkLst>
            <pc:docMk/>
            <pc:sldMk cId="1740089891" sldId="257"/>
            <ac:spMk id="3" creationId="{A331C490-876C-C46B-96D3-AFCCE207568E}"/>
          </ac:spMkLst>
        </pc:spChg>
      </pc:sldChg>
      <pc:sldChg chg="modSp mod">
        <pc:chgData name="Bin Tian" userId="e397d4e6-4b2d-47c1-b080-befae643805b" providerId="ADAL" clId="{A837889E-437D-4581-A1B4-C5204A5C5895}" dt="2024-01-13T17:47:36.958" v="24" actId="20577"/>
        <pc:sldMkLst>
          <pc:docMk/>
          <pc:sldMk cId="176326486" sldId="268"/>
        </pc:sldMkLst>
        <pc:spChg chg="mod">
          <ac:chgData name="Bin Tian" userId="e397d4e6-4b2d-47c1-b080-befae643805b" providerId="ADAL" clId="{A837889E-437D-4581-A1B4-C5204A5C5895}" dt="2024-01-13T17:47:36.958" v="24" actId="20577"/>
          <ac:spMkLst>
            <pc:docMk/>
            <pc:sldMk cId="176326486" sldId="268"/>
            <ac:spMk id="3" creationId="{7EB1CDE4-2D78-B47F-7DD7-4E3C47A70C5D}"/>
          </ac:spMkLst>
        </pc:spChg>
      </pc:sldChg>
      <pc:sldChg chg="modSp mod">
        <pc:chgData name="Bin Tian" userId="e397d4e6-4b2d-47c1-b080-befae643805b" providerId="ADAL" clId="{A837889E-437D-4581-A1B4-C5204A5C5895}" dt="2024-01-13T18:04:34.893" v="1252" actId="20577"/>
        <pc:sldMkLst>
          <pc:docMk/>
          <pc:sldMk cId="228479804" sldId="272"/>
        </pc:sldMkLst>
        <pc:spChg chg="mod">
          <ac:chgData name="Bin Tian" userId="e397d4e6-4b2d-47c1-b080-befae643805b" providerId="ADAL" clId="{A837889E-437D-4581-A1B4-C5204A5C5895}" dt="2024-01-13T18:04:34.893" v="1252" actId="20577"/>
          <ac:spMkLst>
            <pc:docMk/>
            <pc:sldMk cId="228479804" sldId="272"/>
            <ac:spMk id="3" creationId="{D8EA0E12-6EC2-90DF-2C8D-DE089496A2AC}"/>
          </ac:spMkLst>
        </pc:spChg>
      </pc:sldChg>
      <pc:sldChg chg="modSp mod">
        <pc:chgData name="Bin Tian" userId="e397d4e6-4b2d-47c1-b080-befae643805b" providerId="ADAL" clId="{A837889E-437D-4581-A1B4-C5204A5C5895}" dt="2024-01-13T17:54:03.142" v="410" actId="20577"/>
        <pc:sldMkLst>
          <pc:docMk/>
          <pc:sldMk cId="3067817810" sldId="279"/>
        </pc:sldMkLst>
        <pc:spChg chg="mod">
          <ac:chgData name="Bin Tian" userId="e397d4e6-4b2d-47c1-b080-befae643805b" providerId="ADAL" clId="{A837889E-437D-4581-A1B4-C5204A5C5895}" dt="2024-01-13T17:52:42.600" v="282" actId="20577"/>
          <ac:spMkLst>
            <pc:docMk/>
            <pc:sldMk cId="3067817810" sldId="279"/>
            <ac:spMk id="2" creationId="{248467FB-A46E-2768-8EF0-622BE04E8986}"/>
          </ac:spMkLst>
        </pc:spChg>
        <pc:spChg chg="mod">
          <ac:chgData name="Bin Tian" userId="e397d4e6-4b2d-47c1-b080-befae643805b" providerId="ADAL" clId="{A837889E-437D-4581-A1B4-C5204A5C5895}" dt="2024-01-13T17:54:03.142" v="410" actId="20577"/>
          <ac:spMkLst>
            <pc:docMk/>
            <pc:sldMk cId="3067817810" sldId="279"/>
            <ac:spMk id="3" creationId="{9F6DA6C3-EED7-BDC7-DC30-9DD54D1D753A}"/>
          </ac:spMkLst>
        </pc:spChg>
        <pc:picChg chg="mod">
          <ac:chgData name="Bin Tian" userId="e397d4e6-4b2d-47c1-b080-befae643805b" providerId="ADAL" clId="{A837889E-437D-4581-A1B4-C5204A5C5895}" dt="2024-01-13T17:53:11.768" v="331" actId="1076"/>
          <ac:picMkLst>
            <pc:docMk/>
            <pc:sldMk cId="3067817810" sldId="279"/>
            <ac:picMk id="10" creationId="{340F9AD7-7EBC-340A-F639-9B0DDDEB3243}"/>
          </ac:picMkLst>
        </pc:picChg>
      </pc:sldChg>
      <pc:sldChg chg="modSp mod">
        <pc:chgData name="Bin Tian" userId="e397d4e6-4b2d-47c1-b080-befae643805b" providerId="ADAL" clId="{A837889E-437D-4581-A1B4-C5204A5C5895}" dt="2024-01-13T17:50:37.066" v="223" actId="20577"/>
        <pc:sldMkLst>
          <pc:docMk/>
          <pc:sldMk cId="2008363986" sldId="320"/>
        </pc:sldMkLst>
        <pc:spChg chg="mod">
          <ac:chgData name="Bin Tian" userId="e397d4e6-4b2d-47c1-b080-befae643805b" providerId="ADAL" clId="{A837889E-437D-4581-A1B4-C5204A5C5895}" dt="2024-01-13T17:50:37.066" v="223" actId="20577"/>
          <ac:spMkLst>
            <pc:docMk/>
            <pc:sldMk cId="2008363986" sldId="320"/>
            <ac:spMk id="2" creationId="{C696AC49-37AC-B7F6-3923-86AD1098BD9D}"/>
          </ac:spMkLst>
        </pc:spChg>
      </pc:sldChg>
      <pc:sldChg chg="modSp mod">
        <pc:chgData name="Bin Tian" userId="e397d4e6-4b2d-47c1-b080-befae643805b" providerId="ADAL" clId="{A837889E-437D-4581-A1B4-C5204A5C5895}" dt="2024-01-13T17:50:47.327" v="242" actId="20577"/>
        <pc:sldMkLst>
          <pc:docMk/>
          <pc:sldMk cId="3737237334" sldId="323"/>
        </pc:sldMkLst>
        <pc:spChg chg="mod">
          <ac:chgData name="Bin Tian" userId="e397d4e6-4b2d-47c1-b080-befae643805b" providerId="ADAL" clId="{A837889E-437D-4581-A1B4-C5204A5C5895}" dt="2024-01-13T17:50:47.327" v="242" actId="20577"/>
          <ac:spMkLst>
            <pc:docMk/>
            <pc:sldMk cId="3737237334" sldId="323"/>
            <ac:spMk id="2" creationId="{C696AC49-37AC-B7F6-3923-86AD1098BD9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3A076-17B6-4A59-9C89-B39CA187C4EB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1D9DB-4F8F-4BAB-BD66-6DC292CE8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34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1D9DB-4F8F-4BAB-BD66-6DC292CE8D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890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375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72644"/>
            <a:ext cx="7770814" cy="4113213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 sz="2400" b="0"/>
            </a:lvl1pPr>
            <a:lvl2pPr marL="800113" indent="-342900">
              <a:buFont typeface="Arial" panose="020B0604020202020204" pitchFamily="34" charset="0"/>
              <a:buChar char="•"/>
              <a:defRPr sz="2000" b="0"/>
            </a:lvl2pPr>
            <a:lvl3pPr marL="1200183" indent="-285758">
              <a:buFont typeface="Arial" panose="020B0604020202020204" pitchFamily="34" charset="0"/>
              <a:buChar char="•"/>
              <a:defRPr sz="1600"/>
            </a:lvl3pPr>
            <a:lvl4pPr marL="1657394" indent="-285758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6"/>
            <a:ext cx="3184520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6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3"/>
            <a:ext cx="777081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2"/>
            <a:ext cx="777081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80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2462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6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1" y="6475416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6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537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5" y="6475414"/>
            <a:ext cx="958748" cy="2462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0CFFB19-7EB9-1B99-27DD-680663CB37E0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151379" y="372946"/>
            <a:ext cx="3281684" cy="2559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2118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857250" algn="l"/>
                <a:tab pos="1714500" algn="l"/>
                <a:tab pos="2571750" algn="l"/>
                <a:tab pos="3429000" algn="l"/>
                <a:tab pos="4286250" algn="l"/>
                <a:tab pos="5143500" algn="l"/>
                <a:tab pos="6000750" algn="l"/>
                <a:tab pos="6858000" algn="l"/>
                <a:tab pos="7715250" algn="l"/>
                <a:tab pos="8572500" algn="l"/>
                <a:tab pos="9429750" algn="l"/>
              </a:tabLst>
              <a:defRPr/>
            </a:pPr>
            <a:r>
              <a:rPr kumimoji="0" lang="en-GB" sz="1688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802.11-24/0113r1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4"/>
            <a:ext cx="3041644" cy="180975"/>
          </a:xfrm>
        </p:spPr>
        <p:txBody>
          <a:bodyPr/>
          <a:lstStyle>
            <a:defPPr>
              <a:defRPr lang="en-GB"/>
            </a:defPPr>
            <a:lvl1pPr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690268" indent="-265488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061951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486733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1911514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123904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548685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297346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39824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Alice Chen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defPPr>
              <a:defRPr lang="en-GB"/>
            </a:defPPr>
            <a:lvl1pPr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690268" indent="-265488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061951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486733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1911514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123904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548685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297346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39824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Slide </a:t>
            </a:r>
            <a:fld id="{93823DB3-BAA4-4F4A-B4B3-ED9ABE70E976}" type="slidenum">
              <a:rPr lang="en-GB"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pPr/>
              <a:t>1</a:t>
            </a:fld>
            <a:endParaRPr lang="en-GB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47973" y="702220"/>
            <a:ext cx="7860302" cy="980513"/>
          </a:xfrm>
          <a:ln/>
        </p:spPr>
        <p:txBody>
          <a:bodyPr/>
          <a:lstStyle>
            <a:defPPr>
              <a:defRPr lang="en-GB"/>
            </a:defPPr>
            <a:lvl1pPr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36286" indent="-283187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327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5858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389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65498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185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1716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24796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Unequal Modulation in MIMO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TxBF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11bn</a:t>
            </a:r>
            <a:endParaRPr lang="en-GB" sz="3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4819"/>
            <a:ext cx="7772400" cy="396876"/>
          </a:xfrm>
          <a:ln/>
        </p:spPr>
        <p:txBody>
          <a:bodyPr/>
          <a:lstStyle>
            <a:defPPr>
              <a:defRPr lang="en-GB"/>
            </a:defPPr>
            <a:lvl1pPr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36286" indent="-283187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327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5858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389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65498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185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1716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24796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37" algn="l"/>
                <a:tab pos="1827262" algn="l"/>
                <a:tab pos="2741686" algn="l"/>
                <a:tab pos="3656110" algn="l"/>
                <a:tab pos="4570535" algn="l"/>
                <a:tab pos="5484959" algn="l"/>
                <a:tab pos="6399383" algn="l"/>
                <a:tab pos="7313808" algn="l"/>
                <a:tab pos="8228232" algn="l"/>
                <a:tab pos="9142657" algn="l"/>
                <a:tab pos="10057080" algn="l"/>
              </a:tabLst>
            </a:pP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Date:</a:t>
            </a:r>
            <a:r>
              <a:rPr lang="en-GB" sz="2000" b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2024-01-15</a:t>
            </a:r>
            <a:endParaRPr lang="en-GB" sz="2000" b="0" dirty="0">
              <a:solidFill>
                <a:schemeClr val="tx1"/>
              </a:solidFill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66429" y="203573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>
            <a:defPPr>
              <a:defRPr lang="en-GB"/>
            </a:defPPr>
            <a:lvl1pPr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36286" indent="-283187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327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5858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389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65498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185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1716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24796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spcBef>
                <a:spcPts val="500"/>
              </a:spcBef>
              <a:tabLst>
                <a:tab pos="342909" algn="l"/>
                <a:tab pos="1257334" algn="l"/>
                <a:tab pos="2171758" algn="l"/>
                <a:tab pos="3086182" algn="l"/>
                <a:tab pos="4000606" algn="l"/>
                <a:tab pos="4915030" algn="l"/>
                <a:tab pos="5829455" algn="l"/>
                <a:tab pos="6743879" algn="l"/>
                <a:tab pos="7658303" algn="l"/>
                <a:tab pos="8572728" algn="l"/>
                <a:tab pos="9487152" algn="l"/>
                <a:tab pos="10401577" algn="l"/>
              </a:tabLst>
            </a:pPr>
            <a:r>
              <a:rPr lang="en-GB" sz="206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>
            <a:defPPr>
              <a:defRPr lang="en-GB"/>
            </a:defPPr>
            <a:lvl1pPr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690268" indent="-265488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061951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486733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1911514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123904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548685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297346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39824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January 2024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99601"/>
              </p:ext>
            </p:extLst>
          </p:nvPr>
        </p:nvGraphicFramePr>
        <p:xfrm>
          <a:off x="1015637" y="2455000"/>
          <a:ext cx="7177384" cy="15808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6759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973270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027355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21469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21469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Alice Chen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alicel@qti.qualcomm.com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294967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4518889"/>
                  </a:ext>
                </a:extLst>
              </a:tr>
              <a:tr h="321469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Sameer Vermani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778223"/>
                  </a:ext>
                </a:extLst>
              </a:tr>
              <a:tr h="321469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Akansh Jain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798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7077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38DE7-4EAB-2DD4-3630-833F104A8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1CDE4-2D78-B47F-7DD7-4E3C47A70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508" y="1693819"/>
            <a:ext cx="7770814" cy="41132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11-22/1930r0, Layered QoS and multi-layer transmission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11-22/0060r2, </a:t>
            </a:r>
            <a:r>
              <a:rPr lang="en-US" altLang="zh-CN" sz="2000" dirty="0">
                <a:solidFill>
                  <a:schemeClr val="tx1"/>
                </a:solidFill>
              </a:rPr>
              <a:t>Layered QoS and multi-layer transmission follow-up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IEEE 802.11n-2009, IEEE Standard for Information technology-- Local and metropolitan area networks-- Specific requirements-- Part 11: Wireless LAN Medium Access Control (MAC)and Physical Layer (PHY) Specifications Amendment 5: Enhancements for Higher Throughput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EE0296-6D8E-BEE0-9555-4D9126AB9C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D1F53-F139-3B6E-1A2A-EFA866E28F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617D48-3FF7-9CBC-FFEB-8E13424806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26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B4D17-A19A-1995-9510-7CAA5EA4E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86BBA-592E-9CC7-354B-58FF26C1D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B9979C-83F1-51DA-73A4-A3C5F3303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FBE6B-2D3C-6C95-FE64-B08D655480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985C78-3FEE-7985-2447-1F78B350FB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278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6AC49-37AC-B7F6-3923-86AD1098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 Stream SNR Gaps in 3x3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97969-8168-2CBD-156E-F874AC602D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38A9-5CD6-19FA-696E-1FFF08D375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C17F7B-EEEB-6D18-E636-8B9A488ADD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AD9DD-4BA9-E3D0-25B1-2AD5DA07D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11096"/>
            <a:ext cx="7770814" cy="4549081"/>
          </a:xfrm>
        </p:spPr>
        <p:txBody>
          <a:bodyPr/>
          <a:lstStyle/>
          <a:p>
            <a:r>
              <a:rPr lang="en-US" sz="1800" dirty="0"/>
              <a:t>In 3x3, eigen channels also have larger SNR gaps</a:t>
            </a:r>
          </a:p>
          <a:p>
            <a:endParaRPr lang="en-US" sz="18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D1AD17B-A8F8-67DF-F65C-D4A50C5FF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8120" y="2490155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363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6AC49-37AC-B7F6-3923-86AD1098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 Stream SNR Gaps in 4x4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97969-8168-2CBD-156E-F874AC602D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38A9-5CD6-19FA-696E-1FFF08D375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C17F7B-EEEB-6D18-E636-8B9A488ADD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AD9DD-4BA9-E3D0-25B1-2AD5DA07D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11096"/>
            <a:ext cx="7770814" cy="4549081"/>
          </a:xfrm>
        </p:spPr>
        <p:txBody>
          <a:bodyPr/>
          <a:lstStyle/>
          <a:p>
            <a:r>
              <a:rPr lang="en-US" sz="1800" dirty="0"/>
              <a:t>In 4x4, eigen channels also have larger SNR gaps</a:t>
            </a:r>
          </a:p>
          <a:p>
            <a:endParaRPr lang="en-US" sz="18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26F2D19-A129-1502-469C-FA65AE09A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5313" y="2474916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237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27117"/>
            <a:ext cx="7770814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1639"/>
            <a:ext cx="7952874" cy="4113213"/>
          </a:xfrm>
        </p:spPr>
        <p:txBody>
          <a:bodyPr/>
          <a:lstStyle/>
          <a:p>
            <a:r>
              <a:rPr lang="en-US" sz="2000" dirty="0"/>
              <a:t>In MIMO beamformed channel, channel quality difference among the eigen modes makes equal MCS across multiple spatial streams sub-optimal</a:t>
            </a:r>
          </a:p>
          <a:p>
            <a:endParaRPr lang="en-US" sz="2000" dirty="0"/>
          </a:p>
          <a:p>
            <a:r>
              <a:rPr lang="en-US" sz="2000" dirty="0"/>
              <a:t>Different proposals were brought up to use different modulations or MCSs in MIMO </a:t>
            </a:r>
            <a:r>
              <a:rPr lang="en-US" sz="2000" dirty="0" err="1"/>
              <a:t>TxBF</a:t>
            </a:r>
            <a:r>
              <a:rPr lang="en-US" sz="2000" dirty="0"/>
              <a:t>, with two flavors</a:t>
            </a:r>
          </a:p>
          <a:p>
            <a:pPr lvl="1"/>
            <a:r>
              <a:rPr lang="en-US" sz="1800" dirty="0"/>
              <a:t>Unequal MCS: With separate encoding of each spatial stream, choose an MCS matched to each spatial stream’s SINR [1-2]</a:t>
            </a:r>
          </a:p>
          <a:p>
            <a:pPr lvl="1"/>
            <a:r>
              <a:rPr lang="en-US" sz="1800" dirty="0"/>
              <a:t>Unequal modulation: With joint coding across streams, choose a QAM modulation matched to each spatial stream’s SINR [3]</a:t>
            </a:r>
            <a:endParaRPr lang="en-US" sz="1600" dirty="0"/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 this presentation, we discuss the high level differences between the unequal MCS and unequal modulation and show the potential </a:t>
            </a:r>
            <a:r>
              <a:rPr lang="en-US" sz="2000" dirty="0" err="1">
                <a:solidFill>
                  <a:schemeClr val="tx1"/>
                </a:solidFill>
              </a:rPr>
              <a:t>RvR</a:t>
            </a:r>
            <a:r>
              <a:rPr lang="en-US" sz="2000" dirty="0">
                <a:solidFill>
                  <a:schemeClr val="tx1"/>
                </a:solidFill>
              </a:rPr>
              <a:t> gain of unequal modulation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Alice Chen (Qualcomm)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146EA8-DB10-B5D4-2163-18097D5C3A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08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467FB-A46E-2768-8EF0-622BE04E8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3" y="469901"/>
            <a:ext cx="7770814" cy="1065213"/>
          </a:xfrm>
        </p:spPr>
        <p:txBody>
          <a:bodyPr/>
          <a:lstStyle/>
          <a:p>
            <a:r>
              <a:rPr lang="en-US" dirty="0"/>
              <a:t>Per Stream SNR Gap in 2x2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DA6C3-EED7-BDC7-DC30-9DD54D1D7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906" y="1335024"/>
            <a:ext cx="7770814" cy="4519696"/>
          </a:xfrm>
        </p:spPr>
        <p:txBody>
          <a:bodyPr/>
          <a:lstStyle/>
          <a:p>
            <a:r>
              <a:rPr lang="en-US" sz="1800" dirty="0"/>
              <a:t>Two eigen channels have median SNR gaps of 10.4dB in </a:t>
            </a:r>
            <a:r>
              <a:rPr lang="en-US" sz="1800" dirty="0" err="1"/>
              <a:t>DNLoS</a:t>
            </a:r>
            <a:r>
              <a:rPr lang="en-US" sz="1800" dirty="0"/>
              <a:t> and 11.5dB in </a:t>
            </a:r>
            <a:r>
              <a:rPr lang="en-US" sz="1800" dirty="0" err="1"/>
              <a:t>BLoS</a:t>
            </a:r>
            <a:endParaRPr lang="en-US" sz="1800" dirty="0"/>
          </a:p>
          <a:p>
            <a:r>
              <a:rPr lang="en-US" sz="1800" dirty="0"/>
              <a:t>Equal MCS in </a:t>
            </a:r>
            <a:r>
              <a:rPr lang="en-US" sz="1800" dirty="0" err="1"/>
              <a:t>TxBF</a:t>
            </a:r>
            <a:r>
              <a:rPr lang="en-US" sz="1800" dirty="0"/>
              <a:t> is not optimal</a:t>
            </a:r>
          </a:p>
          <a:p>
            <a:r>
              <a:rPr lang="en-US" sz="1800" dirty="0"/>
              <a:t>Per stream SNR gap for other antenna configurations are shown in 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68813-78C0-E24D-ECC4-50C82634EA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51236-C162-45BA-3E4C-B38AEA660E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D84DC5-8799-DB4D-7740-D1C43D79BE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40F9AD7-7EBC-340A-F639-9B0DDDEB32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473" y="2502185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817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63340-8552-DE82-38BA-6FB131E82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41419"/>
            <a:ext cx="7770814" cy="1065213"/>
          </a:xfrm>
        </p:spPr>
        <p:txBody>
          <a:bodyPr/>
          <a:lstStyle/>
          <a:p>
            <a:r>
              <a:rPr lang="en-US" dirty="0"/>
              <a:t>Unequal Modulation Vs Unequal MCS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A0E12-6EC2-90DF-2C8D-DE089496A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837" y="1725930"/>
            <a:ext cx="8644689" cy="4734439"/>
          </a:xfrm>
        </p:spPr>
        <p:txBody>
          <a:bodyPr/>
          <a:lstStyle/>
          <a:p>
            <a:r>
              <a:rPr lang="en-US" sz="2000" dirty="0"/>
              <a:t>Unequal MCS: 2 potential methods of implementation</a:t>
            </a:r>
          </a:p>
          <a:p>
            <a:pPr lvl="1"/>
            <a:r>
              <a:rPr lang="en-US" sz="1800" dirty="0"/>
              <a:t>Method 1: MAC passes down multiple PSDUs to PHY, one PSDU for each stream. Difficult to make them same length</a:t>
            </a:r>
          </a:p>
          <a:p>
            <a:pPr lvl="2"/>
            <a:r>
              <a:rPr lang="en-US" dirty="0"/>
              <a:t>Gain may go away with the inefficiency introduced from padding</a:t>
            </a:r>
          </a:p>
          <a:p>
            <a:pPr lvl="1"/>
            <a:r>
              <a:rPr lang="en-US" sz="1800" dirty="0"/>
              <a:t>Method 2: MAC passes down only 1 PSDU to PHY.  Need to use an encoder parser to split PSDU information bit among multiple encoders </a:t>
            </a:r>
          </a:p>
          <a:p>
            <a:pPr lvl="2"/>
            <a:r>
              <a:rPr lang="en-US" dirty="0"/>
              <a:t>There are many different ratios for MCS combinations! </a:t>
            </a:r>
          </a:p>
          <a:p>
            <a:r>
              <a:rPr lang="en-US" sz="2000" dirty="0"/>
              <a:t>Unequal modulation needs one PSDU and uses joint encoding</a:t>
            </a:r>
          </a:p>
          <a:p>
            <a:pPr lvl="1"/>
            <a:r>
              <a:rPr lang="en-US" sz="1800" dirty="0"/>
              <a:t>Potentially better performance since the strong stream can help the weak stream in decoding.   </a:t>
            </a:r>
          </a:p>
          <a:p>
            <a:r>
              <a:rPr lang="en-US" sz="2000" dirty="0"/>
              <a:t>We prefer the unequal modulation approach for multiple stream </a:t>
            </a:r>
            <a:r>
              <a:rPr lang="en-US" sz="2000" dirty="0" err="1"/>
              <a:t>TxBF</a:t>
            </a:r>
            <a:r>
              <a:rPr lang="en-US" sz="2000" dirty="0"/>
              <a:t> 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782B75-C67E-3D70-8A28-42FCA2E672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3687D-25F0-A7C0-F0B7-13F192395A5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6A3886-997E-6D56-08A7-8ECD6E88A5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79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94EA2-0A36-0271-3700-D4710DD0C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C3871-581D-9ACE-27F3-305CA8419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30392"/>
            <a:ext cx="7770814" cy="4464023"/>
          </a:xfrm>
        </p:spPr>
        <p:txBody>
          <a:bodyPr/>
          <a:lstStyle/>
          <a:p>
            <a:r>
              <a:rPr lang="en-US" sz="2000" dirty="0"/>
              <a:t>20MHz, 2x2x2ss</a:t>
            </a:r>
          </a:p>
          <a:p>
            <a:r>
              <a:rPr lang="en-US" sz="2000" dirty="0" err="1"/>
              <a:t>DNLoS</a:t>
            </a:r>
            <a:r>
              <a:rPr lang="en-US" sz="2000" dirty="0"/>
              <a:t> &amp; </a:t>
            </a:r>
            <a:r>
              <a:rPr lang="en-US" sz="2000" dirty="0" err="1"/>
              <a:t>BLoS</a:t>
            </a:r>
            <a:endParaRPr lang="en-US" sz="2000" dirty="0"/>
          </a:p>
          <a:p>
            <a:r>
              <a:rPr lang="en-US" sz="2000" dirty="0" err="1"/>
              <a:t>TxBF</a:t>
            </a:r>
            <a:r>
              <a:rPr lang="en-US" sz="2000" dirty="0"/>
              <a:t> (using SVD) with equal power allocation to all spatial streams</a:t>
            </a:r>
          </a:p>
          <a:p>
            <a:r>
              <a:rPr lang="en-US" sz="2000" dirty="0"/>
              <a:t>Linear receiver</a:t>
            </a:r>
          </a:p>
          <a:p>
            <a:r>
              <a:rPr lang="en-US" sz="2000" dirty="0"/>
              <a:t>Candidate code rates: 1/2, 2/3, 3/4, 5/6</a:t>
            </a:r>
          </a:p>
          <a:p>
            <a:r>
              <a:rPr lang="en-US" sz="2000" dirty="0"/>
              <a:t>Candidate QAM: from BPSK to 1kQAM</a:t>
            </a:r>
          </a:p>
          <a:p>
            <a:r>
              <a:rPr lang="en-US" sz="2000" dirty="0"/>
              <a:t>Genie per channel rate adaptation</a:t>
            </a:r>
          </a:p>
          <a:p>
            <a:r>
              <a:rPr lang="en-US" sz="2000" dirty="0"/>
              <a:t>Different schemes being compared</a:t>
            </a:r>
          </a:p>
          <a:p>
            <a:pPr lvl="1"/>
            <a:r>
              <a:rPr lang="en-US" sz="1800" dirty="0"/>
              <a:t>Equal MCS with existing MCS</a:t>
            </a:r>
          </a:p>
          <a:p>
            <a:pPr lvl="1"/>
            <a:r>
              <a:rPr lang="en-US" sz="1800" dirty="0"/>
              <a:t>Optimum Unequal QAM (any QAM combination for a code rate)</a:t>
            </a:r>
          </a:p>
          <a:p>
            <a:pPr lvl="1"/>
            <a:r>
              <a:rPr lang="en-US" sz="1800" dirty="0"/>
              <a:t>Unequal QAM with existing MCS (both streams use existing MCS from MCS0-11)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2072D-8738-844C-7C5F-A1A49BE761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E1DA4-F0E3-0082-D37C-DF856A2826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DC1B6F4-F918-AABE-FD6F-207F5E9292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9119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94EA2-0A36-0271-3700-D4710DD0C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4"/>
            <a:ext cx="7770814" cy="752380"/>
          </a:xfrm>
        </p:spPr>
        <p:txBody>
          <a:bodyPr/>
          <a:lstStyle/>
          <a:p>
            <a:r>
              <a:rPr lang="en-US" dirty="0"/>
              <a:t>2x2x2ss, </a:t>
            </a:r>
            <a:r>
              <a:rPr lang="en-US" dirty="0" err="1"/>
              <a:t>DNLoS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C3871-581D-9ACE-27F3-305CA8419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19760"/>
            <a:ext cx="7770814" cy="4720960"/>
          </a:xfrm>
        </p:spPr>
        <p:txBody>
          <a:bodyPr/>
          <a:lstStyle/>
          <a:p>
            <a:r>
              <a:rPr lang="en-US" sz="1600" dirty="0"/>
              <a:t>Unequal modulation brings significant gain (up to 2.2dB) over wide range of SNR</a:t>
            </a:r>
          </a:p>
          <a:p>
            <a:r>
              <a:rPr lang="en-US" sz="1600" dirty="0"/>
              <a:t>With existing MCS only, unequal QAM doesn’t harvest all the potential gain</a:t>
            </a:r>
          </a:p>
          <a:p>
            <a:pPr lvl="1"/>
            <a:r>
              <a:rPr lang="en-US" sz="1200" dirty="0"/>
              <a:t>At high SNR, unequal QAM uses rates 3/4 and 5/6, which already have good support in existing MCS</a:t>
            </a:r>
          </a:p>
          <a:p>
            <a:pPr lvl="1"/>
            <a:r>
              <a:rPr lang="en-US" sz="1200" dirty="0"/>
              <a:t>At medium SNR, unequal QAM gain may be improved by adding new QAM and code rate combinations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2072D-8738-844C-7C5F-A1A49BE761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E1DA4-F0E3-0082-D37C-DF856A2826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9E3486-18FC-99B7-7046-4A20A082C0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E13C5FF-0AC0-DF62-4DC6-7F3BE7E91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6626" y="2520636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064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94EA2-0A36-0271-3700-D4710DD0C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4"/>
            <a:ext cx="7770814" cy="752380"/>
          </a:xfrm>
        </p:spPr>
        <p:txBody>
          <a:bodyPr/>
          <a:lstStyle/>
          <a:p>
            <a:r>
              <a:rPr lang="en-US" dirty="0"/>
              <a:t>2x2x2ss, </a:t>
            </a:r>
            <a:r>
              <a:rPr lang="en-US" dirty="0" err="1"/>
              <a:t>BLoS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C3871-581D-9ACE-27F3-305CA8419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7504"/>
            <a:ext cx="7770814" cy="4720960"/>
          </a:xfrm>
        </p:spPr>
        <p:txBody>
          <a:bodyPr/>
          <a:lstStyle/>
          <a:p>
            <a:r>
              <a:rPr lang="en-US" sz="2000" dirty="0"/>
              <a:t>Similar observation in </a:t>
            </a:r>
            <a:r>
              <a:rPr lang="en-US" sz="2000" dirty="0" err="1"/>
              <a:t>BLoS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2072D-8738-844C-7C5F-A1A49BE761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E1DA4-F0E3-0082-D37C-DF856A2826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9E3486-18FC-99B7-7046-4A20A082C0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D658A3D-A106-BE36-BD7D-7F9EE4AFA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6626" y="2474916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45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26C8-8287-04AB-983A-2859E1D63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A3316-2A75-3BB4-0B3C-1B1657F8E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88176"/>
            <a:ext cx="7770814" cy="4343399"/>
          </a:xfrm>
        </p:spPr>
        <p:txBody>
          <a:bodyPr/>
          <a:lstStyle/>
          <a:p>
            <a:r>
              <a:rPr lang="en-US" sz="2000" dirty="0"/>
              <a:t>Proposed unequal modulation with joint encoding for multiple stream </a:t>
            </a:r>
            <a:r>
              <a:rPr lang="en-US" sz="2000" dirty="0" err="1"/>
              <a:t>TxBF</a:t>
            </a:r>
            <a:r>
              <a:rPr lang="en-US" sz="2000" dirty="0"/>
              <a:t> transmission to deal with per spatial stream channel quality imbalance </a:t>
            </a:r>
          </a:p>
          <a:p>
            <a:pPr lvl="1"/>
            <a:r>
              <a:rPr lang="en-US" sz="1800" dirty="0"/>
              <a:t>Lower complexity and potential better gain compared to unequal MCS</a:t>
            </a:r>
            <a:endParaRPr lang="en-US" sz="1600" dirty="0"/>
          </a:p>
          <a:p>
            <a:r>
              <a:rPr lang="en-US" sz="2000" dirty="0"/>
              <a:t>Gain of unequal modulation may come from two sources</a:t>
            </a:r>
          </a:p>
          <a:p>
            <a:pPr lvl="1"/>
            <a:r>
              <a:rPr lang="en-US" sz="1800" dirty="0"/>
              <a:t>Matching modulation to SINRs of different spatial streams</a:t>
            </a:r>
          </a:p>
          <a:p>
            <a:pPr lvl="1"/>
            <a:r>
              <a:rPr lang="en-US" sz="1800" dirty="0"/>
              <a:t>Finer resolution of data rates from using unequal modulation in different </a:t>
            </a:r>
            <a:r>
              <a:rPr lang="en-US" sz="1800"/>
              <a:t>spatial streams</a:t>
            </a:r>
            <a:endParaRPr lang="en-US" sz="1600" dirty="0"/>
          </a:p>
          <a:p>
            <a:r>
              <a:rPr lang="en-US" sz="2000" dirty="0"/>
              <a:t>Unequal modulation with existing MCS doesn’t harvest all the potential gain</a:t>
            </a:r>
          </a:p>
          <a:p>
            <a:pPr lvl="1"/>
            <a:r>
              <a:rPr lang="en-US" sz="1800" dirty="0"/>
              <a:t>New QAM and code rate combinations may be added to better support unequal modulation</a:t>
            </a: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FC2C0-D852-3FB5-FE56-A0C590621A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5C0CA-C286-703F-8A99-51E3E0CDF8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03B00-545B-E4D6-A396-201D99C41F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432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07D48-126F-BD66-86EB-DD6B9826A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F558F-5D94-7675-E4FE-23F34E281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allow unequal modulation with same code rate and joint encoding across multiple spatial streams in </a:t>
            </a:r>
            <a:r>
              <a:rPr lang="en-US" dirty="0" err="1"/>
              <a:t>TxBF</a:t>
            </a:r>
            <a:r>
              <a:rPr lang="en-US" dirty="0"/>
              <a:t> transmission in 802.11bn?</a:t>
            </a:r>
          </a:p>
          <a:p>
            <a:endParaRPr lang="en-US" dirty="0"/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137A46-8241-F82F-DD3E-C6637F0981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D5363-4E58-65D5-7087-6A4AA9518A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708AB0-9272-0335-CCE3-CD6774FE6B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3085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44236</TotalTime>
  <Words>794</Words>
  <Application>Microsoft Office PowerPoint</Application>
  <PresentationFormat>On-screen Show (4:3)</PresentationFormat>
  <Paragraphs>119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Unequal Modulation in MIMO TxBF in 11bn</vt:lpstr>
      <vt:lpstr>Introduction</vt:lpstr>
      <vt:lpstr>Per Stream SNR Gap in 2x2 Channel</vt:lpstr>
      <vt:lpstr>Unequal Modulation Vs Unequal MCS</vt:lpstr>
      <vt:lpstr>Simulation Setup</vt:lpstr>
      <vt:lpstr>2x2x2ss, DNLoS</vt:lpstr>
      <vt:lpstr>2x2x2ss, BLoS</vt:lpstr>
      <vt:lpstr>Summary</vt:lpstr>
      <vt:lpstr>SP1</vt:lpstr>
      <vt:lpstr>Reference</vt:lpstr>
      <vt:lpstr>Appendix</vt:lpstr>
      <vt:lpstr>Per Stream SNR Gaps in 3x3</vt:lpstr>
      <vt:lpstr>Per Stream SNR Gaps in 4x4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Spatial Reuse Performance Analysis</dc:title>
  <dc:creator>Kanke Wu</dc:creator>
  <cp:lastModifiedBy>Alice Chen</cp:lastModifiedBy>
  <cp:revision>121</cp:revision>
  <dcterms:created xsi:type="dcterms:W3CDTF">2022-10-21T18:47:51Z</dcterms:created>
  <dcterms:modified xsi:type="dcterms:W3CDTF">2024-01-15T22:48:04Z</dcterms:modified>
</cp:coreProperties>
</file>