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3" r:id="rId5"/>
    <p:sldId id="266" r:id="rId6"/>
    <p:sldId id="267" r:id="rId7"/>
    <p:sldId id="271" r:id="rId8"/>
    <p:sldId id="269" r:id="rId9"/>
    <p:sldId id="268" r:id="rId10"/>
    <p:sldId id="26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4C692-395A-694C-8800-93FF213762F6}" v="1" dt="2024-01-13T18:39:55.1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2" autoAdjust="0"/>
    <p:restoredTop sz="96699"/>
  </p:normalViewPr>
  <p:slideViewPr>
    <p:cSldViewPr>
      <p:cViewPr varScale="1">
        <p:scale>
          <a:sx n="144" d="100"/>
          <a:sy n="144" d="100"/>
        </p:scale>
        <p:origin x="816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chai sanderovich" userId="81a338b5-6a80-42e0-8dc7-58343fda8d54" providerId="ADAL" clId="{3BF4C692-395A-694C-8800-93FF213762F6}"/>
    <pc:docChg chg="delSld modSld modMainMaster">
      <pc:chgData name="Amichai sanderovich" userId="81a338b5-6a80-42e0-8dc7-58343fda8d54" providerId="ADAL" clId="{3BF4C692-395A-694C-8800-93FF213762F6}" dt="2024-01-13T18:40:33.080" v="12" actId="2696"/>
      <pc:docMkLst>
        <pc:docMk/>
      </pc:docMkLst>
      <pc:sldChg chg="del">
        <pc:chgData name="Amichai sanderovich" userId="81a338b5-6a80-42e0-8dc7-58343fda8d54" providerId="ADAL" clId="{3BF4C692-395A-694C-8800-93FF213762F6}" dt="2024-01-13T18:40:33.080" v="12" actId="2696"/>
        <pc:sldMkLst>
          <pc:docMk/>
          <pc:sldMk cId="0" sldId="258"/>
        </pc:sldMkLst>
      </pc:sldChg>
      <pc:sldChg chg="modSp del mod">
        <pc:chgData name="Amichai sanderovich" userId="81a338b5-6a80-42e0-8dc7-58343fda8d54" providerId="ADAL" clId="{3BF4C692-395A-694C-8800-93FF213762F6}" dt="2024-01-13T18:40:33.080" v="12" actId="2696"/>
        <pc:sldMkLst>
          <pc:docMk/>
          <pc:sldMk cId="0" sldId="259"/>
        </pc:sldMkLst>
        <pc:spChg chg="mod">
          <ac:chgData name="Amichai sanderovich" userId="81a338b5-6a80-42e0-8dc7-58343fda8d54" providerId="ADAL" clId="{3BF4C692-395A-694C-8800-93FF213762F6}" dt="2024-01-13T18:40:19.125" v="11" actId="400"/>
          <ac:spMkLst>
            <pc:docMk/>
            <pc:sldMk cId="0" sldId="259"/>
            <ac:spMk id="6146" creationId="{00000000-0000-0000-0000-000000000000}"/>
          </ac:spMkLst>
        </pc:spChg>
      </pc:sldChg>
      <pc:sldMasterChg chg="modSp mod">
        <pc:chgData name="Amichai sanderovich" userId="81a338b5-6a80-42e0-8dc7-58343fda8d54" providerId="ADAL" clId="{3BF4C692-395A-694C-8800-93FF213762F6}" dt="2024-01-13T18:38:33.064" v="9"/>
        <pc:sldMasterMkLst>
          <pc:docMk/>
          <pc:sldMasterMk cId="0" sldId="2147483648"/>
        </pc:sldMasterMkLst>
        <pc:spChg chg="mod">
          <ac:chgData name="Amichai sanderovich" userId="81a338b5-6a80-42e0-8dc7-58343fda8d54" providerId="ADAL" clId="{3BF4C692-395A-694C-8800-93FF213762F6}" dt="2024-01-13T18:38:33.064" v="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802.11-24/0112r0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802.11-24/0112r0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/0112r0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Uplink Modulations Comparison for AMP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469357"/>
              </p:ext>
            </p:extLst>
          </p:nvPr>
        </p:nvGraphicFramePr>
        <p:xfrm>
          <a:off x="993775" y="2420938"/>
          <a:ext cx="10272713" cy="247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527300" progId="Word.Document.8">
                  <p:embed/>
                </p:oleObj>
              </mc:Choice>
              <mc:Fallback>
                <p:oleObj name="Document" r:id="rId3" imgW="10439400" imgH="2527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0938"/>
                        <a:ext cx="10272713" cy="2471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5B485-E07F-400C-0924-5C1ABA0FD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449263" rtl="1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</a:pPr>
            <a:r>
              <a:rPr lang="en-US" dirty="0"/>
              <a:t>Summary</a:t>
            </a:r>
            <a:endParaRPr lang="en-IL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41FB22B-BE06-75ED-C98D-6F72D07793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388494"/>
              </p:ext>
            </p:extLst>
          </p:nvPr>
        </p:nvGraphicFramePr>
        <p:xfrm>
          <a:off x="1487488" y="1751014"/>
          <a:ext cx="8155672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409394118"/>
                    </a:ext>
                  </a:extLst>
                </a:gridCol>
                <a:gridCol w="1462854">
                  <a:extLst>
                    <a:ext uri="{9D8B030D-6E8A-4147-A177-3AD203B41FA5}">
                      <a16:colId xmlns:a16="http://schemas.microsoft.com/office/drawing/2014/main" val="2893792486"/>
                    </a:ext>
                  </a:extLst>
                </a:gridCol>
                <a:gridCol w="1462854">
                  <a:extLst>
                    <a:ext uri="{9D8B030D-6E8A-4147-A177-3AD203B41FA5}">
                      <a16:colId xmlns:a16="http://schemas.microsoft.com/office/drawing/2014/main" val="1926161484"/>
                    </a:ext>
                  </a:extLst>
                </a:gridCol>
                <a:gridCol w="1462854">
                  <a:extLst>
                    <a:ext uri="{9D8B030D-6E8A-4147-A177-3AD203B41FA5}">
                      <a16:colId xmlns:a16="http://schemas.microsoft.com/office/drawing/2014/main" val="963531248"/>
                    </a:ext>
                  </a:extLst>
                </a:gridCol>
                <a:gridCol w="1462854">
                  <a:extLst>
                    <a:ext uri="{9D8B030D-6E8A-4147-A177-3AD203B41FA5}">
                      <a16:colId xmlns:a16="http://schemas.microsoft.com/office/drawing/2014/main" val="3784586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MSK/BFSK/4-FSK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OFDM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347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TX 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Fair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Poor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178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Energy consumption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Poor </a:t>
                      </a:r>
                      <a:r>
                        <a:rPr lang="en-IL" sz="1200" b="0" dirty="0"/>
                        <a:t>[due to SNR]</a:t>
                      </a:r>
                      <a:endParaRPr lang="en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b="0" dirty="0"/>
                        <a:t>Poor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134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Link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6832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18C6E-7771-5DC6-7F4E-6CBB0FFD3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D6FCE-3FEF-2584-3B8D-537B9AFDD9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50F70B-B1C3-6521-2580-864ED4D127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EE0FCA-E1C6-198E-C558-02E482EB3379}"/>
              </a:ext>
            </a:extLst>
          </p:cNvPr>
          <p:cNvSpPr txBox="1"/>
          <p:nvPr/>
        </p:nvSpPr>
        <p:spPr>
          <a:xfrm>
            <a:off x="1343472" y="4005064"/>
            <a:ext cx="105080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b="1" dirty="0">
                <a:solidFill>
                  <a:srgbClr val="000000"/>
                </a:solidFill>
                <a:latin typeface="+mn-lt"/>
                <a:ea typeface="+mn-ea"/>
              </a:rPr>
              <a:t>From the analysis, </a:t>
            </a: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it appears that FSK (MSK/BFSK/4-FSK) provides a good tradeoff  for AMP uplink, from an AFE perspective.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Further modem simulations are needed for a modem performance </a:t>
            </a:r>
            <a:b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</a:b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comparison before deciding on the modulation.</a:t>
            </a:r>
            <a:endParaRPr lang="en-IL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42672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US" sz="1800" dirty="0">
                <a:effectLst/>
                <a:latin typeface="NimbusRomNo9L"/>
              </a:rPr>
              <a:t>P. P. Mercier, S. Bandyopadhyay, A. C. Lysaght, K. M. Stankovic and A. P. </a:t>
            </a:r>
            <a:r>
              <a:rPr lang="en-US" sz="1800" dirty="0" err="1">
                <a:effectLst/>
                <a:latin typeface="NimbusRomNo9L"/>
              </a:rPr>
              <a:t>Chandrakasan</a:t>
            </a:r>
            <a:r>
              <a:rPr lang="en-US" sz="1800" dirty="0">
                <a:effectLst/>
                <a:latin typeface="NimbusRomNo9L"/>
              </a:rPr>
              <a:t>, "A 78 </a:t>
            </a:r>
            <a:r>
              <a:rPr lang="en-US" sz="1800" dirty="0" err="1">
                <a:effectLst/>
                <a:latin typeface="NimbusRomNo9L"/>
              </a:rPr>
              <a:t>pW</a:t>
            </a:r>
            <a:r>
              <a:rPr lang="en-US" sz="1800" dirty="0">
                <a:effectLst/>
                <a:latin typeface="NimbusRomNo9L"/>
              </a:rPr>
              <a:t> 1 b/s 2.4 GHz radio transmitter for near-zero-power sensing applications," 2013 Proceedings of the ESSCIRC (ESSCIRC), Bucharest, Romania, 2013, pp. 133-136, </a:t>
            </a:r>
            <a:r>
              <a:rPr lang="en-US" sz="1800" dirty="0" err="1">
                <a:effectLst/>
                <a:latin typeface="NimbusRomNo9L"/>
              </a:rPr>
              <a:t>doi</a:t>
            </a:r>
            <a:r>
              <a:rPr lang="en-US" sz="1800" dirty="0">
                <a:effectLst/>
                <a:latin typeface="NimbusRomNo9L"/>
              </a:rPr>
              <a:t>: 10.1109/ESSCIRC.2013.6649090.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comparison provides our views on several modulations, as options to consider for the AMP uplink transmission part, in terms of energy, size and performance, focusing on the </a:t>
            </a:r>
            <a:r>
              <a:rPr lang="en-GB" dirty="0" err="1"/>
              <a:t>analog</a:t>
            </a:r>
            <a:r>
              <a:rPr lang="en-GB" dirty="0"/>
              <a:t> front end (AFE).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Due to the asymmetry in the capabilities of the stations, we consider the downlink to require a separate analysis.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Consideration for Uplink of AMP Devices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AMP devices have very low energy storage and thus require very energy efficient transmission in terms of Joules/bit, as well as a very power efficient transmitter. 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AMP devices are expected to be very simple with a very small silicon footprint. This requires a very small transmitter in the AMP device tag.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AMP devices have very limited information to transmit. No more than few hundreds bits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Considered Modulations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951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Even though there are many modulations, we wanted to focus the comparison on the common and well-known ones.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On/Off Keying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Used for 802.11ba, RFID,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FSK: MSK, BFSK, 4-FSK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Used for Bluetooth, Zigbee, GSM,…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PSK: BPSK, QPSK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Used for DSSS+CCK+RFID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OFDM (orthogonal frequency domain 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Used for </a:t>
            </a:r>
            <a:r>
              <a:rPr lang="en-GB" dirty="0" err="1"/>
              <a:t>WiFi</a:t>
            </a:r>
            <a:r>
              <a:rPr lang="en-GB" dirty="0"/>
              <a:t>, LTE, 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2FB0F-6661-36C5-A9F9-E713DDC0A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63587"/>
            <a:ext cx="10361084" cy="1065213"/>
          </a:xfrm>
        </p:spPr>
        <p:txBody>
          <a:bodyPr/>
          <a:lstStyle/>
          <a:p>
            <a:r>
              <a:rPr lang="en-IL" dirty="0"/>
              <a:t>Minimal Transmitter Complexity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3FA30-ED8F-3795-3569-0A6B00404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493204"/>
            <a:ext cx="115211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estimate a minimal complexity of a transmitter for the compared modulations, taking into account only deployed and established technologies and architectures.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Requires local oscillator (LO) with fast ON/OFF switching.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MSK, BFSK, 4-FSK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Requires frequency controlled LO (e.g. [1])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Frequency can be changed by control of the oscillator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BPSK/QPSK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Requires I only TX chain for BPSK, I+Q for QPSK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LO+Mixer+base band+PA are required in order to change phase of the signal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Requires full, multi-bit, I+Q TX chain, with a good EVM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D0B78-FF82-7396-202C-600CE17C0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4D15C-6733-210C-CDFF-74785E5517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F416EB-67FB-CE59-5B1D-6B0552DF84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41FCA86-BBAA-8F9C-1754-EF1383253F1D}"/>
              </a:ext>
            </a:extLst>
          </p:cNvPr>
          <p:cNvGrpSpPr/>
          <p:nvPr/>
        </p:nvGrpSpPr>
        <p:grpSpPr>
          <a:xfrm>
            <a:off x="8907178" y="2672080"/>
            <a:ext cx="1729187" cy="1010576"/>
            <a:chOff x="8832304" y="2852935"/>
            <a:chExt cx="1729187" cy="1010576"/>
          </a:xfrm>
        </p:grpSpPr>
        <p:sp>
          <p:nvSpPr>
            <p:cNvPr id="42" name="TextBox 92">
              <a:extLst>
                <a:ext uri="{FF2B5EF4-FFF2-40B4-BE49-F238E27FC236}">
                  <a16:creationId xmlns:a16="http://schemas.microsoft.com/office/drawing/2014/main" id="{DE1724A8-3902-5DD6-B5D1-032A6FDBBF58}"/>
                </a:ext>
              </a:extLst>
            </p:cNvPr>
            <p:cNvSpPr txBox="1"/>
            <p:nvPr/>
          </p:nvSpPr>
          <p:spPr>
            <a:xfrm>
              <a:off x="10023039" y="3202516"/>
              <a:ext cx="53845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IL" sz="1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133nH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7766C82-3F0C-D7D5-C551-24BDAF2E1576}"/>
                </a:ext>
              </a:extLst>
            </p:cNvPr>
            <p:cNvSpPr/>
            <p:nvPr/>
          </p:nvSpPr>
          <p:spPr>
            <a:xfrm>
              <a:off x="8832304" y="3126911"/>
              <a:ext cx="723900" cy="7366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45" name="TextBox 92">
              <a:extLst>
                <a:ext uri="{FF2B5EF4-FFF2-40B4-BE49-F238E27FC236}">
                  <a16:creationId xmlns:a16="http://schemas.microsoft.com/office/drawing/2014/main" id="{139E34CB-C07F-1AC6-83DD-711F4FE2675F}"/>
                </a:ext>
              </a:extLst>
            </p:cNvPr>
            <p:cNvSpPr txBox="1"/>
            <p:nvPr/>
          </p:nvSpPr>
          <p:spPr>
            <a:xfrm>
              <a:off x="9007039" y="3202516"/>
              <a:ext cx="29516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IL" sz="3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~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59D2D938-7108-5BC1-D2CB-A4A3AF6AE8C6}"/>
                </a:ext>
              </a:extLst>
            </p:cNvPr>
            <p:cNvCxnSpPr>
              <a:stCxn id="44" idx="6"/>
            </p:cNvCxnSpPr>
            <p:nvPr/>
          </p:nvCxnSpPr>
          <p:spPr bwMode="auto">
            <a:xfrm>
              <a:off x="9556204" y="3495211"/>
              <a:ext cx="73606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AE7DEB8-37DC-CDA1-CB7F-04F78930F547}"/>
                </a:ext>
              </a:extLst>
            </p:cNvPr>
            <p:cNvCxnSpPr/>
            <p:nvPr/>
          </p:nvCxnSpPr>
          <p:spPr bwMode="auto">
            <a:xfrm flipV="1">
              <a:off x="10292265" y="3126911"/>
              <a:ext cx="0" cy="3683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A0B5EE0E-67D0-6BD4-F075-2107C532EE29}"/>
                </a:ext>
              </a:extLst>
            </p:cNvPr>
            <p:cNvCxnSpPr/>
            <p:nvPr/>
          </p:nvCxnSpPr>
          <p:spPr bwMode="auto">
            <a:xfrm flipV="1">
              <a:off x="10292265" y="2852936"/>
              <a:ext cx="196223" cy="2739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60CE7F6-1BF7-A191-7E45-7CA5F14FA09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0096041" y="2852935"/>
              <a:ext cx="196223" cy="2739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C54ED7D2-5B72-977E-214A-3A0BD95556A5}"/>
              </a:ext>
            </a:extLst>
          </p:cNvPr>
          <p:cNvSpPr/>
          <p:nvPr/>
        </p:nvSpPr>
        <p:spPr bwMode="auto">
          <a:xfrm>
            <a:off x="8832304" y="3885556"/>
            <a:ext cx="873648" cy="3307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I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Control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D40D4DF-64D8-933B-12BF-F66E882353D9}"/>
              </a:ext>
            </a:extLst>
          </p:cNvPr>
          <p:cNvCxnSpPr>
            <a:cxnSpLocks/>
            <a:stCxn id="68" idx="0"/>
            <a:endCxn id="44" idx="4"/>
          </p:cNvCxnSpPr>
          <p:nvPr/>
        </p:nvCxnSpPr>
        <p:spPr bwMode="auto">
          <a:xfrm flipV="1">
            <a:off x="9269128" y="3682656"/>
            <a:ext cx="0" cy="2029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1D73044-0574-E194-24E8-0ACBC58A9123}"/>
              </a:ext>
            </a:extLst>
          </p:cNvPr>
          <p:cNvGrpSpPr/>
          <p:nvPr/>
        </p:nvGrpSpPr>
        <p:grpSpPr>
          <a:xfrm>
            <a:off x="10636365" y="4787554"/>
            <a:ext cx="359702" cy="439603"/>
            <a:chOff x="3657600" y="1054100"/>
            <a:chExt cx="393700" cy="495300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9D176187-92B6-F72E-D3EA-DDE8D0A15BBA}"/>
                </a:ext>
              </a:extLst>
            </p:cNvPr>
            <p:cNvCxnSpPr/>
            <p:nvPr/>
          </p:nvCxnSpPr>
          <p:spPr>
            <a:xfrm>
              <a:off x="3657600" y="1054100"/>
              <a:ext cx="203200" cy="2667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BAAB31AF-DA04-D6A5-8692-32CF44A368AA}"/>
                </a:ext>
              </a:extLst>
            </p:cNvPr>
            <p:cNvCxnSpPr/>
            <p:nvPr/>
          </p:nvCxnSpPr>
          <p:spPr>
            <a:xfrm flipH="1">
              <a:off x="3848100" y="1054100"/>
              <a:ext cx="203200" cy="2667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275EFAC4-4E33-55C1-6BDF-CA819834783C}"/>
                </a:ext>
              </a:extLst>
            </p:cNvPr>
            <p:cNvCxnSpPr/>
            <p:nvPr/>
          </p:nvCxnSpPr>
          <p:spPr>
            <a:xfrm>
              <a:off x="3848100" y="1295400"/>
              <a:ext cx="0" cy="254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B34E15C-957D-07D9-58B7-1CE6CB07F295}"/>
              </a:ext>
            </a:extLst>
          </p:cNvPr>
          <p:cNvCxnSpPr/>
          <p:nvPr/>
        </p:nvCxnSpPr>
        <p:spPr>
          <a:xfrm flipH="1">
            <a:off x="10357887" y="5779479"/>
            <a:ext cx="452528" cy="0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BE3AD25-F844-F73F-6304-532F93926DC4}"/>
              </a:ext>
            </a:extLst>
          </p:cNvPr>
          <p:cNvCxnSpPr/>
          <p:nvPr/>
        </p:nvCxnSpPr>
        <p:spPr>
          <a:xfrm>
            <a:off x="8733428" y="5824566"/>
            <a:ext cx="34809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5FD8DC2A-25E9-0EEB-C925-57AC172C64F6}"/>
              </a:ext>
            </a:extLst>
          </p:cNvPr>
          <p:cNvCxnSpPr/>
          <p:nvPr/>
        </p:nvCxnSpPr>
        <p:spPr>
          <a:xfrm>
            <a:off x="9325195" y="4843913"/>
            <a:ext cx="0" cy="6875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8EEB9F4-EC29-1F1B-083C-EBEE89DCEC51}"/>
              </a:ext>
            </a:extLst>
          </p:cNvPr>
          <p:cNvGrpSpPr/>
          <p:nvPr/>
        </p:nvGrpSpPr>
        <p:grpSpPr>
          <a:xfrm>
            <a:off x="9800929" y="5486410"/>
            <a:ext cx="557342" cy="574572"/>
            <a:chOff x="2743200" y="1841500"/>
            <a:chExt cx="610021" cy="647369"/>
          </a:xfrm>
        </p:grpSpPr>
        <p:sp>
          <p:nvSpPr>
            <p:cNvPr id="110" name="Triangle 109">
              <a:extLst>
                <a:ext uri="{FF2B5EF4-FFF2-40B4-BE49-F238E27FC236}">
                  <a16:creationId xmlns:a16="http://schemas.microsoft.com/office/drawing/2014/main" id="{24E73A5D-25B6-37F1-372D-F6BD7EBF3117}"/>
                </a:ext>
              </a:extLst>
            </p:cNvPr>
            <p:cNvSpPr/>
            <p:nvPr/>
          </p:nvSpPr>
          <p:spPr>
            <a:xfrm rot="5400000">
              <a:off x="2724526" y="1860174"/>
              <a:ext cx="647369" cy="61002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L"/>
            </a:p>
          </p:txBody>
        </p:sp>
        <p:sp>
          <p:nvSpPr>
            <p:cNvPr id="111" name="TextBox 91">
              <a:extLst>
                <a:ext uri="{FF2B5EF4-FFF2-40B4-BE49-F238E27FC236}">
                  <a16:creationId xmlns:a16="http://schemas.microsoft.com/office/drawing/2014/main" id="{44D3B932-C39B-22F1-D88D-4BB946177CAE}"/>
                </a:ext>
              </a:extLst>
            </p:cNvPr>
            <p:cNvSpPr txBox="1"/>
            <p:nvPr/>
          </p:nvSpPr>
          <p:spPr>
            <a:xfrm>
              <a:off x="2802691" y="2037876"/>
              <a:ext cx="461207" cy="277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IL" sz="1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</a:t>
              </a:r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8CAA910-70E3-769F-5460-443440D4873D}"/>
              </a:ext>
            </a:extLst>
          </p:cNvPr>
          <p:cNvCxnSpPr/>
          <p:nvPr/>
        </p:nvCxnSpPr>
        <p:spPr>
          <a:xfrm>
            <a:off x="10810414" y="5227157"/>
            <a:ext cx="0" cy="5635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F778527-6200-E6F7-FE39-5A92E87AF347}"/>
              </a:ext>
            </a:extLst>
          </p:cNvPr>
          <p:cNvGrpSpPr/>
          <p:nvPr/>
        </p:nvGrpSpPr>
        <p:grpSpPr>
          <a:xfrm>
            <a:off x="9104733" y="5542769"/>
            <a:ext cx="464131" cy="462147"/>
            <a:chOff x="1981200" y="1905000"/>
            <a:chExt cx="508000" cy="520700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C7B04BC-41B8-8518-48F3-C70CEFC40829}"/>
                </a:ext>
              </a:extLst>
            </p:cNvPr>
            <p:cNvSpPr/>
            <p:nvPr/>
          </p:nvSpPr>
          <p:spPr>
            <a:xfrm>
              <a:off x="1981200" y="1905000"/>
              <a:ext cx="508000" cy="5207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2AE7F5AB-4A3A-B61C-8B00-7512FA66815F}"/>
                </a:ext>
              </a:extLst>
            </p:cNvPr>
            <p:cNvCxnSpPr>
              <a:stCxn id="107" idx="7"/>
              <a:endCxn id="107" idx="3"/>
            </p:cNvCxnSpPr>
            <p:nvPr/>
          </p:nvCxnSpPr>
          <p:spPr>
            <a:xfrm flipH="1">
              <a:off x="2055595" y="1981255"/>
              <a:ext cx="359210" cy="3681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47D28D4C-4EBF-95A2-69E9-E151BA11D704}"/>
                </a:ext>
              </a:extLst>
            </p:cNvPr>
            <p:cNvCxnSpPr>
              <a:stCxn id="107" idx="1"/>
              <a:endCxn id="107" idx="5"/>
            </p:cNvCxnSpPr>
            <p:nvPr/>
          </p:nvCxnSpPr>
          <p:spPr>
            <a:xfrm>
              <a:off x="2055595" y="1981255"/>
              <a:ext cx="359210" cy="3681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D978357-64B4-0B3A-4ED0-DAA0947B808B}"/>
              </a:ext>
            </a:extLst>
          </p:cNvPr>
          <p:cNvCxnSpPr>
            <a:stCxn id="110" idx="3"/>
            <a:endCxn id="107" idx="6"/>
          </p:cNvCxnSpPr>
          <p:nvPr/>
        </p:nvCxnSpPr>
        <p:spPr>
          <a:xfrm flipH="1">
            <a:off x="9568864" y="5773696"/>
            <a:ext cx="232066" cy="146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471CF04D-A5AF-259B-BDD8-50D4221CEAB7}"/>
              </a:ext>
            </a:extLst>
          </p:cNvPr>
          <p:cNvSpPr/>
          <p:nvPr/>
        </p:nvSpPr>
        <p:spPr>
          <a:xfrm>
            <a:off x="8234487" y="5700575"/>
            <a:ext cx="498941" cy="2479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7D3C74C5-5D18-88CD-CC15-D7668C12B8D2}"/>
              </a:ext>
            </a:extLst>
          </p:cNvPr>
          <p:cNvGrpSpPr/>
          <p:nvPr/>
        </p:nvGrpSpPr>
        <p:grpSpPr>
          <a:xfrm>
            <a:off x="9094388" y="4706764"/>
            <a:ext cx="464131" cy="485219"/>
            <a:chOff x="1993900" y="545505"/>
            <a:chExt cx="508000" cy="546695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11913B67-8736-7C1E-7CAD-4D8B91CF344E}"/>
                </a:ext>
              </a:extLst>
            </p:cNvPr>
            <p:cNvSpPr/>
            <p:nvPr/>
          </p:nvSpPr>
          <p:spPr>
            <a:xfrm>
              <a:off x="1993900" y="571500"/>
              <a:ext cx="508000" cy="5207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06" name="TextBox 92">
              <a:extLst>
                <a:ext uri="{FF2B5EF4-FFF2-40B4-BE49-F238E27FC236}">
                  <a16:creationId xmlns:a16="http://schemas.microsoft.com/office/drawing/2014/main" id="{C76C618D-00AA-BC0B-C61E-4C4CC6C37E82}"/>
                </a:ext>
              </a:extLst>
            </p:cNvPr>
            <p:cNvSpPr txBox="1"/>
            <p:nvPr/>
          </p:nvSpPr>
          <p:spPr>
            <a:xfrm>
              <a:off x="2067035" y="545505"/>
              <a:ext cx="295165" cy="51828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IL" sz="3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~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05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67096-36CE-CBB3-D41F-F09A22587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85801"/>
            <a:ext cx="11449271" cy="1065213"/>
          </a:xfrm>
        </p:spPr>
        <p:txBody>
          <a:bodyPr/>
          <a:lstStyle/>
          <a:p>
            <a:r>
              <a:rPr lang="en-IL" dirty="0"/>
              <a:t>Low Power Transmitter AFE - Power Consumption Estimations 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5C8D719-4922-C913-B14F-F82C894E2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243811"/>
              </p:ext>
            </p:extLst>
          </p:nvPr>
        </p:nvGraphicFramePr>
        <p:xfrm>
          <a:off x="604790" y="1628800"/>
          <a:ext cx="1091040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834">
                  <a:extLst>
                    <a:ext uri="{9D8B030D-6E8A-4147-A177-3AD203B41FA5}">
                      <a16:colId xmlns:a16="http://schemas.microsoft.com/office/drawing/2014/main" val="23184272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322807132"/>
                    </a:ext>
                  </a:extLst>
                </a:gridCol>
                <a:gridCol w="1266011">
                  <a:extLst>
                    <a:ext uri="{9D8B030D-6E8A-4147-A177-3AD203B41FA5}">
                      <a16:colId xmlns:a16="http://schemas.microsoft.com/office/drawing/2014/main" val="3465487407"/>
                    </a:ext>
                  </a:extLst>
                </a:gridCol>
                <a:gridCol w="1347684">
                  <a:extLst>
                    <a:ext uri="{9D8B030D-6E8A-4147-A177-3AD203B41FA5}">
                      <a16:colId xmlns:a16="http://schemas.microsoft.com/office/drawing/2014/main" val="2289359182"/>
                    </a:ext>
                  </a:extLst>
                </a:gridCol>
                <a:gridCol w="1506857">
                  <a:extLst>
                    <a:ext uri="{9D8B030D-6E8A-4147-A177-3AD203B41FA5}">
                      <a16:colId xmlns:a16="http://schemas.microsoft.com/office/drawing/2014/main" val="3192448417"/>
                    </a:ext>
                  </a:extLst>
                </a:gridCol>
                <a:gridCol w="1506857">
                  <a:extLst>
                    <a:ext uri="{9D8B030D-6E8A-4147-A177-3AD203B41FA5}">
                      <a16:colId xmlns:a16="http://schemas.microsoft.com/office/drawing/2014/main" val="1031293319"/>
                    </a:ext>
                  </a:extLst>
                </a:gridCol>
                <a:gridCol w="1736006">
                  <a:extLst>
                    <a:ext uri="{9D8B030D-6E8A-4147-A177-3AD203B41FA5}">
                      <a16:colId xmlns:a16="http://schemas.microsoft.com/office/drawing/2014/main" val="77587456"/>
                    </a:ext>
                  </a:extLst>
                </a:gridCol>
              </a:tblGrid>
              <a:tr h="9806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>
                          <a:solidFill>
                            <a:schemeClr val="tx1"/>
                          </a:solidFill>
                        </a:rPr>
                        <a:t>Required components in the TX-AFE per 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Local </a:t>
                      </a:r>
                      <a:r>
                        <a:rPr lang="en-US" dirty="0"/>
                        <a:t>Oscillator</a:t>
                      </a:r>
                      <a:r>
                        <a:rPr lang="en-IL" dirty="0"/>
                        <a:t>/</a:t>
                      </a:r>
                    </a:p>
                    <a:p>
                      <a:r>
                        <a:rPr lang="en-IL" dirty="0"/>
                        <a:t>Power </a:t>
                      </a:r>
                      <a:r>
                        <a:rPr lang="en-US" dirty="0"/>
                        <a:t>Oscillator</a:t>
                      </a:r>
                      <a:r>
                        <a:rPr lang="en-IL" dirty="0"/>
                        <a:t> </a:t>
                      </a:r>
                    </a:p>
                    <a:p>
                      <a:r>
                        <a:rPr lang="en-IL" dirty="0"/>
                        <a:t>(LO/PO)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DAC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I&amp;Q Baseband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Mixer + Drivers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Examplary total AFE power consumption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314099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r>
                        <a:rPr lang="en-IL" dirty="0"/>
                        <a:t>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100uW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430612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r>
                        <a:rPr lang="en-IL" dirty="0"/>
                        <a:t>MSK/BFSK/4-FSK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100uW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538102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r>
                        <a:rPr lang="en-IL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500uW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65252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r>
                        <a:rPr lang="en-IL" dirty="0"/>
                        <a:t>OFDM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1.5mW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63493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151DA-532F-9A1B-28B2-25A8476B35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47A74-0EB4-186E-1087-83BD2A128F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D28BCF-30C1-A1B6-4AC8-1CFE401877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B6F172-6DBD-6C76-58AB-880231E6BC3C}"/>
              </a:ext>
            </a:extLst>
          </p:cNvPr>
          <p:cNvSpPr txBox="1"/>
          <p:nvPr/>
        </p:nvSpPr>
        <p:spPr>
          <a:xfrm>
            <a:off x="307733" y="4938686"/>
            <a:ext cx="11809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b="1" dirty="0">
                <a:solidFill>
                  <a:schemeClr val="tx1"/>
                </a:solidFill>
              </a:rPr>
              <a:t>For the example above, we assumed the AFE architectures from previous slide,</a:t>
            </a:r>
            <a:br>
              <a:rPr lang="en-IL" b="1" dirty="0">
                <a:solidFill>
                  <a:schemeClr val="tx1"/>
                </a:solidFill>
              </a:rPr>
            </a:br>
            <a:r>
              <a:rPr lang="en-IL" b="1" dirty="0">
                <a:solidFill>
                  <a:schemeClr val="tx1"/>
                </a:solidFill>
              </a:rPr>
              <a:t>without a crystal, with a 1000ppm accuracy and with a target EIRP of -25dBm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b="1" dirty="0">
                <a:solidFill>
                  <a:schemeClr val="tx1"/>
                </a:solidFill>
              </a:rPr>
              <a:t>Additional power consumption of digital parts and other components was not included</a:t>
            </a:r>
          </a:p>
        </p:txBody>
      </p:sp>
    </p:spTree>
    <p:extLst>
      <p:ext uri="{BB962C8B-B14F-4D97-AF65-F5344CB8AC3E}">
        <p14:creationId xmlns:p14="http://schemas.microsoft.com/office/powerpoint/2010/main" val="96452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520B-5936-F745-765A-B527DDE6E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469900"/>
            <a:ext cx="10361084" cy="1065213"/>
          </a:xfrm>
        </p:spPr>
        <p:txBody>
          <a:bodyPr/>
          <a:lstStyle/>
          <a:p>
            <a:pPr algn="ctr" defTabSz="449263" rtl="1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</a:pPr>
            <a:r>
              <a:rPr lang="en-US" dirty="0"/>
              <a:t>Performance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D6971-F96A-4AA1-DFA7-B995D803C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07" y="1651163"/>
            <a:ext cx="117373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OOK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Sensitive to interference and to various system noises like DC or active gains – works in high SNRs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Less suitable for long ranges (&gt;50m) and high bandwidths, since the equalizer is less efficient for these modulations </a:t>
            </a: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MSK/BFSK/4-FSK/BPSK/QPSK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Work in low SNRs (for binary signaling)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Less suitable for long ranges (&gt;50m) and high bandwidths, since the equalizer is less efficient for these modulations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Medium/high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Efficient equalization for frequency selective fading channels, suitable for long ranges (&gt;50m) with high delay spreads.</a:t>
            </a:r>
            <a:r>
              <a:rPr lang="en-IL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7C5AF-E144-4637-AFB8-857F0F3C94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2B627-5656-7508-8016-F47C7CCCDB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Amichai</a:t>
            </a:r>
            <a:r>
              <a:rPr lang="en-GB" dirty="0"/>
              <a:t> </a:t>
            </a:r>
            <a:r>
              <a:rPr lang="en-GB" dirty="0" err="1"/>
              <a:t>Sanderovich</a:t>
            </a:r>
            <a:r>
              <a:rPr lang="en-GB" dirty="0"/>
              <a:t>, </a:t>
            </a:r>
            <a:r>
              <a:rPr lang="en-GB" dirty="0" err="1"/>
              <a:t>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FD9223-4727-95FB-3959-52A2D203D5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82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88A3-7204-A8F4-397A-4A2BD7315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Example for Energy Consumption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2E93-0455-61E8-EF6F-DA8712BE0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6901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Energy consumption is a combined measure of transmission rate and power consumption. As such, it depends on the required modulation and link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For this analysis we focused on ranges of 5 and 20m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D031C-43CE-0F4C-4624-4E9F046E21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80FE9-A403-CA85-A3DF-234E3A6720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9FE24-E3FF-4235-C9A5-595FB558BD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6447F67-B349-7067-9523-4E5B1E14F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442511"/>
              </p:ext>
            </p:extLst>
          </p:nvPr>
        </p:nvGraphicFramePr>
        <p:xfrm>
          <a:off x="7377250" y="3943516"/>
          <a:ext cx="4267200" cy="1587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6216">
                  <a:extLst>
                    <a:ext uri="{9D8B030D-6E8A-4147-A177-3AD203B41FA5}">
                      <a16:colId xmlns:a16="http://schemas.microsoft.com/office/drawing/2014/main" val="2206708178"/>
                    </a:ext>
                  </a:extLst>
                </a:gridCol>
                <a:gridCol w="962336">
                  <a:extLst>
                    <a:ext uri="{9D8B030D-6E8A-4147-A177-3AD203B41FA5}">
                      <a16:colId xmlns:a16="http://schemas.microsoft.com/office/drawing/2014/main" val="1039907252"/>
                    </a:ext>
                  </a:extLst>
                </a:gridCol>
                <a:gridCol w="826216">
                  <a:extLst>
                    <a:ext uri="{9D8B030D-6E8A-4147-A177-3AD203B41FA5}">
                      <a16:colId xmlns:a16="http://schemas.microsoft.com/office/drawing/2014/main" val="1365524102"/>
                    </a:ext>
                  </a:extLst>
                </a:gridCol>
                <a:gridCol w="826216">
                  <a:extLst>
                    <a:ext uri="{9D8B030D-6E8A-4147-A177-3AD203B41FA5}">
                      <a16:colId xmlns:a16="http://schemas.microsoft.com/office/drawing/2014/main" val="1677767689"/>
                    </a:ext>
                  </a:extLst>
                </a:gridCol>
                <a:gridCol w="826216">
                  <a:extLst>
                    <a:ext uri="{9D8B030D-6E8A-4147-A177-3AD203B41FA5}">
                      <a16:colId xmlns:a16="http://schemas.microsoft.com/office/drawing/2014/main" val="3391978987"/>
                    </a:ext>
                  </a:extLst>
                </a:gridCol>
              </a:tblGrid>
              <a:tr h="6911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160059"/>
                  </a:ext>
                </a:extLst>
              </a:tr>
              <a:tr h="29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FSK/OOK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237372"/>
                  </a:ext>
                </a:extLst>
              </a:tr>
              <a:tr h="29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749707"/>
                  </a:ext>
                </a:extLst>
              </a:tr>
              <a:tr h="29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OFDM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768.0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70576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87C1FBD-E56E-7AA4-0999-5611A733478F}"/>
              </a:ext>
            </a:extLst>
          </p:cNvPr>
          <p:cNvSpPr txBox="1"/>
          <p:nvPr/>
        </p:nvSpPr>
        <p:spPr>
          <a:xfrm>
            <a:off x="8119493" y="3937878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Rate [Mbps]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4CD131-5495-43C7-53DE-693A3EBAC4C9}"/>
              </a:ext>
            </a:extLst>
          </p:cNvPr>
          <p:cNvSpPr txBox="1"/>
          <p:nvPr/>
        </p:nvSpPr>
        <p:spPr>
          <a:xfrm>
            <a:off x="7850694" y="4397508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Power [uW]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174D35-68C7-CD2A-7758-0E96FBF0A05D}"/>
              </a:ext>
            </a:extLst>
          </p:cNvPr>
          <p:cNvCxnSpPr>
            <a:cxnSpLocks/>
          </p:cNvCxnSpPr>
          <p:nvPr/>
        </p:nvCxnSpPr>
        <p:spPr bwMode="auto">
          <a:xfrm>
            <a:off x="7284545" y="3881717"/>
            <a:ext cx="1907799" cy="7616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BAD1783-0444-BDE3-BE76-CAF64C05966B}"/>
              </a:ext>
            </a:extLst>
          </p:cNvPr>
          <p:cNvSpPr txBox="1"/>
          <p:nvPr/>
        </p:nvSpPr>
        <p:spPr>
          <a:xfrm>
            <a:off x="7015166" y="5569451"/>
            <a:ext cx="4991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L" sz="1400" dirty="0">
                <a:solidFill>
                  <a:schemeClr val="tx1"/>
                </a:solidFill>
              </a:rPr>
              <a:t>AFE energy consumption estimation [nJ] for transmission of 512bits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BC6FA54-68AC-6B74-AE3B-331F9A53A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951397"/>
              </p:ext>
            </p:extLst>
          </p:nvPr>
        </p:nvGraphicFramePr>
        <p:xfrm>
          <a:off x="612308" y="3943516"/>
          <a:ext cx="3304864" cy="1497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6216">
                  <a:extLst>
                    <a:ext uri="{9D8B030D-6E8A-4147-A177-3AD203B41FA5}">
                      <a16:colId xmlns:a16="http://schemas.microsoft.com/office/drawing/2014/main" val="4061496111"/>
                    </a:ext>
                  </a:extLst>
                </a:gridCol>
                <a:gridCol w="826216">
                  <a:extLst>
                    <a:ext uri="{9D8B030D-6E8A-4147-A177-3AD203B41FA5}">
                      <a16:colId xmlns:a16="http://schemas.microsoft.com/office/drawing/2014/main" val="3705261551"/>
                    </a:ext>
                  </a:extLst>
                </a:gridCol>
                <a:gridCol w="826216">
                  <a:extLst>
                    <a:ext uri="{9D8B030D-6E8A-4147-A177-3AD203B41FA5}">
                      <a16:colId xmlns:a16="http://schemas.microsoft.com/office/drawing/2014/main" val="3906693240"/>
                    </a:ext>
                  </a:extLst>
                </a:gridCol>
                <a:gridCol w="826216">
                  <a:extLst>
                    <a:ext uri="{9D8B030D-6E8A-4147-A177-3AD203B41FA5}">
                      <a16:colId xmlns:a16="http://schemas.microsoft.com/office/drawing/2014/main" val="1761873314"/>
                    </a:ext>
                  </a:extLst>
                </a:gridCol>
              </a:tblGrid>
              <a:tr h="725612"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4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8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198108"/>
                  </a:ext>
                </a:extLst>
              </a:tr>
              <a:tr h="385887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5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28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22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19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958744"/>
                  </a:ext>
                </a:extLst>
              </a:tr>
              <a:tr h="385887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16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10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7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124159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A052320A-53C4-900C-0A5B-614E34D1BF2B}"/>
              </a:ext>
            </a:extLst>
          </p:cNvPr>
          <p:cNvSpPr txBox="1"/>
          <p:nvPr/>
        </p:nvSpPr>
        <p:spPr>
          <a:xfrm>
            <a:off x="860826" y="3937878"/>
            <a:ext cx="8872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BW [MHz]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44F7FF-96C7-8DB5-EDD9-ADBA8A605C07}"/>
              </a:ext>
            </a:extLst>
          </p:cNvPr>
          <p:cNvSpPr txBox="1"/>
          <p:nvPr/>
        </p:nvSpPr>
        <p:spPr>
          <a:xfrm>
            <a:off x="547550" y="4441160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Range [m]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539BC68-98BF-100A-CF14-63AF2C984F30}"/>
              </a:ext>
            </a:extLst>
          </p:cNvPr>
          <p:cNvCxnSpPr>
            <a:cxnSpLocks/>
          </p:cNvCxnSpPr>
          <p:nvPr/>
        </p:nvCxnSpPr>
        <p:spPr bwMode="auto">
          <a:xfrm>
            <a:off x="612308" y="3939589"/>
            <a:ext cx="840295" cy="7526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CF96434-1B17-78AE-B2C2-222232FFB598}"/>
              </a:ext>
            </a:extLst>
          </p:cNvPr>
          <p:cNvSpPr txBox="1"/>
          <p:nvPr/>
        </p:nvSpPr>
        <p:spPr>
          <a:xfrm>
            <a:off x="747445" y="5480003"/>
            <a:ext cx="326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L" sz="1400" dirty="0">
                <a:solidFill>
                  <a:schemeClr val="tx1"/>
                </a:solidFill>
              </a:rPr>
              <a:t>SNR [dB] for NF=7dB and EIRP=-25dBm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</a:t>
            </a:r>
            <a:r>
              <a:rPr lang="en-IL" sz="1400" dirty="0">
                <a:solidFill>
                  <a:schemeClr val="tx1"/>
                </a:solidFill>
              </a:rPr>
              <a:t>or the 2.4GHz band and Friis channel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742FE6E-00DB-FD4C-8D75-E4280544F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857001"/>
              </p:ext>
            </p:extLst>
          </p:nvPr>
        </p:nvGraphicFramePr>
        <p:xfrm>
          <a:off x="4365388" y="3937878"/>
          <a:ext cx="1985204" cy="984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2602">
                  <a:extLst>
                    <a:ext uri="{9D8B030D-6E8A-4147-A177-3AD203B41FA5}">
                      <a16:colId xmlns:a16="http://schemas.microsoft.com/office/drawing/2014/main" val="999540888"/>
                    </a:ext>
                  </a:extLst>
                </a:gridCol>
                <a:gridCol w="992602">
                  <a:extLst>
                    <a:ext uri="{9D8B030D-6E8A-4147-A177-3AD203B41FA5}">
                      <a16:colId xmlns:a16="http://schemas.microsoft.com/office/drawing/2014/main" val="1056815558"/>
                    </a:ext>
                  </a:extLst>
                </a:gridCol>
              </a:tblGrid>
              <a:tr h="203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Energy efficiency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[Eemitted/Econsumed]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Energy efficiency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85996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FSK/OOK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3.2%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8344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BPSK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0.6%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0716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OFDM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0.2%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338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89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0581-A33D-5C26-8E5E-8A7695A61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02435"/>
            <a:ext cx="10361084" cy="1065213"/>
          </a:xfrm>
        </p:spPr>
        <p:txBody>
          <a:bodyPr/>
          <a:lstStyle/>
          <a:p>
            <a:r>
              <a:rPr lang="en-IL" dirty="0"/>
              <a:t>Uplink Receiver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F9CB1-F3A7-A369-DD43-E64428F6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8478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We consider, for this analysis, non-backscatter based receivers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Since the uplink receiver is not located in the tag, its complexity is a lower priority for modulation selection compared with the transmitter complexity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On/Off Keying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Energy collection for low sensitivity (NF&gt;25dB), or full chain RX for medium sensitivity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FSK (MSK, BFSK, 4-FSK)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PLL for low sensitivity, or full chain RX for good sensitivity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BPSK/QPSK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IQ full chain RX for good sensitivity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OFDM (orthogonal frequency domain 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Full chain RX with good sensitivity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39451-47F7-FA9F-C5AB-DDC1B81E3E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D3ACB-74B0-6BB0-80AF-7D7CCA4B41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C6AAC5-F946-748F-8946-F53C786A54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393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26542</TotalTime>
  <Words>1102</Words>
  <Application>Microsoft Macintosh PowerPoint</Application>
  <PresentationFormat>Widescreen</PresentationFormat>
  <Paragraphs>220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Arial</vt:lpstr>
      <vt:lpstr>Calibri</vt:lpstr>
      <vt:lpstr>NimbusRomNo9L</vt:lpstr>
      <vt:lpstr>Times New Roman</vt:lpstr>
      <vt:lpstr>Office Theme</vt:lpstr>
      <vt:lpstr>Microsoft Word 97 - 2004 Document</vt:lpstr>
      <vt:lpstr>Uplink Modulations Comparison for AMP Devices</vt:lpstr>
      <vt:lpstr>Abstract</vt:lpstr>
      <vt:lpstr>Consideration for Uplink of AMP Devices</vt:lpstr>
      <vt:lpstr>Considered Modulations</vt:lpstr>
      <vt:lpstr>Minimal Transmitter Complexity </vt:lpstr>
      <vt:lpstr>Low Power Transmitter AFE - Power Consumption Estimations  </vt:lpstr>
      <vt:lpstr>Performance</vt:lpstr>
      <vt:lpstr>Example for Energy Consumption</vt:lpstr>
      <vt:lpstr>Uplink Receiver Complexity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Waveforms Comparison for AMP Devices</dc:title>
  <dc:subject/>
  <dc:creator>Amichai sanderovich</dc:creator>
  <cp:keywords/>
  <dc:description/>
  <cp:lastModifiedBy>Amichai sanderovich</cp:lastModifiedBy>
  <cp:revision>4</cp:revision>
  <cp:lastPrinted>1601-01-01T00:00:00Z</cp:lastPrinted>
  <dcterms:created xsi:type="dcterms:W3CDTF">2023-12-25T12:17:30Z</dcterms:created>
  <dcterms:modified xsi:type="dcterms:W3CDTF">2024-01-13T18:40:38Z</dcterms:modified>
  <cp:category/>
</cp:coreProperties>
</file>