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8" r:id="rId5"/>
    <p:sldId id="269" r:id="rId6"/>
    <p:sldId id="264" r:id="rId7"/>
    <p:sldId id="272" r:id="rId8"/>
    <p:sldId id="270" r:id="rId9"/>
    <p:sldId id="26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B5B"/>
    <a:srgbClr val="FF959B"/>
    <a:srgbClr val="FF4640"/>
    <a:srgbClr val="5DC5FF"/>
    <a:srgbClr val="55FF52"/>
    <a:srgbClr val="FFF649"/>
    <a:srgbClr val="FFFCB4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 autoAdjust="0"/>
    <p:restoredTop sz="96307"/>
  </p:normalViewPr>
  <p:slideViewPr>
    <p:cSldViewPr snapToGrid="0">
      <p:cViewPr varScale="1">
        <p:scale>
          <a:sx n="171" d="100"/>
          <a:sy n="171" d="100"/>
        </p:scale>
        <p:origin x="76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intends to share our experiences of seamless handover implementation on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 WLAN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2 wireless physical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a single wireless physical interface (APs have to be operated on the same channel)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multiple wireless physical interfaces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MISP (base idea of .11ai) / .11ai for fast authentication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It is not necessary but better to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Mobile IP for IP layer transparency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Although we used mobile IP, it is not related to seamless roaming in a DS.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Interfaces Seamless Handover Implementation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5106036"/>
            <a:ext cx="14630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A29B425-D42A-7849-26D2-ECA70B168D5D}"/>
              </a:ext>
            </a:extLst>
          </p:cNvPr>
          <p:cNvSpPr/>
          <p:nvPr/>
        </p:nvSpPr>
        <p:spPr bwMode="auto">
          <a:xfrm>
            <a:off x="514350" y="2575242"/>
            <a:ext cx="3589020" cy="1181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16780" y="1644338"/>
            <a:ext cx="7107345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A non-AP STA (STA) communicates through AP1.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finds AP2 and associates with it. (keep using AP1 link)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2000" dirty="0">
                <a:solidFill>
                  <a:schemeClr val="tx1"/>
                </a:solidFill>
              </a:rPr>
              <a:t>Now the STA has two links, AP1 and AP2.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the STA decides to use AP2 link.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notify its location to the network.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transmits packets to AP2 while the STA can receive packets from both AP1 and AP2. This means the STA can receive buffered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the STA decides to disconnect from AP1.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Seamless handover from AP1 to AP2 completes.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717F5B-2655-B40E-5B00-214E4BC2536B}"/>
              </a:ext>
            </a:extLst>
          </p:cNvPr>
          <p:cNvSpPr txBox="1"/>
          <p:nvPr/>
        </p:nvSpPr>
        <p:spPr>
          <a:xfrm>
            <a:off x="5072442" y="5583539"/>
            <a:ext cx="612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This system was used for V2I communication</a:t>
            </a:r>
          </a:p>
          <a:p>
            <a:r>
              <a:rPr kumimoji="1" lang="en-US" altLang="ja-JP" b="1" dirty="0">
                <a:solidFill>
                  <a:schemeClr val="tx1"/>
                </a:solidFill>
              </a:rPr>
              <a:t>of train surveillance in some places. 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90B8-82FB-72CA-FECA-3A581AE0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Trial in 2003</a:t>
            </a:r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F18510C-70AC-F886-1772-31544D8B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4612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tested seamless handover at a test course in 2003.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installed 4 APs along the course. The distance of each AP was 300m.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non-AP STA had 2 interfaces.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Realtime video transfer (DVTS) was tested.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Seamless video transfer was observed up to 260km/h (speed limit of the vehicle).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have also tested in a laboratory.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got the results that indicated no packet losses for 1ms interval UDP TX/RX.</a:t>
            </a:r>
            <a:endParaRPr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8E92F-64CA-971E-83CA-4A44FB6F1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F1456-E8E8-6E01-EA97-DA6B247BA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8F4A4D6-27F9-0DB1-7909-E5D883EB9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pic>
        <p:nvPicPr>
          <p:cNvPr id="10" name="図 9" descr="高速道路を走る車&#10;&#10;自動的に生成された説明">
            <a:extLst>
              <a:ext uri="{FF2B5EF4-FFF2-40B4-BE49-F238E27FC236}">
                <a16:creationId xmlns:a16="http://schemas.microsoft.com/office/drawing/2014/main" id="{8903DB51-8DE4-F1B5-17FB-79062D39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22827" r="15415" b="37765"/>
          <a:stretch/>
        </p:blipFill>
        <p:spPr>
          <a:xfrm>
            <a:off x="7811486" y="4178262"/>
            <a:ext cx="3578298" cy="2297152"/>
          </a:xfrm>
          <a:prstGeom prst="rect">
            <a:avLst/>
          </a:prstGeom>
        </p:spPr>
      </p:pic>
      <p:pic>
        <p:nvPicPr>
          <p:cNvPr id="19" name="図 18" descr="屋外, 座る, テーブル, 車 が含まれている画像&#10;&#10;自動的に生成された説明">
            <a:extLst>
              <a:ext uri="{FF2B5EF4-FFF2-40B4-BE49-F238E27FC236}">
                <a16:creationId xmlns:a16="http://schemas.microsoft.com/office/drawing/2014/main" id="{263A7C42-4196-A251-7E08-73E54938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86" y="1429490"/>
            <a:ext cx="3578298" cy="2683724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0B72ECF0-7B62-E866-73AD-44F970513474}"/>
              </a:ext>
            </a:extLst>
          </p:cNvPr>
          <p:cNvSpPr/>
          <p:nvPr/>
        </p:nvSpPr>
        <p:spPr bwMode="auto">
          <a:xfrm>
            <a:off x="9153413" y="2040407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94E03A-315B-8A61-5B64-7FA6F28E6940}"/>
              </a:ext>
            </a:extLst>
          </p:cNvPr>
          <p:cNvSpPr txBox="1"/>
          <p:nvPr/>
        </p:nvSpPr>
        <p:spPr>
          <a:xfrm>
            <a:off x="9600635" y="1491151"/>
            <a:ext cx="148630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Antennas of the</a:t>
            </a:r>
          </a:p>
          <a:p>
            <a:r>
              <a:rPr kumimoji="1" lang="en-US" altLang="ja-JP" sz="1600" dirty="0"/>
              <a:t>mobile node</a:t>
            </a:r>
            <a:endParaRPr kumimoji="1" lang="ja-JP" altLang="en-US" sz="1600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8300350D-7374-1DA7-D9E7-47DC7DDCD822}"/>
              </a:ext>
            </a:extLst>
          </p:cNvPr>
          <p:cNvSpPr/>
          <p:nvPr/>
        </p:nvSpPr>
        <p:spPr bwMode="auto">
          <a:xfrm>
            <a:off x="10055752" y="5428510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B99D8E-07C6-79ED-8FB8-01F3893D3C5B}"/>
              </a:ext>
            </a:extLst>
          </p:cNvPr>
          <p:cNvSpPr txBox="1"/>
          <p:nvPr/>
        </p:nvSpPr>
        <p:spPr>
          <a:xfrm>
            <a:off x="10772690" y="5194185"/>
            <a:ext cx="445956" cy="338554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AP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764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MLD 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TX fro</a:t>
            </a:r>
            <a:r>
              <a:rPr lang="en-US" altLang="ja-JP" dirty="0"/>
              <a:t>m non-AP MLD is simple. Just use the preferred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RX on non-AP MLD needs to notify its location to 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Non-AP MLD can notify its location by transmitting a broadcast frame to DS. (</a:t>
            </a:r>
            <a:r>
              <a:rPr lang="en-US" altLang="ja-JP" dirty="0" err="1"/>
              <a:t>e.g</a:t>
            </a:r>
            <a:r>
              <a:rPr lang="en-US" altLang="ja-JP" dirty="0"/>
              <a:t> Gratuitous ARP/NDP)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802.1Q compliant devices will route the frame correctly.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Seamless roaming can be realized by existing IEEE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Just a non-AP MLD implementation issue.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6DF9D-7E60-4A34-BCA3-105136D7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MLD Seamless Roaming Flow of Two Interfaces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BDD680-9831-C411-0419-D959606D6F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F63F3-D450-CE91-5448-2E7B3C6CE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BC1875C-2CB8-4887-76E9-6381D4A024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D95BB4-08E7-9761-5221-FB073A768D04}"/>
              </a:ext>
            </a:extLst>
          </p:cNvPr>
          <p:cNvSpPr/>
          <p:nvPr/>
        </p:nvSpPr>
        <p:spPr bwMode="auto">
          <a:xfrm>
            <a:off x="845833" y="2727747"/>
            <a:ext cx="84171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Scan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フローチャート: 判断 9">
            <a:extLst>
              <a:ext uri="{FF2B5EF4-FFF2-40B4-BE49-F238E27FC236}">
                <a16:creationId xmlns:a16="http://schemas.microsoft.com/office/drawing/2014/main" id="{CA4C481C-B89F-F05F-609C-85D6FD87A21A}"/>
              </a:ext>
            </a:extLst>
          </p:cNvPr>
          <p:cNvSpPr/>
          <p:nvPr/>
        </p:nvSpPr>
        <p:spPr bwMode="auto">
          <a:xfrm>
            <a:off x="3685953" y="2519027"/>
            <a:ext cx="1587699" cy="897661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Q(IF1) &lt; Q(IF2)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DD6DFD-4ED8-A7D6-105C-B41EEF91A1F9}"/>
              </a:ext>
            </a:extLst>
          </p:cNvPr>
          <p:cNvSpPr/>
          <p:nvPr/>
        </p:nvSpPr>
        <p:spPr bwMode="auto">
          <a:xfrm>
            <a:off x="2080039" y="2727746"/>
            <a:ext cx="121342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Found new AP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35D5140-1353-D321-30F3-007192C9628F}"/>
              </a:ext>
            </a:extLst>
          </p:cNvPr>
          <p:cNvSpPr/>
          <p:nvPr/>
        </p:nvSpPr>
        <p:spPr bwMode="auto">
          <a:xfrm>
            <a:off x="5663575" y="2727746"/>
            <a:ext cx="98998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Associate / MLD </a:t>
            </a:r>
            <a:r>
              <a:rPr lang="en-US" altLang="ja-JP" sz="900" dirty="0" err="1"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9440A3-FF35-745F-A840-D83DE47CF8CD}"/>
              </a:ext>
            </a:extLst>
          </p:cNvPr>
          <p:cNvSpPr/>
          <p:nvPr/>
        </p:nvSpPr>
        <p:spPr bwMode="auto">
          <a:xfrm>
            <a:off x="7043483" y="2727745"/>
            <a:ext cx="1141511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Advertise / TX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A86B51-7FA6-4D0A-F710-6559989E74F5}"/>
              </a:ext>
            </a:extLst>
          </p:cNvPr>
          <p:cNvSpPr/>
          <p:nvPr/>
        </p:nvSpPr>
        <p:spPr bwMode="auto">
          <a:xfrm>
            <a:off x="8574917" y="2727745"/>
            <a:ext cx="851579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2A06315-8594-826C-91FC-A77363EB244C}"/>
              </a:ext>
            </a:extLst>
          </p:cNvPr>
          <p:cNvSpPr/>
          <p:nvPr/>
        </p:nvSpPr>
        <p:spPr bwMode="auto">
          <a:xfrm>
            <a:off x="10697365" y="2727745"/>
            <a:ext cx="99282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Disconnect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9F3C6A-2528-000D-C3AA-D4FE9011C30C}"/>
              </a:ext>
            </a:extLst>
          </p:cNvPr>
          <p:cNvSpPr/>
          <p:nvPr/>
        </p:nvSpPr>
        <p:spPr bwMode="auto">
          <a:xfrm>
            <a:off x="9816419" y="2727745"/>
            <a:ext cx="491022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3DEFBD8-5D46-C741-EFA8-23AEB76641E8}"/>
              </a:ext>
            </a:extLst>
          </p:cNvPr>
          <p:cNvSpPr/>
          <p:nvPr/>
        </p:nvSpPr>
        <p:spPr bwMode="auto">
          <a:xfrm>
            <a:off x="845833" y="4418046"/>
            <a:ext cx="84171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Scan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フローチャート: 判断 17">
            <a:extLst>
              <a:ext uri="{FF2B5EF4-FFF2-40B4-BE49-F238E27FC236}">
                <a16:creationId xmlns:a16="http://schemas.microsoft.com/office/drawing/2014/main" id="{6ACEFD74-A063-6A62-2AED-7D8CD03CBD10}"/>
              </a:ext>
            </a:extLst>
          </p:cNvPr>
          <p:cNvSpPr/>
          <p:nvPr/>
        </p:nvSpPr>
        <p:spPr bwMode="auto">
          <a:xfrm>
            <a:off x="3685953" y="4209326"/>
            <a:ext cx="1587699" cy="897661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Q(IF1) &gt; Q(IF2)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43C25E4-9550-59AE-3F2E-A53FF6145BBA}"/>
              </a:ext>
            </a:extLst>
          </p:cNvPr>
          <p:cNvSpPr/>
          <p:nvPr/>
        </p:nvSpPr>
        <p:spPr bwMode="auto">
          <a:xfrm>
            <a:off x="2080039" y="4418045"/>
            <a:ext cx="121342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Found new AP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FE5BC21-A6A8-0AB6-4292-3CB831978BED}"/>
              </a:ext>
            </a:extLst>
          </p:cNvPr>
          <p:cNvSpPr/>
          <p:nvPr/>
        </p:nvSpPr>
        <p:spPr bwMode="auto">
          <a:xfrm>
            <a:off x="5663575" y="4418045"/>
            <a:ext cx="98998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Associate / MLD </a:t>
            </a:r>
            <a:r>
              <a:rPr kumimoji="0" lang="en-US" altLang="ja-JP" sz="9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kumimoji="0" lang="en-US" altLang="ja-JP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06A8D8-BEBC-8D81-E490-BA3AD9A9A6A5}"/>
              </a:ext>
            </a:extLst>
          </p:cNvPr>
          <p:cNvSpPr/>
          <p:nvPr/>
        </p:nvSpPr>
        <p:spPr bwMode="auto">
          <a:xfrm>
            <a:off x="7043483" y="4418044"/>
            <a:ext cx="1141511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Advertise / TX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D4C7E59-AB42-6069-8E75-06A5CD62568D}"/>
              </a:ext>
            </a:extLst>
          </p:cNvPr>
          <p:cNvSpPr/>
          <p:nvPr/>
        </p:nvSpPr>
        <p:spPr bwMode="auto">
          <a:xfrm>
            <a:off x="8574918" y="4418044"/>
            <a:ext cx="851578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76C143-45D4-1DAA-514B-4244188C60F3}"/>
              </a:ext>
            </a:extLst>
          </p:cNvPr>
          <p:cNvSpPr/>
          <p:nvPr/>
        </p:nvSpPr>
        <p:spPr bwMode="auto">
          <a:xfrm>
            <a:off x="10697365" y="4418044"/>
            <a:ext cx="99282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Disconnect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125A5F2-D05B-D6DC-215D-B5FC6DB00996}"/>
              </a:ext>
            </a:extLst>
          </p:cNvPr>
          <p:cNvSpPr/>
          <p:nvPr/>
        </p:nvSpPr>
        <p:spPr bwMode="auto">
          <a:xfrm>
            <a:off x="9816419" y="4418044"/>
            <a:ext cx="491022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41027333-9D9F-EACB-F5EC-DA24E568CD77}"/>
              </a:ext>
            </a:extLst>
          </p:cNvPr>
          <p:cNvCxnSpPr>
            <a:stCxn id="8" idx="3"/>
            <a:endCxn id="11" idx="1"/>
          </p:cNvCxnSpPr>
          <p:nvPr/>
        </p:nvCxnSpPr>
        <p:spPr bwMode="auto">
          <a:xfrm flipV="1">
            <a:off x="1687550" y="2967858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93B8865-5B81-66C7-0E02-A5817D9AE389}"/>
              </a:ext>
            </a:extLst>
          </p:cNvPr>
          <p:cNvCxnSpPr/>
          <p:nvPr/>
        </p:nvCxnSpPr>
        <p:spPr bwMode="auto">
          <a:xfrm flipV="1">
            <a:off x="3292181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DB63F36-545B-280B-AABD-F3488B90F597}"/>
              </a:ext>
            </a:extLst>
          </p:cNvPr>
          <p:cNvCxnSpPr/>
          <p:nvPr/>
        </p:nvCxnSpPr>
        <p:spPr bwMode="auto">
          <a:xfrm flipV="1">
            <a:off x="5290584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61558ED-C00B-99B3-4A36-609F3AD5A0A8}"/>
              </a:ext>
            </a:extLst>
          </p:cNvPr>
          <p:cNvCxnSpPr/>
          <p:nvPr/>
        </p:nvCxnSpPr>
        <p:spPr bwMode="auto">
          <a:xfrm flipV="1">
            <a:off x="6650994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B6A62FD-FDF8-7F1E-F140-3E82B8717C72}"/>
              </a:ext>
            </a:extLst>
          </p:cNvPr>
          <p:cNvCxnSpPr/>
          <p:nvPr/>
        </p:nvCxnSpPr>
        <p:spPr bwMode="auto">
          <a:xfrm flipV="1">
            <a:off x="8183711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6DC240D-9697-B323-38F3-267AF0B0A05C}"/>
              </a:ext>
            </a:extLst>
          </p:cNvPr>
          <p:cNvCxnSpPr/>
          <p:nvPr/>
        </p:nvCxnSpPr>
        <p:spPr bwMode="auto">
          <a:xfrm flipV="1">
            <a:off x="9425213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743306A7-E2CF-6FBD-56A1-9E1E22B31EB3}"/>
              </a:ext>
            </a:extLst>
          </p:cNvPr>
          <p:cNvCxnSpPr/>
          <p:nvPr/>
        </p:nvCxnSpPr>
        <p:spPr bwMode="auto">
          <a:xfrm flipV="1">
            <a:off x="10304875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350F58E-01DF-007D-E3A4-3B65B8FFB5E2}"/>
              </a:ext>
            </a:extLst>
          </p:cNvPr>
          <p:cNvCxnSpPr/>
          <p:nvPr/>
        </p:nvCxnSpPr>
        <p:spPr bwMode="auto">
          <a:xfrm flipV="1">
            <a:off x="1687550" y="4652108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A0BC6DE6-82AC-3EA3-BD91-CB7891F4CB1D}"/>
              </a:ext>
            </a:extLst>
          </p:cNvPr>
          <p:cNvCxnSpPr/>
          <p:nvPr/>
        </p:nvCxnSpPr>
        <p:spPr bwMode="auto">
          <a:xfrm flipV="1">
            <a:off x="3292181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6BA877A-8049-8482-B1C2-A1AB48600FD5}"/>
              </a:ext>
            </a:extLst>
          </p:cNvPr>
          <p:cNvCxnSpPr/>
          <p:nvPr/>
        </p:nvCxnSpPr>
        <p:spPr bwMode="auto">
          <a:xfrm flipV="1">
            <a:off x="5290584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2472695-6415-B9CE-F435-CA752A482E74}"/>
              </a:ext>
            </a:extLst>
          </p:cNvPr>
          <p:cNvCxnSpPr/>
          <p:nvPr/>
        </p:nvCxnSpPr>
        <p:spPr bwMode="auto">
          <a:xfrm flipV="1">
            <a:off x="6650994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BF72365-06EC-A0F7-3C23-27F3E8D2224A}"/>
              </a:ext>
            </a:extLst>
          </p:cNvPr>
          <p:cNvCxnSpPr/>
          <p:nvPr/>
        </p:nvCxnSpPr>
        <p:spPr bwMode="auto">
          <a:xfrm flipV="1">
            <a:off x="8183711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17EEC39-90B2-37FB-026F-F060FCD29590}"/>
              </a:ext>
            </a:extLst>
          </p:cNvPr>
          <p:cNvCxnSpPr/>
          <p:nvPr/>
        </p:nvCxnSpPr>
        <p:spPr bwMode="auto">
          <a:xfrm flipV="1">
            <a:off x="9425213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239D7FA-B8B6-A1BF-1285-A9F1DCDBF155}"/>
              </a:ext>
            </a:extLst>
          </p:cNvPr>
          <p:cNvCxnSpPr/>
          <p:nvPr/>
        </p:nvCxnSpPr>
        <p:spPr bwMode="auto">
          <a:xfrm flipV="1">
            <a:off x="10304875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801CA562-2391-FFF3-AD1B-C16708B1535D}"/>
              </a:ext>
            </a:extLst>
          </p:cNvPr>
          <p:cNvSpPr/>
          <p:nvPr/>
        </p:nvSpPr>
        <p:spPr bwMode="auto">
          <a:xfrm>
            <a:off x="1300976" y="2118732"/>
            <a:ext cx="3174380" cy="594731"/>
          </a:xfrm>
          <a:custGeom>
            <a:avLst/>
            <a:gdLst>
              <a:gd name="connsiteX0" fmla="*/ 3174380 w 3174380"/>
              <a:gd name="connsiteY0" fmla="*/ 401444 h 594731"/>
              <a:gd name="connsiteX1" fmla="*/ 3174380 w 3174380"/>
              <a:gd name="connsiteY1" fmla="*/ 0 h 594731"/>
              <a:gd name="connsiteX2" fmla="*/ 0 w 3174380"/>
              <a:gd name="connsiteY2" fmla="*/ 0 h 594731"/>
              <a:gd name="connsiteX3" fmla="*/ 0 w 3174380"/>
              <a:gd name="connsiteY3" fmla="*/ 594731 h 59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4380" h="594731">
                <a:moveTo>
                  <a:pt x="3174380" y="401444"/>
                </a:moveTo>
                <a:lnTo>
                  <a:pt x="3174380" y="0"/>
                </a:lnTo>
                <a:lnTo>
                  <a:pt x="0" y="0"/>
                </a:lnTo>
                <a:lnTo>
                  <a:pt x="0" y="59473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1370912-1B87-6094-B577-53D9953AB30C}"/>
              </a:ext>
            </a:extLst>
          </p:cNvPr>
          <p:cNvSpPr/>
          <p:nvPr/>
        </p:nvSpPr>
        <p:spPr bwMode="auto">
          <a:xfrm flipV="1">
            <a:off x="1300976" y="4932702"/>
            <a:ext cx="3174380" cy="594731"/>
          </a:xfrm>
          <a:custGeom>
            <a:avLst/>
            <a:gdLst>
              <a:gd name="connsiteX0" fmla="*/ 3174380 w 3174380"/>
              <a:gd name="connsiteY0" fmla="*/ 401444 h 594731"/>
              <a:gd name="connsiteX1" fmla="*/ 3174380 w 3174380"/>
              <a:gd name="connsiteY1" fmla="*/ 0 h 594731"/>
              <a:gd name="connsiteX2" fmla="*/ 0 w 3174380"/>
              <a:gd name="connsiteY2" fmla="*/ 0 h 594731"/>
              <a:gd name="connsiteX3" fmla="*/ 0 w 3174380"/>
              <a:gd name="connsiteY3" fmla="*/ 594731 h 59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4380" h="594731">
                <a:moveTo>
                  <a:pt x="3174380" y="401444"/>
                </a:moveTo>
                <a:lnTo>
                  <a:pt x="3174380" y="0"/>
                </a:lnTo>
                <a:lnTo>
                  <a:pt x="0" y="0"/>
                </a:lnTo>
                <a:lnTo>
                  <a:pt x="0" y="59473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3F68694-6B89-401E-20F7-9A1507391249}"/>
              </a:ext>
            </a:extLst>
          </p:cNvPr>
          <p:cNvSpPr/>
          <p:nvPr/>
        </p:nvSpPr>
        <p:spPr bwMode="auto">
          <a:xfrm>
            <a:off x="1323278" y="3218985"/>
            <a:ext cx="9842810" cy="1196898"/>
          </a:xfrm>
          <a:custGeom>
            <a:avLst/>
            <a:gdLst>
              <a:gd name="connsiteX0" fmla="*/ 9842810 w 9842810"/>
              <a:gd name="connsiteY0" fmla="*/ 0 h 1196898"/>
              <a:gd name="connsiteX1" fmla="*/ 9842810 w 9842810"/>
              <a:gd name="connsiteY1" fmla="*/ 208156 h 1196898"/>
              <a:gd name="connsiteX2" fmla="*/ 0 w 9842810"/>
              <a:gd name="connsiteY2" fmla="*/ 988742 h 1196898"/>
              <a:gd name="connsiteX3" fmla="*/ 0 w 9842810"/>
              <a:gd name="connsiteY3" fmla="*/ 1196898 h 119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2810" h="1196898">
                <a:moveTo>
                  <a:pt x="9842810" y="0"/>
                </a:moveTo>
                <a:lnTo>
                  <a:pt x="9842810" y="208156"/>
                </a:lnTo>
                <a:lnTo>
                  <a:pt x="0" y="988742"/>
                </a:lnTo>
                <a:lnTo>
                  <a:pt x="0" y="1196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7C9E831-75C5-475D-3836-4BC92AEF05DB}"/>
              </a:ext>
            </a:extLst>
          </p:cNvPr>
          <p:cNvSpPr/>
          <p:nvPr/>
        </p:nvSpPr>
        <p:spPr bwMode="auto">
          <a:xfrm flipV="1">
            <a:off x="1323278" y="3223260"/>
            <a:ext cx="9842810" cy="1196898"/>
          </a:xfrm>
          <a:custGeom>
            <a:avLst/>
            <a:gdLst>
              <a:gd name="connsiteX0" fmla="*/ 9842810 w 9842810"/>
              <a:gd name="connsiteY0" fmla="*/ 0 h 1196898"/>
              <a:gd name="connsiteX1" fmla="*/ 9842810 w 9842810"/>
              <a:gd name="connsiteY1" fmla="*/ 208156 h 1196898"/>
              <a:gd name="connsiteX2" fmla="*/ 0 w 9842810"/>
              <a:gd name="connsiteY2" fmla="*/ 988742 h 1196898"/>
              <a:gd name="connsiteX3" fmla="*/ 0 w 9842810"/>
              <a:gd name="connsiteY3" fmla="*/ 1196898 h 119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2810" h="1196898">
                <a:moveTo>
                  <a:pt x="9842810" y="0"/>
                </a:moveTo>
                <a:lnTo>
                  <a:pt x="9842810" y="208156"/>
                </a:lnTo>
                <a:lnTo>
                  <a:pt x="0" y="988742"/>
                </a:lnTo>
                <a:lnTo>
                  <a:pt x="0" y="1196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60498CA-6FC0-5933-8CB0-771B453F571D}"/>
              </a:ext>
            </a:extLst>
          </p:cNvPr>
          <p:cNvSpPr txBox="1"/>
          <p:nvPr/>
        </p:nvSpPr>
        <p:spPr>
          <a:xfrm>
            <a:off x="4472471" y="2301324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49750BD-98AE-1439-4C6A-1507C0184196}"/>
              </a:ext>
            </a:extLst>
          </p:cNvPr>
          <p:cNvSpPr txBox="1"/>
          <p:nvPr/>
        </p:nvSpPr>
        <p:spPr>
          <a:xfrm>
            <a:off x="4472471" y="5093105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F22F9BA-83E0-C468-2366-5CAF0387A64D}"/>
              </a:ext>
            </a:extLst>
          </p:cNvPr>
          <p:cNvSpPr txBox="1"/>
          <p:nvPr/>
        </p:nvSpPr>
        <p:spPr>
          <a:xfrm>
            <a:off x="5204498" y="4667009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35C9FD0-CA1C-F9E1-C8C0-E3C5E3C3134A}"/>
              </a:ext>
            </a:extLst>
          </p:cNvPr>
          <p:cNvSpPr txBox="1"/>
          <p:nvPr/>
        </p:nvSpPr>
        <p:spPr>
          <a:xfrm>
            <a:off x="5225218" y="2745577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3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7CDCA-112F-8FCA-9A5F-8F3BD5B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should be standardized?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80002-60C7-9CE5-6942-FCB55EA3F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should consider standardization issue and implementation issue separately.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Standardization is required for </a:t>
            </a:r>
            <a:r>
              <a:rPr lang="en-US" altLang="ja-JP" dirty="0"/>
              <a:t>interaction with other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 seamless roaming can be realized by non-AP MLD implementation without any changes on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Is MLD seamless roaming specific standard required?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811D41-6F93-27A6-71C7-AB4F86FE1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EF0B1-5A69-BB18-A1FA-057036114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A72A62-CB89-6D37-1CEC-FE41DE184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8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H. Mano, “Development of a Seamless Handover Method Using Two Wireless LAN Devices on a Mobile Node”, The 10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IPSJ DPS Workshop, 2002 (Japanese)</a:t>
            </a:r>
          </a:p>
          <a:p>
            <a:pPr marL="0" indent="0"/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International Symposium on Wireless Personal Multimedia Communications, 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" altLang="ja-JP" dirty="0"/>
              <a:t>MISP is a base idea of IEEE 802.11ai. Please refer 11-05/</a:t>
            </a:r>
            <a:r>
              <a:rPr lang="en" altLang="ja-JP" dirty="0"/>
              <a:t>0859r0.</a:t>
            </a:r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111994</TotalTime>
  <Words>869</Words>
  <Application>Microsoft Macintosh PowerPoint</Application>
  <PresentationFormat>ワイド画面</PresentationFormat>
  <Paragraphs>129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Multiple Interfaces Seamless Handover Implementation</vt:lpstr>
      <vt:lpstr>Trial in 2003</vt:lpstr>
      <vt:lpstr>MLD Roaming Consideration</vt:lpstr>
      <vt:lpstr>Example MLD Seamless Roaming Flow of Two Interfaces</vt:lpstr>
      <vt:lpstr>What should be standardized?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211</cp:revision>
  <cp:lastPrinted>1601-01-01T00:00:00Z</cp:lastPrinted>
  <dcterms:created xsi:type="dcterms:W3CDTF">2019-03-11T15:18:40Z</dcterms:created>
  <dcterms:modified xsi:type="dcterms:W3CDTF">2024-05-13T11:41:04Z</dcterms:modified>
</cp:coreProperties>
</file>