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36" autoAdjust="0"/>
    <p:restoredTop sz="96283"/>
  </p:normalViewPr>
  <p:slideViewPr>
    <p:cSldViewPr snapToGrid="0">
      <p:cViewPr varScale="1">
        <p:scale>
          <a:sx n="168" d="100"/>
          <a:sy n="168" d="100"/>
        </p:scale>
        <p:origin x="208" y="7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Consideration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shares our experiences of seamless handover implementation.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Experiences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BC27A0-4D4C-1F21-AB44-78AB0577C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have implemented WLAN seamless handover system from 20 years ago.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would like to share our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Our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L2: IEEE 802.11 WLAN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L3: Mobile IP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Mobile IP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2024</a:t>
            </a:r>
            <a:endParaRPr lang="en-GB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DAA1FD-1831-E001-163E-4973302E42E5}"/>
              </a:ext>
            </a:extLst>
          </p:cNvPr>
          <p:cNvSpPr txBox="1"/>
          <p:nvPr/>
        </p:nvSpPr>
        <p:spPr>
          <a:xfrm>
            <a:off x="2642221" y="2099103"/>
            <a:ext cx="731290" cy="584775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</a:p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Agent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7B2B1F9-F8C4-DD86-BC28-9D4D0C1101FE}"/>
              </a:ext>
            </a:extLst>
          </p:cNvPr>
          <p:cNvSpPr txBox="1"/>
          <p:nvPr/>
        </p:nvSpPr>
        <p:spPr>
          <a:xfrm>
            <a:off x="3988340" y="4791769"/>
            <a:ext cx="570990" cy="338554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022F57-7CDC-F2A6-DAC3-B8557D15BA2F}"/>
              </a:ext>
            </a:extLst>
          </p:cNvPr>
          <p:cNvSpPr txBox="1"/>
          <p:nvPr/>
        </p:nvSpPr>
        <p:spPr>
          <a:xfrm>
            <a:off x="8811691" y="2078663"/>
            <a:ext cx="1540806" cy="584775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Correspondent</a:t>
            </a:r>
          </a:p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Node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29FF4E-27CB-83F7-9C10-61CAD00929FE}"/>
              </a:ext>
            </a:extLst>
          </p:cNvPr>
          <p:cNvSpPr txBox="1"/>
          <p:nvPr/>
        </p:nvSpPr>
        <p:spPr>
          <a:xfrm>
            <a:off x="7416267" y="4791769"/>
            <a:ext cx="570990" cy="338554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C995CFF9-E3B9-57D6-187A-CEFDDBF8A5A3}"/>
              </a:ext>
            </a:extLst>
          </p:cNvPr>
          <p:cNvCxnSpPr>
            <a:stCxn id="11" idx="0"/>
          </p:cNvCxnSpPr>
          <p:nvPr/>
        </p:nvCxnSpPr>
        <p:spPr bwMode="auto">
          <a:xfrm flipV="1">
            <a:off x="4273835" y="3453200"/>
            <a:ext cx="1818766" cy="133856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F00955F-E596-3910-AF0A-084CD3BACACF}"/>
              </a:ext>
            </a:extLst>
          </p:cNvPr>
          <p:cNvCxnSpPr>
            <a:cxnSpLocks/>
            <a:stCxn id="15" idx="0"/>
          </p:cNvCxnSpPr>
          <p:nvPr/>
        </p:nvCxnSpPr>
        <p:spPr bwMode="auto">
          <a:xfrm flipH="1" flipV="1">
            <a:off x="6099401" y="3443929"/>
            <a:ext cx="1602361" cy="134784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01B6E7E-CEF2-EAE5-A1D6-C5E7C23F8EC0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3373511" y="2391491"/>
            <a:ext cx="2719089" cy="106170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2B1C2C8B-3C5B-655B-1FD5-7E8A8C1F5526}"/>
              </a:ext>
            </a:extLst>
          </p:cNvPr>
          <p:cNvCxnSpPr>
            <a:cxnSpLocks/>
            <a:stCxn id="13" idx="1"/>
          </p:cNvCxnSpPr>
          <p:nvPr/>
        </p:nvCxnSpPr>
        <p:spPr bwMode="auto">
          <a:xfrm flipH="1">
            <a:off x="6099401" y="2371051"/>
            <a:ext cx="2712290" cy="108214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円/楕円 9">
            <a:extLst>
              <a:ext uri="{FF2B5EF4-FFF2-40B4-BE49-F238E27FC236}">
                <a16:creationId xmlns:a16="http://schemas.microsoft.com/office/drawing/2014/main" id="{48B06476-7D96-3963-ED9B-26682FA78B65}"/>
              </a:ext>
            </a:extLst>
          </p:cNvPr>
          <p:cNvSpPr/>
          <p:nvPr/>
        </p:nvSpPr>
        <p:spPr bwMode="auto">
          <a:xfrm>
            <a:off x="3635562" y="2371051"/>
            <a:ext cx="4914078" cy="216429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47B4A7E-1247-B32E-E766-48DED05ECEB6}"/>
              </a:ext>
            </a:extLst>
          </p:cNvPr>
          <p:cNvSpPr txBox="1"/>
          <p:nvPr/>
        </p:nvSpPr>
        <p:spPr>
          <a:xfrm>
            <a:off x="4992801" y="5597059"/>
            <a:ext cx="787395" cy="584775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Mobile</a:t>
            </a:r>
          </a:p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Node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フリーフォーム 28">
            <a:extLst>
              <a:ext uri="{FF2B5EF4-FFF2-40B4-BE49-F238E27FC236}">
                <a16:creationId xmlns:a16="http://schemas.microsoft.com/office/drawing/2014/main" id="{48B5BCAD-86E3-C56E-34D1-EE9DF57FF9C1}"/>
              </a:ext>
            </a:extLst>
          </p:cNvPr>
          <p:cNvSpPr/>
          <p:nvPr/>
        </p:nvSpPr>
        <p:spPr bwMode="auto">
          <a:xfrm>
            <a:off x="3413760" y="2270760"/>
            <a:ext cx="5364480" cy="792635"/>
          </a:xfrm>
          <a:custGeom>
            <a:avLst/>
            <a:gdLst>
              <a:gd name="connsiteX0" fmla="*/ 5364480 w 5364480"/>
              <a:gd name="connsiteY0" fmla="*/ 0 h 792635"/>
              <a:gd name="connsiteX1" fmla="*/ 2766060 w 5364480"/>
              <a:gd name="connsiteY1" fmla="*/ 792480 h 792635"/>
              <a:gd name="connsiteX2" fmla="*/ 0 w 5364480"/>
              <a:gd name="connsiteY2" fmla="*/ 53340 h 79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4480" h="792635">
                <a:moveTo>
                  <a:pt x="5364480" y="0"/>
                </a:moveTo>
                <a:cubicBezTo>
                  <a:pt x="4512310" y="391795"/>
                  <a:pt x="3660140" y="783590"/>
                  <a:pt x="2766060" y="792480"/>
                </a:cubicBezTo>
                <a:cubicBezTo>
                  <a:pt x="1871980" y="801370"/>
                  <a:pt x="935990" y="427355"/>
                  <a:pt x="0" y="53340"/>
                </a:cubicBezTo>
              </a:path>
            </a:pathLst>
          </a:cu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フリーフォーム 29">
            <a:extLst>
              <a:ext uri="{FF2B5EF4-FFF2-40B4-BE49-F238E27FC236}">
                <a16:creationId xmlns:a16="http://schemas.microsoft.com/office/drawing/2014/main" id="{B94FE882-A054-0A32-4D30-38D622364EB6}"/>
              </a:ext>
            </a:extLst>
          </p:cNvPr>
          <p:cNvSpPr/>
          <p:nvPr/>
        </p:nvSpPr>
        <p:spPr bwMode="auto">
          <a:xfrm>
            <a:off x="3436620" y="2545080"/>
            <a:ext cx="1748273" cy="3299460"/>
          </a:xfrm>
          <a:custGeom>
            <a:avLst/>
            <a:gdLst>
              <a:gd name="connsiteX0" fmla="*/ 0 w 1748273"/>
              <a:gd name="connsiteY0" fmla="*/ 0 h 3299460"/>
              <a:gd name="connsiteX1" fmla="*/ 1744980 w 1748273"/>
              <a:gd name="connsiteY1" fmla="*/ 845820 h 3299460"/>
              <a:gd name="connsiteX2" fmla="*/ 464820 w 1748273"/>
              <a:gd name="connsiteY2" fmla="*/ 2468880 h 3299460"/>
              <a:gd name="connsiteX3" fmla="*/ 1485900 w 1748273"/>
              <a:gd name="connsiteY3" fmla="*/ 3299460 h 3299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8273" h="3299460">
                <a:moveTo>
                  <a:pt x="0" y="0"/>
                </a:moveTo>
                <a:cubicBezTo>
                  <a:pt x="833755" y="217170"/>
                  <a:pt x="1667510" y="434340"/>
                  <a:pt x="1744980" y="845820"/>
                </a:cubicBezTo>
                <a:cubicBezTo>
                  <a:pt x="1822450" y="1257300"/>
                  <a:pt x="508000" y="2059940"/>
                  <a:pt x="464820" y="2468880"/>
                </a:cubicBezTo>
                <a:cubicBezTo>
                  <a:pt x="421640" y="2877820"/>
                  <a:pt x="953770" y="3088640"/>
                  <a:pt x="1485900" y="3299460"/>
                </a:cubicBezTo>
              </a:path>
            </a:pathLst>
          </a:custGeom>
          <a:noFill/>
          <a:ln w="38100" cap="flat" cmpd="sng" algn="ctr">
            <a:solidFill>
              <a:schemeClr val="accent4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稲妻 31">
            <a:extLst>
              <a:ext uri="{FF2B5EF4-FFF2-40B4-BE49-F238E27FC236}">
                <a16:creationId xmlns:a16="http://schemas.microsoft.com/office/drawing/2014/main" id="{EC2CB4DB-373C-CD90-17B2-004ABC12C474}"/>
              </a:ext>
            </a:extLst>
          </p:cNvPr>
          <p:cNvSpPr/>
          <p:nvPr/>
        </p:nvSpPr>
        <p:spPr bwMode="auto">
          <a:xfrm>
            <a:off x="4584284" y="5054025"/>
            <a:ext cx="570991" cy="507648"/>
          </a:xfrm>
          <a:prstGeom prst="lightningBol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フリーフォーム 33">
            <a:extLst>
              <a:ext uri="{FF2B5EF4-FFF2-40B4-BE49-F238E27FC236}">
                <a16:creationId xmlns:a16="http://schemas.microsoft.com/office/drawing/2014/main" id="{F92D771F-F62C-8827-BAD6-AB90C6C99388}"/>
              </a:ext>
            </a:extLst>
          </p:cNvPr>
          <p:cNvSpPr/>
          <p:nvPr/>
        </p:nvSpPr>
        <p:spPr bwMode="auto">
          <a:xfrm>
            <a:off x="4441373" y="2537460"/>
            <a:ext cx="4298767" cy="3101340"/>
          </a:xfrm>
          <a:custGeom>
            <a:avLst/>
            <a:gdLst>
              <a:gd name="connsiteX0" fmla="*/ 450667 w 4298767"/>
              <a:gd name="connsiteY0" fmla="*/ 3101340 h 3101340"/>
              <a:gd name="connsiteX1" fmla="*/ 31567 w 4298767"/>
              <a:gd name="connsiteY1" fmla="*/ 2461260 h 3101340"/>
              <a:gd name="connsiteX2" fmla="*/ 1205047 w 4298767"/>
              <a:gd name="connsiteY2" fmla="*/ 1341120 h 3101340"/>
              <a:gd name="connsiteX3" fmla="*/ 4298767 w 4298767"/>
              <a:gd name="connsiteY3" fmla="*/ 0 h 310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8767" h="3101340">
                <a:moveTo>
                  <a:pt x="450667" y="3101340"/>
                </a:moveTo>
                <a:cubicBezTo>
                  <a:pt x="178252" y="2927985"/>
                  <a:pt x="-94163" y="2754630"/>
                  <a:pt x="31567" y="2461260"/>
                </a:cubicBezTo>
                <a:cubicBezTo>
                  <a:pt x="157297" y="2167890"/>
                  <a:pt x="493847" y="1751330"/>
                  <a:pt x="1205047" y="1341120"/>
                </a:cubicBezTo>
                <a:cubicBezTo>
                  <a:pt x="1916247" y="930910"/>
                  <a:pt x="3107507" y="465455"/>
                  <a:pt x="4298767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CB711B2-8236-38FB-CF3B-0D310BB44337}"/>
              </a:ext>
            </a:extLst>
          </p:cNvPr>
          <p:cNvSpPr txBox="1"/>
          <p:nvPr/>
        </p:nvSpPr>
        <p:spPr>
          <a:xfrm>
            <a:off x="6713882" y="1737065"/>
            <a:ext cx="17508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200" dirty="0">
                <a:solidFill>
                  <a:schemeClr val="tx1"/>
                </a:solidFill>
              </a:rPr>
              <a:t>: Home Address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C280BCB-45CB-BA6C-0CA9-6BD4851BF0B7}"/>
              </a:ext>
            </a:extLst>
          </p:cNvPr>
          <p:cNvSpPr txBox="1"/>
          <p:nvPr/>
        </p:nvSpPr>
        <p:spPr>
          <a:xfrm>
            <a:off x="6713882" y="2017340"/>
            <a:ext cx="17508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Src</a:t>
            </a:r>
            <a:r>
              <a:rPr kumimoji="1" lang="en-US" altLang="ja-JP" sz="1200" dirty="0">
                <a:solidFill>
                  <a:schemeClr val="tx1"/>
                </a:solidFill>
              </a:rPr>
              <a:t>: Correspondent Node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A6E8425-A8EE-830F-32A0-3B9962BAE4DF}"/>
              </a:ext>
            </a:extLst>
          </p:cNvPr>
          <p:cNvSpPr txBox="1"/>
          <p:nvPr/>
        </p:nvSpPr>
        <p:spPr>
          <a:xfrm>
            <a:off x="914401" y="2252990"/>
            <a:ext cx="1088791" cy="2769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Home Address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CE8DCA8D-0F57-B274-36AF-014EB73B04F3}"/>
              </a:ext>
            </a:extLst>
          </p:cNvPr>
          <p:cNvCxnSpPr>
            <a:stCxn id="37" idx="3"/>
            <a:endCxn id="9" idx="1"/>
          </p:cNvCxnSpPr>
          <p:nvPr/>
        </p:nvCxnSpPr>
        <p:spPr bwMode="auto">
          <a:xfrm>
            <a:off x="2003192" y="2391490"/>
            <a:ext cx="639029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492984A-3821-51E8-6525-C481A01C9028}"/>
              </a:ext>
            </a:extLst>
          </p:cNvPr>
          <p:cNvSpPr txBox="1"/>
          <p:nvPr/>
        </p:nvSpPr>
        <p:spPr>
          <a:xfrm>
            <a:off x="1731404" y="4083711"/>
            <a:ext cx="17508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200" dirty="0">
                <a:solidFill>
                  <a:schemeClr val="tx1"/>
                </a:solidFill>
              </a:rPr>
              <a:t>: Home Address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81E515A-0E4A-91B6-0F18-01A446C4BF99}"/>
              </a:ext>
            </a:extLst>
          </p:cNvPr>
          <p:cNvSpPr txBox="1"/>
          <p:nvPr/>
        </p:nvSpPr>
        <p:spPr>
          <a:xfrm>
            <a:off x="1731404" y="4363986"/>
            <a:ext cx="17508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Src</a:t>
            </a:r>
            <a:r>
              <a:rPr kumimoji="1" lang="en-US" altLang="ja-JP" sz="1200" dirty="0">
                <a:solidFill>
                  <a:schemeClr val="tx1"/>
                </a:solidFill>
              </a:rPr>
              <a:t>: Correspondent Node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1CEB24A-AD22-7C08-029C-FC760706B21E}"/>
              </a:ext>
            </a:extLst>
          </p:cNvPr>
          <p:cNvSpPr txBox="1"/>
          <p:nvPr/>
        </p:nvSpPr>
        <p:spPr>
          <a:xfrm>
            <a:off x="1638586" y="3452889"/>
            <a:ext cx="19016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200" dirty="0">
                <a:solidFill>
                  <a:schemeClr val="tx1"/>
                </a:solidFill>
              </a:rPr>
              <a:t>: Care of Address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05E0355-E586-9F71-11EF-E9238227AB7D}"/>
              </a:ext>
            </a:extLst>
          </p:cNvPr>
          <p:cNvSpPr txBox="1"/>
          <p:nvPr/>
        </p:nvSpPr>
        <p:spPr>
          <a:xfrm>
            <a:off x="1638585" y="3733164"/>
            <a:ext cx="190160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Src</a:t>
            </a:r>
            <a:r>
              <a:rPr kumimoji="1" lang="en-US" altLang="ja-JP" sz="1200" dirty="0">
                <a:solidFill>
                  <a:schemeClr val="tx1"/>
                </a:solidFill>
              </a:rPr>
              <a:t>: Home Agent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6DC886F-7E75-3B3C-3BCF-474D1F70980E}"/>
              </a:ext>
            </a:extLst>
          </p:cNvPr>
          <p:cNvSpPr/>
          <p:nvPr/>
        </p:nvSpPr>
        <p:spPr bwMode="auto">
          <a:xfrm>
            <a:off x="1638585" y="4010163"/>
            <a:ext cx="1901601" cy="7218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54B9D72-76AC-35A5-99EE-54BFE01FA39E}"/>
              </a:ext>
            </a:extLst>
          </p:cNvPr>
          <p:cNvSpPr txBox="1"/>
          <p:nvPr/>
        </p:nvSpPr>
        <p:spPr>
          <a:xfrm>
            <a:off x="2145391" y="4732020"/>
            <a:ext cx="92500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Encapsulate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258A09B2-2370-2D40-FC49-DB86971BE155}"/>
              </a:ext>
            </a:extLst>
          </p:cNvPr>
          <p:cNvSpPr txBox="1"/>
          <p:nvPr/>
        </p:nvSpPr>
        <p:spPr>
          <a:xfrm>
            <a:off x="4866007" y="6197709"/>
            <a:ext cx="1226593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Care of Address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2EC4DE2-943B-D9DC-3AD1-4F5782C81E89}"/>
              </a:ext>
            </a:extLst>
          </p:cNvPr>
          <p:cNvSpPr txBox="1"/>
          <p:nvPr/>
        </p:nvSpPr>
        <p:spPr>
          <a:xfrm>
            <a:off x="5942490" y="3796238"/>
            <a:ext cx="1750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200" dirty="0">
                <a:solidFill>
                  <a:schemeClr val="tx1"/>
                </a:solidFill>
              </a:rPr>
              <a:t>: Correspondent Node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37C6A3D-3483-94D9-85C4-276E93E9FD04}"/>
              </a:ext>
            </a:extLst>
          </p:cNvPr>
          <p:cNvSpPr txBox="1"/>
          <p:nvPr/>
        </p:nvSpPr>
        <p:spPr>
          <a:xfrm>
            <a:off x="5942489" y="4076513"/>
            <a:ext cx="174827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Src</a:t>
            </a:r>
            <a:r>
              <a:rPr kumimoji="1" lang="en-US" altLang="ja-JP" sz="1200" dirty="0">
                <a:solidFill>
                  <a:schemeClr val="tx1"/>
                </a:solidFill>
              </a:rPr>
              <a:t>: Home Address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51" name="フリーフォーム 50">
            <a:extLst>
              <a:ext uri="{FF2B5EF4-FFF2-40B4-BE49-F238E27FC236}">
                <a16:creationId xmlns:a16="http://schemas.microsoft.com/office/drawing/2014/main" id="{84FE2CF6-6578-73B9-3AF9-9437BC5D2675}"/>
              </a:ext>
            </a:extLst>
          </p:cNvPr>
          <p:cNvSpPr/>
          <p:nvPr/>
        </p:nvSpPr>
        <p:spPr bwMode="auto">
          <a:xfrm>
            <a:off x="3467100" y="2682240"/>
            <a:ext cx="1379220" cy="3368040"/>
          </a:xfrm>
          <a:custGeom>
            <a:avLst/>
            <a:gdLst>
              <a:gd name="connsiteX0" fmla="*/ 0 w 1379220"/>
              <a:gd name="connsiteY0" fmla="*/ 0 h 3368040"/>
              <a:gd name="connsiteX1" fmla="*/ 1203960 w 1379220"/>
              <a:gd name="connsiteY1" fmla="*/ 723900 h 3368040"/>
              <a:gd name="connsiteX2" fmla="*/ 99060 w 1379220"/>
              <a:gd name="connsiteY2" fmla="*/ 2308860 h 3368040"/>
              <a:gd name="connsiteX3" fmla="*/ 1379220 w 1379220"/>
              <a:gd name="connsiteY3" fmla="*/ 3368040 h 336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9220" h="3368040">
                <a:moveTo>
                  <a:pt x="0" y="0"/>
                </a:moveTo>
                <a:cubicBezTo>
                  <a:pt x="593725" y="169545"/>
                  <a:pt x="1187450" y="339090"/>
                  <a:pt x="1203960" y="723900"/>
                </a:cubicBezTo>
                <a:cubicBezTo>
                  <a:pt x="1220470" y="1108710"/>
                  <a:pt x="69850" y="1868170"/>
                  <a:pt x="99060" y="2308860"/>
                </a:cubicBezTo>
                <a:cubicBezTo>
                  <a:pt x="128270" y="2749550"/>
                  <a:pt x="753745" y="3058795"/>
                  <a:pt x="1379220" y="3368040"/>
                </a:cubicBezTo>
              </a:path>
            </a:pathLst>
          </a:cu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6A5FFB6-8E44-E5A1-7350-CFCF2DE33D5B}"/>
              </a:ext>
            </a:extLst>
          </p:cNvPr>
          <p:cNvSpPr txBox="1"/>
          <p:nvPr/>
        </p:nvSpPr>
        <p:spPr>
          <a:xfrm>
            <a:off x="4643153" y="1987287"/>
            <a:ext cx="1750800" cy="27699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Register Care of Address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2DCDB26-1DB3-46DA-03A9-6DC09951DFB6}"/>
              </a:ext>
            </a:extLst>
          </p:cNvPr>
          <p:cNvCxnSpPr>
            <a:stCxn id="52" idx="2"/>
          </p:cNvCxnSpPr>
          <p:nvPr/>
        </p:nvCxnSpPr>
        <p:spPr bwMode="auto">
          <a:xfrm flipH="1">
            <a:off x="4992801" y="2264286"/>
            <a:ext cx="525752" cy="7991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91FA9A9-8FD0-8AF7-FB36-5F82DC4BF90C}"/>
              </a:ext>
            </a:extLst>
          </p:cNvPr>
          <p:cNvSpPr txBox="1"/>
          <p:nvPr/>
        </p:nvSpPr>
        <p:spPr>
          <a:xfrm>
            <a:off x="6590756" y="5561673"/>
            <a:ext cx="4990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Switching AP disrupts communication 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65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94BDC-A426-0F9A-8E13-E259626B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Single Radio Seamless Handover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267DCC-C047-77B6-6AF7-3D5654B2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3EF57-9877-6E0B-1837-C9FD94A875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A837718-F083-158C-011D-5696CD748E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2024</a:t>
            </a:r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3E0598-AF13-A621-2A9F-D21815C10FD0}"/>
              </a:ext>
            </a:extLst>
          </p:cNvPr>
          <p:cNvSpPr/>
          <p:nvPr/>
        </p:nvSpPr>
        <p:spPr bwMode="auto">
          <a:xfrm>
            <a:off x="1577340" y="4441824"/>
            <a:ext cx="1463040" cy="1417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Mobile Node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754DAF-A5C0-1D81-B7BE-AF81DA54FCD4}"/>
              </a:ext>
            </a:extLst>
          </p:cNvPr>
          <p:cNvSpPr/>
          <p:nvPr/>
        </p:nvSpPr>
        <p:spPr bwMode="auto">
          <a:xfrm>
            <a:off x="1577340" y="4441824"/>
            <a:ext cx="1463040" cy="274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Radio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918BF26-5CAE-977C-1399-D549EDC9B8E5}"/>
              </a:ext>
            </a:extLst>
          </p:cNvPr>
          <p:cNvSpPr/>
          <p:nvPr/>
        </p:nvSpPr>
        <p:spPr bwMode="auto">
          <a:xfrm>
            <a:off x="15849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B239C0-DEDB-2372-61CD-E5E29193E6F8}"/>
              </a:ext>
            </a:extLst>
          </p:cNvPr>
          <p:cNvSpPr/>
          <p:nvPr/>
        </p:nvSpPr>
        <p:spPr bwMode="auto">
          <a:xfrm>
            <a:off x="23088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AC1711D-A7C3-5AAF-962A-C350B8FC8B0E}"/>
              </a:ext>
            </a:extLst>
          </p:cNvPr>
          <p:cNvSpPr/>
          <p:nvPr/>
        </p:nvSpPr>
        <p:spPr bwMode="auto">
          <a:xfrm>
            <a:off x="106299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4B0405C-847D-67B7-F9FF-A5BE5CCF1983}"/>
              </a:ext>
            </a:extLst>
          </p:cNvPr>
          <p:cNvSpPr/>
          <p:nvPr/>
        </p:nvSpPr>
        <p:spPr bwMode="auto">
          <a:xfrm>
            <a:off x="267081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0A29B425-D42A-7849-26D2-ECA70B168D5D}"/>
              </a:ext>
            </a:extLst>
          </p:cNvPr>
          <p:cNvSpPr/>
          <p:nvPr/>
        </p:nvSpPr>
        <p:spPr bwMode="auto">
          <a:xfrm>
            <a:off x="514350" y="2575242"/>
            <a:ext cx="3589020" cy="11811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2046AE0-3CDA-D03E-E272-282035587F72}"/>
              </a:ext>
            </a:extLst>
          </p:cNvPr>
          <p:cNvSpPr txBox="1"/>
          <p:nvPr/>
        </p:nvSpPr>
        <p:spPr>
          <a:xfrm>
            <a:off x="448625" y="2078356"/>
            <a:ext cx="37080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APs must be operated on the same channel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FDE6FA6-34AE-04E9-F4CF-72492898FB9D}"/>
              </a:ext>
            </a:extLst>
          </p:cNvPr>
          <p:cNvCxnSpPr>
            <a:stCxn id="16" idx="2"/>
          </p:cNvCxnSpPr>
          <p:nvPr/>
        </p:nvCxnSpPr>
        <p:spPr bwMode="auto">
          <a:xfrm>
            <a:off x="150495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C02A510-63AF-6B4C-2E5E-DF1B66266977}"/>
              </a:ext>
            </a:extLst>
          </p:cNvPr>
          <p:cNvCxnSpPr>
            <a:stCxn id="17" idx="2"/>
            <a:endCxn id="14" idx="0"/>
          </p:cNvCxnSpPr>
          <p:nvPr/>
        </p:nvCxnSpPr>
        <p:spPr bwMode="auto">
          <a:xfrm flipH="1">
            <a:off x="267081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5FA0FDB-5AFC-BC17-922B-169DB337DA7D}"/>
              </a:ext>
            </a:extLst>
          </p:cNvPr>
          <p:cNvSpPr txBox="1"/>
          <p:nvPr/>
        </p:nvSpPr>
        <p:spPr>
          <a:xfrm>
            <a:off x="4705331" y="2047876"/>
            <a:ext cx="7107345" cy="29854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Mobile Node (MN) communicates through AP1.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MN finds AP2 and associates with it. (keep using AP1 link)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2000" dirty="0">
                <a:solidFill>
                  <a:schemeClr val="tx1"/>
                </a:solidFill>
              </a:rPr>
              <a:t>, MN decides to use AP2 link.</a:t>
            </a:r>
            <a:br>
              <a:rPr kumimoji="1" lang="en-US" altLang="ja-JP" sz="2000" dirty="0">
                <a:solidFill>
                  <a:schemeClr val="tx1"/>
                </a:solidFill>
              </a:rPr>
            </a:br>
            <a:r>
              <a:rPr kumimoji="1" lang="en-US" altLang="ja-JP" sz="14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MN registers its Care of Address to Home Agent.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tx1"/>
                </a:solidFill>
              </a:rPr>
              <a:t>MN transmits packets to AP2 while MN can receive packets from both AP1 and AP2. This means MN can receive delayed packets from AP1. (No packet losses)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2000" dirty="0">
                <a:solidFill>
                  <a:schemeClr val="tx1"/>
                </a:solidFill>
              </a:rPr>
              <a:t>, MN decides to disconnect from AP1.</a:t>
            </a:r>
            <a:br>
              <a:rPr kumimoji="1" lang="en-US" altLang="ja-JP" sz="2000" dirty="0">
                <a:solidFill>
                  <a:schemeClr val="tx1"/>
                </a:solidFill>
              </a:rPr>
            </a:br>
            <a:r>
              <a:rPr kumimoji="1" lang="en-US" altLang="ja-JP" sz="1400" dirty="0">
                <a:solidFill>
                  <a:schemeClr val="tx1"/>
                </a:solidFill>
              </a:rPr>
              <a:t>(implementation dependent)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424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94BDC-A426-0F9A-8E13-E259626B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Radio Seamless Handover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267DCC-C047-77B6-6AF7-3D5654B2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3EF57-9877-6E0B-1837-C9FD94A875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A837718-F083-158C-011D-5696CD748E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2024</a:t>
            </a:r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3E0598-AF13-A621-2A9F-D21815C10FD0}"/>
              </a:ext>
            </a:extLst>
          </p:cNvPr>
          <p:cNvSpPr/>
          <p:nvPr/>
        </p:nvSpPr>
        <p:spPr bwMode="auto">
          <a:xfrm>
            <a:off x="2522220" y="5106987"/>
            <a:ext cx="2910840" cy="75374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Mobile Node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754DAF-A5C0-1D81-B7BE-AF81DA54FCD4}"/>
              </a:ext>
            </a:extLst>
          </p:cNvPr>
          <p:cNvSpPr/>
          <p:nvPr/>
        </p:nvSpPr>
        <p:spPr bwMode="auto">
          <a:xfrm>
            <a:off x="2522220" y="4442775"/>
            <a:ext cx="1463040" cy="274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Radio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918BF26-5CAE-977C-1399-D549EDC9B8E5}"/>
              </a:ext>
            </a:extLst>
          </p:cNvPr>
          <p:cNvSpPr/>
          <p:nvPr/>
        </p:nvSpPr>
        <p:spPr bwMode="auto">
          <a:xfrm>
            <a:off x="2522220" y="4717731"/>
            <a:ext cx="73152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B239C0-DEDB-2372-61CD-E5E29193E6F8}"/>
              </a:ext>
            </a:extLst>
          </p:cNvPr>
          <p:cNvSpPr/>
          <p:nvPr/>
        </p:nvSpPr>
        <p:spPr bwMode="auto">
          <a:xfrm>
            <a:off x="3253740" y="4717731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AC1711D-A7C3-5AAF-962A-C350B8FC8B0E}"/>
              </a:ext>
            </a:extLst>
          </p:cNvPr>
          <p:cNvSpPr/>
          <p:nvPr/>
        </p:nvSpPr>
        <p:spPr bwMode="auto">
          <a:xfrm>
            <a:off x="106299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4B0405C-847D-67B7-F9FF-A5BE5CCF1983}"/>
              </a:ext>
            </a:extLst>
          </p:cNvPr>
          <p:cNvSpPr/>
          <p:nvPr/>
        </p:nvSpPr>
        <p:spPr bwMode="auto">
          <a:xfrm>
            <a:off x="267081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0A29B425-D42A-7849-26D2-ECA70B168D5D}"/>
              </a:ext>
            </a:extLst>
          </p:cNvPr>
          <p:cNvSpPr/>
          <p:nvPr/>
        </p:nvSpPr>
        <p:spPr bwMode="auto">
          <a:xfrm>
            <a:off x="514350" y="2575242"/>
            <a:ext cx="3589020" cy="11811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2046AE0-3CDA-D03E-E272-282035587F72}"/>
              </a:ext>
            </a:extLst>
          </p:cNvPr>
          <p:cNvSpPr txBox="1"/>
          <p:nvPr/>
        </p:nvSpPr>
        <p:spPr>
          <a:xfrm>
            <a:off x="1575156" y="2587523"/>
            <a:ext cx="13324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Same channel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FDE6FA6-34AE-04E9-F4CF-72492898FB9D}"/>
              </a:ext>
            </a:extLst>
          </p:cNvPr>
          <p:cNvCxnSpPr>
            <a:cxnSpLocks/>
            <a:stCxn id="16" idx="2"/>
            <a:endCxn id="13" idx="0"/>
          </p:cNvCxnSpPr>
          <p:nvPr/>
        </p:nvCxnSpPr>
        <p:spPr bwMode="auto">
          <a:xfrm>
            <a:off x="1504950" y="3429000"/>
            <a:ext cx="1383030" cy="12887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C02A510-63AF-6B4C-2E5E-DF1B66266977}"/>
              </a:ext>
            </a:extLst>
          </p:cNvPr>
          <p:cNvCxnSpPr>
            <a:stCxn id="17" idx="2"/>
            <a:endCxn id="14" idx="0"/>
          </p:cNvCxnSpPr>
          <p:nvPr/>
        </p:nvCxnSpPr>
        <p:spPr bwMode="auto">
          <a:xfrm>
            <a:off x="3112770" y="3429000"/>
            <a:ext cx="502920" cy="12887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CDE3971-2EDF-61E1-B2BC-DC01A82057C2}"/>
              </a:ext>
            </a:extLst>
          </p:cNvPr>
          <p:cNvSpPr/>
          <p:nvPr/>
        </p:nvSpPr>
        <p:spPr bwMode="auto">
          <a:xfrm>
            <a:off x="3977640" y="4442775"/>
            <a:ext cx="1455420" cy="274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Radio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FCFEE5-E71F-1FF4-5DEB-947E84BA3857}"/>
              </a:ext>
            </a:extLst>
          </p:cNvPr>
          <p:cNvSpPr/>
          <p:nvPr/>
        </p:nvSpPr>
        <p:spPr bwMode="auto">
          <a:xfrm>
            <a:off x="3977640" y="4717731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15B003D-A25A-CF6F-3F02-082611AC2662}"/>
              </a:ext>
            </a:extLst>
          </p:cNvPr>
          <p:cNvSpPr/>
          <p:nvPr/>
        </p:nvSpPr>
        <p:spPr bwMode="auto">
          <a:xfrm>
            <a:off x="4701540" y="4717731"/>
            <a:ext cx="73152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CBFB98D-1F6D-904C-5A83-71FD6AD1EAF8}"/>
              </a:ext>
            </a:extLst>
          </p:cNvPr>
          <p:cNvSpPr/>
          <p:nvPr/>
        </p:nvSpPr>
        <p:spPr bwMode="auto">
          <a:xfrm>
            <a:off x="4876800" y="2923121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96ADF3E-F829-F238-1D0D-C0200217C6AC}"/>
              </a:ext>
            </a:extLst>
          </p:cNvPr>
          <p:cNvSpPr/>
          <p:nvPr/>
        </p:nvSpPr>
        <p:spPr bwMode="auto">
          <a:xfrm>
            <a:off x="6484620" y="2923121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AP4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円/楕円 21">
            <a:extLst>
              <a:ext uri="{FF2B5EF4-FFF2-40B4-BE49-F238E27FC236}">
                <a16:creationId xmlns:a16="http://schemas.microsoft.com/office/drawing/2014/main" id="{54D535EA-5D29-E5F0-C6C3-DA8B4BC6503A}"/>
              </a:ext>
            </a:extLst>
          </p:cNvPr>
          <p:cNvSpPr/>
          <p:nvPr/>
        </p:nvSpPr>
        <p:spPr bwMode="auto">
          <a:xfrm>
            <a:off x="4328160" y="2595779"/>
            <a:ext cx="3589020" cy="11811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E32B9BB-98FF-7531-C046-35210C19D13D}"/>
              </a:ext>
            </a:extLst>
          </p:cNvPr>
          <p:cNvCxnSpPr>
            <a:stCxn id="7" idx="0"/>
            <a:endCxn id="15" idx="2"/>
          </p:cNvCxnSpPr>
          <p:nvPr/>
        </p:nvCxnSpPr>
        <p:spPr bwMode="auto">
          <a:xfrm flipV="1">
            <a:off x="4339590" y="3449537"/>
            <a:ext cx="979170" cy="126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9507298A-5A19-1068-3B0E-A287DD0B5C1A}"/>
              </a:ext>
            </a:extLst>
          </p:cNvPr>
          <p:cNvCxnSpPr>
            <a:stCxn id="8" idx="0"/>
            <a:endCxn id="20" idx="2"/>
          </p:cNvCxnSpPr>
          <p:nvPr/>
        </p:nvCxnSpPr>
        <p:spPr bwMode="auto">
          <a:xfrm flipV="1">
            <a:off x="5067300" y="3449537"/>
            <a:ext cx="1859280" cy="126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フリーフォーム 29">
            <a:extLst>
              <a:ext uri="{FF2B5EF4-FFF2-40B4-BE49-F238E27FC236}">
                <a16:creationId xmlns:a16="http://schemas.microsoft.com/office/drawing/2014/main" id="{1A097950-79DE-BC96-040E-501C39AE409B}"/>
              </a:ext>
            </a:extLst>
          </p:cNvPr>
          <p:cNvSpPr/>
          <p:nvPr/>
        </p:nvSpPr>
        <p:spPr bwMode="auto">
          <a:xfrm>
            <a:off x="3459480" y="2270077"/>
            <a:ext cx="1409700" cy="396923"/>
          </a:xfrm>
          <a:custGeom>
            <a:avLst/>
            <a:gdLst>
              <a:gd name="connsiteX0" fmla="*/ 0 w 1409700"/>
              <a:gd name="connsiteY0" fmla="*/ 320723 h 396923"/>
              <a:gd name="connsiteX1" fmla="*/ 739140 w 1409700"/>
              <a:gd name="connsiteY1" fmla="*/ 683 h 396923"/>
              <a:gd name="connsiteX2" fmla="*/ 1409700 w 1409700"/>
              <a:gd name="connsiteY2" fmla="*/ 396923 h 396923"/>
              <a:gd name="connsiteX3" fmla="*/ 1409700 w 1409700"/>
              <a:gd name="connsiteY3" fmla="*/ 396923 h 396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9700" h="396923">
                <a:moveTo>
                  <a:pt x="0" y="320723"/>
                </a:moveTo>
                <a:cubicBezTo>
                  <a:pt x="252095" y="154353"/>
                  <a:pt x="504190" y="-12017"/>
                  <a:pt x="739140" y="683"/>
                </a:cubicBezTo>
                <a:cubicBezTo>
                  <a:pt x="974090" y="13383"/>
                  <a:pt x="1409700" y="396923"/>
                  <a:pt x="1409700" y="396923"/>
                </a:cubicBezTo>
                <a:lnTo>
                  <a:pt x="1409700" y="39692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FE56007-B9B3-0BD9-E731-63CC0413A00E}"/>
              </a:ext>
            </a:extLst>
          </p:cNvPr>
          <p:cNvSpPr txBox="1"/>
          <p:nvPr/>
        </p:nvSpPr>
        <p:spPr>
          <a:xfrm>
            <a:off x="2887980" y="1900307"/>
            <a:ext cx="1626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Different channel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4AD28F7-4A48-45A8-AB8B-AAAB0B73964B}"/>
              </a:ext>
            </a:extLst>
          </p:cNvPr>
          <p:cNvSpPr txBox="1"/>
          <p:nvPr/>
        </p:nvSpPr>
        <p:spPr>
          <a:xfrm>
            <a:off x="5456462" y="2601983"/>
            <a:ext cx="13324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Same channel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70B0C9C-F631-ED75-FE96-B50EBCA3AEE2}"/>
              </a:ext>
            </a:extLst>
          </p:cNvPr>
          <p:cNvSpPr txBox="1"/>
          <p:nvPr/>
        </p:nvSpPr>
        <p:spPr>
          <a:xfrm>
            <a:off x="8092440" y="2047876"/>
            <a:ext cx="372023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Multiple radio to support multiple channels.</a:t>
            </a:r>
          </a:p>
        </p:txBody>
      </p:sp>
    </p:spTree>
    <p:extLst>
      <p:ext uri="{BB962C8B-B14F-4D97-AF65-F5344CB8AC3E}">
        <p14:creationId xmlns:p14="http://schemas.microsoft.com/office/powerpoint/2010/main" val="344691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236A9-6377-B3A9-FB3B-6AAAC83A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Consideration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82C72-E54E-4032-5BA7-03DCC749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12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Our system have achieved seamless handover on the existing IEEE 802.11 with Mobile IP.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Obviously </a:t>
            </a:r>
            <a:r>
              <a:rPr lang="en-US" altLang="ja-JP" dirty="0"/>
              <a:t>Mobile IP is a L3 protocol and it does not fit to IEEE 802.11 roaming.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Considering about roaming in a DS,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TX fro</a:t>
            </a:r>
            <a:r>
              <a:rPr lang="en-US" altLang="ja-JP" dirty="0"/>
              <a:t>m non-AP MLD is simple. Just use preferred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RX on non-AP MLD needs notification to DS where the non-AP MLD locates.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Non-AP MLD can notify its location by transmitting a broadcast frame to DS. (</a:t>
            </a:r>
            <a:r>
              <a:rPr lang="en-US" altLang="ja-JP" dirty="0" err="1"/>
              <a:t>e.g</a:t>
            </a:r>
            <a:r>
              <a:rPr lang="en-US" altLang="ja-JP"/>
              <a:t> Gratuitous ARP/NDP)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Seamless roaming can be realized by existing IEEE 802.11.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Just a non-AP MLD implementation issue.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Do we need new standards for seamless roaming?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C7E644-587D-A87C-2904-DAFDF7C4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AD8437-B6BA-9F28-D280-70EDB0C647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9555FF4-2EA8-070C-ECA6-BD26E0A3A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CF7F1-2F72-D0E6-A9F2-51EF24FF8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CD4359-8BE1-38D2-DEDB-DD840C65C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H. Mano,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Hirabaru</a:t>
            </a:r>
            <a:r>
              <a:rPr kumimoji="1" lang="en" altLang="ja-JP" dirty="0"/>
              <a:t>, M. Hasegawa, M. Inoue, "Seamless Handover with Wireless LAN, Mobile IP, MISP and PDMA", The 9th International Symposium on Wireless Personal Multimedia Communications, 2006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F2F7A1-C339-C44A-50C0-FB809B44A6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230CE-9942-B305-6809-B1B7AF9996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7E7CC02-E88D-CBB3-37A1-518DEC53EB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24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104280</TotalTime>
  <Words>540</Words>
  <Application>Microsoft Macintosh PowerPoint</Application>
  <PresentationFormat>ワイド画面</PresentationFormat>
  <Paragraphs>114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テーマ</vt:lpstr>
      <vt:lpstr>文書</vt:lpstr>
      <vt:lpstr>Seamless Roaming Consideration</vt:lpstr>
      <vt:lpstr>Abstract</vt:lpstr>
      <vt:lpstr>Our Experiences</vt:lpstr>
      <vt:lpstr>Mobile IP</vt:lpstr>
      <vt:lpstr>Single Radio Seamless Handover</vt:lpstr>
      <vt:lpstr>Multiple Radio Seamless Handover</vt:lpstr>
      <vt:lpstr>Roaming Consideration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210</cp:revision>
  <cp:lastPrinted>1601-01-01T00:00:00Z</cp:lastPrinted>
  <dcterms:created xsi:type="dcterms:W3CDTF">2019-03-11T15:18:40Z</dcterms:created>
  <dcterms:modified xsi:type="dcterms:W3CDTF">2024-01-13T16:03:01Z</dcterms:modified>
</cp:coreProperties>
</file>