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0" r:id="rId4"/>
    <p:sldId id="271" r:id="rId5"/>
    <p:sldId id="276" r:id="rId6"/>
    <p:sldId id="275" r:id="rId7"/>
    <p:sldId id="272" r:id="rId8"/>
    <p:sldId id="277" r:id="rId9"/>
    <p:sldId id="273" r:id="rId10"/>
    <p:sldId id="278" r:id="rId11"/>
    <p:sldId id="26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1181" y="2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04-00-immw-technical-scope-proposal.pptx" TargetMode="External"/><Relationship Id="rId2" Type="http://schemas.openxmlformats.org/officeDocument/2006/relationships/hyperlink" Target="https://mentor.ieee.org/802.11/dcn/23/11-23-1819-00-immw-integrated-mmwave-design-consideration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878-00-immw-high-level-design-considerations-of-immw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mmWave RTS/CTS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69DC155-52D8-8ADF-3FF1-3EE11F5839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091270"/>
              </p:ext>
            </p:extLst>
          </p:nvPr>
        </p:nvGraphicFramePr>
        <p:xfrm>
          <a:off x="696913" y="2344738"/>
          <a:ext cx="7985125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43510" imgH="2893328" progId="Word.Document.8">
                  <p:embed/>
                </p:oleObj>
              </mc:Choice>
              <mc:Fallback>
                <p:oleObj name="Document" r:id="rId3" imgW="8343510" imgH="289332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344738"/>
                        <a:ext cx="7985125" cy="277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01553-F789-207D-A7D8-07B627C5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179D2-5953-FD0B-37CB-9BDDE98B5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mmWave links are prone to hidden node problems.</a:t>
            </a:r>
          </a:p>
          <a:p>
            <a:r>
              <a:rPr lang="en-US" dirty="0"/>
              <a:t>- DMG/EDMG has plenty of mechanisms to solve it but it may result in high complexity.</a:t>
            </a:r>
          </a:p>
          <a:p>
            <a:r>
              <a:rPr lang="en-US" dirty="0"/>
              <a:t>- We presented an alternative mechanism that leverages the sub-7GHz band to provide NAV protections to the mmWave bands.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0C147-C6AC-6306-37F5-646AD0B960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E65B7-FAEB-B34C-A039-8B6D5CEB36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C244E1-8A1A-1531-F807-2012D0271B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5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FE96-63C1-671D-DE23-C811C4C7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0473-7252-73C7-B645-B62154483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>
                <a:hlinkClick r:id="rId2"/>
              </a:rPr>
              <a:t>https://mentor.ieee.org/802.11/dcn/23/11-23-1819-00-immw-integrated-mmwave-design-considerations.pptx</a:t>
            </a:r>
            <a:endParaRPr lang="en-US" sz="2000" dirty="0"/>
          </a:p>
          <a:p>
            <a:r>
              <a:rPr lang="en-US" sz="2000" dirty="0"/>
              <a:t>[2] </a:t>
            </a:r>
            <a:r>
              <a:rPr lang="en-US" sz="2000" dirty="0">
                <a:hlinkClick r:id="rId3"/>
              </a:rPr>
              <a:t>https://mentor.ieee.org/802.11/dcn/23/11-23-2004-00-immw-technical-scope-proposal.pptx</a:t>
            </a:r>
            <a:endParaRPr lang="en-US" sz="2000" dirty="0"/>
          </a:p>
          <a:p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https://mentor.ieee.org/802.11/dcn/23/11-23-1878-00-immw-high-level-design-considerations-of-immw.pptx</a:t>
            </a:r>
            <a:endParaRPr lang="en-US" sz="2000" dirty="0"/>
          </a:p>
          <a:p>
            <a:r>
              <a:rPr lang="en-US" sz="2000" dirty="0"/>
              <a:t>[4] https://mentor.ieee.org/802.11/dcn/23/11-23-1905-00-immw-high-level-thoughts-on-immw.pptx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296F3-C335-6A0F-4935-00DE73889E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B3928-6890-8F18-B49F-827B6164A4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9207C-6B22-BC3B-DB46-827BFF728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41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1F08-025E-6E37-87A9-1273367AD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5F1FB-3110-56DB-F0E7-08A8E732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Multiple contributions [1-4] agree to aggressively reduce complexity and power consumption of IMMW technology.</a:t>
            </a:r>
          </a:p>
          <a:p>
            <a:r>
              <a:rPr lang="en-US" sz="2000" dirty="0"/>
              <a:t>Some proposals mention that management frames (discovery, association, scheduling) can be supported in the lower bands.</a:t>
            </a:r>
          </a:p>
          <a:p>
            <a:r>
              <a:rPr lang="en-US" sz="2000" dirty="0"/>
              <a:t>In this contribution, we discuss leveraging the lower bands for RTS/CTS protection.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9C384-A10C-B263-680C-D5DF2B80D3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D206A-2DE2-2F71-DD33-FAEC1722F1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8DE3F0-E3E7-C003-7B1C-8B8E9EC27F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05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531BC-6176-45BF-791D-91C64682B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mmWave Hidden Node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C9086-4FDF-6C6A-AEB1-7FACF4E23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295399"/>
          </a:xfrm>
        </p:spPr>
        <p:txBody>
          <a:bodyPr/>
          <a:lstStyle/>
          <a:p>
            <a:r>
              <a:rPr lang="en-US" dirty="0"/>
              <a:t>mmWave transmissions are much more prone to the hidden node problem than sub-7GHz links due to antenna directionality. 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2E4B0-6AA1-EA0F-F34D-FDB63A62BD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5F131-1742-A0D9-7533-EA459B3B4D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56CD0-0739-062A-AB42-AF5EBE94BE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19BF4D4-4255-D3BA-A1C5-E27705E626D9}"/>
              </a:ext>
            </a:extLst>
          </p:cNvPr>
          <p:cNvSpPr/>
          <p:nvPr/>
        </p:nvSpPr>
        <p:spPr>
          <a:xfrm>
            <a:off x="1981200" y="4184380"/>
            <a:ext cx="938022" cy="938022"/>
          </a:xfrm>
          <a:prstGeom prst="ellipse">
            <a:avLst/>
          </a:prstGeom>
          <a:solidFill>
            <a:srgbClr val="000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D1DF29-3B49-24C1-6AE2-D294F1DBDF23}"/>
              </a:ext>
            </a:extLst>
          </p:cNvPr>
          <p:cNvSpPr/>
          <p:nvPr/>
        </p:nvSpPr>
        <p:spPr>
          <a:xfrm>
            <a:off x="2563749" y="3678379"/>
            <a:ext cx="938022" cy="938022"/>
          </a:xfrm>
          <a:prstGeom prst="ellipse">
            <a:avLst/>
          </a:prstGeom>
          <a:solidFill>
            <a:srgbClr val="0000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BC72154-3D91-ED7F-3C90-6BD5D96BA637}"/>
              </a:ext>
            </a:extLst>
          </p:cNvPr>
          <p:cNvSpPr/>
          <p:nvPr/>
        </p:nvSpPr>
        <p:spPr>
          <a:xfrm>
            <a:off x="1574292" y="386104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78B9293-1389-0A54-7F6B-F9AB61F6C7A9}"/>
              </a:ext>
            </a:extLst>
          </p:cNvPr>
          <p:cNvSpPr/>
          <p:nvPr/>
        </p:nvSpPr>
        <p:spPr>
          <a:xfrm>
            <a:off x="1574292" y="437045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B6BE6C-3622-4B8F-CCED-887039125680}"/>
              </a:ext>
            </a:extLst>
          </p:cNvPr>
          <p:cNvSpPr/>
          <p:nvPr/>
        </p:nvSpPr>
        <p:spPr>
          <a:xfrm>
            <a:off x="2129028" y="386104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AD1C199-075B-49D2-0C7E-D9EE9E7FE710}"/>
              </a:ext>
            </a:extLst>
          </p:cNvPr>
          <p:cNvSpPr/>
          <p:nvPr/>
        </p:nvSpPr>
        <p:spPr>
          <a:xfrm>
            <a:off x="2139696" y="437045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959B4E7-5B55-8956-2DA7-047CADE356FD}"/>
              </a:ext>
            </a:extLst>
          </p:cNvPr>
          <p:cNvSpPr/>
          <p:nvPr/>
        </p:nvSpPr>
        <p:spPr>
          <a:xfrm>
            <a:off x="1574292" y="48798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27DA570-D097-043D-359E-8AA0EAEF1A63}"/>
              </a:ext>
            </a:extLst>
          </p:cNvPr>
          <p:cNvSpPr/>
          <p:nvPr/>
        </p:nvSpPr>
        <p:spPr>
          <a:xfrm>
            <a:off x="1574292" y="538928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D3E6C5-4A2D-13A8-9389-942E994EF1AF}"/>
              </a:ext>
            </a:extLst>
          </p:cNvPr>
          <p:cNvSpPr/>
          <p:nvPr/>
        </p:nvSpPr>
        <p:spPr>
          <a:xfrm>
            <a:off x="2129028" y="48798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CB142EE-C1A0-E157-D67F-1C3BAD881C5D}"/>
              </a:ext>
            </a:extLst>
          </p:cNvPr>
          <p:cNvSpPr/>
          <p:nvPr/>
        </p:nvSpPr>
        <p:spPr>
          <a:xfrm>
            <a:off x="2139696" y="538928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01201E4-B7E8-EFEB-070C-B2D84C792CC9}"/>
              </a:ext>
            </a:extLst>
          </p:cNvPr>
          <p:cNvSpPr/>
          <p:nvPr/>
        </p:nvSpPr>
        <p:spPr>
          <a:xfrm>
            <a:off x="2705100" y="382425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4FCD26-17E6-CDDD-3342-37F9EC29FFD2}"/>
              </a:ext>
            </a:extLst>
          </p:cNvPr>
          <p:cNvSpPr/>
          <p:nvPr/>
        </p:nvSpPr>
        <p:spPr>
          <a:xfrm>
            <a:off x="2705100" y="433366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EEE74EE-3100-571C-585F-504D016C8D6A}"/>
              </a:ext>
            </a:extLst>
          </p:cNvPr>
          <p:cNvSpPr/>
          <p:nvPr/>
        </p:nvSpPr>
        <p:spPr>
          <a:xfrm>
            <a:off x="3259836" y="382425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0009485-6343-FAF7-88B8-6F95257782B9}"/>
              </a:ext>
            </a:extLst>
          </p:cNvPr>
          <p:cNvSpPr/>
          <p:nvPr/>
        </p:nvSpPr>
        <p:spPr>
          <a:xfrm>
            <a:off x="3270504" y="433366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00AB815-54C0-5E53-8EB6-B2EB6BFC145B}"/>
              </a:ext>
            </a:extLst>
          </p:cNvPr>
          <p:cNvSpPr/>
          <p:nvPr/>
        </p:nvSpPr>
        <p:spPr>
          <a:xfrm>
            <a:off x="2715768" y="48798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912FE9C-CA48-F0B2-2766-BD8E0387A332}"/>
              </a:ext>
            </a:extLst>
          </p:cNvPr>
          <p:cNvSpPr/>
          <p:nvPr/>
        </p:nvSpPr>
        <p:spPr>
          <a:xfrm>
            <a:off x="2715768" y="538928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4759C21-754D-7E61-5BC4-AC32485F3FC1}"/>
              </a:ext>
            </a:extLst>
          </p:cNvPr>
          <p:cNvSpPr/>
          <p:nvPr/>
        </p:nvSpPr>
        <p:spPr>
          <a:xfrm>
            <a:off x="3270504" y="48798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ABAA5CD-3BE1-4D19-4982-530C6E5D125E}"/>
              </a:ext>
            </a:extLst>
          </p:cNvPr>
          <p:cNvSpPr/>
          <p:nvPr/>
        </p:nvSpPr>
        <p:spPr>
          <a:xfrm>
            <a:off x="3281172" y="538928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32FF518-7076-6475-83DE-71E7F93A595C}"/>
              </a:ext>
            </a:extLst>
          </p:cNvPr>
          <p:cNvSpPr/>
          <p:nvPr/>
        </p:nvSpPr>
        <p:spPr>
          <a:xfrm>
            <a:off x="5152893" y="396641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B5CAC15-C4B7-98E0-6879-BBAD308E120C}"/>
              </a:ext>
            </a:extLst>
          </p:cNvPr>
          <p:cNvSpPr/>
          <p:nvPr/>
        </p:nvSpPr>
        <p:spPr>
          <a:xfrm>
            <a:off x="5152893" y="4475828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935C0F6-94D8-9904-4EF2-D7A817EE226F}"/>
              </a:ext>
            </a:extLst>
          </p:cNvPr>
          <p:cNvSpPr/>
          <p:nvPr/>
        </p:nvSpPr>
        <p:spPr>
          <a:xfrm>
            <a:off x="5707629" y="396641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8FE9B54-58B6-4A0E-7461-B929B113CCFD}"/>
              </a:ext>
            </a:extLst>
          </p:cNvPr>
          <p:cNvSpPr/>
          <p:nvPr/>
        </p:nvSpPr>
        <p:spPr>
          <a:xfrm>
            <a:off x="5718297" y="4475828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7E662AA-C920-3664-580A-E32A1DEB5E9A}"/>
              </a:ext>
            </a:extLst>
          </p:cNvPr>
          <p:cNvSpPr/>
          <p:nvPr/>
        </p:nvSpPr>
        <p:spPr>
          <a:xfrm>
            <a:off x="5152893" y="498524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03B180D-9A44-66AB-74D5-1C536BF58D07}"/>
              </a:ext>
            </a:extLst>
          </p:cNvPr>
          <p:cNvSpPr/>
          <p:nvPr/>
        </p:nvSpPr>
        <p:spPr>
          <a:xfrm>
            <a:off x="5152893" y="549465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9CF8F3C-60BC-028C-FDD6-59177975F192}"/>
              </a:ext>
            </a:extLst>
          </p:cNvPr>
          <p:cNvSpPr/>
          <p:nvPr/>
        </p:nvSpPr>
        <p:spPr>
          <a:xfrm>
            <a:off x="5707629" y="498524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C6D4AE4-0094-7476-8188-A0D8ECEC0537}"/>
              </a:ext>
            </a:extLst>
          </p:cNvPr>
          <p:cNvSpPr/>
          <p:nvPr/>
        </p:nvSpPr>
        <p:spPr>
          <a:xfrm>
            <a:off x="5718297" y="549465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6128E21-C4DB-F532-B2B5-E60AF258452C}"/>
              </a:ext>
            </a:extLst>
          </p:cNvPr>
          <p:cNvSpPr/>
          <p:nvPr/>
        </p:nvSpPr>
        <p:spPr>
          <a:xfrm>
            <a:off x="6283701" y="392962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D256251-82E5-2CA6-718E-4A1F159A819E}"/>
              </a:ext>
            </a:extLst>
          </p:cNvPr>
          <p:cNvSpPr/>
          <p:nvPr/>
        </p:nvSpPr>
        <p:spPr>
          <a:xfrm>
            <a:off x="6283701" y="443903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147CD77-68BF-360C-20C0-B0C4F493A500}"/>
              </a:ext>
            </a:extLst>
          </p:cNvPr>
          <p:cNvSpPr/>
          <p:nvPr/>
        </p:nvSpPr>
        <p:spPr>
          <a:xfrm>
            <a:off x="6838437" y="392962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ABFB20A-084B-BA30-2C77-5C66B2FAF418}"/>
              </a:ext>
            </a:extLst>
          </p:cNvPr>
          <p:cNvSpPr/>
          <p:nvPr/>
        </p:nvSpPr>
        <p:spPr>
          <a:xfrm>
            <a:off x="6849105" y="443903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5AC4773-0726-5DC3-70C3-604B5E1C076A}"/>
              </a:ext>
            </a:extLst>
          </p:cNvPr>
          <p:cNvSpPr/>
          <p:nvPr/>
        </p:nvSpPr>
        <p:spPr>
          <a:xfrm>
            <a:off x="6294369" y="498524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6F2847E-77C5-3161-0F31-4C1795761BF7}"/>
              </a:ext>
            </a:extLst>
          </p:cNvPr>
          <p:cNvSpPr/>
          <p:nvPr/>
        </p:nvSpPr>
        <p:spPr>
          <a:xfrm>
            <a:off x="6294369" y="549465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85F63DD-3A70-561F-1F24-896E08143A12}"/>
              </a:ext>
            </a:extLst>
          </p:cNvPr>
          <p:cNvSpPr/>
          <p:nvPr/>
        </p:nvSpPr>
        <p:spPr>
          <a:xfrm>
            <a:off x="6849105" y="498524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C884CC0-640E-A000-CB25-12EE6C636CA1}"/>
              </a:ext>
            </a:extLst>
          </p:cNvPr>
          <p:cNvSpPr/>
          <p:nvPr/>
        </p:nvSpPr>
        <p:spPr>
          <a:xfrm>
            <a:off x="6859773" y="549465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188AE8F-C638-C710-9DEA-BFE3A1BA80B7}"/>
              </a:ext>
            </a:extLst>
          </p:cNvPr>
          <p:cNvSpPr/>
          <p:nvPr/>
        </p:nvSpPr>
        <p:spPr>
          <a:xfrm>
            <a:off x="1844040" y="410357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244F240-E648-AE13-51B1-6CC6F01A267F}"/>
              </a:ext>
            </a:extLst>
          </p:cNvPr>
          <p:cNvSpPr/>
          <p:nvPr/>
        </p:nvSpPr>
        <p:spPr>
          <a:xfrm>
            <a:off x="1844040" y="4612988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36FE540-FF60-F54E-7780-BE5A4A3DAA87}"/>
              </a:ext>
            </a:extLst>
          </p:cNvPr>
          <p:cNvSpPr/>
          <p:nvPr/>
        </p:nvSpPr>
        <p:spPr>
          <a:xfrm>
            <a:off x="2398776" y="410357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4D0A92E-2C53-69BD-C5A8-09696A1498E4}"/>
              </a:ext>
            </a:extLst>
          </p:cNvPr>
          <p:cNvSpPr/>
          <p:nvPr/>
        </p:nvSpPr>
        <p:spPr>
          <a:xfrm>
            <a:off x="2409444" y="4612988"/>
            <a:ext cx="137160" cy="137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72B8262-6C56-2EEE-F23C-E00613BF03EE}"/>
              </a:ext>
            </a:extLst>
          </p:cNvPr>
          <p:cNvSpPr/>
          <p:nvPr/>
        </p:nvSpPr>
        <p:spPr>
          <a:xfrm>
            <a:off x="1844040" y="512240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07CC9C3-AB90-F670-4BB1-24173BB6304E}"/>
              </a:ext>
            </a:extLst>
          </p:cNvPr>
          <p:cNvSpPr/>
          <p:nvPr/>
        </p:nvSpPr>
        <p:spPr>
          <a:xfrm>
            <a:off x="1844040" y="563181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7B68CC7-1069-25DA-42B3-540B629F31D0}"/>
              </a:ext>
            </a:extLst>
          </p:cNvPr>
          <p:cNvSpPr/>
          <p:nvPr/>
        </p:nvSpPr>
        <p:spPr>
          <a:xfrm>
            <a:off x="2398776" y="512240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75D11AD-61B1-61A7-B701-E7E7F118C888}"/>
              </a:ext>
            </a:extLst>
          </p:cNvPr>
          <p:cNvSpPr/>
          <p:nvPr/>
        </p:nvSpPr>
        <p:spPr>
          <a:xfrm>
            <a:off x="2409444" y="563181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5580BF2-1775-E704-5413-2B10D58A5213}"/>
              </a:ext>
            </a:extLst>
          </p:cNvPr>
          <p:cNvSpPr/>
          <p:nvPr/>
        </p:nvSpPr>
        <p:spPr>
          <a:xfrm>
            <a:off x="2974848" y="4066783"/>
            <a:ext cx="137160" cy="137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E509A6E-7335-15A6-3E07-9BA2E6C77F04}"/>
              </a:ext>
            </a:extLst>
          </p:cNvPr>
          <p:cNvSpPr/>
          <p:nvPr/>
        </p:nvSpPr>
        <p:spPr>
          <a:xfrm>
            <a:off x="2974848" y="457619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6EA602E-3C99-C5EB-5D69-E6588CD3E4D9}"/>
              </a:ext>
            </a:extLst>
          </p:cNvPr>
          <p:cNvSpPr/>
          <p:nvPr/>
        </p:nvSpPr>
        <p:spPr>
          <a:xfrm>
            <a:off x="3529584" y="406678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01A52275-A71C-F8AC-5FA5-29FCE727805D}"/>
              </a:ext>
            </a:extLst>
          </p:cNvPr>
          <p:cNvSpPr/>
          <p:nvPr/>
        </p:nvSpPr>
        <p:spPr>
          <a:xfrm>
            <a:off x="3540252" y="4576197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9C82DE8-716E-7699-051D-88C2539AF316}"/>
              </a:ext>
            </a:extLst>
          </p:cNvPr>
          <p:cNvSpPr/>
          <p:nvPr/>
        </p:nvSpPr>
        <p:spPr>
          <a:xfrm>
            <a:off x="2985516" y="512240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D40C3823-341F-11CB-6440-D0DCE3546736}"/>
              </a:ext>
            </a:extLst>
          </p:cNvPr>
          <p:cNvSpPr/>
          <p:nvPr/>
        </p:nvSpPr>
        <p:spPr>
          <a:xfrm>
            <a:off x="2985516" y="563181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1E27174-CB40-D74F-BDAE-8E1B0F382F24}"/>
              </a:ext>
            </a:extLst>
          </p:cNvPr>
          <p:cNvSpPr/>
          <p:nvPr/>
        </p:nvSpPr>
        <p:spPr>
          <a:xfrm>
            <a:off x="3540252" y="5122402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633808B-9A8D-7412-453F-3B2AA677F7F1}"/>
              </a:ext>
            </a:extLst>
          </p:cNvPr>
          <p:cNvSpPr/>
          <p:nvPr/>
        </p:nvSpPr>
        <p:spPr>
          <a:xfrm>
            <a:off x="3550920" y="5631816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AF42E6A-FCD4-E78D-3142-E9F4F4049B66}"/>
              </a:ext>
            </a:extLst>
          </p:cNvPr>
          <p:cNvSpPr txBox="1"/>
          <p:nvPr/>
        </p:nvSpPr>
        <p:spPr>
          <a:xfrm>
            <a:off x="1353297" y="5672976"/>
            <a:ext cx="3246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Q-omni RTS/CTS range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12CBFF7-76C7-5B89-4389-FAAA2DD3E365}"/>
              </a:ext>
            </a:extLst>
          </p:cNvPr>
          <p:cNvSpPr/>
          <p:nvPr/>
        </p:nvSpPr>
        <p:spPr>
          <a:xfrm rot="18744343">
            <a:off x="5099223" y="4623003"/>
            <a:ext cx="2127151" cy="362355"/>
          </a:xfrm>
          <a:prstGeom prst="ellipse">
            <a:avLst/>
          </a:prstGeom>
          <a:solidFill>
            <a:srgbClr val="000000">
              <a:alpha val="5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6B4FA7E-00D0-0DEC-5477-8B1C68FA24C3}"/>
              </a:ext>
            </a:extLst>
          </p:cNvPr>
          <p:cNvSpPr/>
          <p:nvPr/>
        </p:nvSpPr>
        <p:spPr>
          <a:xfrm>
            <a:off x="5443977" y="42211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3E6F215-6F85-0B59-7B5D-6D52CC887EA9}"/>
              </a:ext>
            </a:extLst>
          </p:cNvPr>
          <p:cNvSpPr/>
          <p:nvPr/>
        </p:nvSpPr>
        <p:spPr>
          <a:xfrm>
            <a:off x="5443977" y="4730585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C7E1325-8B7A-66DD-B777-6452BB5E1600}"/>
              </a:ext>
            </a:extLst>
          </p:cNvPr>
          <p:cNvSpPr/>
          <p:nvPr/>
        </p:nvSpPr>
        <p:spPr>
          <a:xfrm>
            <a:off x="5998713" y="4221171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8C78862-61E7-DB57-E9C5-E8638830093C}"/>
              </a:ext>
            </a:extLst>
          </p:cNvPr>
          <p:cNvSpPr/>
          <p:nvPr/>
        </p:nvSpPr>
        <p:spPr>
          <a:xfrm>
            <a:off x="6009381" y="4730585"/>
            <a:ext cx="137160" cy="137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4C8275A-4C64-3790-D9A3-6E32E9D7B644}"/>
              </a:ext>
            </a:extLst>
          </p:cNvPr>
          <p:cNvSpPr/>
          <p:nvPr/>
        </p:nvSpPr>
        <p:spPr>
          <a:xfrm>
            <a:off x="5443977" y="5239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C6F6441-4EFF-DE59-2B9A-B6ABF0061548}"/>
              </a:ext>
            </a:extLst>
          </p:cNvPr>
          <p:cNvSpPr/>
          <p:nvPr/>
        </p:nvSpPr>
        <p:spPr>
          <a:xfrm>
            <a:off x="5443977" y="574941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1D250C9-B993-2F5C-9B5C-6A4077B06B53}"/>
              </a:ext>
            </a:extLst>
          </p:cNvPr>
          <p:cNvSpPr/>
          <p:nvPr/>
        </p:nvSpPr>
        <p:spPr>
          <a:xfrm>
            <a:off x="5998713" y="5239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EF190FC-81F3-4C4B-420F-595B636BAEC8}"/>
              </a:ext>
            </a:extLst>
          </p:cNvPr>
          <p:cNvSpPr/>
          <p:nvPr/>
        </p:nvSpPr>
        <p:spPr>
          <a:xfrm>
            <a:off x="6009381" y="574941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880839F-4C58-388D-027F-F7CC4AB624F7}"/>
              </a:ext>
            </a:extLst>
          </p:cNvPr>
          <p:cNvSpPr/>
          <p:nvPr/>
        </p:nvSpPr>
        <p:spPr>
          <a:xfrm>
            <a:off x="6574785" y="4184380"/>
            <a:ext cx="137160" cy="137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E4D10AF-EED6-8E80-ED53-4E9AB3D59B79}"/>
              </a:ext>
            </a:extLst>
          </p:cNvPr>
          <p:cNvSpPr/>
          <p:nvPr/>
        </p:nvSpPr>
        <p:spPr>
          <a:xfrm>
            <a:off x="6574785" y="469379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53F3CC8-68D2-49B7-D426-E83D011AEE43}"/>
              </a:ext>
            </a:extLst>
          </p:cNvPr>
          <p:cNvSpPr/>
          <p:nvPr/>
        </p:nvSpPr>
        <p:spPr>
          <a:xfrm>
            <a:off x="7129521" y="4184380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D951018-8842-2FAB-E446-73C41F4DE711}"/>
              </a:ext>
            </a:extLst>
          </p:cNvPr>
          <p:cNvSpPr/>
          <p:nvPr/>
        </p:nvSpPr>
        <p:spPr>
          <a:xfrm>
            <a:off x="7140189" y="4693794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EC11CD8-ACCF-6ADE-7D13-792FE3B0F18B}"/>
              </a:ext>
            </a:extLst>
          </p:cNvPr>
          <p:cNvSpPr/>
          <p:nvPr/>
        </p:nvSpPr>
        <p:spPr>
          <a:xfrm>
            <a:off x="6585453" y="5239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175D45E-21B9-2349-4010-540C678FE932}"/>
              </a:ext>
            </a:extLst>
          </p:cNvPr>
          <p:cNvSpPr/>
          <p:nvPr/>
        </p:nvSpPr>
        <p:spPr>
          <a:xfrm>
            <a:off x="6585453" y="574941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4A08B30-4118-35D7-0010-E44EB106454C}"/>
              </a:ext>
            </a:extLst>
          </p:cNvPr>
          <p:cNvSpPr/>
          <p:nvPr/>
        </p:nvSpPr>
        <p:spPr>
          <a:xfrm>
            <a:off x="7140189" y="5239999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3054ED19-F5C8-EBC7-1E7B-14E4D38E519B}"/>
              </a:ext>
            </a:extLst>
          </p:cNvPr>
          <p:cNvSpPr/>
          <p:nvPr/>
        </p:nvSpPr>
        <p:spPr>
          <a:xfrm>
            <a:off x="7150857" y="5749413"/>
            <a:ext cx="137160" cy="137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0758C709-4D39-6216-A15F-E30486720D48}"/>
              </a:ext>
            </a:extLst>
          </p:cNvPr>
          <p:cNvSpPr/>
          <p:nvPr/>
        </p:nvSpPr>
        <p:spPr>
          <a:xfrm rot="18865657">
            <a:off x="5638081" y="4019528"/>
            <a:ext cx="2127151" cy="362355"/>
          </a:xfrm>
          <a:prstGeom prst="ellipse">
            <a:avLst/>
          </a:prstGeom>
          <a:solidFill>
            <a:srgbClr val="000000">
              <a:alpha val="5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E60DB44-89A8-59A4-F072-DADDF71737E3}"/>
              </a:ext>
            </a:extLst>
          </p:cNvPr>
          <p:cNvSpPr txBox="1"/>
          <p:nvPr/>
        </p:nvSpPr>
        <p:spPr>
          <a:xfrm>
            <a:off x="1028701" y="5910397"/>
            <a:ext cx="3316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Omnidirectional pattern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95ECD96-D207-A963-9E94-787BB06E0A16}"/>
              </a:ext>
            </a:extLst>
          </p:cNvPr>
          <p:cNvSpPr txBox="1"/>
          <p:nvPr/>
        </p:nvSpPr>
        <p:spPr>
          <a:xfrm>
            <a:off x="4832485" y="5953403"/>
            <a:ext cx="3316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Directional pattern</a:t>
            </a:r>
          </a:p>
        </p:txBody>
      </p:sp>
    </p:spTree>
    <p:extLst>
      <p:ext uri="{BB962C8B-B14F-4D97-AF65-F5344CB8AC3E}">
        <p14:creationId xmlns:p14="http://schemas.microsoft.com/office/powerpoint/2010/main" val="271116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val 78">
            <a:extLst>
              <a:ext uri="{FF2B5EF4-FFF2-40B4-BE49-F238E27FC236}">
                <a16:creationId xmlns:a16="http://schemas.microsoft.com/office/drawing/2014/main" id="{33DE9D8F-E93E-35F6-3930-BDE758D6528F}"/>
              </a:ext>
            </a:extLst>
          </p:cNvPr>
          <p:cNvSpPr/>
          <p:nvPr/>
        </p:nvSpPr>
        <p:spPr bwMode="auto">
          <a:xfrm>
            <a:off x="507884" y="3498746"/>
            <a:ext cx="1748535" cy="193380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E7BB2D-EAFC-2127-21FF-18521DB7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RTS/CTS for sub-7GHz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807EB-4D99-6E76-FADB-BCE62917BB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3ED01-527A-753A-0A67-81B5EF3E0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594DC6-37D9-096F-0933-AE4645E08A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994C805-69FF-861A-B154-0292DECE0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11320"/>
          </a:xfrm>
        </p:spPr>
        <p:txBody>
          <a:bodyPr/>
          <a:lstStyle/>
          <a:p>
            <a:r>
              <a:rPr lang="en-US" sz="2000" dirty="0"/>
              <a:t>Due to generally omnidirectional antenna pattern, RTS/CTS can be reliably received by all STAs in the vicinity of the TXOP holder (AP) and TXOP responder (STA 1)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E70BB8-E42B-26B2-CF92-70CFB6C267A6}"/>
              </a:ext>
            </a:extLst>
          </p:cNvPr>
          <p:cNvCxnSpPr>
            <a:cxnSpLocks/>
          </p:cNvCxnSpPr>
          <p:nvPr/>
        </p:nvCxnSpPr>
        <p:spPr bwMode="auto">
          <a:xfrm>
            <a:off x="4197992" y="3518073"/>
            <a:ext cx="28492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3EFBD7D-2315-8926-6D30-C0B75E502CB8}"/>
              </a:ext>
            </a:extLst>
          </p:cNvPr>
          <p:cNvSpPr/>
          <p:nvPr/>
        </p:nvSpPr>
        <p:spPr bwMode="auto">
          <a:xfrm>
            <a:off x="4229282" y="3804599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C5D12B-FB33-C3B9-FA67-A981632499F8}"/>
              </a:ext>
            </a:extLst>
          </p:cNvPr>
          <p:cNvSpPr txBox="1"/>
          <p:nvPr/>
        </p:nvSpPr>
        <p:spPr>
          <a:xfrm>
            <a:off x="3691309" y="3335245"/>
            <a:ext cx="475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840003-09D8-EF8B-3845-128734BA2D54}"/>
              </a:ext>
            </a:extLst>
          </p:cNvPr>
          <p:cNvSpPr txBox="1"/>
          <p:nvPr/>
        </p:nvSpPr>
        <p:spPr>
          <a:xfrm>
            <a:off x="4208154" y="3736167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A78973C-030D-77FB-5DDC-1A6564573092}"/>
              </a:ext>
            </a:extLst>
          </p:cNvPr>
          <p:cNvCxnSpPr>
            <a:cxnSpLocks/>
          </p:cNvCxnSpPr>
          <p:nvPr/>
        </p:nvCxnSpPr>
        <p:spPr bwMode="auto">
          <a:xfrm>
            <a:off x="4221389" y="4011493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98D3162-30B8-5AF8-D4B6-5274BCF0DFE8}"/>
              </a:ext>
            </a:extLst>
          </p:cNvPr>
          <p:cNvSpPr/>
          <p:nvPr/>
        </p:nvSpPr>
        <p:spPr bwMode="auto">
          <a:xfrm>
            <a:off x="4796240" y="3323851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4829E14-B959-9E83-97DA-E784FC90087E}"/>
              </a:ext>
            </a:extLst>
          </p:cNvPr>
          <p:cNvSpPr txBox="1"/>
          <p:nvPr/>
        </p:nvSpPr>
        <p:spPr>
          <a:xfrm>
            <a:off x="3602709" y="384265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C84217-5856-FEA2-55F8-B2886C7B9ED5}"/>
              </a:ext>
            </a:extLst>
          </p:cNvPr>
          <p:cNvSpPr txBox="1"/>
          <p:nvPr/>
        </p:nvSpPr>
        <p:spPr>
          <a:xfrm>
            <a:off x="4684364" y="3283697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67F4E3-CA4D-856E-C7CE-A307885A63E1}"/>
              </a:ext>
            </a:extLst>
          </p:cNvPr>
          <p:cNvSpPr/>
          <p:nvPr/>
        </p:nvSpPr>
        <p:spPr bwMode="auto">
          <a:xfrm>
            <a:off x="5424550" y="3803806"/>
            <a:ext cx="957049" cy="2029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9C9BBB-CB4D-72DA-A720-FDCB176FC6AB}"/>
              </a:ext>
            </a:extLst>
          </p:cNvPr>
          <p:cNvSpPr txBox="1"/>
          <p:nvPr/>
        </p:nvSpPr>
        <p:spPr>
          <a:xfrm>
            <a:off x="5547897" y="3728925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C5C5C22-BCC8-E6EF-EB2D-770110A34773}"/>
              </a:ext>
            </a:extLst>
          </p:cNvPr>
          <p:cNvSpPr/>
          <p:nvPr/>
        </p:nvSpPr>
        <p:spPr bwMode="auto">
          <a:xfrm>
            <a:off x="6441863" y="3323851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E60A8E-12CB-14D3-DBE1-546D43993132}"/>
              </a:ext>
            </a:extLst>
          </p:cNvPr>
          <p:cNvSpPr txBox="1"/>
          <p:nvPr/>
        </p:nvSpPr>
        <p:spPr>
          <a:xfrm>
            <a:off x="6420472" y="3251409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2382DE-3731-B6BF-627B-7755A54DE49E}"/>
              </a:ext>
            </a:extLst>
          </p:cNvPr>
          <p:cNvSpPr txBox="1"/>
          <p:nvPr/>
        </p:nvSpPr>
        <p:spPr>
          <a:xfrm>
            <a:off x="3602709" y="4356187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76C5732-F90F-49DC-1F9C-28C7F72C437A}"/>
              </a:ext>
            </a:extLst>
          </p:cNvPr>
          <p:cNvCxnSpPr>
            <a:cxnSpLocks/>
          </p:cNvCxnSpPr>
          <p:nvPr/>
        </p:nvCxnSpPr>
        <p:spPr bwMode="auto">
          <a:xfrm>
            <a:off x="4255142" y="4549686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5DA764D-9C4C-CFFC-B962-79AC6445EB0D}"/>
              </a:ext>
            </a:extLst>
          </p:cNvPr>
          <p:cNvSpPr txBox="1"/>
          <p:nvPr/>
        </p:nvSpPr>
        <p:spPr>
          <a:xfrm>
            <a:off x="7211069" y="4269677"/>
            <a:ext cx="2640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2 hears STA 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2B5F819-0B63-EAA6-77C0-41F851EF6C03}"/>
              </a:ext>
            </a:extLst>
          </p:cNvPr>
          <p:cNvSpPr txBox="1"/>
          <p:nvPr/>
        </p:nvSpPr>
        <p:spPr>
          <a:xfrm>
            <a:off x="3602709" y="481519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3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1AF139-0DF7-98EB-A095-4A55BFBD038B}"/>
              </a:ext>
            </a:extLst>
          </p:cNvPr>
          <p:cNvCxnSpPr>
            <a:cxnSpLocks/>
          </p:cNvCxnSpPr>
          <p:nvPr/>
        </p:nvCxnSpPr>
        <p:spPr bwMode="auto">
          <a:xfrm>
            <a:off x="4255142" y="5008697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7E4F075-18F0-804C-D728-0284E5F16246}"/>
              </a:ext>
            </a:extLst>
          </p:cNvPr>
          <p:cNvSpPr txBox="1"/>
          <p:nvPr/>
        </p:nvSpPr>
        <p:spPr>
          <a:xfrm>
            <a:off x="7211070" y="4817557"/>
            <a:ext cx="2640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3 hears AP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5C9E42-7744-93EE-53F8-DBF39A7EE8CC}"/>
              </a:ext>
            </a:extLst>
          </p:cNvPr>
          <p:cNvSpPr txBox="1"/>
          <p:nvPr/>
        </p:nvSpPr>
        <p:spPr>
          <a:xfrm>
            <a:off x="3602709" y="530325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4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13FA506-C423-081D-1D55-05B6EE26E7B6}"/>
              </a:ext>
            </a:extLst>
          </p:cNvPr>
          <p:cNvCxnSpPr>
            <a:cxnSpLocks/>
          </p:cNvCxnSpPr>
          <p:nvPr/>
        </p:nvCxnSpPr>
        <p:spPr bwMode="auto">
          <a:xfrm>
            <a:off x="4255142" y="5496749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4856119-FAEB-A142-4EB6-96FE144C5C6D}"/>
              </a:ext>
            </a:extLst>
          </p:cNvPr>
          <p:cNvSpPr txBox="1"/>
          <p:nvPr/>
        </p:nvSpPr>
        <p:spPr>
          <a:xfrm>
            <a:off x="7211069" y="5305609"/>
            <a:ext cx="3021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4 hears AP </a:t>
            </a:r>
          </a:p>
          <a:p>
            <a:r>
              <a:rPr lang="en-US" sz="1600" dirty="0">
                <a:solidFill>
                  <a:schemeClr val="tx1"/>
                </a:solidFill>
              </a:rPr>
              <a:t>and STA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9C25B86-A7F7-7A1A-E4E5-CE1B007AB618}"/>
              </a:ext>
            </a:extLst>
          </p:cNvPr>
          <p:cNvSpPr/>
          <p:nvPr/>
        </p:nvSpPr>
        <p:spPr bwMode="auto">
          <a:xfrm>
            <a:off x="4669509" y="4356187"/>
            <a:ext cx="2191454" cy="19322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1A4FC8B-8D0B-8D62-B108-B08BE6B665E5}"/>
              </a:ext>
            </a:extLst>
          </p:cNvPr>
          <p:cNvSpPr/>
          <p:nvPr/>
        </p:nvSpPr>
        <p:spPr bwMode="auto">
          <a:xfrm>
            <a:off x="5221117" y="4813168"/>
            <a:ext cx="1639846" cy="19523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8F1C0E-9C98-414C-AEE2-ECAC422524E0}"/>
              </a:ext>
            </a:extLst>
          </p:cNvPr>
          <p:cNvSpPr/>
          <p:nvPr/>
        </p:nvSpPr>
        <p:spPr bwMode="auto">
          <a:xfrm>
            <a:off x="4669509" y="5309303"/>
            <a:ext cx="2191454" cy="1952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20A0EC5-8FFA-DCDC-4B7F-46F948BB3579}"/>
              </a:ext>
            </a:extLst>
          </p:cNvPr>
          <p:cNvSpPr/>
          <p:nvPr/>
        </p:nvSpPr>
        <p:spPr bwMode="auto">
          <a:xfrm>
            <a:off x="2297539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3551000-41D6-AD40-2BF8-C1205AB4E304}"/>
              </a:ext>
            </a:extLst>
          </p:cNvPr>
          <p:cNvSpPr/>
          <p:nvPr/>
        </p:nvSpPr>
        <p:spPr bwMode="auto">
          <a:xfrm>
            <a:off x="1630315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086E62D3-6634-8EB9-9C9A-6CED86A8CF55}"/>
              </a:ext>
            </a:extLst>
          </p:cNvPr>
          <p:cNvSpPr/>
          <p:nvPr/>
        </p:nvSpPr>
        <p:spPr bwMode="auto">
          <a:xfrm>
            <a:off x="1341806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AD48B1-DA32-98DE-6C69-9B8EEBD9130F}"/>
              </a:ext>
            </a:extLst>
          </p:cNvPr>
          <p:cNvSpPr/>
          <p:nvPr/>
        </p:nvSpPr>
        <p:spPr bwMode="auto">
          <a:xfrm>
            <a:off x="2600656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09EED73-58C0-FE08-56FE-15F0597D7C0E}"/>
              </a:ext>
            </a:extLst>
          </p:cNvPr>
          <p:cNvSpPr/>
          <p:nvPr/>
        </p:nvSpPr>
        <p:spPr bwMode="auto">
          <a:xfrm>
            <a:off x="1884101" y="4995024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9A077A-9EC0-973D-02EA-7CECAEED99AE}"/>
              </a:ext>
            </a:extLst>
          </p:cNvPr>
          <p:cNvSpPr txBox="1"/>
          <p:nvPr/>
        </p:nvSpPr>
        <p:spPr>
          <a:xfrm>
            <a:off x="1508442" y="4563015"/>
            <a:ext cx="3995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A60FB70-82D0-551C-CDC9-38349CF19EBE}"/>
              </a:ext>
            </a:extLst>
          </p:cNvPr>
          <p:cNvSpPr txBox="1"/>
          <p:nvPr/>
        </p:nvSpPr>
        <p:spPr>
          <a:xfrm>
            <a:off x="2208159" y="4551558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63E5B60-272C-FB0C-DBB6-A2C2AD5D7EF6}"/>
              </a:ext>
            </a:extLst>
          </p:cNvPr>
          <p:cNvSpPr txBox="1"/>
          <p:nvPr/>
        </p:nvSpPr>
        <p:spPr>
          <a:xfrm>
            <a:off x="2625085" y="4538443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82A8C5A-CB3C-EBD2-9D41-D220B64CE22F}"/>
              </a:ext>
            </a:extLst>
          </p:cNvPr>
          <p:cNvSpPr txBox="1"/>
          <p:nvPr/>
        </p:nvSpPr>
        <p:spPr>
          <a:xfrm>
            <a:off x="1017409" y="4615331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81DA04B-6E59-159F-11B5-858C7955D969}"/>
              </a:ext>
            </a:extLst>
          </p:cNvPr>
          <p:cNvSpPr txBox="1"/>
          <p:nvPr/>
        </p:nvSpPr>
        <p:spPr>
          <a:xfrm>
            <a:off x="1659754" y="4786917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2C02DDF-CA04-C9DD-022A-450BA40155C6}"/>
              </a:ext>
            </a:extLst>
          </p:cNvPr>
          <p:cNvSpPr/>
          <p:nvPr/>
        </p:nvSpPr>
        <p:spPr bwMode="auto">
          <a:xfrm>
            <a:off x="1508442" y="3566115"/>
            <a:ext cx="1748535" cy="193380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890D656-A6A3-211A-2EA2-1C864C9529EF}"/>
              </a:ext>
            </a:extLst>
          </p:cNvPr>
          <p:cNvSpPr txBox="1"/>
          <p:nvPr/>
        </p:nvSpPr>
        <p:spPr>
          <a:xfrm>
            <a:off x="5451047" y="4308840"/>
            <a:ext cx="95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AF026E3-CC58-0C71-8F81-09DE2A31F205}"/>
              </a:ext>
            </a:extLst>
          </p:cNvPr>
          <p:cNvSpPr txBox="1"/>
          <p:nvPr/>
        </p:nvSpPr>
        <p:spPr>
          <a:xfrm>
            <a:off x="5806510" y="4762019"/>
            <a:ext cx="95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C7FB383-423D-E212-7330-F1E07C0658D6}"/>
              </a:ext>
            </a:extLst>
          </p:cNvPr>
          <p:cNvSpPr txBox="1"/>
          <p:nvPr/>
        </p:nvSpPr>
        <p:spPr>
          <a:xfrm>
            <a:off x="5562515" y="5251350"/>
            <a:ext cx="95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</a:t>
            </a:r>
          </a:p>
        </p:txBody>
      </p:sp>
    </p:spTree>
    <p:extLst>
      <p:ext uri="{BB962C8B-B14F-4D97-AF65-F5344CB8AC3E}">
        <p14:creationId xmlns:p14="http://schemas.microsoft.com/office/powerpoint/2010/main" val="411229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BB2D-EAFC-2127-21FF-18521DB7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RTS/CTS for mmWave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807EB-4D99-6E76-FADB-BCE62917BB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3ED01-527A-753A-0A67-81B5EF3E0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594DC6-37D9-096F-0933-AE4645E08A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994C805-69FF-861A-B154-0292DECE0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8305800" cy="1311320"/>
          </a:xfrm>
        </p:spPr>
        <p:txBody>
          <a:bodyPr/>
          <a:lstStyle/>
          <a:p>
            <a:r>
              <a:rPr lang="en-US" sz="2000" dirty="0"/>
              <a:t>Due to antenna directionality in mmWave links, RTS or CTS may not be heard reliably by STAs depending on their location. Collisions may still happen even after a successful RTS/CTS exchange.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E70BB8-E42B-26B2-CF92-70CFB6C267A6}"/>
              </a:ext>
            </a:extLst>
          </p:cNvPr>
          <p:cNvCxnSpPr>
            <a:cxnSpLocks/>
          </p:cNvCxnSpPr>
          <p:nvPr/>
        </p:nvCxnSpPr>
        <p:spPr bwMode="auto">
          <a:xfrm>
            <a:off x="4406871" y="3674990"/>
            <a:ext cx="28492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3EFBD7D-2315-8926-6D30-C0B75E502CB8}"/>
              </a:ext>
            </a:extLst>
          </p:cNvPr>
          <p:cNvSpPr/>
          <p:nvPr/>
        </p:nvSpPr>
        <p:spPr bwMode="auto">
          <a:xfrm>
            <a:off x="4464021" y="3970465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C5D12B-FB33-C3B9-FA67-A981632499F8}"/>
              </a:ext>
            </a:extLst>
          </p:cNvPr>
          <p:cNvSpPr txBox="1"/>
          <p:nvPr/>
        </p:nvSpPr>
        <p:spPr>
          <a:xfrm>
            <a:off x="3900188" y="3492162"/>
            <a:ext cx="563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840003-09D8-EF8B-3845-128734BA2D54}"/>
              </a:ext>
            </a:extLst>
          </p:cNvPr>
          <p:cNvSpPr txBox="1"/>
          <p:nvPr/>
        </p:nvSpPr>
        <p:spPr>
          <a:xfrm>
            <a:off x="4418564" y="3909927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A78973C-030D-77FB-5DDC-1A6564573092}"/>
              </a:ext>
            </a:extLst>
          </p:cNvPr>
          <p:cNvCxnSpPr>
            <a:cxnSpLocks/>
          </p:cNvCxnSpPr>
          <p:nvPr/>
        </p:nvCxnSpPr>
        <p:spPr bwMode="auto">
          <a:xfrm>
            <a:off x="4430268" y="4168410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98D3162-30B8-5AF8-D4B6-5274BCF0DFE8}"/>
              </a:ext>
            </a:extLst>
          </p:cNvPr>
          <p:cNvSpPr/>
          <p:nvPr/>
        </p:nvSpPr>
        <p:spPr bwMode="auto">
          <a:xfrm>
            <a:off x="4997440" y="3463225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4829E14-B959-9E83-97DA-E784FC90087E}"/>
              </a:ext>
            </a:extLst>
          </p:cNvPr>
          <p:cNvSpPr txBox="1"/>
          <p:nvPr/>
        </p:nvSpPr>
        <p:spPr>
          <a:xfrm>
            <a:off x="3811588" y="399956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C84217-5856-FEA2-55F8-B2886C7B9ED5}"/>
              </a:ext>
            </a:extLst>
          </p:cNvPr>
          <p:cNvSpPr txBox="1"/>
          <p:nvPr/>
        </p:nvSpPr>
        <p:spPr>
          <a:xfrm>
            <a:off x="4873625" y="3431190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67F4E3-CA4D-856E-C7CE-A307885A63E1}"/>
              </a:ext>
            </a:extLst>
          </p:cNvPr>
          <p:cNvSpPr/>
          <p:nvPr/>
        </p:nvSpPr>
        <p:spPr bwMode="auto">
          <a:xfrm>
            <a:off x="5634559" y="3967300"/>
            <a:ext cx="957049" cy="2029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9C9BBB-CB4D-72DA-A720-FDCB176FC6AB}"/>
              </a:ext>
            </a:extLst>
          </p:cNvPr>
          <p:cNvSpPr txBox="1"/>
          <p:nvPr/>
        </p:nvSpPr>
        <p:spPr>
          <a:xfrm>
            <a:off x="5759727" y="3909927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C5C5C22-BCC8-E6EF-EB2D-770110A34773}"/>
              </a:ext>
            </a:extLst>
          </p:cNvPr>
          <p:cNvSpPr/>
          <p:nvPr/>
        </p:nvSpPr>
        <p:spPr bwMode="auto">
          <a:xfrm>
            <a:off x="6637286" y="3463225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E60A8E-12CB-14D3-DBE1-546D43993132}"/>
              </a:ext>
            </a:extLst>
          </p:cNvPr>
          <p:cNvSpPr txBox="1"/>
          <p:nvPr/>
        </p:nvSpPr>
        <p:spPr>
          <a:xfrm>
            <a:off x="6637286" y="3440702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2382DE-3731-B6BF-627B-7755A54DE49E}"/>
              </a:ext>
            </a:extLst>
          </p:cNvPr>
          <p:cNvSpPr txBox="1"/>
          <p:nvPr/>
        </p:nvSpPr>
        <p:spPr>
          <a:xfrm>
            <a:off x="3811588" y="4513104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76C5732-F90F-49DC-1F9C-28C7F72C437A}"/>
              </a:ext>
            </a:extLst>
          </p:cNvPr>
          <p:cNvCxnSpPr>
            <a:cxnSpLocks/>
          </p:cNvCxnSpPr>
          <p:nvPr/>
        </p:nvCxnSpPr>
        <p:spPr bwMode="auto">
          <a:xfrm>
            <a:off x="4464021" y="4706603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5DA764D-9C4C-CFFC-B962-79AC6445EB0D}"/>
              </a:ext>
            </a:extLst>
          </p:cNvPr>
          <p:cNvSpPr txBox="1"/>
          <p:nvPr/>
        </p:nvSpPr>
        <p:spPr>
          <a:xfrm>
            <a:off x="7419949" y="4426594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2 hears AP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2B5F819-0B63-EAA6-77C0-41F851EF6C03}"/>
              </a:ext>
            </a:extLst>
          </p:cNvPr>
          <p:cNvSpPr txBox="1"/>
          <p:nvPr/>
        </p:nvSpPr>
        <p:spPr>
          <a:xfrm>
            <a:off x="3811588" y="4972115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3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1AF139-0DF7-98EB-A095-4A55BFBD038B}"/>
              </a:ext>
            </a:extLst>
          </p:cNvPr>
          <p:cNvCxnSpPr>
            <a:cxnSpLocks/>
          </p:cNvCxnSpPr>
          <p:nvPr/>
        </p:nvCxnSpPr>
        <p:spPr bwMode="auto">
          <a:xfrm>
            <a:off x="4464021" y="5165614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F7E4F075-18F0-804C-D728-0284E5F16246}"/>
              </a:ext>
            </a:extLst>
          </p:cNvPr>
          <p:cNvSpPr txBox="1"/>
          <p:nvPr/>
        </p:nvSpPr>
        <p:spPr>
          <a:xfrm>
            <a:off x="7419949" y="4974474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3 hears STA 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5C9E42-7744-93EE-53F8-DBF39A7EE8CC}"/>
              </a:ext>
            </a:extLst>
          </p:cNvPr>
          <p:cNvSpPr txBox="1"/>
          <p:nvPr/>
        </p:nvSpPr>
        <p:spPr>
          <a:xfrm>
            <a:off x="3811588" y="5460167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4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13FA506-C423-081D-1D55-05B6EE26E7B6}"/>
              </a:ext>
            </a:extLst>
          </p:cNvPr>
          <p:cNvCxnSpPr>
            <a:cxnSpLocks/>
          </p:cNvCxnSpPr>
          <p:nvPr/>
        </p:nvCxnSpPr>
        <p:spPr bwMode="auto">
          <a:xfrm>
            <a:off x="4464021" y="5653666"/>
            <a:ext cx="28448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4856119-FAEB-A142-4EB6-96FE144C5C6D}"/>
              </a:ext>
            </a:extLst>
          </p:cNvPr>
          <p:cNvSpPr txBox="1"/>
          <p:nvPr/>
        </p:nvSpPr>
        <p:spPr>
          <a:xfrm>
            <a:off x="7419949" y="5462526"/>
            <a:ext cx="1878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STA 4 doesn’t hear AP or STA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9C25B86-A7F7-7A1A-E4E5-CE1B007AB618}"/>
              </a:ext>
            </a:extLst>
          </p:cNvPr>
          <p:cNvSpPr/>
          <p:nvPr/>
        </p:nvSpPr>
        <p:spPr bwMode="auto">
          <a:xfrm>
            <a:off x="5416540" y="4513104"/>
            <a:ext cx="1653302" cy="19161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1A4FC8B-8D0B-8D62-B108-B08BE6B665E5}"/>
              </a:ext>
            </a:extLst>
          </p:cNvPr>
          <p:cNvSpPr/>
          <p:nvPr/>
        </p:nvSpPr>
        <p:spPr bwMode="auto">
          <a:xfrm>
            <a:off x="4883121" y="4970085"/>
            <a:ext cx="2186721" cy="19360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3B910B-ACA8-D2E4-A706-BEA28EBB91CF}"/>
              </a:ext>
            </a:extLst>
          </p:cNvPr>
          <p:cNvSpPr/>
          <p:nvPr/>
        </p:nvSpPr>
        <p:spPr bwMode="auto">
          <a:xfrm>
            <a:off x="5923069" y="5462526"/>
            <a:ext cx="957049" cy="20299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6A76F56-ACA1-6F6F-B430-76E7C2B27EB2}"/>
              </a:ext>
            </a:extLst>
          </p:cNvPr>
          <p:cNvSpPr txBox="1"/>
          <p:nvPr/>
        </p:nvSpPr>
        <p:spPr>
          <a:xfrm>
            <a:off x="6139755" y="5410134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1491C7D-47EF-0BD7-8B57-F8ACA2D520BD}"/>
              </a:ext>
            </a:extLst>
          </p:cNvPr>
          <p:cNvSpPr txBox="1"/>
          <p:nvPr/>
        </p:nvSpPr>
        <p:spPr>
          <a:xfrm>
            <a:off x="5807848" y="5591862"/>
            <a:ext cx="17923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may result in packet error for AP-STA1 transmission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FACA7B-5AC8-1FD2-C8CE-BC90DD813583}"/>
              </a:ext>
            </a:extLst>
          </p:cNvPr>
          <p:cNvSpPr/>
          <p:nvPr/>
        </p:nvSpPr>
        <p:spPr bwMode="auto">
          <a:xfrm>
            <a:off x="615306" y="4250398"/>
            <a:ext cx="2002821" cy="56706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54CDC0-2A59-A1C2-587D-DCE6E9D68F1B}"/>
              </a:ext>
            </a:extLst>
          </p:cNvPr>
          <p:cNvSpPr/>
          <p:nvPr/>
        </p:nvSpPr>
        <p:spPr bwMode="auto">
          <a:xfrm>
            <a:off x="2297539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4D4706-5D20-8CF1-4F69-62A702CEBDA4}"/>
              </a:ext>
            </a:extLst>
          </p:cNvPr>
          <p:cNvSpPr/>
          <p:nvPr/>
        </p:nvSpPr>
        <p:spPr bwMode="auto">
          <a:xfrm>
            <a:off x="1630315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6B3CF8-59BE-EC3B-F8A3-5CC7C6E34CD0}"/>
              </a:ext>
            </a:extLst>
          </p:cNvPr>
          <p:cNvSpPr/>
          <p:nvPr/>
        </p:nvSpPr>
        <p:spPr bwMode="auto">
          <a:xfrm>
            <a:off x="1341806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D2DF481-33F8-1FFE-D61D-D70095785A46}"/>
              </a:ext>
            </a:extLst>
          </p:cNvPr>
          <p:cNvSpPr/>
          <p:nvPr/>
        </p:nvSpPr>
        <p:spPr bwMode="auto">
          <a:xfrm>
            <a:off x="2600656" y="4461057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BE73DDA-4597-313A-47F3-55F065DEBCD6}"/>
              </a:ext>
            </a:extLst>
          </p:cNvPr>
          <p:cNvSpPr/>
          <p:nvPr/>
        </p:nvSpPr>
        <p:spPr bwMode="auto">
          <a:xfrm>
            <a:off x="1884101" y="4995024"/>
            <a:ext cx="128899" cy="1439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B58632-7312-E75D-6D0C-E771E873605A}"/>
              </a:ext>
            </a:extLst>
          </p:cNvPr>
          <p:cNvSpPr txBox="1"/>
          <p:nvPr/>
        </p:nvSpPr>
        <p:spPr>
          <a:xfrm>
            <a:off x="1733644" y="4390186"/>
            <a:ext cx="3995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885757-56C1-A67F-B266-C70DAB7322FC}"/>
              </a:ext>
            </a:extLst>
          </p:cNvPr>
          <p:cNvSpPr txBox="1"/>
          <p:nvPr/>
        </p:nvSpPr>
        <p:spPr>
          <a:xfrm>
            <a:off x="2037069" y="4500330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7D6D71-6A23-DA54-AF90-627DCAA325C2}"/>
              </a:ext>
            </a:extLst>
          </p:cNvPr>
          <p:cNvSpPr txBox="1"/>
          <p:nvPr/>
        </p:nvSpPr>
        <p:spPr>
          <a:xfrm>
            <a:off x="2625085" y="4538443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D5A92B-FFAE-21D5-72C3-31A5F83C6998}"/>
              </a:ext>
            </a:extLst>
          </p:cNvPr>
          <p:cNvSpPr txBox="1"/>
          <p:nvPr/>
        </p:nvSpPr>
        <p:spPr>
          <a:xfrm>
            <a:off x="870891" y="4474172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0DBB64-FF46-3E47-93AC-0EAC48130173}"/>
              </a:ext>
            </a:extLst>
          </p:cNvPr>
          <p:cNvSpPr txBox="1"/>
          <p:nvPr/>
        </p:nvSpPr>
        <p:spPr>
          <a:xfrm>
            <a:off x="1659754" y="4786917"/>
            <a:ext cx="624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E07220-53C6-18FA-06F2-2835EDAAE1C8}"/>
              </a:ext>
            </a:extLst>
          </p:cNvPr>
          <p:cNvSpPr/>
          <p:nvPr/>
        </p:nvSpPr>
        <p:spPr bwMode="auto">
          <a:xfrm>
            <a:off x="1508442" y="4269409"/>
            <a:ext cx="1748535" cy="49573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2682A6-CC88-E447-A794-3D002C6FC5F2}"/>
              </a:ext>
            </a:extLst>
          </p:cNvPr>
          <p:cNvSpPr txBox="1"/>
          <p:nvPr/>
        </p:nvSpPr>
        <p:spPr>
          <a:xfrm>
            <a:off x="5693693" y="4471215"/>
            <a:ext cx="95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87F36C-D5AC-5CA7-5F2A-3247E738F052}"/>
              </a:ext>
            </a:extLst>
          </p:cNvPr>
          <p:cNvSpPr txBox="1"/>
          <p:nvPr/>
        </p:nvSpPr>
        <p:spPr>
          <a:xfrm>
            <a:off x="5746963" y="4932711"/>
            <a:ext cx="95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</a:t>
            </a:r>
          </a:p>
        </p:txBody>
      </p:sp>
    </p:spTree>
    <p:extLst>
      <p:ext uri="{BB962C8B-B14F-4D97-AF65-F5344CB8AC3E}">
        <p14:creationId xmlns:p14="http://schemas.microsoft.com/office/powerpoint/2010/main" val="161204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8961A-B4C9-947F-59CA-341FE095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CA387-8B79-53A4-F786-1C3289D20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All transmissions are scheduled by the AP.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Requires developing new or modified MAC protocol (i.e. DMG, E-DMG access, R-TWT)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Complexity should be minimized.</a:t>
            </a:r>
          </a:p>
          <a:p>
            <a:pPr marL="457200" indent="-457200">
              <a:buAutoNum type="arabicPeriod"/>
            </a:pPr>
            <a:r>
              <a:rPr lang="en-US" dirty="0"/>
              <a:t>RTS/CTS transmissions are done omni-directionally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May require higher transmit powers to support the same range as a directional RTS/CTS. </a:t>
            </a:r>
          </a:p>
          <a:p>
            <a:pPr marL="457200" indent="-457200">
              <a:buAutoNum type="arabicPeriod"/>
            </a:pPr>
            <a:r>
              <a:rPr lang="en-US" dirty="0"/>
              <a:t>Leverage sub-7GHz links for NAV protection of mmWave transmissions (e.g. Cross-link RTS/CTS).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Crosslink synchronization issues for STAs with different response times need to be studied further.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May require new control frames for cross-link operation.</a:t>
            </a:r>
          </a:p>
          <a:p>
            <a:pPr marL="85725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F2883-2FCA-4A25-C1FA-1A09249A80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EBF5C-FDA5-211A-D0A7-AB9A6A6CF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018CB1-7070-B7B7-5CF6-35927A8FE3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05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F3D31-ACBC-18E1-0FE2-7B24A9F2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RTS/CTS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DB7D0-80F6-DD1A-DAB2-D6B777703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52F3-9BA6-87E6-8047-D6CED3A7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21F72F-358E-F710-4FC5-1E2721DB4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4925C55-2EA9-FDDF-5948-6B89FC08545C}"/>
              </a:ext>
            </a:extLst>
          </p:cNvPr>
          <p:cNvCxnSpPr>
            <a:cxnSpLocks/>
          </p:cNvCxnSpPr>
          <p:nvPr/>
        </p:nvCxnSpPr>
        <p:spPr bwMode="auto">
          <a:xfrm>
            <a:off x="1976573" y="2163428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872EA70-475E-5ABF-46D0-FEE23EC98AC2}"/>
              </a:ext>
            </a:extLst>
          </p:cNvPr>
          <p:cNvSpPr/>
          <p:nvPr/>
        </p:nvSpPr>
        <p:spPr bwMode="auto">
          <a:xfrm>
            <a:off x="2033723" y="1962696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70A997-9B74-004F-FDF0-B00C2AA3F6B0}"/>
              </a:ext>
            </a:extLst>
          </p:cNvPr>
          <p:cNvSpPr txBox="1"/>
          <p:nvPr/>
        </p:nvSpPr>
        <p:spPr>
          <a:xfrm>
            <a:off x="1475083" y="218807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4A6D875-9F41-2FA9-E19F-567BE6478F87}"/>
              </a:ext>
            </a:extLst>
          </p:cNvPr>
          <p:cNvCxnSpPr>
            <a:cxnSpLocks/>
          </p:cNvCxnSpPr>
          <p:nvPr/>
        </p:nvCxnSpPr>
        <p:spPr bwMode="auto">
          <a:xfrm>
            <a:off x="1994733" y="2585401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97D15F6-2117-6F09-1DD1-52B2A91B618A}"/>
              </a:ext>
            </a:extLst>
          </p:cNvPr>
          <p:cNvSpPr txBox="1"/>
          <p:nvPr/>
        </p:nvSpPr>
        <p:spPr>
          <a:xfrm>
            <a:off x="6871533" y="197151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914E6EA-F16D-3024-6CB7-E15E4D4DCF46}"/>
              </a:ext>
            </a:extLst>
          </p:cNvPr>
          <p:cNvSpPr txBox="1"/>
          <p:nvPr/>
        </p:nvSpPr>
        <p:spPr>
          <a:xfrm>
            <a:off x="6871533" y="2425223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19A7226-96F6-A844-1049-D0BD23A2557B}"/>
              </a:ext>
            </a:extLst>
          </p:cNvPr>
          <p:cNvSpPr txBox="1"/>
          <p:nvPr/>
        </p:nvSpPr>
        <p:spPr>
          <a:xfrm>
            <a:off x="1728135" y="1542967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9E799DF-ACBC-E2E3-5347-99B1E27622DA}"/>
              </a:ext>
            </a:extLst>
          </p:cNvPr>
          <p:cNvSpPr txBox="1"/>
          <p:nvPr/>
        </p:nvSpPr>
        <p:spPr>
          <a:xfrm>
            <a:off x="1978709" y="190305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RTS*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A5308A4-DC2A-F4D4-EBE6-D49B3638726F}"/>
              </a:ext>
            </a:extLst>
          </p:cNvPr>
          <p:cNvCxnSpPr>
            <a:cxnSpLocks/>
          </p:cNvCxnSpPr>
          <p:nvPr/>
        </p:nvCxnSpPr>
        <p:spPr bwMode="auto">
          <a:xfrm>
            <a:off x="1980983" y="3199926"/>
            <a:ext cx="460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06774E1-04E5-C9D0-9BFD-4B570158A7E2}"/>
              </a:ext>
            </a:extLst>
          </p:cNvPr>
          <p:cNvSpPr/>
          <p:nvPr/>
        </p:nvSpPr>
        <p:spPr bwMode="auto">
          <a:xfrm>
            <a:off x="2611662" y="2993871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F394D1F-57C9-12D6-802C-2642DE4E041C}"/>
              </a:ext>
            </a:extLst>
          </p:cNvPr>
          <p:cNvSpPr txBox="1"/>
          <p:nvPr/>
        </p:nvSpPr>
        <p:spPr>
          <a:xfrm>
            <a:off x="1464957" y="326505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48FA8C9B-6D77-66FE-89B5-E87BFCA00A18}"/>
              </a:ext>
            </a:extLst>
          </p:cNvPr>
          <p:cNvCxnSpPr>
            <a:cxnSpLocks/>
          </p:cNvCxnSpPr>
          <p:nvPr/>
        </p:nvCxnSpPr>
        <p:spPr bwMode="auto">
          <a:xfrm>
            <a:off x="1976573" y="3672273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549AA1C3-CCFA-F5FF-58D0-977577D882F2}"/>
              </a:ext>
            </a:extLst>
          </p:cNvPr>
          <p:cNvSpPr txBox="1"/>
          <p:nvPr/>
        </p:nvSpPr>
        <p:spPr>
          <a:xfrm>
            <a:off x="6872957" y="3044438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F309CA4-085B-9B0C-D08A-CE67AF10A41B}"/>
              </a:ext>
            </a:extLst>
          </p:cNvPr>
          <p:cNvSpPr txBox="1"/>
          <p:nvPr/>
        </p:nvSpPr>
        <p:spPr>
          <a:xfrm>
            <a:off x="6871533" y="3359645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61116D9-C2A9-A124-7DB5-1B695F8E3EA3}"/>
              </a:ext>
            </a:extLst>
          </p:cNvPr>
          <p:cNvSpPr txBox="1"/>
          <p:nvPr/>
        </p:nvSpPr>
        <p:spPr>
          <a:xfrm>
            <a:off x="2479154" y="2952040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CTS*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4F10AEF-6A0A-AF57-1C67-ABEDB5A80191}"/>
              </a:ext>
            </a:extLst>
          </p:cNvPr>
          <p:cNvSpPr/>
          <p:nvPr/>
        </p:nvSpPr>
        <p:spPr bwMode="auto">
          <a:xfrm>
            <a:off x="5458843" y="3478262"/>
            <a:ext cx="344366" cy="19401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07ADC2E-AC73-B346-1FE7-EB5D1C12DF65}"/>
              </a:ext>
            </a:extLst>
          </p:cNvPr>
          <p:cNvSpPr txBox="1"/>
          <p:nvPr/>
        </p:nvSpPr>
        <p:spPr>
          <a:xfrm>
            <a:off x="5428538" y="3427890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680F87F-6589-34F0-1BFC-600160C5A048}"/>
              </a:ext>
            </a:extLst>
          </p:cNvPr>
          <p:cNvSpPr/>
          <p:nvPr/>
        </p:nvSpPr>
        <p:spPr bwMode="auto">
          <a:xfrm>
            <a:off x="2397693" y="4796340"/>
            <a:ext cx="3405515" cy="16118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9280E7-A0D1-FA47-B517-D8052967FD3F}"/>
              </a:ext>
            </a:extLst>
          </p:cNvPr>
          <p:cNvSpPr/>
          <p:nvPr/>
        </p:nvSpPr>
        <p:spPr bwMode="auto">
          <a:xfrm>
            <a:off x="3222898" y="2386682"/>
            <a:ext cx="2170745" cy="19871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07BB9B8-E582-987B-BC6F-368C2B18CF51}"/>
              </a:ext>
            </a:extLst>
          </p:cNvPr>
          <p:cNvSpPr txBox="1"/>
          <p:nvPr/>
        </p:nvSpPr>
        <p:spPr>
          <a:xfrm>
            <a:off x="3937429" y="2338319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6037566-A3B5-0710-8E0C-B9C0736C249C}"/>
              </a:ext>
            </a:extLst>
          </p:cNvPr>
          <p:cNvCxnSpPr>
            <a:cxnSpLocks/>
          </p:cNvCxnSpPr>
          <p:nvPr/>
        </p:nvCxnSpPr>
        <p:spPr bwMode="auto">
          <a:xfrm>
            <a:off x="1877652" y="4535551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90C93E31-1E4B-2A29-059F-22FF2593CD6B}"/>
              </a:ext>
            </a:extLst>
          </p:cNvPr>
          <p:cNvSpPr txBox="1"/>
          <p:nvPr/>
        </p:nvSpPr>
        <p:spPr>
          <a:xfrm>
            <a:off x="841722" y="458038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Other STAs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3B773053-F289-C201-24E6-4079921B33AB}"/>
              </a:ext>
            </a:extLst>
          </p:cNvPr>
          <p:cNvCxnSpPr>
            <a:cxnSpLocks/>
          </p:cNvCxnSpPr>
          <p:nvPr/>
        </p:nvCxnSpPr>
        <p:spPr bwMode="auto">
          <a:xfrm>
            <a:off x="1895812" y="4957524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CED25B9A-887F-9DBB-244F-F721A1ABA735}"/>
              </a:ext>
            </a:extLst>
          </p:cNvPr>
          <p:cNvSpPr txBox="1"/>
          <p:nvPr/>
        </p:nvSpPr>
        <p:spPr>
          <a:xfrm>
            <a:off x="6772612" y="4343639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B6D3582-3413-F5A6-AC85-2DD3663F118D}"/>
              </a:ext>
            </a:extLst>
          </p:cNvPr>
          <p:cNvSpPr txBox="1"/>
          <p:nvPr/>
        </p:nvSpPr>
        <p:spPr>
          <a:xfrm>
            <a:off x="6772612" y="479734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ADC7C9B-EC57-81B3-EDE7-457703FF8B03}"/>
              </a:ext>
            </a:extLst>
          </p:cNvPr>
          <p:cNvSpPr txBox="1"/>
          <p:nvPr/>
        </p:nvSpPr>
        <p:spPr>
          <a:xfrm>
            <a:off x="2378016" y="2577432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F4AE09E-5718-DB4E-7679-601EB91DBED3}"/>
              </a:ext>
            </a:extLst>
          </p:cNvPr>
          <p:cNvSpPr txBox="1"/>
          <p:nvPr/>
        </p:nvSpPr>
        <p:spPr>
          <a:xfrm>
            <a:off x="3440896" y="4723042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RTS*)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34EFDF15-AAF7-F5F6-C9DA-F1F9008B4CEA}"/>
              </a:ext>
            </a:extLst>
          </p:cNvPr>
          <p:cNvSpPr/>
          <p:nvPr/>
        </p:nvSpPr>
        <p:spPr bwMode="auto">
          <a:xfrm>
            <a:off x="3030763" y="4966568"/>
            <a:ext cx="2772446" cy="16798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8050B880-C4AA-F2FA-AE02-A212AB321BF7}"/>
              </a:ext>
            </a:extLst>
          </p:cNvPr>
          <p:cNvSpPr txBox="1"/>
          <p:nvPr/>
        </p:nvSpPr>
        <p:spPr>
          <a:xfrm>
            <a:off x="3809969" y="4891026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CTS*)</a:t>
            </a:r>
          </a:p>
        </p:txBody>
      </p:sp>
    </p:spTree>
    <p:extLst>
      <p:ext uri="{BB962C8B-B14F-4D97-AF65-F5344CB8AC3E}">
        <p14:creationId xmlns:p14="http://schemas.microsoft.com/office/powerpoint/2010/main" val="176073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F3D31-ACBC-18E1-0FE2-7B24A9F2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RTS/CTS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DB7D0-80F6-DD1A-DAB2-D6B777703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52F3-9BA6-87E6-8047-D6CED3A7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21F72F-358E-F710-4FC5-1E2721DB4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4925C55-2EA9-FDDF-5948-6B89FC08545C}"/>
              </a:ext>
            </a:extLst>
          </p:cNvPr>
          <p:cNvCxnSpPr>
            <a:cxnSpLocks/>
          </p:cNvCxnSpPr>
          <p:nvPr/>
        </p:nvCxnSpPr>
        <p:spPr bwMode="auto">
          <a:xfrm>
            <a:off x="1976573" y="2163428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872EA70-475E-5ABF-46D0-FEE23EC98AC2}"/>
              </a:ext>
            </a:extLst>
          </p:cNvPr>
          <p:cNvSpPr/>
          <p:nvPr/>
        </p:nvSpPr>
        <p:spPr bwMode="auto">
          <a:xfrm>
            <a:off x="2033723" y="1962696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70A997-9B74-004F-FDF0-B00C2AA3F6B0}"/>
              </a:ext>
            </a:extLst>
          </p:cNvPr>
          <p:cNvSpPr txBox="1"/>
          <p:nvPr/>
        </p:nvSpPr>
        <p:spPr>
          <a:xfrm>
            <a:off x="1475083" y="218807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4A6D875-9F41-2FA9-E19F-567BE6478F87}"/>
              </a:ext>
            </a:extLst>
          </p:cNvPr>
          <p:cNvCxnSpPr>
            <a:cxnSpLocks/>
          </p:cNvCxnSpPr>
          <p:nvPr/>
        </p:nvCxnSpPr>
        <p:spPr bwMode="auto">
          <a:xfrm>
            <a:off x="1994733" y="2585401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897D15F6-2117-6F09-1DD1-52B2A91B618A}"/>
              </a:ext>
            </a:extLst>
          </p:cNvPr>
          <p:cNvSpPr txBox="1"/>
          <p:nvPr/>
        </p:nvSpPr>
        <p:spPr>
          <a:xfrm>
            <a:off x="6871533" y="197151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914E6EA-F16D-3024-6CB7-E15E4D4DCF46}"/>
              </a:ext>
            </a:extLst>
          </p:cNvPr>
          <p:cNvSpPr txBox="1"/>
          <p:nvPr/>
        </p:nvSpPr>
        <p:spPr>
          <a:xfrm>
            <a:off x="6871533" y="2425223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19A7226-96F6-A844-1049-D0BD23A2557B}"/>
              </a:ext>
            </a:extLst>
          </p:cNvPr>
          <p:cNvSpPr txBox="1"/>
          <p:nvPr/>
        </p:nvSpPr>
        <p:spPr>
          <a:xfrm>
            <a:off x="1728135" y="1542967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9E799DF-ACBC-E2E3-5347-99B1E27622DA}"/>
              </a:ext>
            </a:extLst>
          </p:cNvPr>
          <p:cNvSpPr txBox="1"/>
          <p:nvPr/>
        </p:nvSpPr>
        <p:spPr>
          <a:xfrm>
            <a:off x="1978709" y="190305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RTS*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1A5308A4-DC2A-F4D4-EBE6-D49B3638726F}"/>
              </a:ext>
            </a:extLst>
          </p:cNvPr>
          <p:cNvCxnSpPr>
            <a:cxnSpLocks/>
          </p:cNvCxnSpPr>
          <p:nvPr/>
        </p:nvCxnSpPr>
        <p:spPr bwMode="auto">
          <a:xfrm>
            <a:off x="1980983" y="3199926"/>
            <a:ext cx="460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06774E1-04E5-C9D0-9BFD-4B570158A7E2}"/>
              </a:ext>
            </a:extLst>
          </p:cNvPr>
          <p:cNvSpPr/>
          <p:nvPr/>
        </p:nvSpPr>
        <p:spPr bwMode="auto">
          <a:xfrm>
            <a:off x="4083092" y="2990092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F394D1F-57C9-12D6-802C-2642DE4E041C}"/>
              </a:ext>
            </a:extLst>
          </p:cNvPr>
          <p:cNvSpPr txBox="1"/>
          <p:nvPr/>
        </p:nvSpPr>
        <p:spPr>
          <a:xfrm>
            <a:off x="1464957" y="326505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48FA8C9B-6D77-66FE-89B5-E87BFCA00A18}"/>
              </a:ext>
            </a:extLst>
          </p:cNvPr>
          <p:cNvCxnSpPr>
            <a:cxnSpLocks/>
          </p:cNvCxnSpPr>
          <p:nvPr/>
        </p:nvCxnSpPr>
        <p:spPr bwMode="auto">
          <a:xfrm>
            <a:off x="1976573" y="3672273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549AA1C3-CCFA-F5FF-58D0-977577D882F2}"/>
              </a:ext>
            </a:extLst>
          </p:cNvPr>
          <p:cNvSpPr txBox="1"/>
          <p:nvPr/>
        </p:nvSpPr>
        <p:spPr>
          <a:xfrm>
            <a:off x="6872957" y="3044438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F309CA4-085B-9B0C-D08A-CE67AF10A41B}"/>
              </a:ext>
            </a:extLst>
          </p:cNvPr>
          <p:cNvSpPr txBox="1"/>
          <p:nvPr/>
        </p:nvSpPr>
        <p:spPr>
          <a:xfrm>
            <a:off x="6871533" y="3359645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61116D9-C2A9-A124-7DB5-1B695F8E3EA3}"/>
              </a:ext>
            </a:extLst>
          </p:cNvPr>
          <p:cNvSpPr txBox="1"/>
          <p:nvPr/>
        </p:nvSpPr>
        <p:spPr>
          <a:xfrm>
            <a:off x="3960926" y="2961336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CTS*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4F10AEF-6A0A-AF57-1C67-ABEDB5A80191}"/>
              </a:ext>
            </a:extLst>
          </p:cNvPr>
          <p:cNvSpPr/>
          <p:nvPr/>
        </p:nvSpPr>
        <p:spPr bwMode="auto">
          <a:xfrm>
            <a:off x="6217708" y="3475823"/>
            <a:ext cx="344366" cy="19401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07ADC2E-AC73-B346-1FE7-EB5D1C12DF65}"/>
              </a:ext>
            </a:extLst>
          </p:cNvPr>
          <p:cNvSpPr txBox="1"/>
          <p:nvPr/>
        </p:nvSpPr>
        <p:spPr>
          <a:xfrm>
            <a:off x="6190202" y="341060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680F87F-6589-34F0-1BFC-600160C5A048}"/>
              </a:ext>
            </a:extLst>
          </p:cNvPr>
          <p:cNvSpPr/>
          <p:nvPr/>
        </p:nvSpPr>
        <p:spPr bwMode="auto">
          <a:xfrm>
            <a:off x="2397693" y="4796341"/>
            <a:ext cx="802707" cy="16118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9280E7-A0D1-FA47-B517-D8052967FD3F}"/>
              </a:ext>
            </a:extLst>
          </p:cNvPr>
          <p:cNvSpPr/>
          <p:nvPr/>
        </p:nvSpPr>
        <p:spPr bwMode="auto">
          <a:xfrm>
            <a:off x="4704670" y="2395978"/>
            <a:ext cx="1458275" cy="18942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07BB9B8-E582-987B-BC6F-368C2B18CF51}"/>
              </a:ext>
            </a:extLst>
          </p:cNvPr>
          <p:cNvSpPr txBox="1"/>
          <p:nvPr/>
        </p:nvSpPr>
        <p:spPr>
          <a:xfrm>
            <a:off x="5120641" y="2322152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6037566-A3B5-0710-8E0C-B9C0736C249C}"/>
              </a:ext>
            </a:extLst>
          </p:cNvPr>
          <p:cNvCxnSpPr>
            <a:cxnSpLocks/>
          </p:cNvCxnSpPr>
          <p:nvPr/>
        </p:nvCxnSpPr>
        <p:spPr bwMode="auto">
          <a:xfrm>
            <a:off x="1877652" y="4535551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90C93E31-1E4B-2A29-059F-22FF2593CD6B}"/>
              </a:ext>
            </a:extLst>
          </p:cNvPr>
          <p:cNvSpPr txBox="1"/>
          <p:nvPr/>
        </p:nvSpPr>
        <p:spPr>
          <a:xfrm>
            <a:off x="841722" y="458038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Other STAs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3B773053-F289-C201-24E6-4079921B33AB}"/>
              </a:ext>
            </a:extLst>
          </p:cNvPr>
          <p:cNvCxnSpPr>
            <a:cxnSpLocks/>
          </p:cNvCxnSpPr>
          <p:nvPr/>
        </p:nvCxnSpPr>
        <p:spPr bwMode="auto">
          <a:xfrm>
            <a:off x="1895812" y="4957524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CED25B9A-887F-9DBB-244F-F721A1ABA735}"/>
              </a:ext>
            </a:extLst>
          </p:cNvPr>
          <p:cNvSpPr txBox="1"/>
          <p:nvPr/>
        </p:nvSpPr>
        <p:spPr>
          <a:xfrm>
            <a:off x="6772612" y="4343639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B6D3582-3413-F5A6-AC85-2DD3663F118D}"/>
              </a:ext>
            </a:extLst>
          </p:cNvPr>
          <p:cNvSpPr txBox="1"/>
          <p:nvPr/>
        </p:nvSpPr>
        <p:spPr>
          <a:xfrm>
            <a:off x="6772612" y="479734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ADC7C9B-EC57-81B3-EDE7-457703FF8B03}"/>
              </a:ext>
            </a:extLst>
          </p:cNvPr>
          <p:cNvSpPr txBox="1"/>
          <p:nvPr/>
        </p:nvSpPr>
        <p:spPr>
          <a:xfrm>
            <a:off x="3859788" y="2586728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F4AE09E-5718-DB4E-7679-601EB91DBED3}"/>
              </a:ext>
            </a:extLst>
          </p:cNvPr>
          <p:cNvSpPr txBox="1"/>
          <p:nvPr/>
        </p:nvSpPr>
        <p:spPr>
          <a:xfrm>
            <a:off x="2385486" y="4746128"/>
            <a:ext cx="11311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NAV( RTS*)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34EFDF15-AAF7-F5F6-C9DA-F1F9008B4CEA}"/>
              </a:ext>
            </a:extLst>
          </p:cNvPr>
          <p:cNvSpPr/>
          <p:nvPr/>
        </p:nvSpPr>
        <p:spPr bwMode="auto">
          <a:xfrm>
            <a:off x="4571206" y="4966567"/>
            <a:ext cx="1990867" cy="16756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8050B880-C4AA-F2FA-AE02-A212AB321BF7}"/>
              </a:ext>
            </a:extLst>
          </p:cNvPr>
          <p:cNvSpPr txBox="1"/>
          <p:nvPr/>
        </p:nvSpPr>
        <p:spPr>
          <a:xfrm>
            <a:off x="4900245" y="4914336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CTS*)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56E2C3-1269-CC00-1563-F46603F74522}"/>
              </a:ext>
            </a:extLst>
          </p:cNvPr>
          <p:cNvSpPr/>
          <p:nvPr/>
        </p:nvSpPr>
        <p:spPr bwMode="auto">
          <a:xfrm>
            <a:off x="1976573" y="3506332"/>
            <a:ext cx="1909627" cy="17051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38475A-AC6C-05E0-E951-C823A82E9C0B}"/>
              </a:ext>
            </a:extLst>
          </p:cNvPr>
          <p:cNvSpPr txBox="1"/>
          <p:nvPr/>
        </p:nvSpPr>
        <p:spPr>
          <a:xfrm>
            <a:off x="2571735" y="3441356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8BBF7E-DA3B-CEA5-1E2C-927C3ADBBA36}"/>
              </a:ext>
            </a:extLst>
          </p:cNvPr>
          <p:cNvSpPr/>
          <p:nvPr/>
        </p:nvSpPr>
        <p:spPr bwMode="auto">
          <a:xfrm>
            <a:off x="3551555" y="1962016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FFB5B1-BC34-2AAD-58F6-A32CCE87C06A}"/>
              </a:ext>
            </a:extLst>
          </p:cNvPr>
          <p:cNvSpPr txBox="1"/>
          <p:nvPr/>
        </p:nvSpPr>
        <p:spPr>
          <a:xfrm>
            <a:off x="3245967" y="1542287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FD7B6-D9DE-7BE2-A1B1-B131D1925079}"/>
              </a:ext>
            </a:extLst>
          </p:cNvPr>
          <p:cNvSpPr txBox="1"/>
          <p:nvPr/>
        </p:nvSpPr>
        <p:spPr>
          <a:xfrm>
            <a:off x="3496541" y="190237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B6A62D-7950-04C5-26E4-3BF375348D17}"/>
              </a:ext>
            </a:extLst>
          </p:cNvPr>
          <p:cNvSpPr txBox="1"/>
          <p:nvPr/>
        </p:nvSpPr>
        <p:spPr>
          <a:xfrm>
            <a:off x="3323836" y="2100103"/>
            <a:ext cx="1247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retransmit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FA6D62-C8B8-6D00-6BD5-71EFC934DED0}"/>
              </a:ext>
            </a:extLst>
          </p:cNvPr>
          <p:cNvSpPr/>
          <p:nvPr/>
        </p:nvSpPr>
        <p:spPr bwMode="auto">
          <a:xfrm>
            <a:off x="3993554" y="4804381"/>
            <a:ext cx="2568520" cy="18097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07DE00-93AA-F9CD-240C-27851D3708E2}"/>
              </a:ext>
            </a:extLst>
          </p:cNvPr>
          <p:cNvSpPr txBox="1"/>
          <p:nvPr/>
        </p:nvSpPr>
        <p:spPr>
          <a:xfrm>
            <a:off x="4763825" y="4731586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RTS*)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D0FE17-2B33-EC59-95F3-926CF224F22F}"/>
              </a:ext>
            </a:extLst>
          </p:cNvPr>
          <p:cNvSpPr txBox="1"/>
          <p:nvPr/>
        </p:nvSpPr>
        <p:spPr>
          <a:xfrm>
            <a:off x="2716957" y="4935845"/>
            <a:ext cx="1247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</a:rPr>
              <a:t>NAVTimeout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AFE554-2B51-7A5A-79FA-E92FEBCA605E}"/>
              </a:ext>
            </a:extLst>
          </p:cNvPr>
          <p:cNvSpPr/>
          <p:nvPr/>
        </p:nvSpPr>
        <p:spPr bwMode="auto">
          <a:xfrm>
            <a:off x="2611662" y="2993871"/>
            <a:ext cx="419100" cy="2008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88A489-1493-D17B-CBE9-64F071EF0406}"/>
              </a:ext>
            </a:extLst>
          </p:cNvPr>
          <p:cNvSpPr txBox="1"/>
          <p:nvPr/>
        </p:nvSpPr>
        <p:spPr>
          <a:xfrm>
            <a:off x="2504911" y="2943862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CTS*</a:t>
            </a:r>
          </a:p>
        </p:txBody>
      </p:sp>
    </p:spTree>
    <p:extLst>
      <p:ext uri="{BB962C8B-B14F-4D97-AF65-F5344CB8AC3E}">
        <p14:creationId xmlns:p14="http://schemas.microsoft.com/office/powerpoint/2010/main" val="287427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F3D31-ACBC-18E1-0FE2-7B24A9F2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RTS/CTS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DB7D0-80F6-DD1A-DAB2-D6B777703F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52F3-9BA6-87E6-8047-D6CED3A7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21F72F-358E-F710-4FC5-1E2721DB4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F2CAE14-0D2F-4C03-B016-783FD855A184}"/>
              </a:ext>
            </a:extLst>
          </p:cNvPr>
          <p:cNvCxnSpPr>
            <a:cxnSpLocks/>
          </p:cNvCxnSpPr>
          <p:nvPr/>
        </p:nvCxnSpPr>
        <p:spPr bwMode="auto">
          <a:xfrm>
            <a:off x="1976573" y="2163428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BB61BB5-4CB5-F950-292E-4B13FE6BA6E6}"/>
              </a:ext>
            </a:extLst>
          </p:cNvPr>
          <p:cNvSpPr/>
          <p:nvPr/>
        </p:nvSpPr>
        <p:spPr bwMode="auto">
          <a:xfrm>
            <a:off x="2033723" y="1962696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3221DA-87E4-0DF1-23F0-5274D4B2718B}"/>
              </a:ext>
            </a:extLst>
          </p:cNvPr>
          <p:cNvSpPr txBox="1"/>
          <p:nvPr/>
        </p:nvSpPr>
        <p:spPr>
          <a:xfrm>
            <a:off x="1475083" y="218807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B8A230-89E0-BE09-496C-B988D0B40B6C}"/>
              </a:ext>
            </a:extLst>
          </p:cNvPr>
          <p:cNvCxnSpPr>
            <a:cxnSpLocks/>
          </p:cNvCxnSpPr>
          <p:nvPr/>
        </p:nvCxnSpPr>
        <p:spPr bwMode="auto">
          <a:xfrm>
            <a:off x="1994733" y="2585401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E7CB931-2059-3548-DD08-90F89C142922}"/>
              </a:ext>
            </a:extLst>
          </p:cNvPr>
          <p:cNvSpPr txBox="1"/>
          <p:nvPr/>
        </p:nvSpPr>
        <p:spPr>
          <a:xfrm>
            <a:off x="6871533" y="197151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BFED48-378C-36EB-F9C2-1131388C9BDB}"/>
              </a:ext>
            </a:extLst>
          </p:cNvPr>
          <p:cNvSpPr txBox="1"/>
          <p:nvPr/>
        </p:nvSpPr>
        <p:spPr>
          <a:xfrm>
            <a:off x="6871533" y="2425223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570858-944E-B9E5-81AA-2E6CC8DC6CE5}"/>
              </a:ext>
            </a:extLst>
          </p:cNvPr>
          <p:cNvSpPr txBox="1"/>
          <p:nvPr/>
        </p:nvSpPr>
        <p:spPr>
          <a:xfrm>
            <a:off x="1728135" y="1542967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508875-5521-5CCD-4C38-94AACE17FA7B}"/>
              </a:ext>
            </a:extLst>
          </p:cNvPr>
          <p:cNvSpPr txBox="1"/>
          <p:nvPr/>
        </p:nvSpPr>
        <p:spPr>
          <a:xfrm>
            <a:off x="1978709" y="190305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RTS*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0EC0CE7-37CB-9092-8AFD-9811EE20816C}"/>
              </a:ext>
            </a:extLst>
          </p:cNvPr>
          <p:cNvCxnSpPr>
            <a:cxnSpLocks/>
          </p:cNvCxnSpPr>
          <p:nvPr/>
        </p:nvCxnSpPr>
        <p:spPr bwMode="auto">
          <a:xfrm>
            <a:off x="1980983" y="3199926"/>
            <a:ext cx="460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1D4B1193-413D-B39C-3F01-6AD95C9332C4}"/>
              </a:ext>
            </a:extLst>
          </p:cNvPr>
          <p:cNvSpPr/>
          <p:nvPr/>
        </p:nvSpPr>
        <p:spPr bwMode="auto">
          <a:xfrm>
            <a:off x="3938044" y="2985989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61A51E-A69A-8A4D-69CF-12AA4E4B1D3F}"/>
              </a:ext>
            </a:extLst>
          </p:cNvPr>
          <p:cNvSpPr txBox="1"/>
          <p:nvPr/>
        </p:nvSpPr>
        <p:spPr>
          <a:xfrm>
            <a:off x="1464957" y="326505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43C2101-332A-DE8C-32E0-628BAFBAED16}"/>
              </a:ext>
            </a:extLst>
          </p:cNvPr>
          <p:cNvCxnSpPr>
            <a:cxnSpLocks/>
          </p:cNvCxnSpPr>
          <p:nvPr/>
        </p:nvCxnSpPr>
        <p:spPr bwMode="auto">
          <a:xfrm>
            <a:off x="1976573" y="3672273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5E59928-950B-5404-B288-C137F76736AA}"/>
              </a:ext>
            </a:extLst>
          </p:cNvPr>
          <p:cNvSpPr txBox="1"/>
          <p:nvPr/>
        </p:nvSpPr>
        <p:spPr>
          <a:xfrm>
            <a:off x="6872957" y="3044438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82642EB-524B-A221-48A2-D17B77D111E9}"/>
              </a:ext>
            </a:extLst>
          </p:cNvPr>
          <p:cNvSpPr txBox="1"/>
          <p:nvPr/>
        </p:nvSpPr>
        <p:spPr>
          <a:xfrm>
            <a:off x="6871533" y="3359645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AA10BE7-0463-8994-308B-D3FA3D5F4563}"/>
              </a:ext>
            </a:extLst>
          </p:cNvPr>
          <p:cNvSpPr txBox="1"/>
          <p:nvPr/>
        </p:nvSpPr>
        <p:spPr>
          <a:xfrm>
            <a:off x="3805536" y="2944158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CTS*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A90BBC4-4BF6-33CC-52D5-6484B7007481}"/>
              </a:ext>
            </a:extLst>
          </p:cNvPr>
          <p:cNvSpPr/>
          <p:nvPr/>
        </p:nvSpPr>
        <p:spPr bwMode="auto">
          <a:xfrm>
            <a:off x="6208834" y="3478262"/>
            <a:ext cx="344366" cy="19401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CD99788-6CE9-33A9-5963-0942F13B3B22}"/>
              </a:ext>
            </a:extLst>
          </p:cNvPr>
          <p:cNvSpPr txBox="1"/>
          <p:nvPr/>
        </p:nvSpPr>
        <p:spPr>
          <a:xfrm>
            <a:off x="6206334" y="3428925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66888E5-6368-6B7B-371D-B95324AC4F8B}"/>
              </a:ext>
            </a:extLst>
          </p:cNvPr>
          <p:cNvSpPr/>
          <p:nvPr/>
        </p:nvSpPr>
        <p:spPr bwMode="auto">
          <a:xfrm>
            <a:off x="2397693" y="4796340"/>
            <a:ext cx="4155507" cy="15214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E792B25-C801-CCCE-F698-AD66FEBD830D}"/>
              </a:ext>
            </a:extLst>
          </p:cNvPr>
          <p:cNvSpPr/>
          <p:nvPr/>
        </p:nvSpPr>
        <p:spPr bwMode="auto">
          <a:xfrm>
            <a:off x="4704912" y="2386681"/>
            <a:ext cx="1467370" cy="2077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81A4DC6-CCFC-ED32-B146-ECB251FCD068}"/>
              </a:ext>
            </a:extLst>
          </p:cNvPr>
          <p:cNvSpPr txBox="1"/>
          <p:nvPr/>
        </p:nvSpPr>
        <p:spPr>
          <a:xfrm>
            <a:off x="5125392" y="2320554"/>
            <a:ext cx="719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192C75C-F595-B36B-CFD8-DFEAC3E2D390}"/>
              </a:ext>
            </a:extLst>
          </p:cNvPr>
          <p:cNvCxnSpPr>
            <a:cxnSpLocks/>
          </p:cNvCxnSpPr>
          <p:nvPr/>
        </p:nvCxnSpPr>
        <p:spPr bwMode="auto">
          <a:xfrm>
            <a:off x="1877652" y="4535551"/>
            <a:ext cx="46139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DB5CF225-D775-800F-A284-F8485C113EE1}"/>
              </a:ext>
            </a:extLst>
          </p:cNvPr>
          <p:cNvSpPr txBox="1"/>
          <p:nvPr/>
        </p:nvSpPr>
        <p:spPr>
          <a:xfrm>
            <a:off x="841722" y="458038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Other STAs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A1F354A-256F-EBBD-89E2-D882369B7D72}"/>
              </a:ext>
            </a:extLst>
          </p:cNvPr>
          <p:cNvCxnSpPr>
            <a:cxnSpLocks/>
          </p:cNvCxnSpPr>
          <p:nvPr/>
        </p:nvCxnSpPr>
        <p:spPr bwMode="auto">
          <a:xfrm>
            <a:off x="1895812" y="4957524"/>
            <a:ext cx="45958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49FA309C-C503-4CB3-0CD5-5135A1484CDE}"/>
              </a:ext>
            </a:extLst>
          </p:cNvPr>
          <p:cNvSpPr txBox="1"/>
          <p:nvPr/>
        </p:nvSpPr>
        <p:spPr>
          <a:xfrm>
            <a:off x="6772612" y="4343639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 7GHz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D9FE191-B35C-A2A4-B02B-3018C94FEF23}"/>
              </a:ext>
            </a:extLst>
          </p:cNvPr>
          <p:cNvSpPr txBox="1"/>
          <p:nvPr/>
        </p:nvSpPr>
        <p:spPr>
          <a:xfrm>
            <a:off x="6772612" y="4797346"/>
            <a:ext cx="1553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mmWave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504CE17-2B7E-6E7F-4CE7-32E7089A5866}"/>
              </a:ext>
            </a:extLst>
          </p:cNvPr>
          <p:cNvSpPr txBox="1"/>
          <p:nvPr/>
        </p:nvSpPr>
        <p:spPr>
          <a:xfrm>
            <a:off x="3704398" y="2569550"/>
            <a:ext cx="179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Duration sub 7GHz =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Duration mmWave = T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EDAA34E-8113-3672-BD72-3CAFA8F9817E}"/>
              </a:ext>
            </a:extLst>
          </p:cNvPr>
          <p:cNvSpPr txBox="1"/>
          <p:nvPr/>
        </p:nvSpPr>
        <p:spPr>
          <a:xfrm>
            <a:off x="3440896" y="4723042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RTS*)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D4AA83C-220C-1EBC-D8A3-DB3F1A42597D}"/>
              </a:ext>
            </a:extLst>
          </p:cNvPr>
          <p:cNvSpPr/>
          <p:nvPr/>
        </p:nvSpPr>
        <p:spPr bwMode="auto">
          <a:xfrm>
            <a:off x="4357143" y="4966568"/>
            <a:ext cx="2196057" cy="15029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A2B27FD-2D75-F3A5-974B-34B1FEF2CD11}"/>
              </a:ext>
            </a:extLst>
          </p:cNvPr>
          <p:cNvSpPr txBox="1"/>
          <p:nvPr/>
        </p:nvSpPr>
        <p:spPr>
          <a:xfrm>
            <a:off x="4535631" y="4882385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NAV( CTS*)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BC1B293-8CB2-E117-9603-56B9376C9D9B}"/>
              </a:ext>
            </a:extLst>
          </p:cNvPr>
          <p:cNvSpPr/>
          <p:nvPr/>
        </p:nvSpPr>
        <p:spPr bwMode="auto">
          <a:xfrm>
            <a:off x="1994733" y="3506332"/>
            <a:ext cx="1891467" cy="16593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C3B26AD-80DA-D979-6BD9-3E454992631F}"/>
              </a:ext>
            </a:extLst>
          </p:cNvPr>
          <p:cNvSpPr txBox="1"/>
          <p:nvPr/>
        </p:nvSpPr>
        <p:spPr>
          <a:xfrm>
            <a:off x="2732423" y="3441282"/>
            <a:ext cx="113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NAV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118EDBB-7A7D-21CD-4381-FB83ADA31F5B}"/>
              </a:ext>
            </a:extLst>
          </p:cNvPr>
          <p:cNvSpPr/>
          <p:nvPr/>
        </p:nvSpPr>
        <p:spPr bwMode="auto">
          <a:xfrm>
            <a:off x="2563192" y="2991776"/>
            <a:ext cx="419100" cy="2008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37E42E1-3092-743B-F198-5D8ACE165BB1}"/>
              </a:ext>
            </a:extLst>
          </p:cNvPr>
          <p:cNvSpPr txBox="1"/>
          <p:nvPr/>
        </p:nvSpPr>
        <p:spPr>
          <a:xfrm>
            <a:off x="2430684" y="2949945"/>
            <a:ext cx="7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ACK</a:t>
            </a:r>
          </a:p>
        </p:txBody>
      </p:sp>
    </p:spTree>
    <p:extLst>
      <p:ext uri="{BB962C8B-B14F-4D97-AF65-F5344CB8AC3E}">
        <p14:creationId xmlns:p14="http://schemas.microsoft.com/office/powerpoint/2010/main" val="266768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7452</TotalTime>
  <Words>771</Words>
  <Application>Microsoft Office PowerPoint</Application>
  <PresentationFormat>On-screen Show (4:3)</PresentationFormat>
  <Paragraphs>184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Document</vt:lpstr>
      <vt:lpstr>mmWave RTS/CTS</vt:lpstr>
      <vt:lpstr>Abstract</vt:lpstr>
      <vt:lpstr>mmWave Hidden Node Problem</vt:lpstr>
      <vt:lpstr>RTS/CTS for sub-7GHz Links</vt:lpstr>
      <vt:lpstr>RTS/CTS for mmWave Links</vt:lpstr>
      <vt:lpstr>Possible solutions</vt:lpstr>
      <vt:lpstr>Cross-link RTS/CTS 1</vt:lpstr>
      <vt:lpstr>Cross-link RTS/CTS 2</vt:lpstr>
      <vt:lpstr>Cross-link RTS/CTS 3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Leonardo Lanante</cp:lastModifiedBy>
  <cp:revision>516</cp:revision>
  <cp:lastPrinted>1601-01-01T00:00:00Z</cp:lastPrinted>
  <dcterms:created xsi:type="dcterms:W3CDTF">2022-11-03T21:42:38Z</dcterms:created>
  <dcterms:modified xsi:type="dcterms:W3CDTF">2024-01-16T16:27:07Z</dcterms:modified>
</cp:coreProperties>
</file>