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298" r:id="rId2"/>
    <p:sldMasterId id="2147484310" r:id="rId3"/>
  </p:sldMasterIdLst>
  <p:notesMasterIdLst>
    <p:notesMasterId r:id="rId20"/>
  </p:notesMasterIdLst>
  <p:handoutMasterIdLst>
    <p:handoutMasterId r:id="rId21"/>
  </p:handoutMasterIdLst>
  <p:sldIdLst>
    <p:sldId id="269" r:id="rId4"/>
    <p:sldId id="303" r:id="rId5"/>
    <p:sldId id="341" r:id="rId6"/>
    <p:sldId id="339" r:id="rId7"/>
    <p:sldId id="328" r:id="rId8"/>
    <p:sldId id="304" r:id="rId9"/>
    <p:sldId id="306" r:id="rId10"/>
    <p:sldId id="321" r:id="rId11"/>
    <p:sldId id="307" r:id="rId12"/>
    <p:sldId id="330" r:id="rId13"/>
    <p:sldId id="331" r:id="rId14"/>
    <p:sldId id="336" r:id="rId15"/>
    <p:sldId id="333" r:id="rId16"/>
    <p:sldId id="338" r:id="rId17"/>
    <p:sldId id="337" r:id="rId18"/>
    <p:sldId id="308" r:id="rId19"/>
  </p:sldIdLst>
  <p:sldSz cx="9144000" cy="6858000" type="screen4x3"/>
  <p:notesSz cx="6934200" cy="92805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DFF"/>
    <a:srgbClr val="92D050"/>
    <a:srgbClr val="8DFF40"/>
    <a:srgbClr val="D2D2F4"/>
    <a:srgbClr val="FFF9C4"/>
    <a:srgbClr val="C00000"/>
    <a:srgbClr val="FF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0"/>
    <p:restoredTop sz="91415"/>
  </p:normalViewPr>
  <p:slideViewPr>
    <p:cSldViewPr>
      <p:cViewPr varScale="1">
        <p:scale>
          <a:sx n="115" d="100"/>
          <a:sy n="115" d="100"/>
        </p:scale>
        <p:origin x="223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4BC0A4A-AF08-4D4B-865B-6D32E3C92D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3E6C35E-D9BD-874D-9EB1-6F6FB815AB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1E3F274-534A-9744-A89B-B20FE9BEA5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779A3B5-BFB8-7C41-AF05-354A2A6CCD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A87ECD3B-4B50-F940-894E-BEF7BB133F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3D4C7300-B7CD-174C-909C-BE0E9C61E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6F4E14A-7726-C04A-ABE6-5C17CA9BA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EB806E71-9FA3-6049-B036-679242E0B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39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D90E4F7-BCFB-0D42-84FB-9155856325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884E71E-0590-2041-B4E4-0FF03824E6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0BBF96E-FB1F-344A-BDC6-EFD858DBC8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EFD595A-BA19-DE47-B5A3-9A5CA1FEBF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3963228-E466-6A4C-86E6-B30639D4DF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80B6092-BF32-D046-8715-A6F291A5C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1FABBB8-75A5-A142-8FCC-9B283C027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459422FC-FFD3-CC47-AC0B-C2FF3DD06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913CC566-F73F-1A40-A147-F3295B283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7798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A38FEE-2BC1-E843-B2AD-5A26B69BE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doc.: IEEE 802.11-yy/xxxxr0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27C9D62-0499-D14F-8AB2-8E55D31A9B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Month Year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9922B09A-EF57-4A4F-9BD9-074386483C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>
              <a:defRPr/>
            </a:pPr>
            <a:r>
              <a:rPr lang="en-GB" altLang="en-US"/>
              <a:t>John Doe, Some Company</a:t>
            </a:r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85DC398A-BF35-2C41-AEDD-941A6A860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C8DC1A5-D69A-2A40-990A-272209C8C8E6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F280AA26-9C1A-514B-940A-FCD9D2C1F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9DF1568D-A499-0B4F-A495-9638D1920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0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772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9263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948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8ADD69-D879-6749-9344-46C314222B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2B1914-BD52-BD4F-BFA5-14A80325EE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74C5FFC-BAFF-724F-BFB7-D912583CCE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29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6FF31B-1A49-C14D-AB33-469F4DA40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9DC3AE-4CE9-7E49-8545-9400DA7346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EA0D71BC-8CCF-C047-84B1-F070DC27B8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80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CEA5B4-9D5A-774F-9618-D69FB92BB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EFCD09-94A3-CF4E-BF63-F7C291B4C5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D010F7C-5FEA-3441-8BFA-01D93CDC15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18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9BC1-ED7A-664A-AF7B-62ADC4071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DC17E-8621-694E-956F-FB37732D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9CE57-A802-0640-B2BC-499BFBF9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FC699-04C8-D24C-85E3-59D93435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7F9CE-8198-1045-AD8A-2F36DBE8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08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0B5A-2241-4A4D-8866-3EDE6CC1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E823E-BB78-6049-B87B-6EAFDE42F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BA4EA-6026-924A-96CA-3443C697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27A53-7D41-E645-8D2A-D950FDB2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5D5CC-4E74-EC44-B33D-CAA9F3DB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80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AB17-A505-BC44-9205-CB84A64F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89DF8-7B09-184B-9E18-0AE5FE5FD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55C6F-F192-BE45-B88B-75E59A16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6C6FC-5C76-C747-83AE-7369D069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BC1C3-96B7-014F-814A-83BB70B0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63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9036-EC8B-2042-B50A-91E13359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3F42-D6E3-5D4C-82E3-A8559E304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0FEFA-1008-1843-9707-714301CE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87630-FC85-B54A-8F00-533601CC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80312-1D8A-5E4F-B756-AFFB9380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D4AC5-71FB-EE4F-9B96-9C7FE4CC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5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D0D1-B957-344B-AD16-75A471E8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AA541-F6FA-5D4A-AF9B-9A8169BD6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FB15C-132C-8045-904D-89DD0118D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1A7E3-9D6B-B54E-8240-5F16CABEA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14D79-EDC3-754F-B189-5B0D8AB0C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65263-670B-E642-A710-4F99D605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DEB68-A834-A745-87C7-491B39BB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EA559-BA35-4642-88F5-95A0286E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09EE-8982-2546-B030-4D46CD7A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9C4BB-2A41-7349-AF15-E6161E54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04155-3DFA-CC4C-B3C8-A1587D29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5AC1F-1B6D-A14A-884C-2447DF0F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34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73134-566E-7D44-906C-634CAD15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F94C5-DB33-4047-B928-6BAC31AD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229B8-42AE-6843-A3D5-DF642D5F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1C86-F4FC-EC42-9791-4A75AE3F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9DD5F-C4DF-8F46-8715-6D19426F9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DD20-F7CA-4940-B6F7-D5AEDAD0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91E1B-7478-6E4E-B52D-C3506859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A3FF7-4666-344D-ABC3-6A2BD6A9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FD442-3934-8948-9CD7-C81A179B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2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882DC5-A929-514C-8989-ADDA0DF8B3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519845" y="6475413"/>
            <a:ext cx="202408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B0DFE2-69DF-A64E-A3F4-DD935CB13E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392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C350-4E86-684E-88B8-91A3912E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9DE863-3474-D64A-B0BC-E702BF6A1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DAA39-8115-9942-9737-30B70C1D7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0792E-9399-2A40-AAAF-75EC37BA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36717-5B29-5E46-908D-BA0B9309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4639E-25D1-CC43-9B79-A064E0C4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3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AFC8-C540-A248-9EAF-AEDF81E3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C87ED-3E5D-6D4C-8E3F-5D5358C60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1C00F-EBFA-1247-8730-1370FEBD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CAD19-A27A-364F-9ED3-E42F002A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6078B-0937-9C44-8A3C-12CC49C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6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CF480-370B-AA45-B9F7-BAD1E6833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6C80-8635-F741-9C4B-C73AFD04A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66823-D8EA-604D-90CB-1BE4B7CB1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DF925-E5C9-C842-9ABB-D558A47C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9603C-386F-E94C-B95D-A7DE850D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59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C78F-E011-654B-8627-5336A08A9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1318A-B996-E848-AD2D-9BE1800BA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00673-E1EF-754B-AB40-E91758CB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601D5-BEB4-D544-99C8-565E87E0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EB7AF-893F-2A4B-B9A9-8DEB6700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10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D4EA-412A-8643-9059-F8D558E7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1D951-6527-2343-841A-A4A62BCFF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9FEF-A406-8F48-BFA8-EA5E842F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63B8-7E2E-A143-B577-139D811C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F5C2F-40DE-2D47-B33A-4CDE8F9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25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288D-F34E-AC4A-B602-5866F1C3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BCED3-BF00-2B4B-A6D8-049A3EC9A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7E105-2974-554E-AEFA-F99630F3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96931-F200-3749-86E2-B965F8C1D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725B1-D07C-0244-B48B-EEB11BFF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83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FCC1-DC52-D94C-A3FA-08F1EDE1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8BA4A-8B5C-1949-B9E0-41ECA611C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4B55B-C7D4-9041-AF7F-2C09053B4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CA706-3930-3046-ACD8-6FF2E75F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83677-C2BC-E94B-A771-8CF84F0D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442D4-2B02-F14C-B11D-7082B1D5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85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C0BC-AAA7-9F4A-A98E-5F4FC76B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9703C-0AE4-3045-9B93-784644640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09C7C-3FFC-1E4C-BE9A-0A3541954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39F9F-5B50-6C49-B308-6366D554A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878AF-F0A7-F447-8039-ED88D02B5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622401-55BF-8F49-B1E0-593D3814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00897-185C-9C44-9D97-9D88764C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5FA43-1D57-EE4F-BA3D-07D454EA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5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EAD2-8E23-6D47-A192-70C0CD6C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8DC61-343F-9E48-BA43-AC036068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30D40-F6EB-154E-B102-67879D0E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AC82B-F047-EC48-AAD0-AE39AA5C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55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3FD29-212A-1946-990F-BF72BEE8F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D7CB4-BD72-AD45-99A7-D16178EE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2632C-DACA-E54F-9071-D8F189E4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70B17A-53E4-E34B-9B5D-0CC06E8B13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7D1C8E-DC84-354A-99AB-5B7F6278BD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30C53B2-1AEB-6A4A-92BF-A0CC5DD82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133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D44A-4901-8441-B839-2E4BFF07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697E-5111-0144-AF6C-F4DCDEFFB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D1215-6B81-034E-8DF2-B632DA73D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6E04F-EAAD-4A4C-B7D3-FE71A273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C0C92-D5D8-104F-99D2-C88587E0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4D8B0-7953-9F43-8603-35BD71F6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0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889D-3ADA-A74A-AAC0-A93E69F6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643120-A26B-5448-83AE-D84512908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21277-517B-DF4A-9AE0-ACDE7D349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0D4C6-8592-C34B-98DF-24B9BA8B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60B9B-A080-FC4F-A63B-679AAC12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323E7-ED72-0C4E-BCE9-A35373DA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5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D3DB-3749-F346-8EBE-F051974E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2553D-BA3A-2445-A8B6-893EF6D0E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FA582-E96C-3947-8D54-F59C3DC9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8DAD-4868-9D45-A9E5-2C6900AD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CEC4D-FF50-8A4C-8133-C56F4F73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88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E26F2-07A2-3044-9C06-0F598E8C0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E9751-4EF7-E046-8D70-D3DCBB94F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8353-7D55-8D44-9FC4-9E6B5143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971C5-5B96-A246-A8B6-983EBDCA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 Wang,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61BF6-B168-0F49-8E17-B27270F6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0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4AF424-CC42-4D4D-9924-5756C30F0B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23C9BE-AC30-6942-968F-B00EFCFEDF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09F28BF2-939B-CB4B-B75D-0A4731CF9A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1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4E99F9E-7451-D34D-8118-8F2E25C8C3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C266F97-62E0-F54A-A297-88608D2973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8DB6495-6A84-6E41-B1C5-4921A0D123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09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8FEAC-C453-8A4E-8D6E-BDC6D52205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57FBC6-4D76-3445-A508-E5FCF44D91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D8DB687-3069-AC4D-9AF1-A172E10874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969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2FF5A27-FB49-404A-9E78-FCC7F18204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FD3FEE-6179-5D43-B7A5-E30E004ED3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43C779F-9F6C-B14D-BC7B-E7E5EBA2AB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96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319CB6-B058-1244-9A8B-A86E23A28F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75F2BB-7D1D-DF44-8A62-D0FBA0847D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FBE1464-A2FA-9546-9C9B-3601139A9F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630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55A7E-3A71-894C-9FCD-56286FF997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CC45B-2DA5-5E4B-A959-2B15A138FF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559F1C-36D4-534D-8579-8924807232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19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F10B61-2B55-F546-B69A-6F7245F0A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790228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DC2B49-FDA2-D54C-9583-06A4A1EB2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745523"/>
            <a:ext cx="8280920" cy="45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52B1FA-1079-0448-8322-9304CE0993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58105" y="6475413"/>
            <a:ext cx="88582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17C7C3-C6E3-4B47-8677-10713784F6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A77DFF8-7A66-6B48-8D00-7F98137313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C7B9B1F6-DB9D-814A-9E6A-AECE148D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7" y="378768"/>
            <a:ext cx="69698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 algn="r">
              <a:defRPr/>
            </a:pPr>
            <a:r>
              <a:rPr lang="en-GB" altLang="en-US" sz="1500" b="1" dirty="0">
                <a:ea typeface="+mn-ea"/>
              </a:rPr>
              <a:t>filename:  11-24-0094-00-PBT and UUA for co-ex </a:t>
            </a:r>
            <a:r>
              <a:rPr lang="en-GB" altLang="en-US" sz="1500" b="1" dirty="0" err="1">
                <a:ea typeface="+mn-ea"/>
              </a:rPr>
              <a:t>management.pptx</a:t>
            </a:r>
            <a:endParaRPr lang="en-GB" altLang="en-US" sz="1500" b="1" dirty="0">
              <a:ea typeface="+mn-ea"/>
            </a:endParaRPr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EE8689E5-5CB1-8845-9243-9249644FA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9F7AE5C9-D5C9-914C-8E1D-87DA27E9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>
                <a:ea typeface="+mn-ea"/>
              </a:rPr>
              <a:t>Submission</a:t>
            </a:r>
          </a:p>
        </p:txBody>
      </p:sp>
      <p:sp>
        <p:nvSpPr>
          <p:cNvPr id="1033" name="Line 10">
            <a:extLst>
              <a:ext uri="{FF2B5EF4-FFF2-40B4-BE49-F238E27FC236}">
                <a16:creationId xmlns:a16="http://schemas.microsoft.com/office/drawing/2014/main" id="{83DC51B2-158A-6C42-84C0-FEFD2FA16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D217D-E883-8A44-893B-04104EC91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474C1-186B-8D42-8A50-A1A9694CC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0A5C0-1CCB-DD41-BC5B-92286712F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F6AD-9EEF-E74C-AC74-F9D200A28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Qi Wang,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CC578-DC2F-E249-B051-79A1C2788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A223B-83A4-1243-BB1A-C9A24165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AD9F-9638-BA49-9EE5-BBBA9E27B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E4E4A-A9F6-4048-9D56-BC85FB3F7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DB534-490F-324E-8B11-FECCAAD5B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Qi Wang,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3A14D-2AA4-904D-B9A3-F7B4D295F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7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>
            <a:extLst>
              <a:ext uri="{FF2B5EF4-FFF2-40B4-BE49-F238E27FC236}">
                <a16:creationId xmlns:a16="http://schemas.microsoft.com/office/drawing/2014/main" id="{11880B42-07A0-9A4F-A2B5-54604ED4B0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02172" y="6475413"/>
            <a:ext cx="924291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Qi Wang, et al.</a:t>
            </a:r>
          </a:p>
        </p:txBody>
      </p:sp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A050D204-1F8D-9740-B42F-4B8BC5F2D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7E32CED-F7F1-1349-BD0B-36EBAE9E6589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A2F6F464-3866-F247-99D3-8656294F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650" y="583590"/>
            <a:ext cx="8763830" cy="1029273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GB" altLang="en-US" sz="2800" dirty="0">
                <a:ea typeface="+mj-ea"/>
                <a:cs typeface="+mj-cs"/>
              </a:rPr>
              <a:t>Probe-Before-Talk and Unsolicited Unavailability Announcement for Co-ex Management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A1BD629F-E984-444C-9489-86DB17D94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9792" y="1613912"/>
            <a:ext cx="4026470" cy="381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altLang="en-US" sz="1600" dirty="0">
                <a:ea typeface="+mn-ea"/>
                <a:cs typeface="+mn-cs"/>
              </a:rPr>
              <a:t>Date:</a:t>
            </a:r>
            <a:r>
              <a:rPr lang="en-GB" altLang="en-US" sz="1600" b="0" dirty="0">
                <a:ea typeface="+mn-ea"/>
                <a:cs typeface="+mn-cs"/>
              </a:rPr>
              <a:t> 2024 – 1 – 11</a:t>
            </a:r>
          </a:p>
        </p:txBody>
      </p:sp>
      <p:sp>
        <p:nvSpPr>
          <p:cNvPr id="15365" name="Rectangle 12">
            <a:extLst>
              <a:ext uri="{FF2B5EF4-FFF2-40B4-BE49-F238E27FC236}">
                <a16:creationId xmlns:a16="http://schemas.microsoft.com/office/drawing/2014/main" id="{489FB97F-ED7F-0148-861F-F5285C87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695" y="185603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GB" altLang="en-US" sz="1600" dirty="0"/>
              <a:t>Authors:</a:t>
            </a:r>
            <a:endParaRPr lang="en-GB" altLang="en-US" sz="16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599910"/>
              </p:ext>
            </p:extLst>
          </p:nvPr>
        </p:nvGraphicFramePr>
        <p:xfrm>
          <a:off x="335466" y="2164564"/>
          <a:ext cx="8388275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5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100">
                <a:tc>
                  <a:txBody>
                    <a:bodyPr/>
                    <a:lstStyle/>
                    <a:p>
                      <a:r>
                        <a:rPr lang="en-US" sz="16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Affiliations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Phone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Qi Wang</a:t>
                      </a:r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Apple Inc.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qi_wang2@apple.com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Oren Shani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384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Yong Liu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7915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Neel Nurani Krishnan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093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Zhou Lan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50637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Jarkko </a:t>
                      </a:r>
                      <a:r>
                        <a:rPr lang="en-US" sz="1600" dirty="0" err="1"/>
                        <a:t>Kneckt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886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SK Yong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2826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Anuj Batra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8317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Mohamed </a:t>
                      </a:r>
                      <a:r>
                        <a:rPr lang="en-US" sz="1600" dirty="0" err="1"/>
                        <a:t>Abouelseoud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3138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err="1"/>
                        <a:t>Morteza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Mehrnoush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5112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8665-9DF5-738B-4914-BBC35AA0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64" y="610999"/>
            <a:ext cx="9324528" cy="576064"/>
          </a:xfrm>
        </p:spPr>
        <p:txBody>
          <a:bodyPr/>
          <a:lstStyle/>
          <a:p>
            <a:r>
              <a:rPr lang="en-US" sz="2800" dirty="0"/>
              <a:t>Proposal: Unsolicited Unavailability Announcement (UUA)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C1321-F6C9-5C44-2CCE-A45CA9F11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1E396-1B74-6965-84CE-3078651D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640447-9C1C-AAD3-49AB-5A64C523F7BB}"/>
              </a:ext>
            </a:extLst>
          </p:cNvPr>
          <p:cNvSpPr/>
          <p:nvPr/>
        </p:nvSpPr>
        <p:spPr bwMode="auto">
          <a:xfrm>
            <a:off x="3419872" y="1556792"/>
            <a:ext cx="4752528" cy="187220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685C81-E05D-9A38-48C3-9C8A817821C7}"/>
              </a:ext>
            </a:extLst>
          </p:cNvPr>
          <p:cNvSpPr/>
          <p:nvPr/>
        </p:nvSpPr>
        <p:spPr bwMode="auto">
          <a:xfrm>
            <a:off x="3154247" y="1585115"/>
            <a:ext cx="5040560" cy="1728192"/>
          </a:xfrm>
          <a:prstGeom prst="roundRect">
            <a:avLst/>
          </a:prstGeom>
          <a:noFill/>
          <a:ln w="25400" cap="flat" cmpd="sng" algn="ctr">
            <a:solidFill>
              <a:srgbClr val="00BD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B424439-39D4-5290-A287-9A71863179CF}"/>
              </a:ext>
            </a:extLst>
          </p:cNvPr>
          <p:cNvSpPr/>
          <p:nvPr/>
        </p:nvSpPr>
        <p:spPr bwMode="auto">
          <a:xfrm>
            <a:off x="3154247" y="4556478"/>
            <a:ext cx="5162169" cy="1539236"/>
          </a:xfrm>
          <a:prstGeom prst="roundRect">
            <a:avLst/>
          </a:prstGeom>
          <a:noFill/>
          <a:ln w="25400" cap="flat" cmpd="sng" algn="ctr">
            <a:solidFill>
              <a:srgbClr val="00BD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14B0B0-8326-7669-962E-D7ACCC3B42B8}"/>
              </a:ext>
            </a:extLst>
          </p:cNvPr>
          <p:cNvSpPr txBox="1"/>
          <p:nvPr/>
        </p:nvSpPr>
        <p:spPr>
          <a:xfrm>
            <a:off x="5369052" y="3674131"/>
            <a:ext cx="282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 transmits unsolicited unavailability information, without AP’s probing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20DE7402-7C29-BBE8-C47E-AEB0DD027253}"/>
              </a:ext>
            </a:extLst>
          </p:cNvPr>
          <p:cNvSpPr/>
          <p:nvPr/>
        </p:nvSpPr>
        <p:spPr bwMode="auto">
          <a:xfrm>
            <a:off x="4875213" y="3520181"/>
            <a:ext cx="344859" cy="725635"/>
          </a:xfrm>
          <a:prstGeom prst="downArrow">
            <a:avLst/>
          </a:prstGeom>
          <a:solidFill>
            <a:srgbClr val="00BDFF">
              <a:alpha val="35571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D040D-56FA-C4EA-0B82-CD42F0C3D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67044"/>
            <a:ext cx="7772400" cy="121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53573D-A974-8E56-E6E2-40FF5EAEB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834" y="4717486"/>
            <a:ext cx="4502613" cy="14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5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B584-5BA8-CE03-DFD9-6B639515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0" y="620688"/>
            <a:ext cx="8280920" cy="576064"/>
          </a:xfrm>
        </p:spPr>
        <p:txBody>
          <a:bodyPr/>
          <a:lstStyle/>
          <a:p>
            <a:r>
              <a:rPr lang="en-US" sz="2800" dirty="0"/>
              <a:t>UUA vs. CTS-to-Self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2A5AF-E358-22BB-12F6-00ED0CC00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90991-A375-FF97-EADF-A16213388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5DBF3-6FBB-C298-59F2-FBB3CF73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832" y="1340768"/>
            <a:ext cx="6910536" cy="47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9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57E3F3-51D1-3883-BF9C-1D3EBBF561C6}"/>
              </a:ext>
            </a:extLst>
          </p:cNvPr>
          <p:cNvSpPr/>
          <p:nvPr/>
        </p:nvSpPr>
        <p:spPr bwMode="auto">
          <a:xfrm>
            <a:off x="5724128" y="1772816"/>
            <a:ext cx="3312368" cy="352839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240360"/>
                      <a:gd name="connsiteY0" fmla="*/ 0 h 3528392"/>
                      <a:gd name="connsiteX1" fmla="*/ 3240360 w 3240360"/>
                      <a:gd name="connsiteY1" fmla="*/ 0 h 3528392"/>
                      <a:gd name="connsiteX2" fmla="*/ 3240360 w 3240360"/>
                      <a:gd name="connsiteY2" fmla="*/ 3528392 h 3528392"/>
                      <a:gd name="connsiteX3" fmla="*/ 0 w 3240360"/>
                      <a:gd name="connsiteY3" fmla="*/ 3528392 h 3528392"/>
                      <a:gd name="connsiteX4" fmla="*/ 0 w 3240360"/>
                      <a:gd name="connsiteY4" fmla="*/ 0 h 3528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0360" h="3528392" extrusionOk="0">
                        <a:moveTo>
                          <a:pt x="0" y="0"/>
                        </a:moveTo>
                        <a:cubicBezTo>
                          <a:pt x="1595374" y="118645"/>
                          <a:pt x="2884067" y="116012"/>
                          <a:pt x="3240360" y="0"/>
                        </a:cubicBezTo>
                        <a:cubicBezTo>
                          <a:pt x="3107478" y="1171462"/>
                          <a:pt x="3325311" y="3079606"/>
                          <a:pt x="3240360" y="3528392"/>
                        </a:cubicBezTo>
                        <a:cubicBezTo>
                          <a:pt x="2888360" y="3662992"/>
                          <a:pt x="1263514" y="3371196"/>
                          <a:pt x="0" y="3528392"/>
                        </a:cubicBezTo>
                        <a:cubicBezTo>
                          <a:pt x="-20187" y="2843434"/>
                          <a:pt x="-152480" y="10620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734A9-5CF2-DB35-6237-8518B911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0" y="628986"/>
            <a:ext cx="8280920" cy="576064"/>
          </a:xfrm>
        </p:spPr>
        <p:txBody>
          <a:bodyPr/>
          <a:lstStyle/>
          <a:p>
            <a:r>
              <a:rPr lang="en-US" sz="2800" dirty="0"/>
              <a:t>Simulation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C6B40-0EF8-48E2-447E-5B6F10D190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238" y="1386873"/>
                <a:ext cx="5526881" cy="4943963"/>
              </a:xfrm>
            </p:spPr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1200" b="0" dirty="0">
                    <a:solidFill>
                      <a:srgbClr val="000000"/>
                    </a:solidFill>
                    <a:effectLst/>
                  </a:rPr>
                  <a:t>Wi-Fi channel – 5 GHz, 80 MHz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1200" b="0" dirty="0">
                    <a:solidFill>
                      <a:srgbClr val="000000"/>
                    </a:solidFill>
                    <a:effectLst/>
                  </a:rPr>
                  <a:t>AP </a:t>
                </a:r>
                <a:r>
                  <a:rPr lang="en-US" sz="1200" b="0" dirty="0">
                    <a:solidFill>
                      <a:srgbClr val="000000"/>
                    </a:solidFill>
                    <a:effectLst/>
                    <a:ea typeface="Hiragino Sans" panose="020B0400000000000000" pitchFamily="34" charset="-128"/>
                  </a:rPr>
                  <a:t>⇒</a:t>
                </a:r>
                <a:r>
                  <a:rPr lang="en-US" sz="1200" b="0" dirty="0">
                    <a:solidFill>
                      <a:srgbClr val="000000"/>
                    </a:solidFill>
                    <a:effectLst/>
                  </a:rPr>
                  <a:t> DUT STA: 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effectLst/>
                  </a:rPr>
                  <a:t>Wi-Fi Traffic – DL UDP, Full buffer</a:t>
                </a:r>
                <a:endParaRPr lang="en-US" sz="1200" dirty="0">
                  <a:solidFill>
                    <a:srgbClr val="000000"/>
                  </a:solidFill>
                  <a:effectLst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00000"/>
                    </a:solidFill>
                    <a:effectLst/>
                  </a:rPr>
                  <a:t>Access category for EDCA = AC_BE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effectLst/>
                  </a:rPr>
                  <a:t>Co-ex Traffic at DUT STA: </a:t>
                </a:r>
              </a:p>
              <a:p>
                <a:pPr marL="1143000" lvl="2" indent="-228600">
                  <a:buFont typeface="Arial" panose="020B0604020202020204" pitchFamily="34" charset="0"/>
                  <a:buChar char="•"/>
                </a:pPr>
                <a:r>
                  <a:rPr lang="en-US" sz="1200" i="1" dirty="0">
                    <a:solidFill>
                      <a:srgbClr val="000000"/>
                    </a:solidFill>
                    <a:effectLst/>
                  </a:rPr>
                  <a:t>Deterministic, periodic </a:t>
                </a:r>
                <a:r>
                  <a:rPr lang="en-US" sz="1200" i="1" dirty="0">
                    <a:solidFill>
                      <a:srgbClr val="000000"/>
                    </a:solidFill>
                  </a:rPr>
                  <a:t>–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</a:rPr>
                  <a:t> 3.75 ms active every 15 ms  </a:t>
                </a:r>
              </a:p>
              <a:p>
                <a:pPr marL="1143000" lvl="2" indent="-228600">
                  <a:buFont typeface="Arial" panose="020B0604020202020204" pitchFamily="34" charset="0"/>
                  <a:buChar char="•"/>
                </a:pPr>
                <a:r>
                  <a:rPr lang="en-US" sz="1200" i="1" dirty="0">
                    <a:solidFill>
                      <a:srgbClr val="000000"/>
                    </a:solidFill>
                    <a:effectLst/>
                  </a:rPr>
                  <a:t>Stochastic, aperiodic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</a:rPr>
                  <a:t> – Co-ex activity duration ~ </a:t>
                </a:r>
                <a:r>
                  <a:rPr lang="en-US" sz="1200" i="1" dirty="0">
                    <a:solidFill>
                      <a:srgbClr val="000000"/>
                    </a:solidFill>
                    <a:effectLst/>
                  </a:rPr>
                  <a:t>U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</a:rPr>
                  <a:t>(2.5 ms, 7.5 ms), Coex activity interval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200" i="1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</a:rPr>
                  <a:t>[10 ms, 15 ms, 30 ms]</a:t>
                </a:r>
                <a:endParaRPr lang="en-US" sz="1200" i="1" dirty="0">
                  <a:solidFill>
                    <a:srgbClr val="000000"/>
                  </a:solidFill>
                  <a:effectLst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1200" b="0" dirty="0">
                    <a:solidFill>
                      <a:srgbClr val="000000"/>
                    </a:solidFill>
                    <a:effectLst/>
                  </a:rPr>
                  <a:t>Legacy STA Traffic: 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00000"/>
                    </a:solidFill>
                    <a:effectLst/>
                  </a:rPr>
                  <a:t>Number of legacy STAs = 4; associated to the same AP as the DUT STA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effectLst/>
                  </a:rPr>
                  <a:t>Wi-Fi Traffic – Bi-Di UDP; traffic data rate based on the channel utilization</a:t>
                </a:r>
                <a:endParaRPr lang="en-US" sz="1200" dirty="0">
                  <a:solidFill>
                    <a:srgbClr val="000000"/>
                  </a:solidFill>
                  <a:effectLst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00000"/>
                    </a:solidFill>
                    <a:effectLst/>
                  </a:rPr>
                  <a:t>Channel access – SU (UL and DL), Access category = AC_BE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00000"/>
                    </a:solidFill>
                    <a:effectLst/>
                  </a:rPr>
                  <a:t>Aggregate channel load / utilization – 0%, 10%, 30%, 50%, 70%, 90%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1200" b="0" dirty="0">
                    <a:solidFill>
                      <a:srgbClr val="000000"/>
                    </a:solidFill>
                    <a:effectLst/>
                  </a:rPr>
                  <a:t>All devices are within ED range of each other; no hidden nodes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1200" b="0" dirty="0">
                    <a:solidFill>
                      <a:srgbClr val="000000"/>
                    </a:solidFill>
                    <a:effectLst/>
                  </a:rPr>
                  <a:t>Max PPDU limit = </a:t>
                </a:r>
                <a:r>
                  <a:rPr lang="en-US" sz="1200" b="0" dirty="0">
                    <a:effectLst/>
                  </a:rPr>
                  <a:t>5.4 ms </a:t>
                </a:r>
                <a:r>
                  <a:rPr lang="en-US" sz="1200" b="0" dirty="0">
                    <a:solidFill>
                      <a:srgbClr val="000000"/>
                    </a:solidFill>
                    <a:effectLst/>
                  </a:rPr>
                  <a:t>for all devices, BA window size = 256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1200" b="0" dirty="0">
                    <a:solidFill>
                      <a:srgbClr val="000000"/>
                    </a:solidFill>
                    <a:effectLst/>
                  </a:rPr>
                  <a:t>AP rate adaptation algorithm – Minstrel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1200" b="0" dirty="0">
                    <a:solidFill>
                      <a:srgbClr val="000000"/>
                    </a:solidFill>
                    <a:effectLst/>
                  </a:rPr>
                  <a:t>Rate adaptation algorithm is triggered by successive failures of Data PPDUs; RTS/CTS failures are ignored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1200" b="0" dirty="0">
                    <a:solidFill>
                      <a:srgbClr val="000000"/>
                    </a:solidFill>
                    <a:effectLst/>
                  </a:rPr>
                  <a:t>Results averaged across 30 random seeds; each seed corresponds to a simulation run time of 90 seconds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C6B40-0EF8-48E2-447E-5B6F10D190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238" y="1386873"/>
                <a:ext cx="5526881" cy="4943963"/>
              </a:xfrm>
              <a:blipFill>
                <a:blip r:embed="rId2"/>
                <a:stretch>
                  <a:fillRect t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A1CC8-5B01-B9C5-0AF1-5D9C65E4FD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15E2F-E9A2-BC87-CB3E-4439AFC49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8" name="Picture 7" descr="A diagram of a router&#10;&#10;Description automatically generated">
            <a:extLst>
              <a:ext uri="{FF2B5EF4-FFF2-40B4-BE49-F238E27FC236}">
                <a16:creationId xmlns:a16="http://schemas.microsoft.com/office/drawing/2014/main" id="{24A8125E-F1CD-CCC4-30C6-902F90A0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63647"/>
            <a:ext cx="3168352" cy="2572701"/>
          </a:xfrm>
          <a:prstGeom prst="rect">
            <a:avLst/>
          </a:prstGeom>
          <a:ln w="1270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534E7C-E559-8578-57AA-B3671806E3C1}"/>
              </a:ext>
            </a:extLst>
          </p:cNvPr>
          <p:cNvSpPr txBox="1"/>
          <p:nvPr/>
        </p:nvSpPr>
        <p:spPr>
          <a:xfrm>
            <a:off x="6488687" y="1839610"/>
            <a:ext cx="14952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/>
              <a:t>Network Topology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9E5CE1-B072-4BAF-3580-81B7A8165051}"/>
              </a:ext>
            </a:extLst>
          </p:cNvPr>
          <p:cNvSpPr txBox="1"/>
          <p:nvPr/>
        </p:nvSpPr>
        <p:spPr>
          <a:xfrm>
            <a:off x="7236296" y="2487557"/>
            <a:ext cx="1108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Infra Wi-Fi 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2C06BA-2E98-222C-3A58-DC36BE588190}"/>
              </a:ext>
            </a:extLst>
          </p:cNvPr>
          <p:cNvSpPr txBox="1"/>
          <p:nvPr/>
        </p:nvSpPr>
        <p:spPr>
          <a:xfrm>
            <a:off x="5868144" y="4054054"/>
            <a:ext cx="51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DUT STA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569E48-5164-D37C-018F-EA4FAE86197C}"/>
              </a:ext>
            </a:extLst>
          </p:cNvPr>
          <p:cNvSpPr txBox="1"/>
          <p:nvPr/>
        </p:nvSpPr>
        <p:spPr>
          <a:xfrm>
            <a:off x="7832411" y="4746235"/>
            <a:ext cx="93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Legacy STAs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888141-17C4-7F09-3359-EA351FBF88C1}"/>
              </a:ext>
            </a:extLst>
          </p:cNvPr>
          <p:cNvSpPr txBox="1"/>
          <p:nvPr/>
        </p:nvSpPr>
        <p:spPr>
          <a:xfrm rot="18908220">
            <a:off x="5984004" y="294851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00B050"/>
                </a:solidFill>
              </a:rPr>
              <a:t>DL Traffic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A85D00-6C07-8AAA-8E30-CED20D538AC2}"/>
              </a:ext>
            </a:extLst>
          </p:cNvPr>
          <p:cNvSpPr txBox="1"/>
          <p:nvPr/>
        </p:nvSpPr>
        <p:spPr>
          <a:xfrm rot="2883162">
            <a:off x="7187199" y="2991836"/>
            <a:ext cx="8964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Bi-Di Traffic</a:t>
            </a:r>
          </a:p>
        </p:txBody>
      </p:sp>
    </p:spTree>
    <p:extLst>
      <p:ext uri="{BB962C8B-B14F-4D97-AF65-F5344CB8AC3E}">
        <p14:creationId xmlns:p14="http://schemas.microsoft.com/office/powerpoint/2010/main" val="156059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0296B-CC98-6FFA-7203-ABB45042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627380"/>
            <a:ext cx="9649072" cy="576064"/>
          </a:xfrm>
        </p:spPr>
        <p:txBody>
          <a:bodyPr/>
          <a:lstStyle/>
          <a:p>
            <a:r>
              <a:rPr lang="en-US" sz="2800" dirty="0"/>
              <a:t>DUT Performance with Periodic Co-ex Traffic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00D39-2B36-407E-5D38-4B966C93E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6EAC7-1F83-357D-4DA7-99806B364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34318-8AAA-3D30-C8F1-9B01E9BF84C8}"/>
              </a:ext>
            </a:extLst>
          </p:cNvPr>
          <p:cNvSpPr txBox="1"/>
          <p:nvPr/>
        </p:nvSpPr>
        <p:spPr>
          <a:xfrm>
            <a:off x="323528" y="1367576"/>
            <a:ext cx="529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Co-ex Traffic Pattern –</a:t>
            </a:r>
            <a:r>
              <a:rPr lang="en-US" sz="1600" dirty="0">
                <a:latin typeface="+mj-lt"/>
              </a:rPr>
              <a:t> Periodic, 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</a:rPr>
              <a:t>3.75 ms active every 15 ms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C58E5-3289-EA39-381D-3E7BBB14CD6B}"/>
              </a:ext>
            </a:extLst>
          </p:cNvPr>
          <p:cNvSpPr txBox="1"/>
          <p:nvPr/>
        </p:nvSpPr>
        <p:spPr>
          <a:xfrm>
            <a:off x="1403648" y="2191867"/>
            <a:ext cx="2237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DUT STA Throughput in Mbps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997E98-E527-E71E-011E-B4511B98A034}"/>
              </a:ext>
            </a:extLst>
          </p:cNvPr>
          <p:cNvSpPr txBox="1"/>
          <p:nvPr/>
        </p:nvSpPr>
        <p:spPr>
          <a:xfrm>
            <a:off x="5337983" y="2099533"/>
            <a:ext cx="320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Percentage of Packet Drops</a:t>
            </a:r>
          </a:p>
          <a:p>
            <a:pPr algn="ctr"/>
            <a:r>
              <a:rPr lang="en-US" b="1" dirty="0"/>
              <a:t>Number of retries threshold (RTS or data) = 7</a:t>
            </a:r>
          </a:p>
        </p:txBody>
      </p:sp>
      <p:pic>
        <p:nvPicPr>
          <p:cNvPr id="19" name="Picture 18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6F07C2CE-26BD-EF0C-5703-E94CE4019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7" y="2769658"/>
            <a:ext cx="3889751" cy="3289169"/>
          </a:xfrm>
          <a:prstGeom prst="rect">
            <a:avLst/>
          </a:prstGeom>
        </p:spPr>
      </p:pic>
      <p:pic>
        <p:nvPicPr>
          <p:cNvPr id="9" name="Picture 8" descr="A graph with numbers and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BAA85465-59FF-C573-1908-A680F2DF4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0" y="2769658"/>
            <a:ext cx="3895766" cy="328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06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35EE1F4B-AA23-45D8-3EB7-C814A98CD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87081"/>
            <a:ext cx="3887793" cy="3288889"/>
          </a:xfrm>
          <a:prstGeom prst="rect">
            <a:avLst/>
          </a:prstGeom>
        </p:spPr>
      </p:pic>
      <p:pic>
        <p:nvPicPr>
          <p:cNvPr id="28" name="Picture 27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27507208-9C64-8DC0-82FB-3C4E23998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8" y="2587081"/>
            <a:ext cx="3887794" cy="3288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1FD71-7E29-132C-179D-142E5DBE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614874"/>
            <a:ext cx="8712968" cy="576064"/>
          </a:xfrm>
        </p:spPr>
        <p:txBody>
          <a:bodyPr/>
          <a:lstStyle/>
          <a:p>
            <a:r>
              <a:rPr lang="en-US" sz="2800" dirty="0"/>
              <a:t>Legacy Performance with Periodic Co-ex Traffic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47851-21CC-114A-FF72-A229B1BB71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5E68A-4179-D01D-1E6F-B051A8684F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ABEF5-9ECA-ED20-DA6C-3465EDC56B46}"/>
              </a:ext>
            </a:extLst>
          </p:cNvPr>
          <p:cNvSpPr txBox="1"/>
          <p:nvPr/>
        </p:nvSpPr>
        <p:spPr>
          <a:xfrm>
            <a:off x="497094" y="1412776"/>
            <a:ext cx="73536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Co-ex Traffic Pattern –</a:t>
            </a:r>
            <a:r>
              <a:rPr lang="en-US" sz="1600" dirty="0">
                <a:latin typeface="+mj-lt"/>
              </a:rPr>
              <a:t> Periodic, 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</a:rPr>
              <a:t>3.75 ms active every 15 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E9AEB-8029-0240-04C5-E821E044B7EA}"/>
              </a:ext>
            </a:extLst>
          </p:cNvPr>
          <p:cNvSpPr txBox="1"/>
          <p:nvPr/>
        </p:nvSpPr>
        <p:spPr>
          <a:xfrm>
            <a:off x="1369507" y="2030707"/>
            <a:ext cx="2898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 Legacy STA DL Throughput in Mbps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7EC14C-877B-C068-0238-ADA8FBE54E18}"/>
              </a:ext>
            </a:extLst>
          </p:cNvPr>
          <p:cNvSpPr txBox="1"/>
          <p:nvPr/>
        </p:nvSpPr>
        <p:spPr>
          <a:xfrm>
            <a:off x="5541081" y="2030706"/>
            <a:ext cx="2898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 Legacy STA UL Throughput in Mbps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5BA2A2C-C42E-88DE-6A59-E3818DD45F95}"/>
              </a:ext>
            </a:extLst>
          </p:cNvPr>
          <p:cNvSpPr/>
          <p:nvPr/>
        </p:nvSpPr>
        <p:spPr bwMode="auto">
          <a:xfrm>
            <a:off x="3635896" y="3284984"/>
            <a:ext cx="564676" cy="79396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22A57C-00CC-5A71-2C36-1E0E85E3B8CE}"/>
              </a:ext>
            </a:extLst>
          </p:cNvPr>
          <p:cNvSpPr/>
          <p:nvPr/>
        </p:nvSpPr>
        <p:spPr bwMode="auto">
          <a:xfrm>
            <a:off x="7985713" y="2986467"/>
            <a:ext cx="613391" cy="808056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AE7912-9257-5FA7-5A6B-0C63C83382A3}"/>
              </a:ext>
            </a:extLst>
          </p:cNvPr>
          <p:cNvSpPr txBox="1"/>
          <p:nvPr/>
        </p:nvSpPr>
        <p:spPr>
          <a:xfrm>
            <a:off x="2771800" y="594756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Notice the </a:t>
            </a:r>
            <a:r>
              <a:rPr lang="en-US" i="1" dirty="0"/>
              <a:t>drop in throughput performance of Legacy STAs </a:t>
            </a:r>
            <a:r>
              <a:rPr lang="en-US" dirty="0"/>
              <a:t>when CTS2Self is used by the DUT STA due to medium blockage, </a:t>
            </a:r>
            <a:r>
              <a:rPr lang="en-US"/>
              <a:t>particularly in </a:t>
            </a:r>
            <a:r>
              <a:rPr lang="en-US" dirty="0"/>
              <a:t>high traffic load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EF85BD-54E7-FEB7-5472-CF47AF54E207}"/>
              </a:ext>
            </a:extLst>
          </p:cNvPr>
          <p:cNvCxnSpPr>
            <a:cxnSpLocks/>
            <a:stCxn id="17" idx="0"/>
            <a:endCxn id="15" idx="2"/>
          </p:cNvCxnSpPr>
          <p:nvPr/>
        </p:nvCxnSpPr>
        <p:spPr bwMode="auto">
          <a:xfrm flipH="1" flipV="1">
            <a:off x="3918234" y="4078944"/>
            <a:ext cx="1517862" cy="18686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951F4C-7208-3B96-ECA7-192EB8257619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 bwMode="auto">
          <a:xfrm flipV="1">
            <a:off x="5436096" y="3794523"/>
            <a:ext cx="2856313" cy="21530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3508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0296B-CC98-6FFA-7203-ABB45042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68" y="622622"/>
            <a:ext cx="8748464" cy="576064"/>
          </a:xfrm>
        </p:spPr>
        <p:txBody>
          <a:bodyPr/>
          <a:lstStyle/>
          <a:p>
            <a:r>
              <a:rPr lang="en-US" sz="2800" dirty="0"/>
              <a:t>DUT Performance with Aperiodic Co-ex Traffic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00D39-2B36-407E-5D38-4B966C93E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6EAC7-1F83-357D-4DA7-99806B364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934318-8AAA-3D30-C8F1-9B01E9BF84C8}"/>
                  </a:ext>
                </a:extLst>
              </p:cNvPr>
              <p:cNvSpPr txBox="1"/>
              <p:nvPr/>
            </p:nvSpPr>
            <p:spPr>
              <a:xfrm>
                <a:off x="235869" y="1472671"/>
                <a:ext cx="85846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+mj-lt"/>
                  </a:rPr>
                  <a:t>Co-ex Traffic Pattern –</a:t>
                </a:r>
                <a:r>
                  <a:rPr lang="en-US" sz="1600" dirty="0">
                    <a:latin typeface="+mj-lt"/>
                  </a:rPr>
                  <a:t> Aperiodic,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</a:rPr>
                  <a:t>Activity duration ~ </a:t>
                </a:r>
                <a:r>
                  <a:rPr lang="en-US" sz="1600" i="1" dirty="0">
                    <a:solidFill>
                      <a:srgbClr val="000000"/>
                    </a:solidFill>
                    <a:effectLst/>
                  </a:rPr>
                  <a:t>U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</a:rPr>
                  <a:t>(2.5 ms, 7.5 ms), Activity interval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i="1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</a:rPr>
                  <a:t>[10 ms, 15 ms, 30 ms]</a:t>
                </a:r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934318-8AAA-3D30-C8F1-9B01E9BF8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69" y="1472671"/>
                <a:ext cx="8584604" cy="584775"/>
              </a:xfrm>
              <a:prstGeom prst="rect">
                <a:avLst/>
              </a:prstGeom>
              <a:blipFill>
                <a:blip r:embed="rId2"/>
                <a:stretch>
                  <a:fillRect l="-443" t="-4255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DA29F72-61B4-9918-DE1A-3BBA1897878B}"/>
              </a:ext>
            </a:extLst>
          </p:cNvPr>
          <p:cNvSpPr txBox="1"/>
          <p:nvPr/>
        </p:nvSpPr>
        <p:spPr>
          <a:xfrm>
            <a:off x="1475656" y="2191561"/>
            <a:ext cx="2237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DUT STA Throughput in Mbps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52695B-FFDA-71E5-D610-186F8610476D}"/>
              </a:ext>
            </a:extLst>
          </p:cNvPr>
          <p:cNvSpPr txBox="1"/>
          <p:nvPr/>
        </p:nvSpPr>
        <p:spPr>
          <a:xfrm>
            <a:off x="5296005" y="2099229"/>
            <a:ext cx="320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Percentage of Packet Drops</a:t>
            </a:r>
          </a:p>
          <a:p>
            <a:pPr algn="ctr"/>
            <a:r>
              <a:rPr lang="en-US" b="1" dirty="0"/>
              <a:t>Number of retries threshold (RTS or data) = 7</a:t>
            </a:r>
          </a:p>
        </p:txBody>
      </p:sp>
      <p:pic>
        <p:nvPicPr>
          <p:cNvPr id="21" name="Picture 20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E596B8E1-3718-DAB9-9808-914A434F3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715558"/>
            <a:ext cx="3797778" cy="3347766"/>
          </a:xfrm>
          <a:prstGeom prst="rect">
            <a:avLst/>
          </a:prstGeom>
        </p:spPr>
      </p:pic>
      <p:pic>
        <p:nvPicPr>
          <p:cNvPr id="6" name="Picture 5" descr="A graph with numbers and a number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96337059-5694-5920-BAFF-25345A0D7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62" y="2715558"/>
            <a:ext cx="4091714" cy="33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2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B773-1BEC-3806-1A4A-DDA3B6E83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59958"/>
            <a:ext cx="8280920" cy="576064"/>
          </a:xfrm>
        </p:spPr>
        <p:txBody>
          <a:bodyPr/>
          <a:lstStyle/>
          <a:p>
            <a:r>
              <a:rPr lang="en-US" sz="28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2B47-A8B3-C81A-8358-B7ADF87E0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have described the methods of Probe-Before-Talk (PBT) and Unsolicited Unavailability Announcement (UUA) to manage WLAN’s in-device co-existence issue. 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Our simulation results demonstrate that PBT and UUA improve WLAN system performance by preventing data loss, removing undesired transmit rate reduction, and avoiding unnecessary medium blocking.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82E1B-D14E-C610-0C7D-CB0E88DBCB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16E06-C018-8FB7-219F-A1C030E4C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15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A6F1-C1B6-9940-B3B9-6AB79A03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53657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  <a:cs typeface="+mj-cs"/>
              </a:rPr>
              <a:t>Introduction 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A706441-BBF4-554C-BC0B-8F493E76E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620" y="1321495"/>
            <a:ext cx="8640960" cy="5245199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</a:rPr>
              <a:t>A WLAN device often needs to manage in-device co-existence issues such as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</a:rPr>
              <a:t>o-ex between Wi-Fi infrastructure connection and other technologies (e.g.,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B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</a:rPr>
              <a:t>luetooth)</a:t>
            </a:r>
          </a:p>
          <a:p>
            <a:pPr algn="just">
              <a:spcBef>
                <a:spcPts val="1200"/>
              </a:spcBef>
            </a:pPr>
            <a:r>
              <a:rPr lang="en-US" dirty="0"/>
              <a:t>In this submission, we propose the following WLAN in-device co-existence management mechanisms: </a:t>
            </a:r>
          </a:p>
          <a:p>
            <a:pPr lvl="1" algn="just"/>
            <a:r>
              <a:rPr lang="en-US" dirty="0"/>
              <a:t>Probe-Before-Talk (PBT);</a:t>
            </a:r>
          </a:p>
          <a:p>
            <a:pPr lvl="1" algn="just"/>
            <a:r>
              <a:rPr lang="en-US" dirty="0"/>
              <a:t>Unsolicited Unavailability Announcement (UUA). </a:t>
            </a:r>
          </a:p>
          <a:p>
            <a:pPr algn="just">
              <a:spcBef>
                <a:spcPts val="1200"/>
              </a:spcBef>
            </a:pPr>
            <a:r>
              <a:rPr lang="en-US" dirty="0"/>
              <a:t>PBT and UUA improve performance by:</a:t>
            </a:r>
          </a:p>
          <a:p>
            <a:pPr lvl="1" algn="just"/>
            <a:r>
              <a:rPr lang="en-US" dirty="0"/>
              <a:t>Preventing data loss;</a:t>
            </a:r>
          </a:p>
          <a:p>
            <a:pPr lvl="1" algn="just"/>
            <a:r>
              <a:rPr lang="en-US" dirty="0"/>
              <a:t>Preventing undesired transmit rate reduction;</a:t>
            </a:r>
          </a:p>
          <a:p>
            <a:pPr lvl="1" algn="just"/>
            <a:r>
              <a:rPr lang="en-US" dirty="0"/>
              <a:t>Preventing unnecessary blockage of the medium.  </a:t>
            </a:r>
          </a:p>
          <a:p>
            <a:pPr algn="just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effectLst/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6A1302FD-B83D-D84C-B2B6-550EC3138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6D61B28-6155-CE42-821F-824631F17FFA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 b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0ABE647-9192-4545-9664-E1D52B2F9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02171" y="6475413"/>
            <a:ext cx="924292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Qi Wang, et al.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71C8-68BD-C9CA-6FC5-0317FAF8F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24" y="898999"/>
            <a:ext cx="8568952" cy="576064"/>
          </a:xfrm>
        </p:spPr>
        <p:txBody>
          <a:bodyPr/>
          <a:lstStyle/>
          <a:p>
            <a:r>
              <a:rPr lang="en-US" sz="2800" dirty="0"/>
              <a:t>Unmanaged Co-ex Events Cause </a:t>
            </a:r>
            <a:br>
              <a:rPr lang="en-US" sz="2800" dirty="0"/>
            </a:br>
            <a:r>
              <a:rPr lang="en-US" sz="2800" dirty="0"/>
              <a:t>STA’s Performance Degradation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974D0-2627-F930-5C5E-78A50A04D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12" y="3811143"/>
            <a:ext cx="8311576" cy="2210171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en-US" sz="1800" dirty="0"/>
              <a:t>When an AP’s transmission to a STA occurs during a co-ex event at a STA, the transmission fails;  </a:t>
            </a:r>
          </a:p>
          <a:p>
            <a:pPr algn="just">
              <a:spcBef>
                <a:spcPts val="1800"/>
              </a:spcBef>
            </a:pPr>
            <a:r>
              <a:rPr lang="en-US" sz="1800" dirty="0"/>
              <a:t>Subsequently, the AP often reduces the transmit rate of data packets, and do not recover to the previous rate for a long time, although the rate reduction is not the right remedy for this scenario; </a:t>
            </a:r>
          </a:p>
          <a:p>
            <a:pPr algn="just">
              <a:spcBef>
                <a:spcPts val="1800"/>
              </a:spcBef>
            </a:pPr>
            <a:r>
              <a:rPr lang="en-US" sz="1800" dirty="0"/>
              <a:t>As a result, the STA’s throughput degrades.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FB21B-F033-DD49-9541-D76008EC4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F6D0C-BC46-9EC8-7A38-1E4B9FEC33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EBD6B5-01A3-F9BF-E7DB-DA6F53ACD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24" y="1842536"/>
            <a:ext cx="8603900" cy="15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5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351B-E98C-A153-E062-855756A2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791693"/>
            <a:ext cx="8712968" cy="576064"/>
          </a:xfrm>
        </p:spPr>
        <p:txBody>
          <a:bodyPr/>
          <a:lstStyle/>
          <a:p>
            <a:r>
              <a:rPr lang="en-US" sz="2800" dirty="0"/>
              <a:t>Existing Common Co-Management Methods and Shortcomings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61461-80A7-785B-34DF-82784F8FE6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79DCF-30F4-BD64-D862-8D03C83EB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53F53E-F729-F271-A921-53FE094B5713}"/>
              </a:ext>
            </a:extLst>
          </p:cNvPr>
          <p:cNvGrpSpPr/>
          <p:nvPr/>
        </p:nvGrpSpPr>
        <p:grpSpPr>
          <a:xfrm>
            <a:off x="-19095" y="2029750"/>
            <a:ext cx="9163095" cy="3181495"/>
            <a:chOff x="-10156" y="1119557"/>
            <a:chExt cx="9163095" cy="318149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47AD6F-88A2-5FC4-DB5C-BCAC0B5EDAF4}"/>
                </a:ext>
              </a:extLst>
            </p:cNvPr>
            <p:cNvSpPr txBox="1"/>
            <p:nvPr/>
          </p:nvSpPr>
          <p:spPr>
            <a:xfrm>
              <a:off x="1346102" y="1369512"/>
              <a:ext cx="381504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900" b="1" dirty="0"/>
                <a:t>-- </a:t>
              </a:r>
              <a:r>
                <a:rPr lang="en-US" b="1" dirty="0"/>
                <a:t>May need to be transmitted too early to ensure channel access, which prevents AP’s DL transmission for a long period, </a:t>
              </a:r>
              <a:r>
                <a:rPr lang="en-US" b="1" u="sng" dirty="0"/>
                <a:t>or</a:t>
              </a:r>
            </a:p>
            <a:p>
              <a:pPr>
                <a:spcBef>
                  <a:spcPts val="600"/>
                </a:spcBef>
              </a:pPr>
              <a:r>
                <a:rPr lang="en-US" b="1" dirty="0"/>
                <a:t>-- Insufficient time to transmit before the co-ex event, which triggers AP’s rate drop and hurt throughput. 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2925C70-2A5D-AE68-940F-14E4B50953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964" y="3477836"/>
              <a:ext cx="8525975" cy="87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AB413DA-4D43-0E66-4F33-526FA881052B}"/>
                </a:ext>
              </a:extLst>
            </p:cNvPr>
            <p:cNvSpPr/>
            <p:nvPr/>
          </p:nvSpPr>
          <p:spPr bwMode="auto">
            <a:xfrm>
              <a:off x="885215" y="3040408"/>
              <a:ext cx="1165135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5733C1D-73E5-F115-432F-B3C051F0EE07}"/>
                </a:ext>
              </a:extLst>
            </p:cNvPr>
            <p:cNvSpPr txBox="1"/>
            <p:nvPr/>
          </p:nvSpPr>
          <p:spPr>
            <a:xfrm>
              <a:off x="955016" y="3114985"/>
              <a:ext cx="11651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PPDU with </a:t>
              </a:r>
              <a:r>
                <a:rPr lang="en-US" sz="900" b="1" u="sng" dirty="0"/>
                <a:t>PM =1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90BC19-FADA-58FA-C135-BE4F84B01043}"/>
                </a:ext>
              </a:extLst>
            </p:cNvPr>
            <p:cNvSpPr txBox="1"/>
            <p:nvPr/>
          </p:nvSpPr>
          <p:spPr>
            <a:xfrm>
              <a:off x="480310" y="3168873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TX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4D31EC3-D10E-F315-CDCA-153E0D4397AE}"/>
                </a:ext>
              </a:extLst>
            </p:cNvPr>
            <p:cNvSpPr txBox="1"/>
            <p:nvPr/>
          </p:nvSpPr>
          <p:spPr>
            <a:xfrm>
              <a:off x="500013" y="3464370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RX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36EA5D8-C71E-C34B-F849-19F8B7044E7A}"/>
                </a:ext>
              </a:extLst>
            </p:cNvPr>
            <p:cNvSpPr/>
            <p:nvPr/>
          </p:nvSpPr>
          <p:spPr bwMode="auto">
            <a:xfrm>
              <a:off x="4221188" y="3292206"/>
              <a:ext cx="1261497" cy="306669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254BE8F-0937-EE27-DF62-338560426FAA}"/>
                </a:ext>
              </a:extLst>
            </p:cNvPr>
            <p:cNvSpPr txBox="1"/>
            <p:nvPr/>
          </p:nvSpPr>
          <p:spPr>
            <a:xfrm>
              <a:off x="4360624" y="3288708"/>
              <a:ext cx="11172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Co-ex event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A4744A5-3602-8592-8A05-D7BFD593107B}"/>
                </a:ext>
              </a:extLst>
            </p:cNvPr>
            <p:cNvSpPr/>
            <p:nvPr/>
          </p:nvSpPr>
          <p:spPr bwMode="auto">
            <a:xfrm>
              <a:off x="2231885" y="3481776"/>
              <a:ext cx="340271" cy="4096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A99660F-BC91-9398-6FE3-F162C4BC3422}"/>
                </a:ext>
              </a:extLst>
            </p:cNvPr>
            <p:cNvSpPr txBox="1"/>
            <p:nvPr/>
          </p:nvSpPr>
          <p:spPr>
            <a:xfrm>
              <a:off x="2185068" y="3543469"/>
              <a:ext cx="5400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Ack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05234E0-6682-4568-275A-86BC577553E0}"/>
                </a:ext>
              </a:extLst>
            </p:cNvPr>
            <p:cNvSpPr/>
            <p:nvPr/>
          </p:nvSpPr>
          <p:spPr bwMode="auto">
            <a:xfrm>
              <a:off x="5707382" y="3059052"/>
              <a:ext cx="1078949" cy="413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60DA33F-D486-55A8-8D20-1789237A8908}"/>
                </a:ext>
              </a:extLst>
            </p:cNvPr>
            <p:cNvSpPr txBox="1"/>
            <p:nvPr/>
          </p:nvSpPr>
          <p:spPr>
            <a:xfrm>
              <a:off x="5718842" y="3071766"/>
              <a:ext cx="1220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PPDU with </a:t>
              </a:r>
              <a:r>
                <a:rPr lang="en-US" sz="900" b="1" u="sng" dirty="0"/>
                <a:t>PM =0 </a:t>
              </a:r>
            </a:p>
            <a:p>
              <a:r>
                <a:rPr lang="en-US" sz="900" b="1" dirty="0"/>
                <a:t>Or </a:t>
              </a:r>
              <a:r>
                <a:rPr lang="en-US" sz="900" b="1" u="sng" dirty="0"/>
                <a:t>PS Poll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2375F06-9F58-87F7-12AB-A86D23137290}"/>
                </a:ext>
              </a:extLst>
            </p:cNvPr>
            <p:cNvSpPr/>
            <p:nvPr/>
          </p:nvSpPr>
          <p:spPr bwMode="auto">
            <a:xfrm>
              <a:off x="6988836" y="3481776"/>
              <a:ext cx="340271" cy="4096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96CDF71-E22C-2F73-7ABF-C3DB8A76A48E}"/>
                </a:ext>
              </a:extLst>
            </p:cNvPr>
            <p:cNvSpPr txBox="1"/>
            <p:nvPr/>
          </p:nvSpPr>
          <p:spPr>
            <a:xfrm>
              <a:off x="6939191" y="3531033"/>
              <a:ext cx="5400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Ack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9E93964-C6F6-F57D-B34E-68DBDC1F75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72156" y="3891414"/>
              <a:ext cx="0" cy="4096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64336E4-6017-A6EB-0A89-7CED1DD83C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29108" y="3771210"/>
              <a:ext cx="0" cy="4096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B01FB53-F87A-320D-DF27-5C00D2D7A2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72156" y="4119875"/>
              <a:ext cx="475695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E80D226-016F-8B91-56C3-14A47C9C318D}"/>
                </a:ext>
              </a:extLst>
            </p:cNvPr>
            <p:cNvSpPr txBox="1"/>
            <p:nvPr/>
          </p:nvSpPr>
          <p:spPr>
            <a:xfrm>
              <a:off x="3434135" y="3859265"/>
              <a:ext cx="29421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AP refrains from transmission to the STA</a:t>
              </a:r>
            </a:p>
          </p:txBody>
        </p:sp>
        <p:sp>
          <p:nvSpPr>
            <p:cNvPr id="69" name="Oval Callout 68">
              <a:extLst>
                <a:ext uri="{FF2B5EF4-FFF2-40B4-BE49-F238E27FC236}">
                  <a16:creationId xmlns:a16="http://schemas.microsoft.com/office/drawing/2014/main" id="{4BA275BF-1A47-D468-8709-A4CD57366622}"/>
                </a:ext>
              </a:extLst>
            </p:cNvPr>
            <p:cNvSpPr/>
            <p:nvPr/>
          </p:nvSpPr>
          <p:spPr bwMode="auto">
            <a:xfrm>
              <a:off x="1113228" y="1119557"/>
              <a:ext cx="4191645" cy="1627121"/>
            </a:xfrm>
            <a:prstGeom prst="wedgeEllipseCallout">
              <a:avLst>
                <a:gd name="adj1" fmla="val -27658"/>
                <a:gd name="adj2" fmla="val 63908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D2C5C56-AB37-F66D-6E5D-16A4ED5EF149}"/>
                </a:ext>
              </a:extLst>
            </p:cNvPr>
            <p:cNvSpPr/>
            <p:nvPr/>
          </p:nvSpPr>
          <p:spPr bwMode="auto">
            <a:xfrm>
              <a:off x="7633623" y="3490383"/>
              <a:ext cx="680536" cy="4096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PPDU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DB35976-5F19-0D6C-38A3-0CED0F78F763}"/>
                </a:ext>
              </a:extLst>
            </p:cNvPr>
            <p:cNvSpPr/>
            <p:nvPr/>
          </p:nvSpPr>
          <p:spPr bwMode="auto">
            <a:xfrm>
              <a:off x="8520143" y="3072138"/>
              <a:ext cx="340271" cy="409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04957F8-9672-5166-17D1-6E07CEF438FF}"/>
                </a:ext>
              </a:extLst>
            </p:cNvPr>
            <p:cNvSpPr txBox="1"/>
            <p:nvPr/>
          </p:nvSpPr>
          <p:spPr>
            <a:xfrm>
              <a:off x="8520143" y="3132690"/>
              <a:ext cx="5400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Ack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58F6EDE-382A-2CD9-D787-16ABCC309974}"/>
                </a:ext>
              </a:extLst>
            </p:cNvPr>
            <p:cNvSpPr txBox="1"/>
            <p:nvPr/>
          </p:nvSpPr>
          <p:spPr>
            <a:xfrm>
              <a:off x="-10156" y="3317120"/>
              <a:ext cx="492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 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661E7D7-5E28-F3F4-85DE-F48DCC4F7E8A}"/>
              </a:ext>
            </a:extLst>
          </p:cNvPr>
          <p:cNvSpPr txBox="1"/>
          <p:nvPr/>
        </p:nvSpPr>
        <p:spPr>
          <a:xfrm>
            <a:off x="3200112" y="5857519"/>
            <a:ext cx="2953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Method 1: Entering Power Save Mode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5D22FB53-BA11-03B7-9CDC-65BDF5A59ADC}"/>
              </a:ext>
            </a:extLst>
          </p:cNvPr>
          <p:cNvSpPr/>
          <p:nvPr/>
        </p:nvSpPr>
        <p:spPr bwMode="auto">
          <a:xfrm>
            <a:off x="5829767" y="2498797"/>
            <a:ext cx="3314233" cy="1219757"/>
          </a:xfrm>
          <a:prstGeom prst="wedgeEllipseCallout">
            <a:avLst>
              <a:gd name="adj1" fmla="val -27658"/>
              <a:gd name="adj2" fmla="val 63908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51AC2-8D40-C253-51D6-6108E4B2C3BF}"/>
              </a:ext>
            </a:extLst>
          </p:cNvPr>
          <p:cNvSpPr txBox="1"/>
          <p:nvPr/>
        </p:nvSpPr>
        <p:spPr>
          <a:xfrm>
            <a:off x="5913960" y="2829750"/>
            <a:ext cx="331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-- After the co-ex event, there is additional overhead for STA to send a PPDU with PM = 0 so that the AP can resume DL transmission. </a:t>
            </a:r>
          </a:p>
        </p:txBody>
      </p:sp>
    </p:spTree>
    <p:extLst>
      <p:ext uri="{BB962C8B-B14F-4D97-AF65-F5344CB8AC3E}">
        <p14:creationId xmlns:p14="http://schemas.microsoft.com/office/powerpoint/2010/main" val="369280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351B-E98C-A153-E062-855756A2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098" y="779231"/>
            <a:ext cx="9212791" cy="576064"/>
          </a:xfrm>
        </p:spPr>
        <p:txBody>
          <a:bodyPr/>
          <a:lstStyle/>
          <a:p>
            <a:r>
              <a:rPr lang="en-US" sz="2800" dirty="0"/>
              <a:t>Existing Common Co-ex Management Methods and Shortcomings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61461-80A7-785B-34DF-82784F8FE6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79DCF-30F4-BD64-D862-8D03C83EB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6A555C4-EB5F-BC27-88E0-0455DA4DD5A6}"/>
              </a:ext>
            </a:extLst>
          </p:cNvPr>
          <p:cNvSpPr txBox="1"/>
          <p:nvPr/>
        </p:nvSpPr>
        <p:spPr>
          <a:xfrm>
            <a:off x="3487977" y="6064051"/>
            <a:ext cx="24801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Method 2: CTS-to-self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2E783D9-1E45-4993-9C82-060C266967AC}"/>
              </a:ext>
            </a:extLst>
          </p:cNvPr>
          <p:cNvGrpSpPr/>
          <p:nvPr/>
        </p:nvGrpSpPr>
        <p:grpSpPr>
          <a:xfrm>
            <a:off x="626162" y="1666685"/>
            <a:ext cx="8203796" cy="4081495"/>
            <a:chOff x="256636" y="463973"/>
            <a:chExt cx="8203796" cy="4081495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813480F-C432-74A2-E35C-B0E054D6CCD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62462" y="3549330"/>
              <a:ext cx="7497970" cy="1401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B8120E-6B1E-1E86-0775-893094138C0F}"/>
                </a:ext>
              </a:extLst>
            </p:cNvPr>
            <p:cNvSpPr/>
            <p:nvPr/>
          </p:nvSpPr>
          <p:spPr bwMode="auto">
            <a:xfrm>
              <a:off x="1476150" y="3111472"/>
              <a:ext cx="1149688" cy="4518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0932944-D0C3-3892-2DEF-35A90BC0B38C}"/>
                </a:ext>
              </a:extLst>
            </p:cNvPr>
            <p:cNvSpPr txBox="1"/>
            <p:nvPr/>
          </p:nvSpPr>
          <p:spPr>
            <a:xfrm>
              <a:off x="1530504" y="3186050"/>
              <a:ext cx="11651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CTS-to-self</a:t>
              </a:r>
              <a:endParaRPr lang="en-US" sz="900" b="1" u="sng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4DC91F5-9BEB-2226-53FB-CF3657BF2AB9}"/>
                </a:ext>
              </a:extLst>
            </p:cNvPr>
            <p:cNvSpPr txBox="1"/>
            <p:nvPr/>
          </p:nvSpPr>
          <p:spPr>
            <a:xfrm>
              <a:off x="767537" y="3243461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TX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E1D7A2D-EE12-1F01-450B-D53E1C7FAEEE}"/>
                </a:ext>
              </a:extLst>
            </p:cNvPr>
            <p:cNvSpPr txBox="1"/>
            <p:nvPr/>
          </p:nvSpPr>
          <p:spPr>
            <a:xfrm>
              <a:off x="767537" y="3565276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RX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57431E8-5585-07D2-7CB7-D8C77A2DB9DD}"/>
                </a:ext>
              </a:extLst>
            </p:cNvPr>
            <p:cNvSpPr/>
            <p:nvPr/>
          </p:nvSpPr>
          <p:spPr bwMode="auto">
            <a:xfrm>
              <a:off x="4700406" y="3411741"/>
              <a:ext cx="1459743" cy="282199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AF6E80-4E3F-FF7F-71FA-ECE689A66C55}"/>
                </a:ext>
              </a:extLst>
            </p:cNvPr>
            <p:cNvSpPr txBox="1"/>
            <p:nvPr/>
          </p:nvSpPr>
          <p:spPr>
            <a:xfrm>
              <a:off x="4960699" y="3404873"/>
              <a:ext cx="11172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Co-ex event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E87E80E-D9C6-99BA-57FA-9C2B66A0BF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62542" y="4500736"/>
              <a:ext cx="345927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7748514-B87A-DF65-6E33-7708DD04A286}"/>
                </a:ext>
              </a:extLst>
            </p:cNvPr>
            <p:cNvSpPr txBox="1"/>
            <p:nvPr/>
          </p:nvSpPr>
          <p:spPr>
            <a:xfrm>
              <a:off x="2924894" y="4050367"/>
              <a:ext cx="310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All devices refrain from transmission to the STA and other STAs. 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0917C5A-EE69-4381-DA9A-141B0A44B122}"/>
                </a:ext>
              </a:extLst>
            </p:cNvPr>
            <p:cNvSpPr/>
            <p:nvPr/>
          </p:nvSpPr>
          <p:spPr bwMode="auto">
            <a:xfrm>
              <a:off x="6800972" y="3552841"/>
              <a:ext cx="680536" cy="4096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9F84914-DC7E-F35D-DD31-4478E9580595}"/>
                </a:ext>
              </a:extLst>
            </p:cNvPr>
            <p:cNvSpPr/>
            <p:nvPr/>
          </p:nvSpPr>
          <p:spPr bwMode="auto">
            <a:xfrm>
              <a:off x="7669138" y="3134431"/>
              <a:ext cx="340271" cy="409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38C3716-70CE-61E2-510E-4C10E0A26574}"/>
                </a:ext>
              </a:extLst>
            </p:cNvPr>
            <p:cNvSpPr txBox="1"/>
            <p:nvPr/>
          </p:nvSpPr>
          <p:spPr>
            <a:xfrm>
              <a:off x="7645903" y="3212081"/>
              <a:ext cx="5284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Ack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4728302-A7D7-5CCE-5059-08FE447426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25838" y="2922564"/>
              <a:ext cx="0" cy="16229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BDF7F47-EDF1-C89B-6209-858700649C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160149" y="2922564"/>
              <a:ext cx="11341" cy="16229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B4A2C971-6FA1-7629-EC0B-CBA4DA849F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64169" y="3000163"/>
              <a:ext cx="349598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614CECF-47A3-7B21-9DFC-A9178A6E1037}"/>
                </a:ext>
              </a:extLst>
            </p:cNvPr>
            <p:cNvSpPr txBox="1"/>
            <p:nvPr/>
          </p:nvSpPr>
          <p:spPr>
            <a:xfrm>
              <a:off x="3229321" y="2645565"/>
              <a:ext cx="29421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NAV = Duration (CTS-to-self)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0ECDF8A-1225-7186-4CA8-CBF660EE7009}"/>
                </a:ext>
              </a:extLst>
            </p:cNvPr>
            <p:cNvSpPr txBox="1"/>
            <p:nvPr/>
          </p:nvSpPr>
          <p:spPr>
            <a:xfrm>
              <a:off x="256636" y="3327497"/>
              <a:ext cx="492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 </a:t>
              </a:r>
            </a:p>
          </p:txBody>
        </p:sp>
        <p:sp>
          <p:nvSpPr>
            <p:cNvPr id="96" name="Oval Callout 95">
              <a:extLst>
                <a:ext uri="{FF2B5EF4-FFF2-40B4-BE49-F238E27FC236}">
                  <a16:creationId xmlns:a16="http://schemas.microsoft.com/office/drawing/2014/main" id="{335EB721-F29F-9A03-BC0A-260CCEF51C24}"/>
                </a:ext>
              </a:extLst>
            </p:cNvPr>
            <p:cNvSpPr/>
            <p:nvPr/>
          </p:nvSpPr>
          <p:spPr bwMode="auto">
            <a:xfrm>
              <a:off x="2379009" y="463973"/>
              <a:ext cx="5655180" cy="1936768"/>
            </a:xfrm>
            <a:prstGeom prst="wedgeEllipseCallout">
              <a:avLst>
                <a:gd name="adj1" fmla="val -22617"/>
                <a:gd name="adj2" fmla="val 63001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E8EE173-8F6F-6334-5F2B-B708788901D8}"/>
                </a:ext>
              </a:extLst>
            </p:cNvPr>
            <p:cNvSpPr txBox="1"/>
            <p:nvPr/>
          </p:nvSpPr>
          <p:spPr>
            <a:xfrm>
              <a:off x="3106094" y="726821"/>
              <a:ext cx="4192724" cy="156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900" b="1" dirty="0"/>
                <a:t>-- </a:t>
              </a:r>
              <a:r>
                <a:rPr lang="en-US" b="1" dirty="0"/>
                <a:t>Excessive medium reservation, although only need to indicate STA’s absence</a:t>
              </a:r>
            </a:p>
            <a:p>
              <a:pPr>
                <a:spcBef>
                  <a:spcPts val="600"/>
                </a:spcBef>
              </a:pPr>
              <a:r>
                <a:rPr lang="en-US" b="1" dirty="0"/>
                <a:t>-- May need to be transmitted too early to ensure channel access, which blocks the medium for a long period, </a:t>
              </a:r>
              <a:r>
                <a:rPr lang="en-US" b="1" u="sng" dirty="0"/>
                <a:t>or</a:t>
              </a:r>
            </a:p>
            <a:p>
              <a:pPr>
                <a:spcBef>
                  <a:spcPts val="600"/>
                </a:spcBef>
              </a:pPr>
              <a:r>
                <a:rPr lang="en-US" b="1" dirty="0"/>
                <a:t>-- Insufficient time to transmit before the co-ex event, which may trigger AP’s rate drop and hurt throughput </a:t>
              </a:r>
            </a:p>
            <a:p>
              <a:endParaRPr lang="en-US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2ED6C65-E3EC-27AC-4341-ABB9F597DFE5}"/>
              </a:ext>
            </a:extLst>
          </p:cNvPr>
          <p:cNvSpPr txBox="1"/>
          <p:nvPr/>
        </p:nvSpPr>
        <p:spPr>
          <a:xfrm>
            <a:off x="7267637" y="4815995"/>
            <a:ext cx="528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PPDU</a:t>
            </a:r>
          </a:p>
        </p:txBody>
      </p:sp>
    </p:spTree>
    <p:extLst>
      <p:ext uri="{BB962C8B-B14F-4D97-AF65-F5344CB8AC3E}">
        <p14:creationId xmlns:p14="http://schemas.microsoft.com/office/powerpoint/2010/main" val="200408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0D4B-36DA-859C-0158-56A11222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14" y="609489"/>
            <a:ext cx="8925051" cy="576064"/>
          </a:xfrm>
        </p:spPr>
        <p:txBody>
          <a:bodyPr/>
          <a:lstStyle/>
          <a:p>
            <a:r>
              <a:rPr lang="en-US" sz="2800" dirty="0"/>
              <a:t>Proposal: Probe-Before-Talk (PBT)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2D055-6363-0F78-E2B8-F8678877AE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A768D-47C0-82CF-5C73-C663AFCF42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95936F-C060-3DFF-6734-81941308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70" y="3487999"/>
            <a:ext cx="8793658" cy="2987414"/>
          </a:xfrm>
        </p:spPr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US" sz="1400" b="1" dirty="0">
                <a:solidFill>
                  <a:srgbClr val="000000"/>
                </a:solidFill>
                <a:effectLst/>
                <a:latin typeface="+mj-lt"/>
              </a:rPr>
              <a:t>n TXOP Initiator (e.g., AP)  shall first transmit a PBT_RTS in an TXOP that it initiates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;</a:t>
            </a:r>
            <a:endParaRPr lang="en-US" sz="1400" b="1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If available, the TXOP Responder (e.g., STA) responds with a PBT_CTS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that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 contains its unavailability: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Whether the STA is available during the entire, or part of the, TXOP duration indicated in the PBT_RTS;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The duration for which the STA will be unavailable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;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U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pon successful reception of a PBT_CTS,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he TXOP Initiator (e.g., AP):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Truncate the TXOP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to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 a duration &lt;= PBT TXOP duration;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The TXOP 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Initiator (e.g., AP)  shall refrain from transmitting to the TXOP Responder (e.g., STA) during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the Responder’s Unavailability time;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M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ay transmit a CF-end after the truncated TXOP to reset NAV. </a:t>
            </a:r>
            <a:endParaRPr lang="en-US" sz="1400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spcBef>
                <a:spcPts val="1800"/>
              </a:spcBef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A81611-6E52-1E54-E2E1-215FC836D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56" y="1212599"/>
            <a:ext cx="8043288" cy="221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4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80F6-CE1D-1AC5-5756-2D5A3112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13" y="533057"/>
            <a:ext cx="8280920" cy="576064"/>
          </a:xfrm>
        </p:spPr>
        <p:txBody>
          <a:bodyPr/>
          <a:lstStyle/>
          <a:p>
            <a:r>
              <a:rPr lang="en-US" sz="2800" dirty="0"/>
              <a:t>Two Scenarios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8FBD9-A5FF-B262-E7A7-8F33EA8AE6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81F05-EF60-7A83-4FB9-EF9F5BE620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94C018-409F-E4F6-214C-E75D34433427}"/>
              </a:ext>
            </a:extLst>
          </p:cNvPr>
          <p:cNvSpPr txBox="1"/>
          <p:nvPr/>
        </p:nvSpPr>
        <p:spPr>
          <a:xfrm>
            <a:off x="3020088" y="344449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+mj-lt"/>
              </a:rPr>
              <a:t>If PBT_TXOP Duration &lt; 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PBT_RTS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</a:rPr>
              <a:t>Duration, A =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A18926-13F7-02A0-367C-01CC3C1EEAF8}"/>
              </a:ext>
            </a:extLst>
          </p:cNvPr>
          <p:cNvSpPr txBox="1"/>
          <p:nvPr/>
        </p:nvSpPr>
        <p:spPr>
          <a:xfrm>
            <a:off x="2987608" y="618496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 PBT_TXOP Duration = PBT_RTS Duration,  A &lt;=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370BF-4721-F029-18AF-6D714DD96C15}"/>
              </a:ext>
            </a:extLst>
          </p:cNvPr>
          <p:cNvSpPr txBox="1"/>
          <p:nvPr/>
        </p:nvSpPr>
        <p:spPr>
          <a:xfrm>
            <a:off x="179512" y="3447299"/>
            <a:ext cx="2144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+mj-lt"/>
              </a:rPr>
              <a:t>A = End time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of </a:t>
            </a:r>
            <a:r>
              <a:rPr lang="en-US" sz="1000" dirty="0">
                <a:solidFill>
                  <a:srgbClr val="000000"/>
                </a:solidFill>
                <a:effectLst/>
                <a:latin typeface="+mj-lt"/>
              </a:rPr>
              <a:t>PBT TXOP Duration </a:t>
            </a:r>
          </a:p>
          <a:p>
            <a:r>
              <a:rPr lang="en-US" sz="1000" dirty="0">
                <a:solidFill>
                  <a:srgbClr val="000000"/>
                </a:solidFill>
                <a:latin typeface="+mj-lt"/>
              </a:rPr>
              <a:t>B = Start time of Unavailability</a:t>
            </a:r>
            <a:endParaRPr lang="en-US" sz="100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313EC70-98CA-6FC2-A48A-2632E8934312}"/>
              </a:ext>
            </a:extLst>
          </p:cNvPr>
          <p:cNvSpPr/>
          <p:nvPr/>
        </p:nvSpPr>
        <p:spPr bwMode="auto">
          <a:xfrm>
            <a:off x="435512" y="1105291"/>
            <a:ext cx="8243075" cy="2161941"/>
          </a:xfrm>
          <a:prstGeom prst="roundRect">
            <a:avLst/>
          </a:prstGeom>
          <a:noFill/>
          <a:ln w="12700" cap="flat" cmpd="sng" algn="ctr">
            <a:solidFill>
              <a:srgbClr val="00BD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6279EBB-4E8E-A73C-2E93-396C93A629DC}"/>
              </a:ext>
            </a:extLst>
          </p:cNvPr>
          <p:cNvSpPr/>
          <p:nvPr/>
        </p:nvSpPr>
        <p:spPr bwMode="auto">
          <a:xfrm>
            <a:off x="435512" y="4024667"/>
            <a:ext cx="8243075" cy="2139229"/>
          </a:xfrm>
          <a:prstGeom prst="roundRect">
            <a:avLst/>
          </a:prstGeom>
          <a:noFill/>
          <a:ln w="12700" cap="flat" cmpd="sng" algn="ctr">
            <a:solidFill>
              <a:srgbClr val="00BD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D70328-A711-58D5-8AFB-2D165E74C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13" y="4063780"/>
            <a:ext cx="8136903" cy="1974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5CFFF4-5B51-0421-845C-1D6CFCFA5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56" y="1134078"/>
            <a:ext cx="7630616" cy="21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6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DF51-2659-3D92-C876-93B7C2B4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34512"/>
            <a:ext cx="8280920" cy="57606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PBT_CTS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AA560-BDDE-C316-9F3A-16B241BFF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AE472-E870-421B-8269-DD81B11F4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D3D473E-8F97-1333-E7E0-39DCBD300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88005"/>
              </p:ext>
            </p:extLst>
          </p:nvPr>
        </p:nvGraphicFramePr>
        <p:xfrm>
          <a:off x="2366714" y="3839106"/>
          <a:ext cx="6365042" cy="443803"/>
        </p:xfrm>
        <a:graphic>
          <a:graphicData uri="http://schemas.openxmlformats.org/drawingml/2006/table">
            <a:tbl>
              <a:tblPr/>
              <a:tblGrid>
                <a:gridCol w="1341190">
                  <a:extLst>
                    <a:ext uri="{9D8B030D-6E8A-4147-A177-3AD203B41FA5}">
                      <a16:colId xmlns:a16="http://schemas.microsoft.com/office/drawing/2014/main" val="4266749720"/>
                    </a:ext>
                  </a:extLst>
                </a:gridCol>
                <a:gridCol w="2151073">
                  <a:extLst>
                    <a:ext uri="{9D8B030D-6E8A-4147-A177-3AD203B41FA5}">
                      <a16:colId xmlns:a16="http://schemas.microsoft.com/office/drawing/2014/main" val="2800332948"/>
                    </a:ext>
                  </a:extLst>
                </a:gridCol>
                <a:gridCol w="2872779">
                  <a:extLst>
                    <a:ext uri="{9D8B030D-6E8A-4147-A177-3AD203B41FA5}">
                      <a16:colId xmlns:a16="http://schemas.microsoft.com/office/drawing/2014/main" val="3598309524"/>
                    </a:ext>
                  </a:extLst>
                </a:gridCol>
              </a:tblGrid>
              <a:tr h="44380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Helvetica Neue Light" panose="02000403000000020004" pitchFamily="2" charset="0"/>
                        </a:rPr>
                        <a:t>Control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Helvetica Neue Light" panose="02000403000000020004" pitchFamily="2" charset="0"/>
                        </a:rPr>
                        <a:t>Unavailability Start Time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Helvetica Neue Light" panose="02000403000000020004" pitchFamily="2" charset="0"/>
                        </a:rPr>
                        <a:t>Minimum Unavailable Duration 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42170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90F6D5D-A035-1A06-FEF0-18D999963F06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6714" y="2741189"/>
            <a:ext cx="3357414" cy="9758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193FF4-2364-1EB0-B88D-8C0D4A3F7362}"/>
              </a:ext>
            </a:extLst>
          </p:cNvPr>
          <p:cNvCxnSpPr>
            <a:cxnSpLocks/>
          </p:cNvCxnSpPr>
          <p:nvPr/>
        </p:nvCxnSpPr>
        <p:spPr bwMode="auto">
          <a:xfrm>
            <a:off x="7884368" y="2658994"/>
            <a:ext cx="864096" cy="11801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D6D0E9-698E-F61A-CD40-9ECCBAD11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115452"/>
              </p:ext>
            </p:extLst>
          </p:nvPr>
        </p:nvGraphicFramePr>
        <p:xfrm>
          <a:off x="451355" y="1733325"/>
          <a:ext cx="8280401" cy="925669"/>
        </p:xfrm>
        <a:graphic>
          <a:graphicData uri="http://schemas.openxmlformats.org/drawingml/2006/table">
            <a:tbl>
              <a:tblPr/>
              <a:tblGrid>
                <a:gridCol w="840696">
                  <a:extLst>
                    <a:ext uri="{9D8B030D-6E8A-4147-A177-3AD203B41FA5}">
                      <a16:colId xmlns:a16="http://schemas.microsoft.com/office/drawing/2014/main" val="219864291"/>
                    </a:ext>
                  </a:extLst>
                </a:gridCol>
                <a:gridCol w="958212">
                  <a:extLst>
                    <a:ext uri="{9D8B030D-6E8A-4147-A177-3AD203B41FA5}">
                      <a16:colId xmlns:a16="http://schemas.microsoft.com/office/drawing/2014/main" val="3714093054"/>
                    </a:ext>
                  </a:extLst>
                </a:gridCol>
                <a:gridCol w="1039570">
                  <a:extLst>
                    <a:ext uri="{9D8B030D-6E8A-4147-A177-3AD203B41FA5}">
                      <a16:colId xmlns:a16="http://schemas.microsoft.com/office/drawing/2014/main" val="1153694149"/>
                    </a:ext>
                  </a:extLst>
                </a:gridCol>
                <a:gridCol w="1184206">
                  <a:extLst>
                    <a:ext uri="{9D8B030D-6E8A-4147-A177-3AD203B41FA5}">
                      <a16:colId xmlns:a16="http://schemas.microsoft.com/office/drawing/2014/main" val="2065739644"/>
                    </a:ext>
                  </a:extLst>
                </a:gridCol>
                <a:gridCol w="1256524">
                  <a:extLst>
                    <a:ext uri="{9D8B030D-6E8A-4147-A177-3AD203B41FA5}">
                      <a16:colId xmlns:a16="http://schemas.microsoft.com/office/drawing/2014/main" val="3307784887"/>
                    </a:ext>
                  </a:extLst>
                </a:gridCol>
                <a:gridCol w="2133378">
                  <a:extLst>
                    <a:ext uri="{9D8B030D-6E8A-4147-A177-3AD203B41FA5}">
                      <a16:colId xmlns:a16="http://schemas.microsoft.com/office/drawing/2014/main" val="1978095928"/>
                    </a:ext>
                  </a:extLst>
                </a:gridCol>
                <a:gridCol w="867815">
                  <a:extLst>
                    <a:ext uri="{9D8B030D-6E8A-4147-A177-3AD203B41FA5}">
                      <a16:colId xmlns:a16="http://schemas.microsoft.com/office/drawing/2014/main" val="2950403648"/>
                    </a:ext>
                  </a:extLst>
                </a:gridCol>
              </a:tblGrid>
              <a:tr h="593007">
                <a:tc>
                  <a:txBody>
                    <a:bodyPr/>
                    <a:lstStyle/>
                    <a:p>
                      <a:br>
                        <a:rPr lang="en-US" sz="1200" dirty="0">
                          <a:effectLst/>
                          <a:latin typeface="Helvetica" pitchFamily="2" charset="0"/>
                        </a:rPr>
                      </a:br>
                      <a:endParaRPr lang="en-US" sz="1200" dirty="0">
                        <a:effectLst/>
                        <a:latin typeface="Helvetica" pitchFamily="2" charset="0"/>
                      </a:endParaRPr>
                    </a:p>
                  </a:txBody>
                  <a:tcPr marL="36159" marR="36159" marT="36159" marB="3615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Frame Control</a:t>
                      </a:r>
                      <a:endParaRPr lang="en-US" sz="1200" dirty="0">
                        <a:effectLst/>
                      </a:endParaRPr>
                    </a:p>
                  </a:txBody>
                  <a:tcPr marL="36159" marR="36159" marT="36159" marB="3615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Duration</a:t>
                      </a:r>
                      <a:endParaRPr lang="en-US" sz="1200" dirty="0">
                        <a:effectLst/>
                      </a:endParaRPr>
                    </a:p>
                  </a:txBody>
                  <a:tcPr marL="36159" marR="36159" marT="36159" marB="3615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RA </a:t>
                      </a:r>
                      <a:endParaRPr lang="en-US" sz="1200" dirty="0">
                        <a:effectLst/>
                      </a:endParaRPr>
                    </a:p>
                  </a:txBody>
                  <a:tcPr marL="36159" marR="36159" marT="36159" marB="3615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TA</a:t>
                      </a:r>
                      <a:endParaRPr lang="en-US" sz="1200" dirty="0">
                        <a:effectLst/>
                      </a:endParaRPr>
                    </a:p>
                  </a:txBody>
                  <a:tcPr marL="36159" marR="36159" marT="36159" marB="3615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Helvetica Neue Light" panose="02000403000000020004" pitchFamily="2" charset="0"/>
                        </a:rPr>
                        <a:t>Unavailability Profile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36159" marR="36159" marT="36159" marB="3615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FCS</a:t>
                      </a:r>
                      <a:endParaRPr lang="en-US" sz="1200" dirty="0">
                        <a:effectLst/>
                      </a:endParaRPr>
                    </a:p>
                  </a:txBody>
                  <a:tcPr marL="36159" marR="36159" marT="36159" marB="3615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316554"/>
                  </a:ext>
                </a:extLst>
              </a:tr>
              <a:tr h="33266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Octets:</a:t>
                      </a:r>
                      <a:endParaRPr lang="en-US" sz="1200">
                        <a:effectLst/>
                      </a:endParaRPr>
                    </a:p>
                  </a:txBody>
                  <a:tcPr marL="36159" marR="36159" marT="36159" marB="3615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2</a:t>
                      </a:r>
                      <a:endParaRPr lang="en-US" sz="1200">
                        <a:effectLst/>
                      </a:endParaRPr>
                    </a:p>
                  </a:txBody>
                  <a:tcPr marL="36159" marR="36159" marT="36159" marB="3615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2</a:t>
                      </a:r>
                      <a:endParaRPr lang="en-US" sz="1200">
                        <a:effectLst/>
                      </a:endParaRPr>
                    </a:p>
                  </a:txBody>
                  <a:tcPr marL="36159" marR="36159" marT="36159" marB="3615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6</a:t>
                      </a:r>
                      <a:endParaRPr lang="en-US" sz="1200" dirty="0">
                        <a:effectLst/>
                      </a:endParaRPr>
                    </a:p>
                  </a:txBody>
                  <a:tcPr marL="36159" marR="36159" marT="36159" marB="3615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6</a:t>
                      </a:r>
                      <a:endParaRPr lang="en-US" sz="1200" dirty="0">
                        <a:effectLst/>
                      </a:endParaRPr>
                    </a:p>
                  </a:txBody>
                  <a:tcPr marL="36159" marR="36159" marT="36159" marB="3615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~ 6</a:t>
                      </a:r>
                      <a:endParaRPr lang="en-US" sz="1200" dirty="0">
                        <a:effectLst/>
                      </a:endParaRPr>
                    </a:p>
                  </a:txBody>
                  <a:tcPr marL="36159" marR="36159" marT="36159" marB="3615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4</a:t>
                      </a:r>
                      <a:endParaRPr lang="en-US" sz="1200" dirty="0">
                        <a:effectLst/>
                      </a:endParaRPr>
                    </a:p>
                  </a:txBody>
                  <a:tcPr marL="36159" marR="36159" marT="36159" marB="3615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3914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1EDB62-1A61-58CD-94F4-82006F9FC02B}"/>
              </a:ext>
            </a:extLst>
          </p:cNvPr>
          <p:cNvSpPr txBox="1"/>
          <p:nvPr/>
        </p:nvSpPr>
        <p:spPr>
          <a:xfrm>
            <a:off x="3363047" y="4941168"/>
            <a:ext cx="3024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start time intends to represent a near term Unavailability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91D2BB-B562-BC7A-FAE6-752FDE37EC3F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5213" y="4365104"/>
            <a:ext cx="0" cy="5760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71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2A70-DB3F-E11F-3CF8-936E73F5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24" y="649561"/>
            <a:ext cx="8568952" cy="576064"/>
          </a:xfrm>
        </p:spPr>
        <p:txBody>
          <a:bodyPr/>
          <a:lstStyle/>
          <a:p>
            <a:r>
              <a:rPr lang="en-US" sz="2800" dirty="0"/>
              <a:t>A TXOP When PBT-CTS Not Received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55B4-2CD8-A33F-DE11-F0B04A7E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90" y="3341710"/>
            <a:ext cx="8067235" cy="2683472"/>
          </a:xfrm>
        </p:spPr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When the TXOP initiator (e.g., AP) does not receive a PBT_CTS successfully (i.e., the TXOP responder is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un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available)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 t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he TXOP initiator (e.g., AP):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hall not transmit data packets;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Shall not disable the STA;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ay retry another PBT_RTS later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Shall consider co-ex event as one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possible reason for PBT_RTS/PBT_CTS failure, and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</a:rPr>
              <a:t> take this into account in the rate selection logic for data packets;</a:t>
            </a:r>
          </a:p>
          <a:p>
            <a:r>
              <a:rPr lang="en-US" sz="1400" dirty="0"/>
              <a:t>The behavior described above is desirable for the conventional RTS/CTS approach as well.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55A24-4734-90E4-0DD7-4D7730152D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A0C61-0F83-BFA5-FD95-77360609B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A085C-1002-FB6C-B5D2-6577E4661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91" y="1675856"/>
            <a:ext cx="8540349" cy="10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499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84150</TotalTime>
  <Words>1417</Words>
  <Application>Microsoft Macintosh PowerPoint</Application>
  <PresentationFormat>On-screen Show (4:3)</PresentationFormat>
  <Paragraphs>199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Hiragino Sans</vt:lpstr>
      <vt:lpstr>Arial</vt:lpstr>
      <vt:lpstr>Calibri</vt:lpstr>
      <vt:lpstr>Calibri Light</vt:lpstr>
      <vt:lpstr>Cambria Math</vt:lpstr>
      <vt:lpstr>Courier New</vt:lpstr>
      <vt:lpstr>Helvetica</vt:lpstr>
      <vt:lpstr>Helvetica Neue Light</vt:lpstr>
      <vt:lpstr>Times New Roman</vt:lpstr>
      <vt:lpstr>ACcord-Submission</vt:lpstr>
      <vt:lpstr>Custom Design</vt:lpstr>
      <vt:lpstr>1_Custom Design</vt:lpstr>
      <vt:lpstr>Probe-Before-Talk and Unsolicited Unavailability Announcement for Co-ex Management</vt:lpstr>
      <vt:lpstr>Introduction </vt:lpstr>
      <vt:lpstr>Unmanaged Co-ex Events Cause  STA’s Performance Degradation</vt:lpstr>
      <vt:lpstr>Existing Common Co-Management Methods and Shortcomings (1)</vt:lpstr>
      <vt:lpstr>Existing Common Co-ex Management Methods and Shortcomings (2)</vt:lpstr>
      <vt:lpstr>Proposal: Probe-Before-Talk (PBT)</vt:lpstr>
      <vt:lpstr>Two Scenarios</vt:lpstr>
      <vt:lpstr>PBT_CTS Design</vt:lpstr>
      <vt:lpstr>A TXOP When PBT-CTS Not Received</vt:lpstr>
      <vt:lpstr>Proposal: Unsolicited Unavailability Announcement (UUA)</vt:lpstr>
      <vt:lpstr>UUA vs. CTS-to-Self</vt:lpstr>
      <vt:lpstr>Simulation Assumptions</vt:lpstr>
      <vt:lpstr>DUT Performance with Periodic Co-ex Traffic</vt:lpstr>
      <vt:lpstr>Legacy Performance with Periodic Co-ex Traffic</vt:lpstr>
      <vt:lpstr>DUT Performance with Aperiodic Co-ex Traffic</vt:lpstr>
      <vt:lpstr>Summary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apstephe, 100</dc:creator>
  <cp:lastModifiedBy>Qi Wang</cp:lastModifiedBy>
  <cp:revision>1609</cp:revision>
  <cp:lastPrinted>1998-02-10T13:28:06Z</cp:lastPrinted>
  <dcterms:created xsi:type="dcterms:W3CDTF">2009-11-13T19:11:16Z</dcterms:created>
  <dcterms:modified xsi:type="dcterms:W3CDTF">2024-01-13T07:05:30Z</dcterms:modified>
</cp:coreProperties>
</file>