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75" r:id="rId3"/>
    <p:sldId id="305" r:id="rId4"/>
    <p:sldId id="276" r:id="rId5"/>
    <p:sldId id="272" r:id="rId6"/>
    <p:sldId id="273" r:id="rId7"/>
    <p:sldId id="280" r:id="rId8"/>
    <p:sldId id="278" r:id="rId9"/>
    <p:sldId id="279" r:id="rId10"/>
    <p:sldId id="304" r:id="rId11"/>
    <p:sldId id="274" r:id="rId12"/>
    <p:sldId id="303"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9" d="100"/>
          <a:sy n="99" d="100"/>
        </p:scale>
        <p:origin x="119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2466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125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872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1247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9045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9899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564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80457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3145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009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371600" y="762000"/>
            <a:ext cx="64008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Enhanced Scheduling Method for Low Latency Traffic – Follow up</a:t>
            </a:r>
            <a:endParaRPr lang="en-GB" dirty="0"/>
          </a:p>
        </p:txBody>
      </p:sp>
      <p:sp>
        <p:nvSpPr>
          <p:cNvPr id="3074" name="Rectangle 2"/>
          <p:cNvSpPr>
            <a:spLocks noGrp="1" noChangeArrowheads="1"/>
          </p:cNvSpPr>
          <p:nvPr>
            <p:ph type="body" idx="1"/>
          </p:nvPr>
        </p:nvSpPr>
        <p:spPr>
          <a:xfrm>
            <a:off x="685800" y="20415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369505948"/>
              </p:ext>
            </p:extLst>
          </p:nvPr>
        </p:nvGraphicFramePr>
        <p:xfrm>
          <a:off x="231775" y="3265488"/>
          <a:ext cx="8626475" cy="2944812"/>
        </p:xfrm>
        <a:graphic>
          <a:graphicData uri="http://schemas.openxmlformats.org/presentationml/2006/ole">
            <mc:AlternateContent xmlns:mc="http://schemas.openxmlformats.org/markup-compatibility/2006">
              <mc:Choice xmlns:v="urn:schemas-microsoft-com:vml" Requires="v">
                <p:oleObj name="Document" r:id="rId3" imgW="8407002" imgH="2866335" progId="Word.Document.8">
                  <p:embed/>
                </p:oleObj>
              </mc:Choice>
              <mc:Fallback>
                <p:oleObj name="Document" r:id="rId3" imgW="8407002" imgH="2866335" progId="Word.Document.8">
                  <p:embed/>
                  <p:pic>
                    <p:nvPicPr>
                      <p:cNvPr id="0" name="Picture 3"/>
                      <p:cNvPicPr>
                        <a:picLocks noChangeAspect="1" noChangeArrowheads="1"/>
                      </p:cNvPicPr>
                      <p:nvPr/>
                    </p:nvPicPr>
                    <p:blipFill>
                      <a:blip r:embed="rId4"/>
                      <a:srcRect/>
                      <a:stretch>
                        <a:fillRect/>
                      </a:stretch>
                    </p:blipFill>
                    <p:spPr bwMode="auto">
                      <a:xfrm>
                        <a:off x="231775" y="3265488"/>
                        <a:ext cx="8626475" cy="29448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400837" y="279995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Discussions on [15]</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685800" y="1600200"/>
            <a:ext cx="79248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Q:</a:t>
            </a:r>
            <a:r>
              <a:rPr lang="en-US" sz="1600" b="0" kern="0" dirty="0"/>
              <a:t> If you already know that the traffic is urgent, why don't you just transmit?</a:t>
            </a:r>
          </a:p>
          <a:p>
            <a:pPr>
              <a:buFont typeface="Arial" panose="020B0604020202020204" pitchFamily="34" charset="0"/>
              <a:buChar char="•"/>
            </a:pPr>
            <a:r>
              <a:rPr lang="en-US" sz="1600" kern="0" dirty="0"/>
              <a:t>A:</a:t>
            </a:r>
            <a:r>
              <a:rPr lang="en-US" sz="1600" b="0" kern="0" dirty="0"/>
              <a:t> One option is to transmit without waiting. However, if a more reliable communication is desired under a congested environment, STA allocation for TXOP could be another way within TXS operation.</a:t>
            </a:r>
          </a:p>
          <a:p>
            <a:pPr>
              <a:buFont typeface="Arial" panose="020B0604020202020204" pitchFamily="34" charset="0"/>
              <a:buChar char="•"/>
            </a:pPr>
            <a:endParaRPr lang="en-US" sz="800" b="0" kern="0" dirty="0"/>
          </a:p>
          <a:p>
            <a:pPr>
              <a:buFont typeface="Arial" panose="020B0604020202020204" pitchFamily="34" charset="0"/>
              <a:buChar char="•"/>
            </a:pPr>
            <a:r>
              <a:rPr lang="en-US" sz="1600" kern="0" dirty="0"/>
              <a:t>Q:</a:t>
            </a:r>
            <a:r>
              <a:rPr lang="en-US" sz="1600" b="0" kern="0" dirty="0"/>
              <a:t> You kind of say TID is not sufficient to signal the important priority of that particular traffic. Why do you need something else?</a:t>
            </a:r>
          </a:p>
          <a:p>
            <a:pPr>
              <a:buFont typeface="Arial" panose="020B0604020202020204" pitchFamily="34" charset="0"/>
              <a:buChar char="•"/>
            </a:pPr>
            <a:r>
              <a:rPr lang="en-US" sz="1600" kern="0" dirty="0"/>
              <a:t>A:</a:t>
            </a:r>
            <a:r>
              <a:rPr lang="en-US" sz="1600" b="0" kern="0" dirty="0"/>
              <a:t> Signaling the TID as well as the BSR is the existing way of STA allocation. However, for event based low latency traffic (or urgent traffic), two data streams may have the same TIDs but one may be more urgent. Considering only the TIDs may not be adequate to schedule for event-based low-latency traffic.</a:t>
            </a:r>
          </a:p>
          <a:p>
            <a:pPr>
              <a:buFont typeface="Arial" panose="020B0604020202020204" pitchFamily="34" charset="0"/>
              <a:buChar char="•"/>
            </a:pPr>
            <a:endParaRPr lang="en-US" sz="800" b="0" kern="0" dirty="0"/>
          </a:p>
          <a:p>
            <a:pPr>
              <a:buFont typeface="Arial" panose="020B0604020202020204" pitchFamily="34" charset="0"/>
              <a:buChar char="•"/>
            </a:pPr>
            <a:r>
              <a:rPr lang="en-US" sz="1600" kern="0" dirty="0"/>
              <a:t>Q:</a:t>
            </a:r>
            <a:r>
              <a:rPr lang="en-US" sz="1600" b="0" kern="0" dirty="0"/>
              <a:t> What kind of traffic model are you assuming? I think SCS signaling can handle very many kinds of low latency applications. What kind of application are you thinking?</a:t>
            </a:r>
          </a:p>
          <a:p>
            <a:pPr>
              <a:buFont typeface="Arial" panose="020B0604020202020204" pitchFamily="34" charset="0"/>
              <a:buChar char="•"/>
            </a:pPr>
            <a:r>
              <a:rPr lang="en-US" sz="1600" kern="0" dirty="0"/>
              <a:t>A:</a:t>
            </a:r>
            <a:r>
              <a:rPr lang="en-US" sz="1600" b="0" kern="0" dirty="0"/>
              <a:t> We assume an event-based low-latency traffic, which is non-periodic and dynamically changing. With the proposed approach, SCS parameter negotiation is simplified. As for the application, VR, gaming, neuromorphic cameras, emergency stop [11] could be some example applications.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p>
        </p:txBody>
      </p:sp>
    </p:spTree>
    <p:extLst>
      <p:ext uri="{BB962C8B-B14F-4D97-AF65-F5344CB8AC3E}">
        <p14:creationId xmlns:p14="http://schemas.microsoft.com/office/powerpoint/2010/main" val="2227867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691667-114B-582B-B5AC-B8F1078F008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9EDAEBC-4C97-DE59-8E51-9CFF6AEA7961}"/>
              </a:ext>
            </a:extLst>
          </p:cNvPr>
          <p:cNvSpPr>
            <a:spLocks noGrp="1"/>
          </p:cNvSpPr>
          <p:nvPr>
            <p:ph type="ftr" idx="14"/>
          </p:nvPr>
        </p:nvSpPr>
        <p:spPr/>
        <p:txBody>
          <a:bodyPr/>
          <a:lstStyle/>
          <a:p>
            <a:r>
              <a:rPr lang="en-GB"/>
              <a:t>Serhat Erkucuk, Ofinno</a:t>
            </a:r>
            <a:endParaRPr lang="en-GB" dirty="0"/>
          </a:p>
        </p:txBody>
      </p:sp>
      <p:sp>
        <p:nvSpPr>
          <p:cNvPr id="6" name="Date Placeholder 5">
            <a:extLst>
              <a:ext uri="{FF2B5EF4-FFF2-40B4-BE49-F238E27FC236}">
                <a16:creationId xmlns:a16="http://schemas.microsoft.com/office/drawing/2014/main" id="{3181740D-8EA5-CD18-4166-62DB32DAFA62}"/>
              </a:ext>
            </a:extLst>
          </p:cNvPr>
          <p:cNvSpPr>
            <a:spLocks noGrp="1"/>
          </p:cNvSpPr>
          <p:nvPr>
            <p:ph type="dt" idx="15"/>
          </p:nvPr>
        </p:nvSpPr>
        <p:spPr/>
        <p:txBody>
          <a:bodyPr/>
          <a:lstStyle/>
          <a:p>
            <a:r>
              <a:rPr lang="en-US" dirty="0"/>
              <a:t>January 2024</a:t>
            </a:r>
            <a:endParaRPr lang="en-GB" dirty="0"/>
          </a:p>
        </p:txBody>
      </p:sp>
      <p:sp>
        <p:nvSpPr>
          <p:cNvPr id="13" name="TextBox 12">
            <a:extLst>
              <a:ext uri="{FF2B5EF4-FFF2-40B4-BE49-F238E27FC236}">
                <a16:creationId xmlns:a16="http://schemas.microsoft.com/office/drawing/2014/main" id="{65FE6852-1590-79F7-4BD2-D8110C9E7E4E}"/>
              </a:ext>
            </a:extLst>
          </p:cNvPr>
          <p:cNvSpPr txBox="1"/>
          <p:nvPr/>
        </p:nvSpPr>
        <p:spPr>
          <a:xfrm>
            <a:off x="515144" y="1509486"/>
            <a:ext cx="8113712" cy="4856714"/>
          </a:xfrm>
          <a:prstGeom prst="rect">
            <a:avLst/>
          </a:prstGeom>
          <a:noFill/>
        </p:spPr>
        <p:txBody>
          <a:bodyPr wrap="square">
            <a:spAutoFit/>
          </a:bodyPr>
          <a:lstStyle/>
          <a:p>
            <a:pPr defTabSz="914400">
              <a:lnSpc>
                <a:spcPct val="9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23/0480r0, UHR Proposed PAR</a:t>
            </a:r>
          </a:p>
          <a:p>
            <a:pPr defTabSz="914400">
              <a:lnSpc>
                <a:spcPct val="9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22/1556r1, Multi-AP Coordination for Low Latency Traffic Delivery</a:t>
            </a:r>
            <a:endParaRPr lang="en-US" altLang="ko-KR" sz="1800" kern="0" dirty="0">
              <a:solidFill>
                <a:srgbClr val="000000"/>
              </a:solidFill>
              <a:latin typeface="Times New Roman"/>
              <a:ea typeface="굴림" panose="020B0600000101010101" pitchFamily="50" charset="-127"/>
            </a:endParaRPr>
          </a:p>
          <a:p>
            <a:pPr defTabSz="914400">
              <a:lnSpc>
                <a:spcPct val="9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[3] 22/1899r0, Multi-AP Operation for Low Latency Traffic Delivery - Follow up</a:t>
            </a:r>
          </a:p>
          <a:p>
            <a:pPr defTabSz="914400">
              <a:lnSpc>
                <a:spcPct val="9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23/0046r2, Multi-AP Coordination for Low Latency Traffic Delivery: Usage Scenarios and Potential Features</a:t>
            </a:r>
          </a:p>
          <a:p>
            <a:pPr defTabSz="914400">
              <a:lnSpc>
                <a:spcPct val="9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[5] 22/1393r0, Latency Reduction Scheme for UHR</a:t>
            </a:r>
          </a:p>
          <a:p>
            <a:pPr marL="0" marR="0" lvl="0" indent="0" algn="l" defTabSz="914400" rtl="0" eaLnBrk="0" fontAlgn="base" latinLnBrk="0" hangingPunct="0">
              <a:lnSpc>
                <a:spcPct val="9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[6] 22/1939r0, PPDU Design for Short Frames</a:t>
            </a:r>
          </a:p>
          <a:p>
            <a:pPr defTabSz="914400">
              <a:lnSpc>
                <a:spcPct val="9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[7] 22/1923r1, Enhanced Trigger-Based Uplink Transmission</a:t>
            </a:r>
          </a:p>
          <a:p>
            <a:pPr defTabSz="914400">
              <a:lnSpc>
                <a:spcPct val="9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[8] 22/1926r0, Challenges to Achieve Low Latency</a:t>
            </a:r>
          </a:p>
          <a:p>
            <a:pPr marL="0" marR="0" lvl="0" indent="0" algn="l" defTabSz="914400" rtl="0" eaLnBrk="0" fontAlgn="base" latinLnBrk="0" hangingPunct="0">
              <a:lnSpc>
                <a:spcPct val="9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[9] 22/1519r0, Requirements of Low Latency in UHR</a:t>
            </a:r>
          </a:p>
          <a:p>
            <a:pPr marL="0" marR="0" lvl="0" indent="0" algn="l" defTabSz="914400" rtl="0" eaLnBrk="0" fontAlgn="base" latinLnBrk="0" hangingPunct="0">
              <a:lnSpc>
                <a:spcPct val="9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[10] 22/1931r0, Follow-up on Latency Reduction with ML Techniques</a:t>
            </a:r>
          </a:p>
          <a:p>
            <a:pPr marL="0" marR="0" lvl="0" indent="0" algn="l" defTabSz="914400" rtl="0" eaLnBrk="0" fontAlgn="base" latinLnBrk="0" hangingPunct="0">
              <a:lnSpc>
                <a:spcPct val="9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[11] 22/1880r1, Latency and Reliability Enhancements for UHR</a:t>
            </a:r>
          </a:p>
          <a:p>
            <a:pPr marL="0" marR="0" lvl="0" indent="0" algn="l" defTabSz="914400" rtl="0" eaLnBrk="0" fontAlgn="base" latinLnBrk="0" hangingPunct="0">
              <a:lnSpc>
                <a:spcPct val="9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[12] 23/0018r1, Low Latency Support in UHR</a:t>
            </a:r>
          </a:p>
          <a:p>
            <a:pPr marL="0" marR="0" lvl="0" indent="0" algn="l" defTabSz="914400" rtl="0" eaLnBrk="0" fontAlgn="base" latinLnBrk="0" hangingPunct="0">
              <a:lnSpc>
                <a:spcPct val="9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[13] 23/0045r1, Urgency-based Delivery of Latency Sensitive Traffic</a:t>
            </a:r>
          </a:p>
          <a:p>
            <a:pPr marL="0" marR="0" lvl="0" indent="0" algn="l" defTabSz="914400" rtl="0" eaLnBrk="0" fontAlgn="base" latinLnBrk="0" hangingPunct="0">
              <a:lnSpc>
                <a:spcPct val="9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[14] 23/0069r1, Considerations on Latency Improvement</a:t>
            </a:r>
          </a:p>
          <a:p>
            <a:pPr marL="0" marR="0" lvl="0" indent="0" algn="l" defTabSz="914400" rtl="0" eaLnBrk="0" fontAlgn="base" latinLnBrk="0" hangingPunct="0">
              <a:lnSpc>
                <a:spcPct val="9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[15] 23/0378r0, Enhanced Scheduling Method for Low Latency Traffic</a:t>
            </a:r>
          </a:p>
        </p:txBody>
      </p:sp>
      <p:sp>
        <p:nvSpPr>
          <p:cNvPr id="14" name="Rectangle 1">
            <a:extLst>
              <a:ext uri="{FF2B5EF4-FFF2-40B4-BE49-F238E27FC236}">
                <a16:creationId xmlns:a16="http://schemas.microsoft.com/office/drawing/2014/main" id="{D857A7CC-2A6F-CCEF-BBCF-19DD376F36D9}"/>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Tree>
    <p:extLst>
      <p:ext uri="{BB962C8B-B14F-4D97-AF65-F5344CB8AC3E}">
        <p14:creationId xmlns:p14="http://schemas.microsoft.com/office/powerpoint/2010/main" val="163463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12</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700722" y="1788160"/>
            <a:ext cx="7986078" cy="44602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Do you agree to define a mechanism for a non-AP STA to request TXOP allocation from an AP for event-based urgent traffic?</a:t>
            </a:r>
          </a:p>
          <a:p>
            <a:pPr marL="457200" lvl="1" indent="0"/>
            <a:r>
              <a:rPr lang="en-US" kern="0" dirty="0"/>
              <a:t>Note: The details (e.g., conditions, parameters and frames) for an event-based urgent traffic are TBD.</a:t>
            </a:r>
          </a:p>
          <a:p>
            <a:pPr marL="457200" marR="0" lvl="1" indent="0" algn="l" defTabSz="914400" rtl="0" eaLnBrk="0" fontAlgn="base" latinLnBrk="0" hangingPunct="0">
              <a:lnSpc>
                <a:spcPct val="100000"/>
              </a:lnSpc>
              <a:spcBef>
                <a:spcPct val="20000"/>
              </a:spcBef>
              <a:spcAft>
                <a:spcPct val="0"/>
              </a:spcAft>
              <a:buClrTx/>
              <a:buSzTx/>
              <a:tabLst/>
              <a:defRPr/>
            </a:pPr>
            <a:endParaRPr kumimoji="0" lang="en-US" altLang="ko-KR" sz="20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ko-KR" sz="20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Y/N/A:</a:t>
            </a:r>
            <a:endParaRPr kumimoji="0" lang="ko-KR" altLang="en-US" sz="20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246787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8288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t>
            </a:r>
            <a:r>
              <a:rPr lang="en-US" sz="1800" b="0" i="1" kern="0" dirty="0"/>
              <a:t>Enabling at least one mode of operation capable of improving the tail of the latency distribution and jitter compared to EHT MAC/PHY operation, with mobility between BSSs</a:t>
            </a:r>
            <a:r>
              <a:rPr lang="en-US" sz="1800" b="0" kern="0" dirty="0"/>
              <a:t>” is one of the main targets for enhancing reliability</a:t>
            </a:r>
            <a:r>
              <a:rPr lang="en-US" sz="1800" kern="0" dirty="0"/>
              <a:t> </a:t>
            </a:r>
            <a:r>
              <a:rPr lang="en-US" sz="1800" b="0" kern="0" dirty="0"/>
              <a:t>in P802.11bn [1]</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UHR contributions on latency so far can be categorized under</a:t>
            </a:r>
          </a:p>
          <a:p>
            <a:pPr lvl="1">
              <a:buFont typeface="Arial" panose="020B0604020202020204" pitchFamily="34" charset="0"/>
              <a:buChar char="•"/>
            </a:pPr>
            <a:r>
              <a:rPr lang="en-US" sz="1600" b="0" kern="0" dirty="0"/>
              <a:t>Multi-AP operation [2 - 4]</a:t>
            </a:r>
          </a:p>
          <a:p>
            <a:pPr lvl="1">
              <a:buFont typeface="Arial" panose="020B0604020202020204" pitchFamily="34" charset="0"/>
              <a:buChar char="•"/>
            </a:pPr>
            <a:r>
              <a:rPr lang="en-US" sz="1600" kern="0" dirty="0"/>
              <a:t>PPDU design [5 - 6]</a:t>
            </a:r>
          </a:p>
          <a:p>
            <a:pPr lvl="1">
              <a:buFont typeface="Arial" panose="020B0604020202020204" pitchFamily="34" charset="0"/>
              <a:buChar char="•"/>
            </a:pPr>
            <a:r>
              <a:rPr lang="en-US" sz="1600" kern="0" dirty="0"/>
              <a:t>Frame overhead reduction [7 - 8]</a:t>
            </a:r>
          </a:p>
          <a:p>
            <a:pPr lvl="1">
              <a:buFont typeface="Arial" panose="020B0604020202020204" pitchFamily="34" charset="0"/>
              <a:buChar char="•"/>
            </a:pPr>
            <a:r>
              <a:rPr lang="en-US" sz="1600" b="0" kern="0" dirty="0"/>
              <a:t>Latency improvement by AI/ML </a:t>
            </a:r>
            <a:r>
              <a:rPr lang="en-US" sz="1600" kern="0" dirty="0"/>
              <a:t>[9 - 10]</a:t>
            </a:r>
            <a:endParaRPr lang="en-US" sz="1600" b="0" kern="0" dirty="0"/>
          </a:p>
          <a:p>
            <a:pPr lvl="1">
              <a:buFont typeface="Arial" panose="020B0604020202020204" pitchFamily="34" charset="0"/>
              <a:buChar char="•"/>
            </a:pPr>
            <a:r>
              <a:rPr lang="en-US" sz="1600" kern="0" dirty="0"/>
              <a:t>Preemption/Scheduling [11 - 14]</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In this contribution, we recap our proposed method [15] for handling event-based low latency traffic</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Tree>
    <p:extLst>
      <p:ext uri="{BB962C8B-B14F-4D97-AF65-F5344CB8AC3E}">
        <p14:creationId xmlns:p14="http://schemas.microsoft.com/office/powerpoint/2010/main" val="1377911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Support for LL Traffic</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9812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Deterministic low latency traffic</a:t>
            </a:r>
          </a:p>
          <a:p>
            <a:pPr lvl="1">
              <a:buFont typeface="Arial" panose="020B0604020202020204" pitchFamily="34" charset="0"/>
              <a:buChar char="•"/>
            </a:pPr>
            <a:r>
              <a:rPr lang="en-US" sz="1600" kern="0" dirty="0"/>
              <a:t>P</a:t>
            </a:r>
            <a:r>
              <a:rPr lang="en-US" sz="1600" b="0" kern="0" dirty="0"/>
              <a:t>eriodic patterns with burst arrival of packets in each interval</a:t>
            </a:r>
          </a:p>
          <a:p>
            <a:pPr lvl="1">
              <a:buFont typeface="Arial" panose="020B0604020202020204" pitchFamily="34" charset="0"/>
              <a:buChar char="•"/>
            </a:pPr>
            <a:r>
              <a:rPr lang="en-US" sz="1600" b="0" kern="0" dirty="0"/>
              <a:t>Can be supported by R-TWT and SCS in 11be</a:t>
            </a:r>
          </a:p>
          <a:p>
            <a:pPr lvl="2">
              <a:buFont typeface="Arial" panose="020B0604020202020204" pitchFamily="34" charset="0"/>
              <a:buChar char="•"/>
            </a:pPr>
            <a:r>
              <a:rPr lang="en-US" sz="1400" b="0" kern="0" dirty="0"/>
              <a:t>If an R-TWT scheduling AP has established SCS stream(s) described by QoS Characteristics element(s) with an R-TWT scheduled STA whose TID and Direction fields match an R-TWT TID and its specified direction for an R-TWT schedule established with the R-TWT scheduled STA, the AP should follow the rules specified in 35.17 (EHT SCS procedure) for scheduling of downlink or uplink QoS Data frames</a:t>
            </a:r>
          </a:p>
          <a:p>
            <a:pPr>
              <a:buFont typeface="Arial" panose="020B0604020202020204" pitchFamily="34" charset="0"/>
              <a:buChar char="•"/>
            </a:pPr>
            <a:endParaRPr lang="en-US" sz="1800" kern="0" dirty="0"/>
          </a:p>
          <a:p>
            <a:pPr>
              <a:buFont typeface="Arial" panose="020B0604020202020204" pitchFamily="34" charset="0"/>
              <a:buChar char="•"/>
            </a:pPr>
            <a:r>
              <a:rPr lang="en-US" sz="1800" kern="0" dirty="0"/>
              <a:t>Event-based low latency traffic</a:t>
            </a:r>
          </a:p>
          <a:p>
            <a:pPr lvl="1">
              <a:buFont typeface="Arial" panose="020B0604020202020204" pitchFamily="34" charset="0"/>
              <a:buChar char="•"/>
            </a:pPr>
            <a:r>
              <a:rPr lang="en-US" sz="1600" b="0" kern="0" dirty="0"/>
              <a:t>Non-periodic, unpredictable patterns, traffic dynamically changing</a:t>
            </a:r>
          </a:p>
          <a:p>
            <a:pPr lvl="1">
              <a:buFont typeface="Arial" panose="020B0604020202020204" pitchFamily="34" charset="0"/>
              <a:buChar char="•"/>
            </a:pPr>
            <a:r>
              <a:rPr lang="en-US" sz="1600" kern="0" dirty="0"/>
              <a:t>Hard to schedule by AP</a:t>
            </a:r>
          </a:p>
          <a:p>
            <a:pPr lvl="1">
              <a:buFont typeface="Arial" panose="020B0604020202020204" pitchFamily="34" charset="0"/>
              <a:buChar char="•"/>
            </a:pPr>
            <a:r>
              <a:rPr lang="en-US" sz="1600" b="0" kern="0" dirty="0"/>
              <a:t>May not be supported by existing 11be </a:t>
            </a:r>
            <a:r>
              <a:rPr lang="en-US" sz="1600" kern="0" dirty="0"/>
              <a:t>procedure</a:t>
            </a:r>
            <a:r>
              <a:rPr lang="en-US" sz="1600" b="0" kern="0" dirty="0"/>
              <a:t>s (e.g., R-TWT, SCS)</a:t>
            </a:r>
          </a:p>
          <a:p>
            <a:pPr lvl="1">
              <a:buFont typeface="Arial" panose="020B0604020202020204" pitchFamily="34" charset="0"/>
              <a:buChar char="•"/>
            </a:pPr>
            <a:r>
              <a:rPr lang="en-US" sz="1600" kern="0" dirty="0"/>
              <a:t>Preemption and event-based scheduling methods needed</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6246185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Event-based LL Data</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9812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For deterministic latency sensitive traffic, SCS procedure is negotiated. Based on the SCS procedure, AP may use the QoS parameters (e.g., delay bound, user priority, etc.) to schedule the traffic</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For event-based latency sensitive traffic, STA may send a BSR to the AP for a Triggered TXOP Sharing. However, AP may not immediately schedule the STA for the Triggered TXOP Sharing as the AP may not know how urgent the traffic is</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For more efficient scheduling of the event-based latency sensitive traffic, we introduce a new scheduling method consisting of requesting an urgent TXOP sharing in UHR</a:t>
            </a:r>
            <a:endParaRPr lang="en-US" sz="1800" kern="0" dirty="0">
              <a:highlight>
                <a:srgbClr val="FFFF00"/>
              </a:highlight>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2064861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Existing Procedure</a:t>
            </a:r>
          </a:p>
        </p:txBody>
      </p:sp>
      <p:cxnSp>
        <p:nvCxnSpPr>
          <p:cNvPr id="2" name="직선 연결선 66">
            <a:extLst>
              <a:ext uri="{FF2B5EF4-FFF2-40B4-BE49-F238E27FC236}">
                <a16:creationId xmlns:a16="http://schemas.microsoft.com/office/drawing/2014/main" id="{3EC4EA05-B2A6-D3AE-8F1A-C1C6C01C5E6A}"/>
              </a:ext>
            </a:extLst>
          </p:cNvPr>
          <p:cNvCxnSpPr>
            <a:cxnSpLocks/>
          </p:cNvCxnSpPr>
          <p:nvPr/>
        </p:nvCxnSpPr>
        <p:spPr>
          <a:xfrm>
            <a:off x="1600200" y="4199624"/>
            <a:ext cx="6497052" cy="0"/>
          </a:xfrm>
          <a:prstGeom prst="line">
            <a:avLst/>
          </a:prstGeom>
          <a:noFill/>
          <a:ln w="28575" cap="flat" cmpd="sng" algn="ctr">
            <a:solidFill>
              <a:srgbClr val="0F2E30"/>
            </a:solidFill>
            <a:prstDash val="solid"/>
            <a:miter lim="800000"/>
          </a:ln>
          <a:effectLst/>
        </p:spPr>
      </p:cxnSp>
      <p:cxnSp>
        <p:nvCxnSpPr>
          <p:cNvPr id="3" name="직선 연결선 70">
            <a:extLst>
              <a:ext uri="{FF2B5EF4-FFF2-40B4-BE49-F238E27FC236}">
                <a16:creationId xmlns:a16="http://schemas.microsoft.com/office/drawing/2014/main" id="{83A878C0-A152-F7A7-B4F5-9442AAFF6092}"/>
              </a:ext>
            </a:extLst>
          </p:cNvPr>
          <p:cNvCxnSpPr>
            <a:cxnSpLocks/>
          </p:cNvCxnSpPr>
          <p:nvPr/>
        </p:nvCxnSpPr>
        <p:spPr>
          <a:xfrm>
            <a:off x="1600200" y="5140093"/>
            <a:ext cx="6497052" cy="0"/>
          </a:xfrm>
          <a:prstGeom prst="line">
            <a:avLst/>
          </a:prstGeom>
          <a:noFill/>
          <a:ln w="28575" cap="flat" cmpd="sng" algn="ctr">
            <a:solidFill>
              <a:srgbClr val="0F2E30"/>
            </a:solidFill>
            <a:prstDash val="solid"/>
            <a:miter lim="800000"/>
          </a:ln>
          <a:effectLst/>
        </p:spPr>
      </p:cxnSp>
      <p:cxnSp>
        <p:nvCxnSpPr>
          <p:cNvPr id="4" name="직선 연결선 71">
            <a:extLst>
              <a:ext uri="{FF2B5EF4-FFF2-40B4-BE49-F238E27FC236}">
                <a16:creationId xmlns:a16="http://schemas.microsoft.com/office/drawing/2014/main" id="{635F9BDA-BF90-3E84-7C3D-993F5B68719E}"/>
              </a:ext>
            </a:extLst>
          </p:cNvPr>
          <p:cNvCxnSpPr>
            <a:cxnSpLocks/>
          </p:cNvCxnSpPr>
          <p:nvPr/>
        </p:nvCxnSpPr>
        <p:spPr>
          <a:xfrm>
            <a:off x="1600200" y="6066524"/>
            <a:ext cx="6497052" cy="0"/>
          </a:xfrm>
          <a:prstGeom prst="line">
            <a:avLst/>
          </a:prstGeom>
          <a:noFill/>
          <a:ln w="28575" cap="flat" cmpd="sng" algn="ctr">
            <a:solidFill>
              <a:srgbClr val="0F2E30"/>
            </a:solidFill>
            <a:prstDash val="solid"/>
            <a:miter lim="800000"/>
          </a:ln>
          <a:effectLst/>
        </p:spPr>
      </p:cxnSp>
      <p:sp>
        <p:nvSpPr>
          <p:cNvPr id="5" name="TextBox 4">
            <a:extLst>
              <a:ext uri="{FF2B5EF4-FFF2-40B4-BE49-F238E27FC236}">
                <a16:creationId xmlns:a16="http://schemas.microsoft.com/office/drawing/2014/main" id="{3FE18E61-8F2D-D97C-C9F6-92C56F9EE3CF}"/>
              </a:ext>
            </a:extLst>
          </p:cNvPr>
          <p:cNvSpPr txBox="1"/>
          <p:nvPr/>
        </p:nvSpPr>
        <p:spPr>
          <a:xfrm>
            <a:off x="992605" y="4013135"/>
            <a:ext cx="481222"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800" dirty="0">
                <a:solidFill>
                  <a:srgbClr val="0F2E30"/>
                </a:solidFill>
                <a:latin typeface="Verdana"/>
                <a:ea typeface="+mn-ea"/>
              </a:rPr>
              <a:t>AP</a:t>
            </a:r>
            <a:endParaRPr lang="ko-KR" altLang="en-US" sz="1800" dirty="0">
              <a:solidFill>
                <a:srgbClr val="0F2E30"/>
              </a:solidFill>
              <a:latin typeface="Verdana"/>
              <a:ea typeface="+mn-ea"/>
            </a:endParaRPr>
          </a:p>
        </p:txBody>
      </p:sp>
      <p:sp>
        <p:nvSpPr>
          <p:cNvPr id="11" name="TextBox 10">
            <a:extLst>
              <a:ext uri="{FF2B5EF4-FFF2-40B4-BE49-F238E27FC236}">
                <a16:creationId xmlns:a16="http://schemas.microsoft.com/office/drawing/2014/main" id="{3C165AAC-93A1-504E-1B9A-D93A2313D589}"/>
              </a:ext>
            </a:extLst>
          </p:cNvPr>
          <p:cNvSpPr txBox="1"/>
          <p:nvPr/>
        </p:nvSpPr>
        <p:spPr>
          <a:xfrm>
            <a:off x="862259" y="4971654"/>
            <a:ext cx="775469"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800" dirty="0">
                <a:solidFill>
                  <a:srgbClr val="0F2E30"/>
                </a:solidFill>
                <a:latin typeface="Verdana"/>
                <a:ea typeface="+mn-ea"/>
              </a:rPr>
              <a:t>STA1</a:t>
            </a:r>
            <a:endParaRPr lang="ko-KR" altLang="en-US" sz="1800" dirty="0">
              <a:solidFill>
                <a:srgbClr val="0F2E30"/>
              </a:solidFill>
              <a:latin typeface="Verdana"/>
              <a:ea typeface="+mn-ea"/>
            </a:endParaRPr>
          </a:p>
        </p:txBody>
      </p:sp>
      <p:sp>
        <p:nvSpPr>
          <p:cNvPr id="12" name="TextBox 11">
            <a:extLst>
              <a:ext uri="{FF2B5EF4-FFF2-40B4-BE49-F238E27FC236}">
                <a16:creationId xmlns:a16="http://schemas.microsoft.com/office/drawing/2014/main" id="{CD431A3F-C909-4735-6AF0-850FD2E7DBBF}"/>
              </a:ext>
            </a:extLst>
          </p:cNvPr>
          <p:cNvSpPr txBox="1"/>
          <p:nvPr/>
        </p:nvSpPr>
        <p:spPr>
          <a:xfrm>
            <a:off x="858246" y="6098616"/>
            <a:ext cx="775469"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800" dirty="0">
                <a:solidFill>
                  <a:srgbClr val="0F2E30"/>
                </a:solidFill>
                <a:latin typeface="Verdana"/>
                <a:ea typeface="+mn-ea"/>
              </a:rPr>
              <a:t>STA2</a:t>
            </a:r>
            <a:endParaRPr lang="ko-KR" altLang="en-US" sz="1800" dirty="0">
              <a:solidFill>
                <a:srgbClr val="0F2E30"/>
              </a:solidFill>
              <a:latin typeface="Verdana"/>
              <a:ea typeface="+mn-ea"/>
            </a:endParaRPr>
          </a:p>
        </p:txBody>
      </p:sp>
      <p:cxnSp>
        <p:nvCxnSpPr>
          <p:cNvPr id="14" name="직선 연결선 76">
            <a:extLst>
              <a:ext uri="{FF2B5EF4-FFF2-40B4-BE49-F238E27FC236}">
                <a16:creationId xmlns:a16="http://schemas.microsoft.com/office/drawing/2014/main" id="{BE6B5C85-B245-5AE5-B86F-E4DA2AE6596C}"/>
              </a:ext>
            </a:extLst>
          </p:cNvPr>
          <p:cNvCxnSpPr>
            <a:cxnSpLocks/>
          </p:cNvCxnSpPr>
          <p:nvPr/>
        </p:nvCxnSpPr>
        <p:spPr>
          <a:xfrm>
            <a:off x="1679322" y="4982756"/>
            <a:ext cx="256673" cy="0"/>
          </a:xfrm>
          <a:prstGeom prst="line">
            <a:avLst/>
          </a:prstGeom>
          <a:noFill/>
          <a:ln w="12700" cap="flat" cmpd="sng" algn="ctr">
            <a:solidFill>
              <a:srgbClr val="0F2E30"/>
            </a:solidFill>
            <a:prstDash val="solid"/>
            <a:miter lim="800000"/>
          </a:ln>
          <a:effectLst/>
        </p:spPr>
      </p:cxnSp>
      <p:cxnSp>
        <p:nvCxnSpPr>
          <p:cNvPr id="15" name="직선 연결선 80">
            <a:extLst>
              <a:ext uri="{FF2B5EF4-FFF2-40B4-BE49-F238E27FC236}">
                <a16:creationId xmlns:a16="http://schemas.microsoft.com/office/drawing/2014/main" id="{98C238A8-C952-ABCC-61E5-F963E6BECAC0}"/>
              </a:ext>
            </a:extLst>
          </p:cNvPr>
          <p:cNvCxnSpPr>
            <a:cxnSpLocks/>
            <a:stCxn id="11" idx="3"/>
          </p:cNvCxnSpPr>
          <p:nvPr/>
        </p:nvCxnSpPr>
        <p:spPr>
          <a:xfrm flipV="1">
            <a:off x="1637728" y="4982905"/>
            <a:ext cx="41594" cy="173415"/>
          </a:xfrm>
          <a:prstGeom prst="line">
            <a:avLst/>
          </a:prstGeom>
          <a:noFill/>
          <a:ln w="12700" cap="flat" cmpd="sng" algn="ctr">
            <a:solidFill>
              <a:srgbClr val="0F2E30"/>
            </a:solidFill>
            <a:prstDash val="solid"/>
            <a:miter lim="800000"/>
          </a:ln>
          <a:effectLst/>
        </p:spPr>
      </p:cxnSp>
      <p:cxnSp>
        <p:nvCxnSpPr>
          <p:cNvPr id="16" name="직선 연결선 82">
            <a:extLst>
              <a:ext uri="{FF2B5EF4-FFF2-40B4-BE49-F238E27FC236}">
                <a16:creationId xmlns:a16="http://schemas.microsoft.com/office/drawing/2014/main" id="{53600A45-EAC6-1917-3866-074F5B2860F0}"/>
              </a:ext>
            </a:extLst>
          </p:cNvPr>
          <p:cNvCxnSpPr>
            <a:cxnSpLocks/>
          </p:cNvCxnSpPr>
          <p:nvPr/>
        </p:nvCxnSpPr>
        <p:spPr>
          <a:xfrm flipV="1">
            <a:off x="1716850" y="4972697"/>
            <a:ext cx="41594" cy="173415"/>
          </a:xfrm>
          <a:prstGeom prst="line">
            <a:avLst/>
          </a:prstGeom>
          <a:noFill/>
          <a:ln w="12700" cap="flat" cmpd="sng" algn="ctr">
            <a:solidFill>
              <a:srgbClr val="0F2E30"/>
            </a:solidFill>
            <a:prstDash val="solid"/>
            <a:miter lim="800000"/>
          </a:ln>
          <a:effectLst/>
        </p:spPr>
      </p:cxnSp>
      <p:cxnSp>
        <p:nvCxnSpPr>
          <p:cNvPr id="17" name="직선 연결선 83">
            <a:extLst>
              <a:ext uri="{FF2B5EF4-FFF2-40B4-BE49-F238E27FC236}">
                <a16:creationId xmlns:a16="http://schemas.microsoft.com/office/drawing/2014/main" id="{590CA5BD-0DAB-241B-896D-173D3863238B}"/>
              </a:ext>
            </a:extLst>
          </p:cNvPr>
          <p:cNvCxnSpPr>
            <a:cxnSpLocks/>
          </p:cNvCxnSpPr>
          <p:nvPr/>
        </p:nvCxnSpPr>
        <p:spPr>
          <a:xfrm flipV="1">
            <a:off x="1798894" y="4972696"/>
            <a:ext cx="41594" cy="173415"/>
          </a:xfrm>
          <a:prstGeom prst="line">
            <a:avLst/>
          </a:prstGeom>
          <a:noFill/>
          <a:ln w="12700" cap="flat" cmpd="sng" algn="ctr">
            <a:solidFill>
              <a:srgbClr val="0F2E30"/>
            </a:solidFill>
            <a:prstDash val="solid"/>
            <a:miter lim="800000"/>
          </a:ln>
          <a:effectLst/>
        </p:spPr>
      </p:cxnSp>
      <p:sp>
        <p:nvSpPr>
          <p:cNvPr id="30" name="직사각형 97">
            <a:extLst>
              <a:ext uri="{FF2B5EF4-FFF2-40B4-BE49-F238E27FC236}">
                <a16:creationId xmlns:a16="http://schemas.microsoft.com/office/drawing/2014/main" id="{11F3AA5E-214A-7F78-93BD-EFE9367A857B}"/>
              </a:ext>
            </a:extLst>
          </p:cNvPr>
          <p:cNvSpPr/>
          <p:nvPr/>
        </p:nvSpPr>
        <p:spPr>
          <a:xfrm rot="5400000">
            <a:off x="1811121" y="4727571"/>
            <a:ext cx="502723" cy="314964"/>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BSR</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1" name="직사각형 98">
            <a:extLst>
              <a:ext uri="{FF2B5EF4-FFF2-40B4-BE49-F238E27FC236}">
                <a16:creationId xmlns:a16="http://schemas.microsoft.com/office/drawing/2014/main" id="{308D354B-DBA5-0C1C-C163-D91F257EC754}"/>
              </a:ext>
            </a:extLst>
          </p:cNvPr>
          <p:cNvSpPr/>
          <p:nvPr/>
        </p:nvSpPr>
        <p:spPr>
          <a:xfrm>
            <a:off x="4724854" y="3810000"/>
            <a:ext cx="651866" cy="387866"/>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MRTT (STA1)</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2" name="직사각형 99">
            <a:extLst>
              <a:ext uri="{FF2B5EF4-FFF2-40B4-BE49-F238E27FC236}">
                <a16:creationId xmlns:a16="http://schemas.microsoft.com/office/drawing/2014/main" id="{1AD4CD55-0FA9-5C91-0D7A-9586525D2346}"/>
              </a:ext>
            </a:extLst>
          </p:cNvPr>
          <p:cNvSpPr/>
          <p:nvPr/>
        </p:nvSpPr>
        <p:spPr>
          <a:xfrm rot="5400000">
            <a:off x="5690869" y="4741190"/>
            <a:ext cx="502723" cy="314964"/>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3" name="직사각형 100">
            <a:extLst>
              <a:ext uri="{FF2B5EF4-FFF2-40B4-BE49-F238E27FC236}">
                <a16:creationId xmlns:a16="http://schemas.microsoft.com/office/drawing/2014/main" id="{EC394F4A-E378-3FF0-BA3D-5F44DAC328CD}"/>
              </a:ext>
            </a:extLst>
          </p:cNvPr>
          <p:cNvSpPr/>
          <p:nvPr/>
        </p:nvSpPr>
        <p:spPr>
          <a:xfrm>
            <a:off x="6403752" y="4692408"/>
            <a:ext cx="617764" cy="453703"/>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4" name="직사각형 101">
            <a:extLst>
              <a:ext uri="{FF2B5EF4-FFF2-40B4-BE49-F238E27FC236}">
                <a16:creationId xmlns:a16="http://schemas.microsoft.com/office/drawing/2014/main" id="{79AEE11D-7213-4F6F-B2EF-622AD2086FF7}"/>
              </a:ext>
            </a:extLst>
          </p:cNvPr>
          <p:cNvSpPr/>
          <p:nvPr/>
        </p:nvSpPr>
        <p:spPr>
          <a:xfrm rot="5400000">
            <a:off x="7642286" y="5654839"/>
            <a:ext cx="502723" cy="314964"/>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BA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5" name="말풍선: 타원형 102">
            <a:extLst>
              <a:ext uri="{FF2B5EF4-FFF2-40B4-BE49-F238E27FC236}">
                <a16:creationId xmlns:a16="http://schemas.microsoft.com/office/drawing/2014/main" id="{AD31C69C-D5B0-0970-B515-AE2649D63B08}"/>
              </a:ext>
            </a:extLst>
          </p:cNvPr>
          <p:cNvSpPr/>
          <p:nvPr/>
        </p:nvSpPr>
        <p:spPr>
          <a:xfrm>
            <a:off x="228601" y="4382467"/>
            <a:ext cx="1707394" cy="379727"/>
          </a:xfrm>
          <a:prstGeom prst="wedgeEllipseCallout">
            <a:avLst>
              <a:gd name="adj1" fmla="val 32368"/>
              <a:gd name="adj2" fmla="val 141765"/>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Event-based LL traffic occurs</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36" name="직선 화살표 연결선 106">
            <a:extLst>
              <a:ext uri="{FF2B5EF4-FFF2-40B4-BE49-F238E27FC236}">
                <a16:creationId xmlns:a16="http://schemas.microsoft.com/office/drawing/2014/main" id="{22435608-167B-B8C8-BAF0-84BEEAFC2F0F}"/>
              </a:ext>
            </a:extLst>
          </p:cNvPr>
          <p:cNvCxnSpPr/>
          <p:nvPr/>
        </p:nvCxnSpPr>
        <p:spPr>
          <a:xfrm>
            <a:off x="1633715" y="5537494"/>
            <a:ext cx="6034414" cy="0"/>
          </a:xfrm>
          <a:prstGeom prst="straightConnector1">
            <a:avLst/>
          </a:prstGeom>
          <a:noFill/>
          <a:ln w="6350" cap="flat" cmpd="sng" algn="ctr">
            <a:solidFill>
              <a:srgbClr val="0F2E30"/>
            </a:solidFill>
            <a:prstDash val="solid"/>
            <a:miter lim="800000"/>
            <a:headEnd type="triangle" w="med" len="med"/>
            <a:tailEnd type="triangle" w="med" len="med"/>
          </a:ln>
          <a:effectLst/>
        </p:spPr>
      </p:cxnSp>
      <p:sp>
        <p:nvSpPr>
          <p:cNvPr id="37" name="TextBox 36">
            <a:extLst>
              <a:ext uri="{FF2B5EF4-FFF2-40B4-BE49-F238E27FC236}">
                <a16:creationId xmlns:a16="http://schemas.microsoft.com/office/drawing/2014/main" id="{1315570D-7BEB-0DAF-2A19-E7C67A288C13}"/>
              </a:ext>
            </a:extLst>
          </p:cNvPr>
          <p:cNvSpPr txBox="1"/>
          <p:nvPr/>
        </p:nvSpPr>
        <p:spPr>
          <a:xfrm>
            <a:off x="3838073" y="5551024"/>
            <a:ext cx="886781" cy="246221"/>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000" dirty="0">
                <a:solidFill>
                  <a:srgbClr val="0F2E30"/>
                </a:solidFill>
                <a:latin typeface="Verdana"/>
                <a:ea typeface="+mn-ea"/>
              </a:rPr>
              <a:t>Long delay</a:t>
            </a:r>
            <a:endParaRPr lang="ko-KR" altLang="en-US" sz="1000" dirty="0">
              <a:solidFill>
                <a:srgbClr val="0F2E30"/>
              </a:solidFill>
              <a:latin typeface="Verdana"/>
              <a:ea typeface="+mn-ea"/>
            </a:endParaRP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78180" y="1815623"/>
            <a:ext cx="7772400" cy="15735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STA may send a BSR to the AP, where the AP may not be aware of the new latency sensitive traffic parameters </a:t>
            </a:r>
          </a:p>
          <a:p>
            <a:pPr>
              <a:buFont typeface="Arial" panose="020B0604020202020204" pitchFamily="34" charset="0"/>
              <a:buChar char="•"/>
            </a:pPr>
            <a:r>
              <a:rPr lang="en-US" sz="1600" b="0" kern="0" dirty="0"/>
              <a:t>Instead of the requesting STA, AP may allocate resources to other STAs that have already reported their QoS parameters by SCS procedures</a:t>
            </a:r>
          </a:p>
          <a:p>
            <a:pPr>
              <a:buFont typeface="Arial" panose="020B0604020202020204" pitchFamily="34" charset="0"/>
              <a:buChar char="•"/>
            </a:pPr>
            <a:r>
              <a:rPr lang="en-US" sz="1600" b="0" kern="0" dirty="0"/>
              <a:t>As a result, the latency sensitive traffic of the requesting STA may be delayed</a:t>
            </a:r>
          </a:p>
        </p:txBody>
      </p:sp>
      <p:sp>
        <p:nvSpPr>
          <p:cNvPr id="39" name="직사각형 17">
            <a:extLst>
              <a:ext uri="{FF2B5EF4-FFF2-40B4-BE49-F238E27FC236}">
                <a16:creationId xmlns:a16="http://schemas.microsoft.com/office/drawing/2014/main" id="{21741CC5-F41A-4C18-FD4A-8EA480B1195B}"/>
              </a:ext>
            </a:extLst>
          </p:cNvPr>
          <p:cNvSpPr/>
          <p:nvPr/>
        </p:nvSpPr>
        <p:spPr>
          <a:xfrm>
            <a:off x="2362200" y="3862511"/>
            <a:ext cx="2148866" cy="679866"/>
          </a:xfrm>
          <a:prstGeom prst="rect">
            <a:avLst/>
          </a:prstGeom>
          <a:solidFill>
            <a:srgbClr val="A4C813"/>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kern="0" dirty="0">
                <a:solidFill>
                  <a:srgbClr val="0F2E30"/>
                </a:solidFill>
                <a:latin typeface="Verdana"/>
                <a:ea typeface="+mn-ea"/>
              </a:rPr>
              <a:t>MU-RTS TXS Trigger (MRTT) (allocation to other STAs)</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11444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Approach</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09600" y="1626276"/>
            <a:ext cx="8077200" cy="47745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Since AC/TID-based scheduling may not be appropriate for event-based low latency traffic, the level of urgency may be transmitted by the STA to the AP [13] </a:t>
            </a:r>
          </a:p>
          <a:p>
            <a:pPr lvl="1">
              <a:buFont typeface="Arial" panose="020B0604020202020204" pitchFamily="34" charset="0"/>
              <a:buChar char="•"/>
            </a:pPr>
            <a:r>
              <a:rPr lang="en-US" sz="1600" kern="0" dirty="0"/>
              <a:t>Determining which frames are “more urgent” should be further discussed</a:t>
            </a:r>
            <a:endParaRPr lang="en-US" sz="1600" b="0" kern="0" dirty="0"/>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Request for urgent packet transmission may be transmitted by the STA</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Additionally, QoS Characteristics element information regarding new urgent traffic and BSR information may be transmitted in the same frame</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AP may accept/reject the request for urgent packet transmission</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AP may update the QoS Characteristics element information and allocate STA for TXOP (instead of the SCS request/response frame exchange)</a:t>
            </a:r>
          </a:p>
        </p:txBody>
      </p:sp>
    </p:spTree>
    <p:extLst>
      <p:ext uri="{BB962C8B-B14F-4D97-AF65-F5344CB8AC3E}">
        <p14:creationId xmlns:p14="http://schemas.microsoft.com/office/powerpoint/2010/main" val="116422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BD3627A2-9AF9-78B2-2107-850BEEA3C46B}"/>
              </a:ext>
            </a:extLst>
          </p:cNvPr>
          <p:cNvGrpSpPr>
            <a:grpSpLocks noChangeAspect="1"/>
          </p:cNvGrpSpPr>
          <p:nvPr/>
        </p:nvGrpSpPr>
        <p:grpSpPr bwMode="auto">
          <a:xfrm>
            <a:off x="876300" y="2643188"/>
            <a:ext cx="7391400" cy="3819525"/>
            <a:chOff x="552" y="1665"/>
            <a:chExt cx="4656" cy="2406"/>
          </a:xfrm>
        </p:grpSpPr>
        <p:sp>
          <p:nvSpPr>
            <p:cNvPr id="5" name="AutoShape 3">
              <a:extLst>
                <a:ext uri="{FF2B5EF4-FFF2-40B4-BE49-F238E27FC236}">
                  <a16:creationId xmlns:a16="http://schemas.microsoft.com/office/drawing/2014/main" id="{2F2EDDD4-B638-781F-FA71-A5233D44B352}"/>
                </a:ext>
              </a:extLst>
            </p:cNvPr>
            <p:cNvSpPr>
              <a:spLocks noChangeAspect="1" noChangeArrowheads="1" noTextEdit="1"/>
            </p:cNvSpPr>
            <p:nvPr/>
          </p:nvSpPr>
          <p:spPr bwMode="auto">
            <a:xfrm>
              <a:off x="552" y="1665"/>
              <a:ext cx="4656" cy="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Line 5">
              <a:extLst>
                <a:ext uri="{FF2B5EF4-FFF2-40B4-BE49-F238E27FC236}">
                  <a16:creationId xmlns:a16="http://schemas.microsoft.com/office/drawing/2014/main" id="{E7980965-6F4F-4DB7-FF41-0D37CB142418}"/>
                </a:ext>
              </a:extLst>
            </p:cNvPr>
            <p:cNvSpPr>
              <a:spLocks noChangeShapeType="1"/>
            </p:cNvSpPr>
            <p:nvPr/>
          </p:nvSpPr>
          <p:spPr bwMode="auto">
            <a:xfrm>
              <a:off x="945" y="2206"/>
              <a:ext cx="4227"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6">
              <a:extLst>
                <a:ext uri="{FF2B5EF4-FFF2-40B4-BE49-F238E27FC236}">
                  <a16:creationId xmlns:a16="http://schemas.microsoft.com/office/drawing/2014/main" id="{AF823B62-6CF2-3F9E-ACE9-AD4B84A22FFF}"/>
                </a:ext>
              </a:extLst>
            </p:cNvPr>
            <p:cNvSpPr>
              <a:spLocks noChangeShapeType="1"/>
            </p:cNvSpPr>
            <p:nvPr/>
          </p:nvSpPr>
          <p:spPr bwMode="auto">
            <a:xfrm>
              <a:off x="945" y="2946"/>
              <a:ext cx="4250"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a:extLst>
                <a:ext uri="{FF2B5EF4-FFF2-40B4-BE49-F238E27FC236}">
                  <a16:creationId xmlns:a16="http://schemas.microsoft.com/office/drawing/2014/main" id="{2A905B30-DB62-F958-0BD2-6ABC5CD99CDF}"/>
                </a:ext>
              </a:extLst>
            </p:cNvPr>
            <p:cNvSpPr>
              <a:spLocks noChangeArrowheads="1"/>
            </p:cNvSpPr>
            <p:nvPr/>
          </p:nvSpPr>
          <p:spPr bwMode="auto">
            <a:xfrm>
              <a:off x="662" y="2134"/>
              <a:ext cx="20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C9197894-FCAF-D87F-2FFB-B3731B55C1B6}"/>
                </a:ext>
              </a:extLst>
            </p:cNvPr>
            <p:cNvSpPr>
              <a:spLocks noChangeArrowheads="1"/>
            </p:cNvSpPr>
            <p:nvPr/>
          </p:nvSpPr>
          <p:spPr bwMode="auto">
            <a:xfrm>
              <a:off x="619" y="2869"/>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STA1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59D7C4BE-C455-8D07-62E9-25D6F2FFE5B6}"/>
                </a:ext>
              </a:extLst>
            </p:cNvPr>
            <p:cNvSpPr>
              <a:spLocks noChangeArrowheads="1"/>
            </p:cNvSpPr>
            <p:nvPr/>
          </p:nvSpPr>
          <p:spPr bwMode="auto">
            <a:xfrm>
              <a:off x="2391" y="2621"/>
              <a:ext cx="277"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10">
              <a:extLst>
                <a:ext uri="{FF2B5EF4-FFF2-40B4-BE49-F238E27FC236}">
                  <a16:creationId xmlns:a16="http://schemas.microsoft.com/office/drawing/2014/main" id="{110BFFB9-3FE5-5ECC-DA82-BCDC674CB11C}"/>
                </a:ext>
              </a:extLst>
            </p:cNvPr>
            <p:cNvSpPr>
              <a:spLocks noChangeArrowheads="1"/>
            </p:cNvSpPr>
            <p:nvPr/>
          </p:nvSpPr>
          <p:spPr bwMode="auto">
            <a:xfrm>
              <a:off x="2391" y="2621"/>
              <a:ext cx="277"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1">
              <a:extLst>
                <a:ext uri="{FF2B5EF4-FFF2-40B4-BE49-F238E27FC236}">
                  <a16:creationId xmlns:a16="http://schemas.microsoft.com/office/drawing/2014/main" id="{D00F1055-6A66-C8FB-763E-6C389B6F9F7F}"/>
                </a:ext>
              </a:extLst>
            </p:cNvPr>
            <p:cNvSpPr>
              <a:spLocks noChangeArrowheads="1"/>
            </p:cNvSpPr>
            <p:nvPr/>
          </p:nvSpPr>
          <p:spPr bwMode="auto">
            <a:xfrm>
              <a:off x="2458" y="2716"/>
              <a:ext cx="211"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CTS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C088764E-4AB9-62DF-3F59-8708431A9E28}"/>
                </a:ext>
              </a:extLst>
            </p:cNvPr>
            <p:cNvSpPr>
              <a:spLocks noChangeArrowheads="1"/>
            </p:cNvSpPr>
            <p:nvPr/>
          </p:nvSpPr>
          <p:spPr bwMode="auto">
            <a:xfrm>
              <a:off x="2783" y="2621"/>
              <a:ext cx="597"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3">
              <a:extLst>
                <a:ext uri="{FF2B5EF4-FFF2-40B4-BE49-F238E27FC236}">
                  <a16:creationId xmlns:a16="http://schemas.microsoft.com/office/drawing/2014/main" id="{E21F9124-A476-238A-1850-65694EE6D06A}"/>
                </a:ext>
              </a:extLst>
            </p:cNvPr>
            <p:cNvSpPr>
              <a:spLocks noChangeArrowheads="1"/>
            </p:cNvSpPr>
            <p:nvPr/>
          </p:nvSpPr>
          <p:spPr bwMode="auto">
            <a:xfrm>
              <a:off x="2783" y="2621"/>
              <a:ext cx="597"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4">
              <a:extLst>
                <a:ext uri="{FF2B5EF4-FFF2-40B4-BE49-F238E27FC236}">
                  <a16:creationId xmlns:a16="http://schemas.microsoft.com/office/drawing/2014/main" id="{E7C6A3C6-E507-0709-B4D8-8C3137933B6F}"/>
                </a:ext>
              </a:extLst>
            </p:cNvPr>
            <p:cNvSpPr>
              <a:spLocks noChangeArrowheads="1"/>
            </p:cNvSpPr>
            <p:nvPr/>
          </p:nvSpPr>
          <p:spPr bwMode="auto">
            <a:xfrm>
              <a:off x="2969" y="2716"/>
              <a:ext cx="301"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PPDU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93A83677-51A5-5355-5C56-A2CA13FD1D4F}"/>
                </a:ext>
              </a:extLst>
            </p:cNvPr>
            <p:cNvSpPr>
              <a:spLocks noChangeArrowheads="1"/>
            </p:cNvSpPr>
            <p:nvPr/>
          </p:nvSpPr>
          <p:spPr bwMode="auto">
            <a:xfrm>
              <a:off x="3600" y="3368"/>
              <a:ext cx="368"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7">
              <a:extLst>
                <a:ext uri="{FF2B5EF4-FFF2-40B4-BE49-F238E27FC236}">
                  <a16:creationId xmlns:a16="http://schemas.microsoft.com/office/drawing/2014/main" id="{EEEC7CAC-D71F-8720-D26B-E5B31E4BF6A5}"/>
                </a:ext>
              </a:extLst>
            </p:cNvPr>
            <p:cNvSpPr>
              <a:spLocks noChangeArrowheads="1"/>
            </p:cNvSpPr>
            <p:nvPr/>
          </p:nvSpPr>
          <p:spPr bwMode="auto">
            <a:xfrm>
              <a:off x="3744" y="3463"/>
              <a:ext cx="178"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BA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499710E8-902F-456C-2429-69BA071B75B2}"/>
                </a:ext>
              </a:extLst>
            </p:cNvPr>
            <p:cNvSpPr>
              <a:spLocks noChangeArrowheads="1"/>
            </p:cNvSpPr>
            <p:nvPr/>
          </p:nvSpPr>
          <p:spPr bwMode="auto">
            <a:xfrm>
              <a:off x="2875" y="1913"/>
              <a:ext cx="110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Time allocated by MRTT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Freeform 19">
              <a:extLst>
                <a:ext uri="{FF2B5EF4-FFF2-40B4-BE49-F238E27FC236}">
                  <a16:creationId xmlns:a16="http://schemas.microsoft.com/office/drawing/2014/main" id="{5E732E06-AC04-46F7-CFAC-076099C6D42F}"/>
                </a:ext>
              </a:extLst>
            </p:cNvPr>
            <p:cNvSpPr>
              <a:spLocks noEditPoints="1"/>
            </p:cNvSpPr>
            <p:nvPr/>
          </p:nvSpPr>
          <p:spPr bwMode="auto">
            <a:xfrm>
              <a:off x="4836" y="1675"/>
              <a:ext cx="12" cy="2364"/>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3"/>
                    <a:pt x="63" y="1280"/>
                    <a:pt x="40" y="1280"/>
                  </a:cubicBezTo>
                  <a:cubicBezTo>
                    <a:pt x="18" y="1280"/>
                    <a:pt x="0" y="1263"/>
                    <a:pt x="0" y="1240"/>
                  </a:cubicBezTo>
                  <a:lnTo>
                    <a:pt x="0" y="40"/>
                  </a:lnTo>
                  <a:cubicBezTo>
                    <a:pt x="0" y="18"/>
                    <a:pt x="18" y="0"/>
                    <a:pt x="40" y="0"/>
                  </a:cubicBezTo>
                  <a:cubicBezTo>
                    <a:pt x="63" y="0"/>
                    <a:pt x="80" y="18"/>
                    <a:pt x="80" y="40"/>
                  </a:cubicBezTo>
                  <a:close/>
                  <a:moveTo>
                    <a:pt x="80" y="1960"/>
                  </a:moveTo>
                  <a:lnTo>
                    <a:pt x="80" y="3160"/>
                  </a:lnTo>
                  <a:cubicBezTo>
                    <a:pt x="80" y="3183"/>
                    <a:pt x="63" y="3200"/>
                    <a:pt x="40" y="3200"/>
                  </a:cubicBezTo>
                  <a:cubicBezTo>
                    <a:pt x="18" y="3200"/>
                    <a:pt x="0" y="3183"/>
                    <a:pt x="0" y="3160"/>
                  </a:cubicBezTo>
                  <a:lnTo>
                    <a:pt x="0" y="1960"/>
                  </a:lnTo>
                  <a:cubicBezTo>
                    <a:pt x="0" y="1938"/>
                    <a:pt x="18" y="1920"/>
                    <a:pt x="40" y="1920"/>
                  </a:cubicBezTo>
                  <a:cubicBezTo>
                    <a:pt x="63" y="1920"/>
                    <a:pt x="80" y="1938"/>
                    <a:pt x="80" y="1960"/>
                  </a:cubicBezTo>
                  <a:close/>
                  <a:moveTo>
                    <a:pt x="80" y="3880"/>
                  </a:moveTo>
                  <a:lnTo>
                    <a:pt x="80" y="5080"/>
                  </a:lnTo>
                  <a:cubicBezTo>
                    <a:pt x="80" y="5103"/>
                    <a:pt x="63" y="5120"/>
                    <a:pt x="40" y="5120"/>
                  </a:cubicBezTo>
                  <a:cubicBezTo>
                    <a:pt x="18" y="5120"/>
                    <a:pt x="0" y="5103"/>
                    <a:pt x="0" y="5080"/>
                  </a:cubicBezTo>
                  <a:lnTo>
                    <a:pt x="0" y="3880"/>
                  </a:lnTo>
                  <a:cubicBezTo>
                    <a:pt x="0" y="3858"/>
                    <a:pt x="18" y="3840"/>
                    <a:pt x="40" y="3840"/>
                  </a:cubicBezTo>
                  <a:cubicBezTo>
                    <a:pt x="63" y="3840"/>
                    <a:pt x="80" y="3858"/>
                    <a:pt x="80" y="3880"/>
                  </a:cubicBezTo>
                  <a:close/>
                  <a:moveTo>
                    <a:pt x="80" y="5800"/>
                  </a:moveTo>
                  <a:lnTo>
                    <a:pt x="80" y="7000"/>
                  </a:lnTo>
                  <a:cubicBezTo>
                    <a:pt x="80" y="7023"/>
                    <a:pt x="63" y="7040"/>
                    <a:pt x="40" y="7040"/>
                  </a:cubicBezTo>
                  <a:cubicBezTo>
                    <a:pt x="18" y="7040"/>
                    <a:pt x="0" y="7023"/>
                    <a:pt x="0" y="7000"/>
                  </a:cubicBezTo>
                  <a:lnTo>
                    <a:pt x="0" y="5800"/>
                  </a:lnTo>
                  <a:cubicBezTo>
                    <a:pt x="0" y="5778"/>
                    <a:pt x="18" y="5760"/>
                    <a:pt x="40" y="5760"/>
                  </a:cubicBezTo>
                  <a:cubicBezTo>
                    <a:pt x="63" y="5760"/>
                    <a:pt x="80" y="5778"/>
                    <a:pt x="80" y="5800"/>
                  </a:cubicBezTo>
                  <a:close/>
                  <a:moveTo>
                    <a:pt x="80" y="7720"/>
                  </a:moveTo>
                  <a:lnTo>
                    <a:pt x="80" y="8920"/>
                  </a:lnTo>
                  <a:cubicBezTo>
                    <a:pt x="80" y="8943"/>
                    <a:pt x="63" y="8960"/>
                    <a:pt x="40" y="8960"/>
                  </a:cubicBezTo>
                  <a:cubicBezTo>
                    <a:pt x="18" y="8960"/>
                    <a:pt x="0" y="8943"/>
                    <a:pt x="0" y="8920"/>
                  </a:cubicBezTo>
                  <a:lnTo>
                    <a:pt x="0" y="7720"/>
                  </a:lnTo>
                  <a:cubicBezTo>
                    <a:pt x="0" y="7698"/>
                    <a:pt x="18" y="7680"/>
                    <a:pt x="40" y="7680"/>
                  </a:cubicBezTo>
                  <a:cubicBezTo>
                    <a:pt x="63" y="7680"/>
                    <a:pt x="80" y="7698"/>
                    <a:pt x="80" y="7720"/>
                  </a:cubicBezTo>
                  <a:close/>
                  <a:moveTo>
                    <a:pt x="80" y="9640"/>
                  </a:moveTo>
                  <a:lnTo>
                    <a:pt x="80" y="10840"/>
                  </a:lnTo>
                  <a:cubicBezTo>
                    <a:pt x="80" y="10863"/>
                    <a:pt x="63" y="10880"/>
                    <a:pt x="40" y="10880"/>
                  </a:cubicBezTo>
                  <a:cubicBezTo>
                    <a:pt x="18" y="10880"/>
                    <a:pt x="0" y="10863"/>
                    <a:pt x="0" y="10840"/>
                  </a:cubicBezTo>
                  <a:lnTo>
                    <a:pt x="0" y="9640"/>
                  </a:lnTo>
                  <a:cubicBezTo>
                    <a:pt x="0" y="9618"/>
                    <a:pt x="18" y="9600"/>
                    <a:pt x="40" y="9600"/>
                  </a:cubicBezTo>
                  <a:cubicBezTo>
                    <a:pt x="63" y="9600"/>
                    <a:pt x="80" y="9618"/>
                    <a:pt x="80" y="9640"/>
                  </a:cubicBezTo>
                  <a:close/>
                  <a:moveTo>
                    <a:pt x="80" y="11560"/>
                  </a:moveTo>
                  <a:lnTo>
                    <a:pt x="80" y="12760"/>
                  </a:lnTo>
                  <a:cubicBezTo>
                    <a:pt x="80" y="12783"/>
                    <a:pt x="63" y="12800"/>
                    <a:pt x="40" y="12800"/>
                  </a:cubicBezTo>
                  <a:cubicBezTo>
                    <a:pt x="18" y="12800"/>
                    <a:pt x="0" y="12783"/>
                    <a:pt x="0" y="12760"/>
                  </a:cubicBezTo>
                  <a:lnTo>
                    <a:pt x="0" y="11560"/>
                  </a:lnTo>
                  <a:cubicBezTo>
                    <a:pt x="0" y="11538"/>
                    <a:pt x="18" y="11520"/>
                    <a:pt x="40" y="11520"/>
                  </a:cubicBezTo>
                  <a:cubicBezTo>
                    <a:pt x="63" y="11520"/>
                    <a:pt x="80" y="11538"/>
                    <a:pt x="80" y="11560"/>
                  </a:cubicBezTo>
                  <a:close/>
                  <a:moveTo>
                    <a:pt x="80" y="13480"/>
                  </a:moveTo>
                  <a:lnTo>
                    <a:pt x="80" y="14331"/>
                  </a:lnTo>
                  <a:cubicBezTo>
                    <a:pt x="80" y="14353"/>
                    <a:pt x="63" y="14371"/>
                    <a:pt x="40" y="14371"/>
                  </a:cubicBezTo>
                  <a:cubicBezTo>
                    <a:pt x="18" y="14371"/>
                    <a:pt x="0" y="14353"/>
                    <a:pt x="0" y="14331"/>
                  </a:cubicBezTo>
                  <a:lnTo>
                    <a:pt x="0" y="13480"/>
                  </a:lnTo>
                  <a:cubicBezTo>
                    <a:pt x="0" y="13458"/>
                    <a:pt x="18" y="13440"/>
                    <a:pt x="40" y="13440"/>
                  </a:cubicBezTo>
                  <a:cubicBezTo>
                    <a:pt x="63"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Line 20">
              <a:extLst>
                <a:ext uri="{FF2B5EF4-FFF2-40B4-BE49-F238E27FC236}">
                  <a16:creationId xmlns:a16="http://schemas.microsoft.com/office/drawing/2014/main" id="{75ED8637-CCAF-9FF1-00B9-F2EB0DF2B5D2}"/>
                </a:ext>
              </a:extLst>
            </p:cNvPr>
            <p:cNvSpPr>
              <a:spLocks noChangeShapeType="1"/>
            </p:cNvSpPr>
            <p:nvPr/>
          </p:nvSpPr>
          <p:spPr bwMode="auto">
            <a:xfrm>
              <a:off x="945" y="3694"/>
              <a:ext cx="4227"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1">
              <a:extLst>
                <a:ext uri="{FF2B5EF4-FFF2-40B4-BE49-F238E27FC236}">
                  <a16:creationId xmlns:a16="http://schemas.microsoft.com/office/drawing/2014/main" id="{F8DD7E28-9180-B2BF-2658-50544AFB3A63}"/>
                </a:ext>
              </a:extLst>
            </p:cNvPr>
            <p:cNvSpPr>
              <a:spLocks noChangeShapeType="1"/>
            </p:cNvSpPr>
            <p:nvPr/>
          </p:nvSpPr>
          <p:spPr bwMode="auto">
            <a:xfrm flipV="1">
              <a:off x="2336" y="2027"/>
              <a:ext cx="2500" cy="3"/>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2">
              <a:extLst>
                <a:ext uri="{FF2B5EF4-FFF2-40B4-BE49-F238E27FC236}">
                  <a16:creationId xmlns:a16="http://schemas.microsoft.com/office/drawing/2014/main" id="{934D5D04-EB99-023F-5145-579E6096407D}"/>
                </a:ext>
              </a:extLst>
            </p:cNvPr>
            <p:cNvSpPr>
              <a:spLocks/>
            </p:cNvSpPr>
            <p:nvPr/>
          </p:nvSpPr>
          <p:spPr bwMode="auto">
            <a:xfrm>
              <a:off x="2336" y="1995"/>
              <a:ext cx="33" cy="70"/>
            </a:xfrm>
            <a:custGeom>
              <a:avLst/>
              <a:gdLst>
                <a:gd name="T0" fmla="*/ 33 w 33"/>
                <a:gd name="T1" fmla="*/ 0 h 70"/>
                <a:gd name="T2" fmla="*/ 0 w 33"/>
                <a:gd name="T3" fmla="*/ 35 h 70"/>
                <a:gd name="T4" fmla="*/ 33 w 33"/>
                <a:gd name="T5" fmla="*/ 70 h 70"/>
              </a:gdLst>
              <a:ahLst/>
              <a:cxnLst>
                <a:cxn ang="0">
                  <a:pos x="T0" y="T1"/>
                </a:cxn>
                <a:cxn ang="0">
                  <a:pos x="T2" y="T3"/>
                </a:cxn>
                <a:cxn ang="0">
                  <a:pos x="T4" y="T5"/>
                </a:cxn>
              </a:cxnLst>
              <a:rect l="0" t="0" r="r" b="b"/>
              <a:pathLst>
                <a:path w="33" h="70">
                  <a:moveTo>
                    <a:pt x="33" y="0"/>
                  </a:moveTo>
                  <a:lnTo>
                    <a:pt x="0" y="35"/>
                  </a:lnTo>
                  <a:lnTo>
                    <a:pt x="33" y="70"/>
                  </a:lnTo>
                </a:path>
              </a:pathLst>
            </a:cu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3">
              <a:extLst>
                <a:ext uri="{FF2B5EF4-FFF2-40B4-BE49-F238E27FC236}">
                  <a16:creationId xmlns:a16="http://schemas.microsoft.com/office/drawing/2014/main" id="{60ED652D-9105-E46D-E02C-97DDE03351E4}"/>
                </a:ext>
              </a:extLst>
            </p:cNvPr>
            <p:cNvSpPr>
              <a:spLocks/>
            </p:cNvSpPr>
            <p:nvPr/>
          </p:nvSpPr>
          <p:spPr bwMode="auto">
            <a:xfrm>
              <a:off x="4815" y="1995"/>
              <a:ext cx="33" cy="70"/>
            </a:xfrm>
            <a:custGeom>
              <a:avLst/>
              <a:gdLst>
                <a:gd name="T0" fmla="*/ 0 w 33"/>
                <a:gd name="T1" fmla="*/ 70 h 70"/>
                <a:gd name="T2" fmla="*/ 33 w 33"/>
                <a:gd name="T3" fmla="*/ 35 h 70"/>
                <a:gd name="T4" fmla="*/ 0 w 33"/>
                <a:gd name="T5" fmla="*/ 0 h 70"/>
              </a:gdLst>
              <a:ahLst/>
              <a:cxnLst>
                <a:cxn ang="0">
                  <a:pos x="T0" y="T1"/>
                </a:cxn>
                <a:cxn ang="0">
                  <a:pos x="T2" y="T3"/>
                </a:cxn>
                <a:cxn ang="0">
                  <a:pos x="T4" y="T5"/>
                </a:cxn>
              </a:cxnLst>
              <a:rect l="0" t="0" r="r" b="b"/>
              <a:pathLst>
                <a:path w="33" h="70">
                  <a:moveTo>
                    <a:pt x="0" y="70"/>
                  </a:moveTo>
                  <a:lnTo>
                    <a:pt x="33" y="35"/>
                  </a:lnTo>
                  <a:lnTo>
                    <a:pt x="0" y="0"/>
                  </a:lnTo>
                </a:path>
              </a:pathLst>
            </a:cu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4">
              <a:extLst>
                <a:ext uri="{FF2B5EF4-FFF2-40B4-BE49-F238E27FC236}">
                  <a16:creationId xmlns:a16="http://schemas.microsoft.com/office/drawing/2014/main" id="{A231B8EA-AFC9-992F-E329-6768EA737D51}"/>
                </a:ext>
              </a:extLst>
            </p:cNvPr>
            <p:cNvSpPr>
              <a:spLocks noChangeArrowheads="1"/>
            </p:cNvSpPr>
            <p:nvPr/>
          </p:nvSpPr>
          <p:spPr bwMode="auto">
            <a:xfrm>
              <a:off x="1852" y="1881"/>
              <a:ext cx="484"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5">
              <a:extLst>
                <a:ext uri="{FF2B5EF4-FFF2-40B4-BE49-F238E27FC236}">
                  <a16:creationId xmlns:a16="http://schemas.microsoft.com/office/drawing/2014/main" id="{AE379576-EB2E-309C-390D-AB8B6DAF5B9B}"/>
                </a:ext>
              </a:extLst>
            </p:cNvPr>
            <p:cNvSpPr>
              <a:spLocks noChangeArrowheads="1"/>
            </p:cNvSpPr>
            <p:nvPr/>
          </p:nvSpPr>
          <p:spPr bwMode="auto">
            <a:xfrm>
              <a:off x="1852" y="1881"/>
              <a:ext cx="484"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26">
              <a:extLst>
                <a:ext uri="{FF2B5EF4-FFF2-40B4-BE49-F238E27FC236}">
                  <a16:creationId xmlns:a16="http://schemas.microsoft.com/office/drawing/2014/main" id="{18F2B363-6558-2970-8CE1-6A1DD957C974}"/>
                </a:ext>
              </a:extLst>
            </p:cNvPr>
            <p:cNvSpPr>
              <a:spLocks noChangeArrowheads="1"/>
            </p:cNvSpPr>
            <p:nvPr/>
          </p:nvSpPr>
          <p:spPr bwMode="auto">
            <a:xfrm>
              <a:off x="1977" y="1976"/>
              <a:ext cx="309"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MRTT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475F894B-A88F-BCF5-EB07-5B6EEC44D581}"/>
                </a:ext>
              </a:extLst>
            </p:cNvPr>
            <p:cNvSpPr>
              <a:spLocks noChangeArrowheads="1"/>
            </p:cNvSpPr>
            <p:nvPr/>
          </p:nvSpPr>
          <p:spPr bwMode="auto">
            <a:xfrm>
              <a:off x="619" y="361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STA2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Freeform 28">
              <a:extLst>
                <a:ext uri="{FF2B5EF4-FFF2-40B4-BE49-F238E27FC236}">
                  <a16:creationId xmlns:a16="http://schemas.microsoft.com/office/drawing/2014/main" id="{EF4A1DB5-0CA6-7866-6B15-E561C057E12B}"/>
                </a:ext>
              </a:extLst>
            </p:cNvPr>
            <p:cNvSpPr>
              <a:spLocks noEditPoints="1"/>
            </p:cNvSpPr>
            <p:nvPr/>
          </p:nvSpPr>
          <p:spPr bwMode="auto">
            <a:xfrm>
              <a:off x="1054" y="1699"/>
              <a:ext cx="12" cy="2364"/>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2"/>
                    <a:pt x="62" y="1280"/>
                    <a:pt x="40" y="1280"/>
                  </a:cubicBezTo>
                  <a:cubicBezTo>
                    <a:pt x="18" y="1280"/>
                    <a:pt x="0" y="1262"/>
                    <a:pt x="0" y="1240"/>
                  </a:cubicBezTo>
                  <a:lnTo>
                    <a:pt x="0" y="40"/>
                  </a:lnTo>
                  <a:cubicBezTo>
                    <a:pt x="0" y="18"/>
                    <a:pt x="18" y="0"/>
                    <a:pt x="40" y="0"/>
                  </a:cubicBezTo>
                  <a:cubicBezTo>
                    <a:pt x="62" y="0"/>
                    <a:pt x="80" y="18"/>
                    <a:pt x="80" y="40"/>
                  </a:cubicBezTo>
                  <a:close/>
                  <a:moveTo>
                    <a:pt x="80" y="1960"/>
                  </a:moveTo>
                  <a:lnTo>
                    <a:pt x="80" y="3160"/>
                  </a:lnTo>
                  <a:cubicBezTo>
                    <a:pt x="80" y="3182"/>
                    <a:pt x="62" y="3200"/>
                    <a:pt x="40" y="3200"/>
                  </a:cubicBezTo>
                  <a:cubicBezTo>
                    <a:pt x="18" y="3200"/>
                    <a:pt x="0" y="3182"/>
                    <a:pt x="0" y="3160"/>
                  </a:cubicBezTo>
                  <a:lnTo>
                    <a:pt x="0" y="1960"/>
                  </a:lnTo>
                  <a:cubicBezTo>
                    <a:pt x="0" y="1938"/>
                    <a:pt x="18" y="1920"/>
                    <a:pt x="40" y="1920"/>
                  </a:cubicBezTo>
                  <a:cubicBezTo>
                    <a:pt x="62" y="1920"/>
                    <a:pt x="80" y="1938"/>
                    <a:pt x="80" y="1960"/>
                  </a:cubicBezTo>
                  <a:close/>
                  <a:moveTo>
                    <a:pt x="80" y="3880"/>
                  </a:moveTo>
                  <a:lnTo>
                    <a:pt x="80" y="5080"/>
                  </a:lnTo>
                  <a:cubicBezTo>
                    <a:pt x="80" y="5102"/>
                    <a:pt x="62" y="5120"/>
                    <a:pt x="40" y="5120"/>
                  </a:cubicBezTo>
                  <a:cubicBezTo>
                    <a:pt x="18" y="5120"/>
                    <a:pt x="0" y="5102"/>
                    <a:pt x="0" y="5080"/>
                  </a:cubicBezTo>
                  <a:lnTo>
                    <a:pt x="0" y="3880"/>
                  </a:lnTo>
                  <a:cubicBezTo>
                    <a:pt x="0" y="3858"/>
                    <a:pt x="18" y="3840"/>
                    <a:pt x="40" y="3840"/>
                  </a:cubicBezTo>
                  <a:cubicBezTo>
                    <a:pt x="62" y="3840"/>
                    <a:pt x="80" y="3858"/>
                    <a:pt x="80" y="3880"/>
                  </a:cubicBezTo>
                  <a:close/>
                  <a:moveTo>
                    <a:pt x="80" y="5800"/>
                  </a:moveTo>
                  <a:lnTo>
                    <a:pt x="80" y="7000"/>
                  </a:lnTo>
                  <a:cubicBezTo>
                    <a:pt x="80" y="7022"/>
                    <a:pt x="62" y="7040"/>
                    <a:pt x="40" y="7040"/>
                  </a:cubicBezTo>
                  <a:cubicBezTo>
                    <a:pt x="18" y="7040"/>
                    <a:pt x="0" y="7022"/>
                    <a:pt x="0" y="7000"/>
                  </a:cubicBezTo>
                  <a:lnTo>
                    <a:pt x="0" y="5800"/>
                  </a:lnTo>
                  <a:cubicBezTo>
                    <a:pt x="0" y="5778"/>
                    <a:pt x="18" y="5760"/>
                    <a:pt x="40" y="5760"/>
                  </a:cubicBezTo>
                  <a:cubicBezTo>
                    <a:pt x="62" y="5760"/>
                    <a:pt x="80" y="5778"/>
                    <a:pt x="80" y="5800"/>
                  </a:cubicBezTo>
                  <a:close/>
                  <a:moveTo>
                    <a:pt x="80" y="7720"/>
                  </a:moveTo>
                  <a:lnTo>
                    <a:pt x="80" y="8920"/>
                  </a:lnTo>
                  <a:cubicBezTo>
                    <a:pt x="80" y="8942"/>
                    <a:pt x="62" y="8960"/>
                    <a:pt x="40" y="8960"/>
                  </a:cubicBezTo>
                  <a:cubicBezTo>
                    <a:pt x="18" y="8960"/>
                    <a:pt x="0" y="8942"/>
                    <a:pt x="0" y="8920"/>
                  </a:cubicBezTo>
                  <a:lnTo>
                    <a:pt x="0" y="7720"/>
                  </a:lnTo>
                  <a:cubicBezTo>
                    <a:pt x="0" y="7698"/>
                    <a:pt x="18" y="7680"/>
                    <a:pt x="40" y="7680"/>
                  </a:cubicBezTo>
                  <a:cubicBezTo>
                    <a:pt x="62" y="7680"/>
                    <a:pt x="80" y="7698"/>
                    <a:pt x="80" y="7720"/>
                  </a:cubicBezTo>
                  <a:close/>
                  <a:moveTo>
                    <a:pt x="80" y="9640"/>
                  </a:moveTo>
                  <a:lnTo>
                    <a:pt x="80" y="10840"/>
                  </a:lnTo>
                  <a:cubicBezTo>
                    <a:pt x="80" y="10862"/>
                    <a:pt x="62" y="10880"/>
                    <a:pt x="40" y="10880"/>
                  </a:cubicBezTo>
                  <a:cubicBezTo>
                    <a:pt x="18" y="10880"/>
                    <a:pt x="0" y="10862"/>
                    <a:pt x="0" y="10840"/>
                  </a:cubicBezTo>
                  <a:lnTo>
                    <a:pt x="0" y="9640"/>
                  </a:lnTo>
                  <a:cubicBezTo>
                    <a:pt x="0" y="9618"/>
                    <a:pt x="18" y="9600"/>
                    <a:pt x="40" y="9600"/>
                  </a:cubicBezTo>
                  <a:cubicBezTo>
                    <a:pt x="62" y="9600"/>
                    <a:pt x="80" y="9618"/>
                    <a:pt x="80" y="9640"/>
                  </a:cubicBezTo>
                  <a:close/>
                  <a:moveTo>
                    <a:pt x="80" y="11560"/>
                  </a:moveTo>
                  <a:lnTo>
                    <a:pt x="80" y="12760"/>
                  </a:lnTo>
                  <a:cubicBezTo>
                    <a:pt x="80" y="12782"/>
                    <a:pt x="62" y="12800"/>
                    <a:pt x="40" y="12800"/>
                  </a:cubicBezTo>
                  <a:cubicBezTo>
                    <a:pt x="18" y="12800"/>
                    <a:pt x="0" y="12782"/>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29">
              <a:extLst>
                <a:ext uri="{FF2B5EF4-FFF2-40B4-BE49-F238E27FC236}">
                  <a16:creationId xmlns:a16="http://schemas.microsoft.com/office/drawing/2014/main" id="{FE118A0E-0F8C-333D-0B17-888ABC950E9F}"/>
                </a:ext>
              </a:extLst>
            </p:cNvPr>
            <p:cNvSpPr>
              <a:spLocks noEditPoints="1"/>
            </p:cNvSpPr>
            <p:nvPr/>
          </p:nvSpPr>
          <p:spPr bwMode="auto">
            <a:xfrm>
              <a:off x="3984" y="1699"/>
              <a:ext cx="12" cy="2364"/>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2"/>
                    <a:pt x="62" y="1280"/>
                    <a:pt x="40" y="1280"/>
                  </a:cubicBezTo>
                  <a:cubicBezTo>
                    <a:pt x="18" y="1280"/>
                    <a:pt x="0" y="1262"/>
                    <a:pt x="0" y="1240"/>
                  </a:cubicBezTo>
                  <a:lnTo>
                    <a:pt x="0" y="40"/>
                  </a:lnTo>
                  <a:cubicBezTo>
                    <a:pt x="0" y="18"/>
                    <a:pt x="18" y="0"/>
                    <a:pt x="40" y="0"/>
                  </a:cubicBezTo>
                  <a:cubicBezTo>
                    <a:pt x="62" y="0"/>
                    <a:pt x="80" y="18"/>
                    <a:pt x="80" y="40"/>
                  </a:cubicBezTo>
                  <a:close/>
                  <a:moveTo>
                    <a:pt x="80" y="1960"/>
                  </a:moveTo>
                  <a:lnTo>
                    <a:pt x="80" y="3160"/>
                  </a:lnTo>
                  <a:cubicBezTo>
                    <a:pt x="80" y="3182"/>
                    <a:pt x="62" y="3200"/>
                    <a:pt x="40" y="3200"/>
                  </a:cubicBezTo>
                  <a:cubicBezTo>
                    <a:pt x="18" y="3200"/>
                    <a:pt x="0" y="3182"/>
                    <a:pt x="0" y="3160"/>
                  </a:cubicBezTo>
                  <a:lnTo>
                    <a:pt x="0" y="1960"/>
                  </a:lnTo>
                  <a:cubicBezTo>
                    <a:pt x="0" y="1938"/>
                    <a:pt x="18" y="1920"/>
                    <a:pt x="40" y="1920"/>
                  </a:cubicBezTo>
                  <a:cubicBezTo>
                    <a:pt x="62" y="1920"/>
                    <a:pt x="80" y="1938"/>
                    <a:pt x="80" y="1960"/>
                  </a:cubicBezTo>
                  <a:close/>
                  <a:moveTo>
                    <a:pt x="80" y="3880"/>
                  </a:moveTo>
                  <a:lnTo>
                    <a:pt x="80" y="5080"/>
                  </a:lnTo>
                  <a:cubicBezTo>
                    <a:pt x="80" y="5102"/>
                    <a:pt x="62" y="5120"/>
                    <a:pt x="40" y="5120"/>
                  </a:cubicBezTo>
                  <a:cubicBezTo>
                    <a:pt x="18" y="5120"/>
                    <a:pt x="0" y="5102"/>
                    <a:pt x="0" y="5080"/>
                  </a:cubicBezTo>
                  <a:lnTo>
                    <a:pt x="0" y="3880"/>
                  </a:lnTo>
                  <a:cubicBezTo>
                    <a:pt x="0" y="3858"/>
                    <a:pt x="18" y="3840"/>
                    <a:pt x="40" y="3840"/>
                  </a:cubicBezTo>
                  <a:cubicBezTo>
                    <a:pt x="62" y="3840"/>
                    <a:pt x="80" y="3858"/>
                    <a:pt x="80" y="3880"/>
                  </a:cubicBezTo>
                  <a:close/>
                  <a:moveTo>
                    <a:pt x="80" y="5800"/>
                  </a:moveTo>
                  <a:lnTo>
                    <a:pt x="80" y="7000"/>
                  </a:lnTo>
                  <a:cubicBezTo>
                    <a:pt x="80" y="7022"/>
                    <a:pt x="62" y="7040"/>
                    <a:pt x="40" y="7040"/>
                  </a:cubicBezTo>
                  <a:cubicBezTo>
                    <a:pt x="18" y="7040"/>
                    <a:pt x="0" y="7022"/>
                    <a:pt x="0" y="7000"/>
                  </a:cubicBezTo>
                  <a:lnTo>
                    <a:pt x="0" y="5800"/>
                  </a:lnTo>
                  <a:cubicBezTo>
                    <a:pt x="0" y="5778"/>
                    <a:pt x="18" y="5760"/>
                    <a:pt x="40" y="5760"/>
                  </a:cubicBezTo>
                  <a:cubicBezTo>
                    <a:pt x="62" y="5760"/>
                    <a:pt x="80" y="5778"/>
                    <a:pt x="80" y="5800"/>
                  </a:cubicBezTo>
                  <a:close/>
                  <a:moveTo>
                    <a:pt x="80" y="7720"/>
                  </a:moveTo>
                  <a:lnTo>
                    <a:pt x="80" y="8920"/>
                  </a:lnTo>
                  <a:cubicBezTo>
                    <a:pt x="80" y="8942"/>
                    <a:pt x="62" y="8960"/>
                    <a:pt x="40" y="8960"/>
                  </a:cubicBezTo>
                  <a:cubicBezTo>
                    <a:pt x="18" y="8960"/>
                    <a:pt x="0" y="8942"/>
                    <a:pt x="0" y="8920"/>
                  </a:cubicBezTo>
                  <a:lnTo>
                    <a:pt x="0" y="7720"/>
                  </a:lnTo>
                  <a:cubicBezTo>
                    <a:pt x="0" y="7698"/>
                    <a:pt x="18" y="7680"/>
                    <a:pt x="40" y="7680"/>
                  </a:cubicBezTo>
                  <a:cubicBezTo>
                    <a:pt x="62" y="7680"/>
                    <a:pt x="80" y="7698"/>
                    <a:pt x="80" y="7720"/>
                  </a:cubicBezTo>
                  <a:close/>
                  <a:moveTo>
                    <a:pt x="80" y="9640"/>
                  </a:moveTo>
                  <a:lnTo>
                    <a:pt x="80" y="10840"/>
                  </a:lnTo>
                  <a:cubicBezTo>
                    <a:pt x="80" y="10862"/>
                    <a:pt x="62" y="10880"/>
                    <a:pt x="40" y="10880"/>
                  </a:cubicBezTo>
                  <a:cubicBezTo>
                    <a:pt x="18" y="10880"/>
                    <a:pt x="0" y="10862"/>
                    <a:pt x="0" y="10840"/>
                  </a:cubicBezTo>
                  <a:lnTo>
                    <a:pt x="0" y="9640"/>
                  </a:lnTo>
                  <a:cubicBezTo>
                    <a:pt x="0" y="9618"/>
                    <a:pt x="18" y="9600"/>
                    <a:pt x="40" y="9600"/>
                  </a:cubicBezTo>
                  <a:cubicBezTo>
                    <a:pt x="62" y="9600"/>
                    <a:pt x="80" y="9618"/>
                    <a:pt x="80" y="9640"/>
                  </a:cubicBezTo>
                  <a:close/>
                  <a:moveTo>
                    <a:pt x="80" y="11560"/>
                  </a:moveTo>
                  <a:lnTo>
                    <a:pt x="80" y="12760"/>
                  </a:lnTo>
                  <a:cubicBezTo>
                    <a:pt x="80" y="12782"/>
                    <a:pt x="62" y="12800"/>
                    <a:pt x="40" y="12800"/>
                  </a:cubicBezTo>
                  <a:cubicBezTo>
                    <a:pt x="18" y="12800"/>
                    <a:pt x="0" y="12782"/>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Rectangle 30">
              <a:extLst>
                <a:ext uri="{FF2B5EF4-FFF2-40B4-BE49-F238E27FC236}">
                  <a16:creationId xmlns:a16="http://schemas.microsoft.com/office/drawing/2014/main" id="{014BFD9A-6C8E-2055-8444-198A304BAEDA}"/>
                </a:ext>
              </a:extLst>
            </p:cNvPr>
            <p:cNvSpPr>
              <a:spLocks noChangeArrowheads="1"/>
            </p:cNvSpPr>
            <p:nvPr/>
          </p:nvSpPr>
          <p:spPr bwMode="auto">
            <a:xfrm>
              <a:off x="1175" y="2624"/>
              <a:ext cx="648"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1">
              <a:extLst>
                <a:ext uri="{FF2B5EF4-FFF2-40B4-BE49-F238E27FC236}">
                  <a16:creationId xmlns:a16="http://schemas.microsoft.com/office/drawing/2014/main" id="{3995C8AF-AD6E-ECCE-68D3-6B07E9B6E572}"/>
                </a:ext>
              </a:extLst>
            </p:cNvPr>
            <p:cNvSpPr>
              <a:spLocks noChangeArrowheads="1"/>
            </p:cNvSpPr>
            <p:nvPr/>
          </p:nvSpPr>
          <p:spPr bwMode="auto">
            <a:xfrm>
              <a:off x="1175" y="2624"/>
              <a:ext cx="648"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32">
              <a:extLst>
                <a:ext uri="{FF2B5EF4-FFF2-40B4-BE49-F238E27FC236}">
                  <a16:creationId xmlns:a16="http://schemas.microsoft.com/office/drawing/2014/main" id="{FFA97061-4E12-EE4C-AFCB-9FC61CA24EE6}"/>
                </a:ext>
              </a:extLst>
            </p:cNvPr>
            <p:cNvSpPr>
              <a:spLocks noChangeArrowheads="1"/>
            </p:cNvSpPr>
            <p:nvPr/>
          </p:nvSpPr>
          <p:spPr bwMode="auto">
            <a:xfrm>
              <a:off x="1218" y="2656"/>
              <a:ext cx="688"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Frame(Urgent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Rectangle 33">
              <a:extLst>
                <a:ext uri="{FF2B5EF4-FFF2-40B4-BE49-F238E27FC236}">
                  <a16:creationId xmlns:a16="http://schemas.microsoft.com/office/drawing/2014/main" id="{7EF2D1F1-A126-1C09-8539-1CDF0C74722C}"/>
                </a:ext>
              </a:extLst>
            </p:cNvPr>
            <p:cNvSpPr>
              <a:spLocks noChangeArrowheads="1"/>
            </p:cNvSpPr>
            <p:nvPr/>
          </p:nvSpPr>
          <p:spPr bwMode="auto">
            <a:xfrm>
              <a:off x="1258" y="2782"/>
              <a:ext cx="579"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TX Request)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Procedure</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09600" y="1380126"/>
            <a:ext cx="7932738" cy="8121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request frame may comprise a request for urgent packet transmission, updated QoS Characteristics element information and BSR information</a:t>
            </a:r>
          </a:p>
          <a:p>
            <a:pPr>
              <a:buFont typeface="Arial" panose="020B0604020202020204" pitchFamily="34" charset="0"/>
              <a:buChar char="•"/>
            </a:pPr>
            <a:r>
              <a:rPr lang="en-US" sz="1600" b="0" kern="0" dirty="0"/>
              <a:t>Upon receiving the frame, AP may accept/reject the request</a:t>
            </a:r>
          </a:p>
        </p:txBody>
      </p:sp>
      <p:sp>
        <p:nvSpPr>
          <p:cNvPr id="39" name="Speech Bubble: Oval 38">
            <a:extLst>
              <a:ext uri="{FF2B5EF4-FFF2-40B4-BE49-F238E27FC236}">
                <a16:creationId xmlns:a16="http://schemas.microsoft.com/office/drawing/2014/main" id="{C048D2A2-BD7F-E78C-6C87-A180DE4928D7}"/>
              </a:ext>
            </a:extLst>
          </p:cNvPr>
          <p:cNvSpPr/>
          <p:nvPr/>
        </p:nvSpPr>
        <p:spPr>
          <a:xfrm>
            <a:off x="76200" y="2250049"/>
            <a:ext cx="2590800" cy="614828"/>
          </a:xfrm>
          <a:prstGeom prst="wedgeEllipseCallout">
            <a:avLst>
              <a:gd name="adj1" fmla="val 12594"/>
              <a:gd name="adj2" fmla="val 122838"/>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Event-based LL traffic occurs. STA1 has to send data frames immediately  </a:t>
            </a:r>
          </a:p>
        </p:txBody>
      </p:sp>
      <p:sp>
        <p:nvSpPr>
          <p:cNvPr id="40" name="Speech Bubble: Oval 39">
            <a:extLst>
              <a:ext uri="{FF2B5EF4-FFF2-40B4-BE49-F238E27FC236}">
                <a16:creationId xmlns:a16="http://schemas.microsoft.com/office/drawing/2014/main" id="{AF223508-8AE1-4584-CECF-1FD78F5C1B13}"/>
              </a:ext>
            </a:extLst>
          </p:cNvPr>
          <p:cNvSpPr/>
          <p:nvPr/>
        </p:nvSpPr>
        <p:spPr>
          <a:xfrm>
            <a:off x="6477003" y="1995489"/>
            <a:ext cx="1600198" cy="600796"/>
          </a:xfrm>
          <a:prstGeom prst="wedgeEllipseCallout">
            <a:avLst>
              <a:gd name="adj1" fmla="val -57359"/>
              <a:gd name="adj2" fmla="val 126281"/>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Urgent data to be transmitted by this time</a:t>
            </a:r>
          </a:p>
        </p:txBody>
      </p:sp>
      <p:sp>
        <p:nvSpPr>
          <p:cNvPr id="41" name="Right Brace 40">
            <a:extLst>
              <a:ext uri="{FF2B5EF4-FFF2-40B4-BE49-F238E27FC236}">
                <a16:creationId xmlns:a16="http://schemas.microsoft.com/office/drawing/2014/main" id="{DAADE0DD-9A87-D5FC-AEEF-2FDD6ECE5F31}"/>
              </a:ext>
            </a:extLst>
          </p:cNvPr>
          <p:cNvSpPr/>
          <p:nvPr/>
        </p:nvSpPr>
        <p:spPr>
          <a:xfrm rot="5400000">
            <a:off x="2256063" y="4240773"/>
            <a:ext cx="232109" cy="1046963"/>
          </a:xfrm>
          <a:prstGeom prst="rightBrace">
            <a:avLst>
              <a:gd name="adj1" fmla="val 70218"/>
              <a:gd name="adj2" fmla="val 50000"/>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F2E30"/>
              </a:solidFill>
              <a:effectLst/>
              <a:uLnTx/>
              <a:uFillTx/>
              <a:latin typeface="Verdana"/>
              <a:ea typeface="+mn-ea"/>
              <a:cs typeface="+mn-cs"/>
            </a:endParaRPr>
          </a:p>
        </p:txBody>
      </p:sp>
      <p:sp>
        <p:nvSpPr>
          <p:cNvPr id="42" name="TextBox 41">
            <a:extLst>
              <a:ext uri="{FF2B5EF4-FFF2-40B4-BE49-F238E27FC236}">
                <a16:creationId xmlns:a16="http://schemas.microsoft.com/office/drawing/2014/main" id="{0361EA13-2766-BEB9-E380-F04251960FC5}"/>
              </a:ext>
            </a:extLst>
          </p:cNvPr>
          <p:cNvSpPr txBox="1"/>
          <p:nvPr/>
        </p:nvSpPr>
        <p:spPr>
          <a:xfrm>
            <a:off x="1600200" y="4800600"/>
            <a:ext cx="1846175"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FF0000"/>
                </a:solidFill>
                <a:latin typeface="Verdana"/>
                <a:ea typeface="+mn-ea"/>
              </a:rPr>
              <a:t>(No negotiation for QoS parameters)</a:t>
            </a:r>
            <a:endParaRPr lang="en-US" sz="1200" b="1" dirty="0">
              <a:solidFill>
                <a:srgbClr val="0F2E30"/>
              </a:solidFill>
              <a:latin typeface="Verdana"/>
              <a:ea typeface="+mn-ea"/>
            </a:endParaRPr>
          </a:p>
        </p:txBody>
      </p:sp>
      <p:sp>
        <p:nvSpPr>
          <p:cNvPr id="43" name="Oval 42">
            <a:extLst>
              <a:ext uri="{FF2B5EF4-FFF2-40B4-BE49-F238E27FC236}">
                <a16:creationId xmlns:a16="http://schemas.microsoft.com/office/drawing/2014/main" id="{943BCA10-F986-1C50-ACC9-6CEE06AB91A6}"/>
              </a:ext>
            </a:extLst>
          </p:cNvPr>
          <p:cNvSpPr/>
          <p:nvPr/>
        </p:nvSpPr>
        <p:spPr>
          <a:xfrm>
            <a:off x="4324524" y="4133000"/>
            <a:ext cx="1176170" cy="515200"/>
          </a:xfrm>
          <a:prstGeom prst="ellipse">
            <a:avLst/>
          </a:prstGeom>
          <a:noFill/>
          <a:ln w="19050" cap="flat" cmpd="sng" algn="ctr">
            <a:solidFill>
              <a:srgbClr val="FF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Verdana"/>
              <a:ea typeface="+mn-ea"/>
              <a:cs typeface="+mn-cs"/>
            </a:endParaRPr>
          </a:p>
        </p:txBody>
      </p:sp>
      <p:sp>
        <p:nvSpPr>
          <p:cNvPr id="44" name="TextBox 43">
            <a:extLst>
              <a:ext uri="{FF2B5EF4-FFF2-40B4-BE49-F238E27FC236}">
                <a16:creationId xmlns:a16="http://schemas.microsoft.com/office/drawing/2014/main" id="{099F82E8-B032-AC93-9255-232220E8D3DE}"/>
              </a:ext>
            </a:extLst>
          </p:cNvPr>
          <p:cNvSpPr txBox="1"/>
          <p:nvPr/>
        </p:nvSpPr>
        <p:spPr>
          <a:xfrm>
            <a:off x="4191000" y="3861677"/>
            <a:ext cx="1782470" cy="276999"/>
          </a:xfrm>
          <a:prstGeom prst="rect">
            <a:avLst/>
          </a:prstGeom>
          <a:noFill/>
        </p:spPr>
        <p:txBody>
          <a:bodyPr wrap="square">
            <a:spAutoFit/>
          </a:bodyPr>
          <a:lstStyle/>
          <a:p>
            <a:pPr defTabSz="914400" eaLnBrk="1" fontAlgn="auto" hangingPunct="1">
              <a:spcBef>
                <a:spcPts val="0"/>
              </a:spcBef>
              <a:spcAft>
                <a:spcPts val="0"/>
              </a:spcAft>
              <a:buClrTx/>
              <a:buSzTx/>
              <a:buFontTx/>
              <a:buNone/>
            </a:pPr>
            <a:r>
              <a:rPr lang="en-US" sz="1200" b="1" dirty="0">
                <a:solidFill>
                  <a:srgbClr val="FF0000"/>
                </a:solidFill>
                <a:latin typeface="Verdana"/>
                <a:ea typeface="+mn-ea"/>
              </a:rPr>
              <a:t>Data </a:t>
            </a:r>
            <a:r>
              <a:rPr lang="en-US" sz="1200" b="1" dirty="0" err="1">
                <a:solidFill>
                  <a:srgbClr val="FF0000"/>
                </a:solidFill>
                <a:latin typeface="Verdana"/>
                <a:ea typeface="+mn-ea"/>
              </a:rPr>
              <a:t>TXed</a:t>
            </a:r>
            <a:r>
              <a:rPr lang="en-US" sz="1200" b="1" dirty="0">
                <a:solidFill>
                  <a:srgbClr val="FF0000"/>
                </a:solidFill>
                <a:latin typeface="Verdana"/>
                <a:ea typeface="+mn-ea"/>
              </a:rPr>
              <a:t> on time</a:t>
            </a:r>
            <a:endParaRPr lang="en-US" sz="1200" b="1" dirty="0">
              <a:solidFill>
                <a:srgbClr val="0F2E30"/>
              </a:solidFill>
              <a:latin typeface="Verdana"/>
              <a:ea typeface="+mn-ea"/>
            </a:endParaRPr>
          </a:p>
        </p:txBody>
      </p:sp>
      <p:sp>
        <p:nvSpPr>
          <p:cNvPr id="45" name="Speech Bubble: Oval 44">
            <a:extLst>
              <a:ext uri="{FF2B5EF4-FFF2-40B4-BE49-F238E27FC236}">
                <a16:creationId xmlns:a16="http://schemas.microsoft.com/office/drawing/2014/main" id="{910509A3-A618-E641-AE78-0B8D7154A43B}"/>
              </a:ext>
            </a:extLst>
          </p:cNvPr>
          <p:cNvSpPr/>
          <p:nvPr/>
        </p:nvSpPr>
        <p:spPr>
          <a:xfrm>
            <a:off x="1913227" y="2774414"/>
            <a:ext cx="1058573" cy="337775"/>
          </a:xfrm>
          <a:prstGeom prst="wedgeEllipseCallout">
            <a:avLst>
              <a:gd name="adj1" fmla="val 44680"/>
              <a:gd name="adj2" fmla="val 121906"/>
            </a:avLst>
          </a:prstGeom>
          <a:solidFill>
            <a:srgbClr val="00B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ACCEPT</a:t>
            </a:r>
          </a:p>
        </p:txBody>
      </p:sp>
      <p:sp>
        <p:nvSpPr>
          <p:cNvPr id="2" name="TextBox 1">
            <a:extLst>
              <a:ext uri="{FF2B5EF4-FFF2-40B4-BE49-F238E27FC236}">
                <a16:creationId xmlns:a16="http://schemas.microsoft.com/office/drawing/2014/main" id="{2D2B2305-11F0-C154-BA7E-E324C26DEA24}"/>
              </a:ext>
            </a:extLst>
          </p:cNvPr>
          <p:cNvSpPr txBox="1"/>
          <p:nvPr/>
        </p:nvSpPr>
        <p:spPr>
          <a:xfrm>
            <a:off x="2710174" y="2395874"/>
            <a:ext cx="1697584"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FF0000"/>
                </a:solidFill>
                <a:latin typeface="Verdana"/>
                <a:ea typeface="+mn-ea"/>
              </a:rPr>
              <a:t>(Accept OR Reject by AP)</a:t>
            </a:r>
            <a:endParaRPr lang="en-US" sz="1200" b="1" dirty="0">
              <a:solidFill>
                <a:srgbClr val="0F2E30"/>
              </a:solidFill>
              <a:latin typeface="Verdana"/>
              <a:ea typeface="+mn-ea"/>
            </a:endParaRPr>
          </a:p>
        </p:txBody>
      </p:sp>
      <p:sp>
        <p:nvSpPr>
          <p:cNvPr id="3" name="Right Brace 2">
            <a:extLst>
              <a:ext uri="{FF2B5EF4-FFF2-40B4-BE49-F238E27FC236}">
                <a16:creationId xmlns:a16="http://schemas.microsoft.com/office/drawing/2014/main" id="{ACC15B30-0590-D739-2071-9589457CA381}"/>
              </a:ext>
            </a:extLst>
          </p:cNvPr>
          <p:cNvSpPr/>
          <p:nvPr/>
        </p:nvSpPr>
        <p:spPr>
          <a:xfrm rot="16200000">
            <a:off x="3197881" y="2458576"/>
            <a:ext cx="232109" cy="839729"/>
          </a:xfrm>
          <a:prstGeom prst="rightBrace">
            <a:avLst>
              <a:gd name="adj1" fmla="val 70218"/>
              <a:gd name="adj2" fmla="val 50000"/>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37277461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Procedure</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09600" y="1380125"/>
            <a:ext cx="7848600" cy="11052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Alternatively, AP may not accept the request for urgent packet transmission, but may still update the QoS Characteristics element information</a:t>
            </a:r>
          </a:p>
          <a:p>
            <a:pPr lvl="1">
              <a:buFont typeface="Arial" panose="020B0604020202020204" pitchFamily="34" charset="0"/>
              <a:buChar char="•"/>
            </a:pPr>
            <a:r>
              <a:rPr lang="en-US" sz="1400" kern="0" dirty="0"/>
              <a:t>E.g., when the urgent data transmission may not be completed within the delay bound due to another urgent STA allocation</a:t>
            </a:r>
            <a:endParaRPr lang="en-US" sz="1400" b="0" kern="0" dirty="0"/>
          </a:p>
        </p:txBody>
      </p:sp>
      <p:sp>
        <p:nvSpPr>
          <p:cNvPr id="4" name="Right Brace 3">
            <a:extLst>
              <a:ext uri="{FF2B5EF4-FFF2-40B4-BE49-F238E27FC236}">
                <a16:creationId xmlns:a16="http://schemas.microsoft.com/office/drawing/2014/main" id="{9CC3BEA3-6481-0BA8-F579-B6E9C9364E88}"/>
              </a:ext>
            </a:extLst>
          </p:cNvPr>
          <p:cNvSpPr/>
          <p:nvPr/>
        </p:nvSpPr>
        <p:spPr>
          <a:xfrm rot="5400000">
            <a:off x="2289551" y="4181106"/>
            <a:ext cx="232109" cy="1284789"/>
          </a:xfrm>
          <a:prstGeom prst="rightBrace">
            <a:avLst>
              <a:gd name="adj1" fmla="val 70218"/>
              <a:gd name="adj2" fmla="val 50000"/>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F2E30"/>
              </a:solidFill>
              <a:effectLst/>
              <a:uLnTx/>
              <a:uFillTx/>
              <a:latin typeface="Verdana"/>
              <a:ea typeface="+mn-ea"/>
              <a:cs typeface="+mn-cs"/>
            </a:endParaRPr>
          </a:p>
        </p:txBody>
      </p:sp>
      <p:sp>
        <p:nvSpPr>
          <p:cNvPr id="12" name="TextBox 11">
            <a:extLst>
              <a:ext uri="{FF2B5EF4-FFF2-40B4-BE49-F238E27FC236}">
                <a16:creationId xmlns:a16="http://schemas.microsoft.com/office/drawing/2014/main" id="{84217138-6200-1D85-DEAD-43988D37BF3C}"/>
              </a:ext>
            </a:extLst>
          </p:cNvPr>
          <p:cNvSpPr txBox="1"/>
          <p:nvPr/>
        </p:nvSpPr>
        <p:spPr>
          <a:xfrm>
            <a:off x="3380188" y="4243025"/>
            <a:ext cx="2411229" cy="276999"/>
          </a:xfrm>
          <a:prstGeom prst="rect">
            <a:avLst/>
          </a:prstGeom>
          <a:noFill/>
          <a:ln>
            <a:solidFill>
              <a:srgbClr val="FF0000"/>
            </a:solidFill>
          </a:ln>
        </p:spPr>
        <p:txBody>
          <a:bodyPr wrap="square">
            <a:spAutoFit/>
          </a:bodyPr>
          <a:lstStyle/>
          <a:p>
            <a:pPr defTabSz="914400" eaLnBrk="1" fontAlgn="auto" hangingPunct="1">
              <a:spcBef>
                <a:spcPts val="0"/>
              </a:spcBef>
              <a:spcAft>
                <a:spcPts val="0"/>
              </a:spcAft>
              <a:buClrTx/>
              <a:buSzTx/>
              <a:buFontTx/>
              <a:buNone/>
            </a:pPr>
            <a:r>
              <a:rPr lang="en-US" sz="1200" b="1" dirty="0">
                <a:solidFill>
                  <a:srgbClr val="FF0000"/>
                </a:solidFill>
                <a:latin typeface="Verdana"/>
                <a:ea typeface="+mn-ea"/>
              </a:rPr>
              <a:t>Data TX is not permitted</a:t>
            </a:r>
            <a:endParaRPr lang="en-US" sz="1200" b="1" dirty="0">
              <a:solidFill>
                <a:srgbClr val="0F2E30"/>
              </a:solidFill>
              <a:latin typeface="Verdana"/>
              <a:ea typeface="+mn-ea"/>
            </a:endParaRPr>
          </a:p>
        </p:txBody>
      </p:sp>
      <p:sp>
        <p:nvSpPr>
          <p:cNvPr id="14" name="TextBox 13">
            <a:extLst>
              <a:ext uri="{FF2B5EF4-FFF2-40B4-BE49-F238E27FC236}">
                <a16:creationId xmlns:a16="http://schemas.microsoft.com/office/drawing/2014/main" id="{2CF2A8A1-681D-7E11-9DCF-9F7F90C658FA}"/>
              </a:ext>
            </a:extLst>
          </p:cNvPr>
          <p:cNvSpPr txBox="1"/>
          <p:nvPr/>
        </p:nvSpPr>
        <p:spPr>
          <a:xfrm>
            <a:off x="1600200" y="4869366"/>
            <a:ext cx="1846175"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FF0000"/>
                </a:solidFill>
                <a:latin typeface="Verdana"/>
                <a:ea typeface="+mn-ea"/>
              </a:rPr>
              <a:t>(No negotiation for QoS parameters)</a:t>
            </a:r>
            <a:endParaRPr lang="en-US" sz="1200" b="1" dirty="0">
              <a:solidFill>
                <a:srgbClr val="0F2E30"/>
              </a:solidFill>
              <a:latin typeface="Verdana"/>
              <a:ea typeface="+mn-ea"/>
            </a:endParaRPr>
          </a:p>
        </p:txBody>
      </p:sp>
      <p:grpSp>
        <p:nvGrpSpPr>
          <p:cNvPr id="15" name="Group 4">
            <a:extLst>
              <a:ext uri="{FF2B5EF4-FFF2-40B4-BE49-F238E27FC236}">
                <a16:creationId xmlns:a16="http://schemas.microsoft.com/office/drawing/2014/main" id="{F91824E3-5D5C-3B45-37D6-A53102EA9629}"/>
              </a:ext>
            </a:extLst>
          </p:cNvPr>
          <p:cNvGrpSpPr>
            <a:grpSpLocks noChangeAspect="1"/>
          </p:cNvGrpSpPr>
          <p:nvPr/>
        </p:nvGrpSpPr>
        <p:grpSpPr bwMode="auto">
          <a:xfrm>
            <a:off x="863600" y="2711450"/>
            <a:ext cx="7678738" cy="3748088"/>
            <a:chOff x="544" y="1708"/>
            <a:chExt cx="4837" cy="2361"/>
          </a:xfrm>
        </p:grpSpPr>
        <p:sp>
          <p:nvSpPr>
            <p:cNvPr id="16" name="AutoShape 3">
              <a:extLst>
                <a:ext uri="{FF2B5EF4-FFF2-40B4-BE49-F238E27FC236}">
                  <a16:creationId xmlns:a16="http://schemas.microsoft.com/office/drawing/2014/main" id="{44D82E8D-532F-2574-B523-9C78EC1BD201}"/>
                </a:ext>
              </a:extLst>
            </p:cNvPr>
            <p:cNvSpPr>
              <a:spLocks noChangeAspect="1" noChangeArrowheads="1" noTextEdit="1"/>
            </p:cNvSpPr>
            <p:nvPr/>
          </p:nvSpPr>
          <p:spPr bwMode="auto">
            <a:xfrm>
              <a:off x="544" y="1708"/>
              <a:ext cx="4837" cy="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5">
              <a:extLst>
                <a:ext uri="{FF2B5EF4-FFF2-40B4-BE49-F238E27FC236}">
                  <a16:creationId xmlns:a16="http://schemas.microsoft.com/office/drawing/2014/main" id="{6A07337E-68D6-E67F-DC18-50FD0708E930}"/>
                </a:ext>
              </a:extLst>
            </p:cNvPr>
            <p:cNvSpPr>
              <a:spLocks noChangeShapeType="1"/>
            </p:cNvSpPr>
            <p:nvPr/>
          </p:nvSpPr>
          <p:spPr bwMode="auto">
            <a:xfrm>
              <a:off x="952" y="2238"/>
              <a:ext cx="4392"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6">
              <a:extLst>
                <a:ext uri="{FF2B5EF4-FFF2-40B4-BE49-F238E27FC236}">
                  <a16:creationId xmlns:a16="http://schemas.microsoft.com/office/drawing/2014/main" id="{DD00EDE1-7255-3AAF-F787-DAC5DB1E0EF9}"/>
                </a:ext>
              </a:extLst>
            </p:cNvPr>
            <p:cNvSpPr>
              <a:spLocks noChangeShapeType="1"/>
            </p:cNvSpPr>
            <p:nvPr/>
          </p:nvSpPr>
          <p:spPr bwMode="auto">
            <a:xfrm>
              <a:off x="952" y="2965"/>
              <a:ext cx="4416"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7">
              <a:extLst>
                <a:ext uri="{FF2B5EF4-FFF2-40B4-BE49-F238E27FC236}">
                  <a16:creationId xmlns:a16="http://schemas.microsoft.com/office/drawing/2014/main" id="{05B0BBAD-48FE-6249-99AE-DA007CDA8D13}"/>
                </a:ext>
              </a:extLst>
            </p:cNvPr>
            <p:cNvSpPr>
              <a:spLocks noChangeArrowheads="1"/>
            </p:cNvSpPr>
            <p:nvPr/>
          </p:nvSpPr>
          <p:spPr bwMode="auto">
            <a:xfrm>
              <a:off x="659" y="2168"/>
              <a:ext cx="2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8">
              <a:extLst>
                <a:ext uri="{FF2B5EF4-FFF2-40B4-BE49-F238E27FC236}">
                  <a16:creationId xmlns:a16="http://schemas.microsoft.com/office/drawing/2014/main" id="{13F421A5-5C64-FF9D-EF84-525727856161}"/>
                </a:ext>
              </a:extLst>
            </p:cNvPr>
            <p:cNvSpPr>
              <a:spLocks noChangeArrowheads="1"/>
            </p:cNvSpPr>
            <p:nvPr/>
          </p:nvSpPr>
          <p:spPr bwMode="auto">
            <a:xfrm>
              <a:off x="614" y="2889"/>
              <a:ext cx="33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Calibri" panose="020F0502020204030204" pitchFamily="34" charset="0"/>
                </a:rPr>
                <a:t>STA1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9">
              <a:extLst>
                <a:ext uri="{FF2B5EF4-FFF2-40B4-BE49-F238E27FC236}">
                  <a16:creationId xmlns:a16="http://schemas.microsoft.com/office/drawing/2014/main" id="{54A58BA4-7A9A-3AF4-9867-AF48853E9BA0}"/>
                </a:ext>
              </a:extLst>
            </p:cNvPr>
            <p:cNvSpPr>
              <a:spLocks noChangeArrowheads="1"/>
            </p:cNvSpPr>
            <p:nvPr/>
          </p:nvSpPr>
          <p:spPr bwMode="auto">
            <a:xfrm>
              <a:off x="3076" y="3381"/>
              <a:ext cx="288" cy="3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10">
              <a:extLst>
                <a:ext uri="{FF2B5EF4-FFF2-40B4-BE49-F238E27FC236}">
                  <a16:creationId xmlns:a16="http://schemas.microsoft.com/office/drawing/2014/main" id="{462E7D86-E62C-C482-C28D-F400B2F6DBDB}"/>
                </a:ext>
              </a:extLst>
            </p:cNvPr>
            <p:cNvSpPr>
              <a:spLocks noChangeArrowheads="1"/>
            </p:cNvSpPr>
            <p:nvPr/>
          </p:nvSpPr>
          <p:spPr bwMode="auto">
            <a:xfrm>
              <a:off x="3076" y="3381"/>
              <a:ext cx="288" cy="319"/>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1">
              <a:extLst>
                <a:ext uri="{FF2B5EF4-FFF2-40B4-BE49-F238E27FC236}">
                  <a16:creationId xmlns:a16="http://schemas.microsoft.com/office/drawing/2014/main" id="{17C31FBB-7054-662F-5334-7ADF84C120BF}"/>
                </a:ext>
              </a:extLst>
            </p:cNvPr>
            <p:cNvSpPr>
              <a:spLocks noChangeArrowheads="1"/>
            </p:cNvSpPr>
            <p:nvPr/>
          </p:nvSpPr>
          <p:spPr bwMode="auto">
            <a:xfrm>
              <a:off x="3145" y="3475"/>
              <a:ext cx="20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CTS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2">
              <a:extLst>
                <a:ext uri="{FF2B5EF4-FFF2-40B4-BE49-F238E27FC236}">
                  <a16:creationId xmlns:a16="http://schemas.microsoft.com/office/drawing/2014/main" id="{40BCA6EF-6A50-D62A-D83F-0E8F67AA519A}"/>
                </a:ext>
              </a:extLst>
            </p:cNvPr>
            <p:cNvSpPr>
              <a:spLocks noChangeArrowheads="1"/>
            </p:cNvSpPr>
            <p:nvPr/>
          </p:nvSpPr>
          <p:spPr bwMode="auto">
            <a:xfrm>
              <a:off x="3554" y="3381"/>
              <a:ext cx="621" cy="3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13">
              <a:extLst>
                <a:ext uri="{FF2B5EF4-FFF2-40B4-BE49-F238E27FC236}">
                  <a16:creationId xmlns:a16="http://schemas.microsoft.com/office/drawing/2014/main" id="{D9D00C6E-175A-AE8A-2086-AD0FF6F7BCE6}"/>
                </a:ext>
              </a:extLst>
            </p:cNvPr>
            <p:cNvSpPr>
              <a:spLocks noChangeArrowheads="1"/>
            </p:cNvSpPr>
            <p:nvPr/>
          </p:nvSpPr>
          <p:spPr bwMode="auto">
            <a:xfrm>
              <a:off x="3554" y="3381"/>
              <a:ext cx="621" cy="319"/>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14">
              <a:extLst>
                <a:ext uri="{FF2B5EF4-FFF2-40B4-BE49-F238E27FC236}">
                  <a16:creationId xmlns:a16="http://schemas.microsoft.com/office/drawing/2014/main" id="{38B565E0-1AE0-35F2-96B7-BB772344DFE6}"/>
                </a:ext>
              </a:extLst>
            </p:cNvPr>
            <p:cNvSpPr>
              <a:spLocks noChangeArrowheads="1"/>
            </p:cNvSpPr>
            <p:nvPr/>
          </p:nvSpPr>
          <p:spPr bwMode="auto">
            <a:xfrm>
              <a:off x="3599" y="3475"/>
              <a:ext cx="29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PPDU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15">
              <a:extLst>
                <a:ext uri="{FF2B5EF4-FFF2-40B4-BE49-F238E27FC236}">
                  <a16:creationId xmlns:a16="http://schemas.microsoft.com/office/drawing/2014/main" id="{3641B930-25D6-B94D-507A-BE1EB3B7209E}"/>
                </a:ext>
              </a:extLst>
            </p:cNvPr>
            <p:cNvSpPr>
              <a:spLocks noChangeArrowheads="1"/>
            </p:cNvSpPr>
            <p:nvPr/>
          </p:nvSpPr>
          <p:spPr bwMode="auto">
            <a:xfrm>
              <a:off x="3836" y="3475"/>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16">
              <a:extLst>
                <a:ext uri="{FF2B5EF4-FFF2-40B4-BE49-F238E27FC236}">
                  <a16:creationId xmlns:a16="http://schemas.microsoft.com/office/drawing/2014/main" id="{FE596642-1E2F-3A82-BC61-39332AAA5939}"/>
                </a:ext>
              </a:extLst>
            </p:cNvPr>
            <p:cNvSpPr>
              <a:spLocks noChangeArrowheads="1"/>
            </p:cNvSpPr>
            <p:nvPr/>
          </p:nvSpPr>
          <p:spPr bwMode="auto">
            <a:xfrm>
              <a:off x="3859" y="3475"/>
              <a:ext cx="3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(STA3)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17">
              <a:extLst>
                <a:ext uri="{FF2B5EF4-FFF2-40B4-BE49-F238E27FC236}">
                  <a16:creationId xmlns:a16="http://schemas.microsoft.com/office/drawing/2014/main" id="{7AA88A1F-567E-1898-80C1-395E6FAA5750}"/>
                </a:ext>
              </a:extLst>
            </p:cNvPr>
            <p:cNvSpPr>
              <a:spLocks noChangeArrowheads="1"/>
            </p:cNvSpPr>
            <p:nvPr/>
          </p:nvSpPr>
          <p:spPr bwMode="auto">
            <a:xfrm>
              <a:off x="3193" y="1952"/>
              <a:ext cx="10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Time allocated by MRTT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Freeform 18">
              <a:extLst>
                <a:ext uri="{FF2B5EF4-FFF2-40B4-BE49-F238E27FC236}">
                  <a16:creationId xmlns:a16="http://schemas.microsoft.com/office/drawing/2014/main" id="{4932D5B1-97F6-E4EA-FFC9-8B726AF406A1}"/>
                </a:ext>
              </a:extLst>
            </p:cNvPr>
            <p:cNvSpPr>
              <a:spLocks noEditPoints="1"/>
            </p:cNvSpPr>
            <p:nvPr/>
          </p:nvSpPr>
          <p:spPr bwMode="auto">
            <a:xfrm>
              <a:off x="5003" y="1718"/>
              <a:ext cx="13" cy="2320"/>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3"/>
                    <a:pt x="62" y="1280"/>
                    <a:pt x="40" y="1280"/>
                  </a:cubicBezTo>
                  <a:cubicBezTo>
                    <a:pt x="18" y="1280"/>
                    <a:pt x="0" y="1263"/>
                    <a:pt x="0" y="1240"/>
                  </a:cubicBezTo>
                  <a:lnTo>
                    <a:pt x="0" y="40"/>
                  </a:lnTo>
                  <a:cubicBezTo>
                    <a:pt x="0" y="18"/>
                    <a:pt x="18" y="0"/>
                    <a:pt x="40" y="0"/>
                  </a:cubicBezTo>
                  <a:cubicBezTo>
                    <a:pt x="62" y="0"/>
                    <a:pt x="80" y="18"/>
                    <a:pt x="80" y="40"/>
                  </a:cubicBezTo>
                  <a:close/>
                  <a:moveTo>
                    <a:pt x="80" y="1960"/>
                  </a:moveTo>
                  <a:lnTo>
                    <a:pt x="80" y="3160"/>
                  </a:lnTo>
                  <a:cubicBezTo>
                    <a:pt x="80" y="3183"/>
                    <a:pt x="62" y="3200"/>
                    <a:pt x="40" y="3200"/>
                  </a:cubicBezTo>
                  <a:cubicBezTo>
                    <a:pt x="18" y="3200"/>
                    <a:pt x="0" y="3183"/>
                    <a:pt x="0" y="3160"/>
                  </a:cubicBezTo>
                  <a:lnTo>
                    <a:pt x="0" y="1960"/>
                  </a:lnTo>
                  <a:cubicBezTo>
                    <a:pt x="0" y="1938"/>
                    <a:pt x="18" y="1920"/>
                    <a:pt x="40" y="1920"/>
                  </a:cubicBezTo>
                  <a:cubicBezTo>
                    <a:pt x="62" y="1920"/>
                    <a:pt x="80" y="1938"/>
                    <a:pt x="80" y="1960"/>
                  </a:cubicBezTo>
                  <a:close/>
                  <a:moveTo>
                    <a:pt x="80" y="3880"/>
                  </a:moveTo>
                  <a:lnTo>
                    <a:pt x="80" y="5080"/>
                  </a:lnTo>
                  <a:cubicBezTo>
                    <a:pt x="80" y="5103"/>
                    <a:pt x="62" y="5120"/>
                    <a:pt x="40" y="5120"/>
                  </a:cubicBezTo>
                  <a:cubicBezTo>
                    <a:pt x="18" y="5120"/>
                    <a:pt x="0" y="5103"/>
                    <a:pt x="0" y="5080"/>
                  </a:cubicBezTo>
                  <a:lnTo>
                    <a:pt x="0" y="3880"/>
                  </a:lnTo>
                  <a:cubicBezTo>
                    <a:pt x="0" y="3858"/>
                    <a:pt x="18" y="3840"/>
                    <a:pt x="40" y="3840"/>
                  </a:cubicBezTo>
                  <a:cubicBezTo>
                    <a:pt x="62" y="3840"/>
                    <a:pt x="80" y="3858"/>
                    <a:pt x="80" y="3880"/>
                  </a:cubicBezTo>
                  <a:close/>
                  <a:moveTo>
                    <a:pt x="80" y="5800"/>
                  </a:moveTo>
                  <a:lnTo>
                    <a:pt x="80" y="7000"/>
                  </a:lnTo>
                  <a:cubicBezTo>
                    <a:pt x="80" y="7023"/>
                    <a:pt x="62" y="7040"/>
                    <a:pt x="40" y="7040"/>
                  </a:cubicBezTo>
                  <a:cubicBezTo>
                    <a:pt x="18" y="7040"/>
                    <a:pt x="0" y="7023"/>
                    <a:pt x="0" y="7000"/>
                  </a:cubicBezTo>
                  <a:lnTo>
                    <a:pt x="0" y="5800"/>
                  </a:lnTo>
                  <a:cubicBezTo>
                    <a:pt x="0" y="5778"/>
                    <a:pt x="18" y="5760"/>
                    <a:pt x="40" y="5760"/>
                  </a:cubicBezTo>
                  <a:cubicBezTo>
                    <a:pt x="62" y="5760"/>
                    <a:pt x="80" y="5778"/>
                    <a:pt x="80" y="5800"/>
                  </a:cubicBezTo>
                  <a:close/>
                  <a:moveTo>
                    <a:pt x="80" y="7720"/>
                  </a:moveTo>
                  <a:lnTo>
                    <a:pt x="80" y="8920"/>
                  </a:lnTo>
                  <a:cubicBezTo>
                    <a:pt x="80" y="8943"/>
                    <a:pt x="62" y="8960"/>
                    <a:pt x="40" y="8960"/>
                  </a:cubicBezTo>
                  <a:cubicBezTo>
                    <a:pt x="18" y="8960"/>
                    <a:pt x="0" y="8943"/>
                    <a:pt x="0" y="8920"/>
                  </a:cubicBezTo>
                  <a:lnTo>
                    <a:pt x="0" y="7720"/>
                  </a:lnTo>
                  <a:cubicBezTo>
                    <a:pt x="0" y="7698"/>
                    <a:pt x="18" y="7680"/>
                    <a:pt x="40" y="7680"/>
                  </a:cubicBezTo>
                  <a:cubicBezTo>
                    <a:pt x="62" y="7680"/>
                    <a:pt x="80" y="7698"/>
                    <a:pt x="80" y="7720"/>
                  </a:cubicBezTo>
                  <a:close/>
                  <a:moveTo>
                    <a:pt x="80" y="9640"/>
                  </a:moveTo>
                  <a:lnTo>
                    <a:pt x="80" y="10840"/>
                  </a:lnTo>
                  <a:cubicBezTo>
                    <a:pt x="80" y="10863"/>
                    <a:pt x="62" y="10880"/>
                    <a:pt x="40" y="10880"/>
                  </a:cubicBezTo>
                  <a:cubicBezTo>
                    <a:pt x="18" y="10880"/>
                    <a:pt x="0" y="10863"/>
                    <a:pt x="0" y="10840"/>
                  </a:cubicBezTo>
                  <a:lnTo>
                    <a:pt x="0" y="9640"/>
                  </a:lnTo>
                  <a:cubicBezTo>
                    <a:pt x="0" y="9618"/>
                    <a:pt x="18" y="9600"/>
                    <a:pt x="40" y="9600"/>
                  </a:cubicBezTo>
                  <a:cubicBezTo>
                    <a:pt x="62" y="9600"/>
                    <a:pt x="80" y="9618"/>
                    <a:pt x="80" y="9640"/>
                  </a:cubicBezTo>
                  <a:close/>
                  <a:moveTo>
                    <a:pt x="80" y="11560"/>
                  </a:moveTo>
                  <a:lnTo>
                    <a:pt x="80" y="12760"/>
                  </a:lnTo>
                  <a:cubicBezTo>
                    <a:pt x="80" y="12783"/>
                    <a:pt x="62" y="12800"/>
                    <a:pt x="40" y="12800"/>
                  </a:cubicBezTo>
                  <a:cubicBezTo>
                    <a:pt x="18" y="12800"/>
                    <a:pt x="0" y="12783"/>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Line 19">
              <a:extLst>
                <a:ext uri="{FF2B5EF4-FFF2-40B4-BE49-F238E27FC236}">
                  <a16:creationId xmlns:a16="http://schemas.microsoft.com/office/drawing/2014/main" id="{284CEF9D-5B37-BDE1-3698-229AB1FC998F}"/>
                </a:ext>
              </a:extLst>
            </p:cNvPr>
            <p:cNvSpPr>
              <a:spLocks noChangeShapeType="1"/>
            </p:cNvSpPr>
            <p:nvPr/>
          </p:nvSpPr>
          <p:spPr bwMode="auto">
            <a:xfrm>
              <a:off x="952" y="3699"/>
              <a:ext cx="4392"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20">
              <a:extLst>
                <a:ext uri="{FF2B5EF4-FFF2-40B4-BE49-F238E27FC236}">
                  <a16:creationId xmlns:a16="http://schemas.microsoft.com/office/drawing/2014/main" id="{A4A0836F-ECDB-07BB-FCB6-B1D07F2D65DE}"/>
                </a:ext>
              </a:extLst>
            </p:cNvPr>
            <p:cNvSpPr>
              <a:spLocks noChangeShapeType="1"/>
            </p:cNvSpPr>
            <p:nvPr/>
          </p:nvSpPr>
          <p:spPr bwMode="auto">
            <a:xfrm>
              <a:off x="2862" y="2066"/>
              <a:ext cx="2148"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1">
              <a:extLst>
                <a:ext uri="{FF2B5EF4-FFF2-40B4-BE49-F238E27FC236}">
                  <a16:creationId xmlns:a16="http://schemas.microsoft.com/office/drawing/2014/main" id="{A6C5D1D2-155B-ACB5-EEA6-5AE94FF93A48}"/>
                </a:ext>
              </a:extLst>
            </p:cNvPr>
            <p:cNvSpPr>
              <a:spLocks/>
            </p:cNvSpPr>
            <p:nvPr/>
          </p:nvSpPr>
          <p:spPr bwMode="auto">
            <a:xfrm>
              <a:off x="2862" y="2032"/>
              <a:ext cx="34" cy="69"/>
            </a:xfrm>
            <a:custGeom>
              <a:avLst/>
              <a:gdLst>
                <a:gd name="T0" fmla="*/ 34 w 34"/>
                <a:gd name="T1" fmla="*/ 0 h 69"/>
                <a:gd name="T2" fmla="*/ 0 w 34"/>
                <a:gd name="T3" fmla="*/ 34 h 69"/>
                <a:gd name="T4" fmla="*/ 34 w 34"/>
                <a:gd name="T5" fmla="*/ 69 h 69"/>
              </a:gdLst>
              <a:ahLst/>
              <a:cxnLst>
                <a:cxn ang="0">
                  <a:pos x="T0" y="T1"/>
                </a:cxn>
                <a:cxn ang="0">
                  <a:pos x="T2" y="T3"/>
                </a:cxn>
                <a:cxn ang="0">
                  <a:pos x="T4" y="T5"/>
                </a:cxn>
              </a:cxnLst>
              <a:rect l="0" t="0" r="r" b="b"/>
              <a:pathLst>
                <a:path w="34" h="69">
                  <a:moveTo>
                    <a:pt x="34" y="0"/>
                  </a:moveTo>
                  <a:lnTo>
                    <a:pt x="0" y="34"/>
                  </a:lnTo>
                  <a:lnTo>
                    <a:pt x="34" y="69"/>
                  </a:lnTo>
                </a:path>
              </a:pathLst>
            </a:cu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2">
              <a:extLst>
                <a:ext uri="{FF2B5EF4-FFF2-40B4-BE49-F238E27FC236}">
                  <a16:creationId xmlns:a16="http://schemas.microsoft.com/office/drawing/2014/main" id="{6E72E27E-E0B6-C406-3012-03B0E4EB9683}"/>
                </a:ext>
              </a:extLst>
            </p:cNvPr>
            <p:cNvSpPr>
              <a:spLocks/>
            </p:cNvSpPr>
            <p:nvPr/>
          </p:nvSpPr>
          <p:spPr bwMode="auto">
            <a:xfrm>
              <a:off x="4976" y="2032"/>
              <a:ext cx="34" cy="69"/>
            </a:xfrm>
            <a:custGeom>
              <a:avLst/>
              <a:gdLst>
                <a:gd name="T0" fmla="*/ 0 w 34"/>
                <a:gd name="T1" fmla="*/ 69 h 69"/>
                <a:gd name="T2" fmla="*/ 34 w 34"/>
                <a:gd name="T3" fmla="*/ 34 h 69"/>
                <a:gd name="T4" fmla="*/ 0 w 34"/>
                <a:gd name="T5" fmla="*/ 0 h 69"/>
              </a:gdLst>
              <a:ahLst/>
              <a:cxnLst>
                <a:cxn ang="0">
                  <a:pos x="T0" y="T1"/>
                </a:cxn>
                <a:cxn ang="0">
                  <a:pos x="T2" y="T3"/>
                </a:cxn>
                <a:cxn ang="0">
                  <a:pos x="T4" y="T5"/>
                </a:cxn>
              </a:cxnLst>
              <a:rect l="0" t="0" r="r" b="b"/>
              <a:pathLst>
                <a:path w="34" h="69">
                  <a:moveTo>
                    <a:pt x="0" y="69"/>
                  </a:moveTo>
                  <a:lnTo>
                    <a:pt x="34" y="34"/>
                  </a:lnTo>
                  <a:lnTo>
                    <a:pt x="0" y="0"/>
                  </a:lnTo>
                </a:path>
              </a:pathLst>
            </a:cu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23">
              <a:extLst>
                <a:ext uri="{FF2B5EF4-FFF2-40B4-BE49-F238E27FC236}">
                  <a16:creationId xmlns:a16="http://schemas.microsoft.com/office/drawing/2014/main" id="{4134EA60-333C-5A18-C6B9-5BE31FC63FDE}"/>
                </a:ext>
              </a:extLst>
            </p:cNvPr>
            <p:cNvSpPr>
              <a:spLocks noChangeArrowheads="1"/>
            </p:cNvSpPr>
            <p:nvPr/>
          </p:nvSpPr>
          <p:spPr bwMode="auto">
            <a:xfrm>
              <a:off x="2358" y="1920"/>
              <a:ext cx="504" cy="3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24">
              <a:extLst>
                <a:ext uri="{FF2B5EF4-FFF2-40B4-BE49-F238E27FC236}">
                  <a16:creationId xmlns:a16="http://schemas.microsoft.com/office/drawing/2014/main" id="{D1637D5A-7D0C-AD39-C2AD-C36880DBA70E}"/>
                </a:ext>
              </a:extLst>
            </p:cNvPr>
            <p:cNvSpPr>
              <a:spLocks noChangeArrowheads="1"/>
            </p:cNvSpPr>
            <p:nvPr/>
          </p:nvSpPr>
          <p:spPr bwMode="auto">
            <a:xfrm>
              <a:off x="2358" y="1920"/>
              <a:ext cx="504" cy="318"/>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Rectangle 25">
              <a:extLst>
                <a:ext uri="{FF2B5EF4-FFF2-40B4-BE49-F238E27FC236}">
                  <a16:creationId xmlns:a16="http://schemas.microsoft.com/office/drawing/2014/main" id="{2BAC6A0B-CA6A-877A-588A-B3765DD33409}"/>
                </a:ext>
              </a:extLst>
            </p:cNvPr>
            <p:cNvSpPr>
              <a:spLocks noChangeArrowheads="1"/>
            </p:cNvSpPr>
            <p:nvPr/>
          </p:nvSpPr>
          <p:spPr bwMode="auto">
            <a:xfrm>
              <a:off x="2489" y="2013"/>
              <a:ext cx="2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MRTT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26">
              <a:extLst>
                <a:ext uri="{FF2B5EF4-FFF2-40B4-BE49-F238E27FC236}">
                  <a16:creationId xmlns:a16="http://schemas.microsoft.com/office/drawing/2014/main" id="{6CE6CC00-B9BA-7328-186B-B6B23F22139E}"/>
                </a:ext>
              </a:extLst>
            </p:cNvPr>
            <p:cNvSpPr>
              <a:spLocks noChangeArrowheads="1"/>
            </p:cNvSpPr>
            <p:nvPr/>
          </p:nvSpPr>
          <p:spPr bwMode="auto">
            <a:xfrm>
              <a:off x="614" y="3620"/>
              <a:ext cx="33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Calibri" panose="020F0502020204030204" pitchFamily="34" charset="0"/>
                </a:rPr>
                <a:t>STA2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Freeform 27">
              <a:extLst>
                <a:ext uri="{FF2B5EF4-FFF2-40B4-BE49-F238E27FC236}">
                  <a16:creationId xmlns:a16="http://schemas.microsoft.com/office/drawing/2014/main" id="{0567A4E9-905F-480E-D743-CCDBBA7733FD}"/>
                </a:ext>
              </a:extLst>
            </p:cNvPr>
            <p:cNvSpPr>
              <a:spLocks noEditPoints="1"/>
            </p:cNvSpPr>
            <p:nvPr/>
          </p:nvSpPr>
          <p:spPr bwMode="auto">
            <a:xfrm>
              <a:off x="1065" y="1741"/>
              <a:ext cx="13" cy="2320"/>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2"/>
                    <a:pt x="62" y="1280"/>
                    <a:pt x="40" y="1280"/>
                  </a:cubicBezTo>
                  <a:cubicBezTo>
                    <a:pt x="18" y="1280"/>
                    <a:pt x="0" y="1262"/>
                    <a:pt x="0" y="1240"/>
                  </a:cubicBezTo>
                  <a:lnTo>
                    <a:pt x="0" y="40"/>
                  </a:lnTo>
                  <a:cubicBezTo>
                    <a:pt x="0" y="18"/>
                    <a:pt x="18" y="0"/>
                    <a:pt x="40" y="0"/>
                  </a:cubicBezTo>
                  <a:cubicBezTo>
                    <a:pt x="62" y="0"/>
                    <a:pt x="80" y="18"/>
                    <a:pt x="80" y="40"/>
                  </a:cubicBezTo>
                  <a:close/>
                  <a:moveTo>
                    <a:pt x="80" y="1960"/>
                  </a:moveTo>
                  <a:lnTo>
                    <a:pt x="80" y="3160"/>
                  </a:lnTo>
                  <a:cubicBezTo>
                    <a:pt x="80" y="3182"/>
                    <a:pt x="62" y="3200"/>
                    <a:pt x="40" y="3200"/>
                  </a:cubicBezTo>
                  <a:cubicBezTo>
                    <a:pt x="18" y="3200"/>
                    <a:pt x="0" y="3182"/>
                    <a:pt x="0" y="3160"/>
                  </a:cubicBezTo>
                  <a:lnTo>
                    <a:pt x="0" y="1960"/>
                  </a:lnTo>
                  <a:cubicBezTo>
                    <a:pt x="0" y="1938"/>
                    <a:pt x="18" y="1920"/>
                    <a:pt x="40" y="1920"/>
                  </a:cubicBezTo>
                  <a:cubicBezTo>
                    <a:pt x="62" y="1920"/>
                    <a:pt x="80" y="1938"/>
                    <a:pt x="80" y="1960"/>
                  </a:cubicBezTo>
                  <a:close/>
                  <a:moveTo>
                    <a:pt x="80" y="3880"/>
                  </a:moveTo>
                  <a:lnTo>
                    <a:pt x="80" y="5080"/>
                  </a:lnTo>
                  <a:cubicBezTo>
                    <a:pt x="80" y="5102"/>
                    <a:pt x="62" y="5120"/>
                    <a:pt x="40" y="5120"/>
                  </a:cubicBezTo>
                  <a:cubicBezTo>
                    <a:pt x="18" y="5120"/>
                    <a:pt x="0" y="5102"/>
                    <a:pt x="0" y="5080"/>
                  </a:cubicBezTo>
                  <a:lnTo>
                    <a:pt x="0" y="3880"/>
                  </a:lnTo>
                  <a:cubicBezTo>
                    <a:pt x="0" y="3858"/>
                    <a:pt x="18" y="3840"/>
                    <a:pt x="40" y="3840"/>
                  </a:cubicBezTo>
                  <a:cubicBezTo>
                    <a:pt x="62" y="3840"/>
                    <a:pt x="80" y="3858"/>
                    <a:pt x="80" y="3880"/>
                  </a:cubicBezTo>
                  <a:close/>
                  <a:moveTo>
                    <a:pt x="80" y="5800"/>
                  </a:moveTo>
                  <a:lnTo>
                    <a:pt x="80" y="7000"/>
                  </a:lnTo>
                  <a:cubicBezTo>
                    <a:pt x="80" y="7022"/>
                    <a:pt x="62" y="7040"/>
                    <a:pt x="40" y="7040"/>
                  </a:cubicBezTo>
                  <a:cubicBezTo>
                    <a:pt x="18" y="7040"/>
                    <a:pt x="0" y="7022"/>
                    <a:pt x="0" y="7000"/>
                  </a:cubicBezTo>
                  <a:lnTo>
                    <a:pt x="0" y="5800"/>
                  </a:lnTo>
                  <a:cubicBezTo>
                    <a:pt x="0" y="5778"/>
                    <a:pt x="18" y="5760"/>
                    <a:pt x="40" y="5760"/>
                  </a:cubicBezTo>
                  <a:cubicBezTo>
                    <a:pt x="62" y="5760"/>
                    <a:pt x="80" y="5778"/>
                    <a:pt x="80" y="5800"/>
                  </a:cubicBezTo>
                  <a:close/>
                  <a:moveTo>
                    <a:pt x="80" y="7720"/>
                  </a:moveTo>
                  <a:lnTo>
                    <a:pt x="80" y="8920"/>
                  </a:lnTo>
                  <a:cubicBezTo>
                    <a:pt x="80" y="8942"/>
                    <a:pt x="62" y="8960"/>
                    <a:pt x="40" y="8960"/>
                  </a:cubicBezTo>
                  <a:cubicBezTo>
                    <a:pt x="18" y="8960"/>
                    <a:pt x="0" y="8942"/>
                    <a:pt x="0" y="8920"/>
                  </a:cubicBezTo>
                  <a:lnTo>
                    <a:pt x="0" y="7720"/>
                  </a:lnTo>
                  <a:cubicBezTo>
                    <a:pt x="0" y="7698"/>
                    <a:pt x="18" y="7680"/>
                    <a:pt x="40" y="7680"/>
                  </a:cubicBezTo>
                  <a:cubicBezTo>
                    <a:pt x="62" y="7680"/>
                    <a:pt x="80" y="7698"/>
                    <a:pt x="80" y="7720"/>
                  </a:cubicBezTo>
                  <a:close/>
                  <a:moveTo>
                    <a:pt x="80" y="9640"/>
                  </a:moveTo>
                  <a:lnTo>
                    <a:pt x="80" y="10840"/>
                  </a:lnTo>
                  <a:cubicBezTo>
                    <a:pt x="80" y="10862"/>
                    <a:pt x="62" y="10880"/>
                    <a:pt x="40" y="10880"/>
                  </a:cubicBezTo>
                  <a:cubicBezTo>
                    <a:pt x="18" y="10880"/>
                    <a:pt x="0" y="10862"/>
                    <a:pt x="0" y="10840"/>
                  </a:cubicBezTo>
                  <a:lnTo>
                    <a:pt x="0" y="9640"/>
                  </a:lnTo>
                  <a:cubicBezTo>
                    <a:pt x="0" y="9618"/>
                    <a:pt x="18" y="9600"/>
                    <a:pt x="40" y="9600"/>
                  </a:cubicBezTo>
                  <a:cubicBezTo>
                    <a:pt x="62" y="9600"/>
                    <a:pt x="80" y="9618"/>
                    <a:pt x="80" y="9640"/>
                  </a:cubicBezTo>
                  <a:close/>
                  <a:moveTo>
                    <a:pt x="80" y="11560"/>
                  </a:moveTo>
                  <a:lnTo>
                    <a:pt x="80" y="12760"/>
                  </a:lnTo>
                  <a:cubicBezTo>
                    <a:pt x="80" y="12782"/>
                    <a:pt x="62" y="12800"/>
                    <a:pt x="40" y="12800"/>
                  </a:cubicBezTo>
                  <a:cubicBezTo>
                    <a:pt x="18" y="12800"/>
                    <a:pt x="0" y="12782"/>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28">
              <a:extLst>
                <a:ext uri="{FF2B5EF4-FFF2-40B4-BE49-F238E27FC236}">
                  <a16:creationId xmlns:a16="http://schemas.microsoft.com/office/drawing/2014/main" id="{4DECBE40-8A8B-B178-FA4E-F67AE6BA5ED6}"/>
                </a:ext>
              </a:extLst>
            </p:cNvPr>
            <p:cNvSpPr>
              <a:spLocks noEditPoints="1"/>
            </p:cNvSpPr>
            <p:nvPr/>
          </p:nvSpPr>
          <p:spPr bwMode="auto">
            <a:xfrm>
              <a:off x="3971" y="1741"/>
              <a:ext cx="13" cy="2320"/>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2"/>
                    <a:pt x="62" y="1280"/>
                    <a:pt x="40" y="1280"/>
                  </a:cubicBezTo>
                  <a:cubicBezTo>
                    <a:pt x="18" y="1280"/>
                    <a:pt x="0" y="1262"/>
                    <a:pt x="0" y="1240"/>
                  </a:cubicBezTo>
                  <a:lnTo>
                    <a:pt x="0" y="40"/>
                  </a:lnTo>
                  <a:cubicBezTo>
                    <a:pt x="0" y="18"/>
                    <a:pt x="18" y="0"/>
                    <a:pt x="40" y="0"/>
                  </a:cubicBezTo>
                  <a:cubicBezTo>
                    <a:pt x="62" y="0"/>
                    <a:pt x="80" y="18"/>
                    <a:pt x="80" y="40"/>
                  </a:cubicBezTo>
                  <a:close/>
                  <a:moveTo>
                    <a:pt x="80" y="1960"/>
                  </a:moveTo>
                  <a:lnTo>
                    <a:pt x="80" y="3160"/>
                  </a:lnTo>
                  <a:cubicBezTo>
                    <a:pt x="80" y="3182"/>
                    <a:pt x="62" y="3200"/>
                    <a:pt x="40" y="3200"/>
                  </a:cubicBezTo>
                  <a:cubicBezTo>
                    <a:pt x="18" y="3200"/>
                    <a:pt x="0" y="3182"/>
                    <a:pt x="0" y="3160"/>
                  </a:cubicBezTo>
                  <a:lnTo>
                    <a:pt x="0" y="1960"/>
                  </a:lnTo>
                  <a:cubicBezTo>
                    <a:pt x="0" y="1938"/>
                    <a:pt x="18" y="1920"/>
                    <a:pt x="40" y="1920"/>
                  </a:cubicBezTo>
                  <a:cubicBezTo>
                    <a:pt x="62" y="1920"/>
                    <a:pt x="80" y="1938"/>
                    <a:pt x="80" y="1960"/>
                  </a:cubicBezTo>
                  <a:close/>
                  <a:moveTo>
                    <a:pt x="80" y="3880"/>
                  </a:moveTo>
                  <a:lnTo>
                    <a:pt x="80" y="5080"/>
                  </a:lnTo>
                  <a:cubicBezTo>
                    <a:pt x="80" y="5102"/>
                    <a:pt x="62" y="5120"/>
                    <a:pt x="40" y="5120"/>
                  </a:cubicBezTo>
                  <a:cubicBezTo>
                    <a:pt x="18" y="5120"/>
                    <a:pt x="0" y="5102"/>
                    <a:pt x="0" y="5080"/>
                  </a:cubicBezTo>
                  <a:lnTo>
                    <a:pt x="0" y="3880"/>
                  </a:lnTo>
                  <a:cubicBezTo>
                    <a:pt x="0" y="3858"/>
                    <a:pt x="18" y="3840"/>
                    <a:pt x="40" y="3840"/>
                  </a:cubicBezTo>
                  <a:cubicBezTo>
                    <a:pt x="62" y="3840"/>
                    <a:pt x="80" y="3858"/>
                    <a:pt x="80" y="3880"/>
                  </a:cubicBezTo>
                  <a:close/>
                  <a:moveTo>
                    <a:pt x="80" y="5800"/>
                  </a:moveTo>
                  <a:lnTo>
                    <a:pt x="80" y="7000"/>
                  </a:lnTo>
                  <a:cubicBezTo>
                    <a:pt x="80" y="7022"/>
                    <a:pt x="62" y="7040"/>
                    <a:pt x="40" y="7040"/>
                  </a:cubicBezTo>
                  <a:cubicBezTo>
                    <a:pt x="18" y="7040"/>
                    <a:pt x="0" y="7022"/>
                    <a:pt x="0" y="7000"/>
                  </a:cubicBezTo>
                  <a:lnTo>
                    <a:pt x="0" y="5800"/>
                  </a:lnTo>
                  <a:cubicBezTo>
                    <a:pt x="0" y="5778"/>
                    <a:pt x="18" y="5760"/>
                    <a:pt x="40" y="5760"/>
                  </a:cubicBezTo>
                  <a:cubicBezTo>
                    <a:pt x="62" y="5760"/>
                    <a:pt x="80" y="5778"/>
                    <a:pt x="80" y="5800"/>
                  </a:cubicBezTo>
                  <a:close/>
                  <a:moveTo>
                    <a:pt x="80" y="7720"/>
                  </a:moveTo>
                  <a:lnTo>
                    <a:pt x="80" y="8920"/>
                  </a:lnTo>
                  <a:cubicBezTo>
                    <a:pt x="80" y="8942"/>
                    <a:pt x="62" y="8960"/>
                    <a:pt x="40" y="8960"/>
                  </a:cubicBezTo>
                  <a:cubicBezTo>
                    <a:pt x="18" y="8960"/>
                    <a:pt x="0" y="8942"/>
                    <a:pt x="0" y="8920"/>
                  </a:cubicBezTo>
                  <a:lnTo>
                    <a:pt x="0" y="7720"/>
                  </a:lnTo>
                  <a:cubicBezTo>
                    <a:pt x="0" y="7698"/>
                    <a:pt x="18" y="7680"/>
                    <a:pt x="40" y="7680"/>
                  </a:cubicBezTo>
                  <a:cubicBezTo>
                    <a:pt x="62" y="7680"/>
                    <a:pt x="80" y="7698"/>
                    <a:pt x="80" y="7720"/>
                  </a:cubicBezTo>
                  <a:close/>
                  <a:moveTo>
                    <a:pt x="80" y="9640"/>
                  </a:moveTo>
                  <a:lnTo>
                    <a:pt x="80" y="10840"/>
                  </a:lnTo>
                  <a:cubicBezTo>
                    <a:pt x="80" y="10862"/>
                    <a:pt x="62" y="10880"/>
                    <a:pt x="40" y="10880"/>
                  </a:cubicBezTo>
                  <a:cubicBezTo>
                    <a:pt x="18" y="10880"/>
                    <a:pt x="0" y="10862"/>
                    <a:pt x="0" y="10840"/>
                  </a:cubicBezTo>
                  <a:lnTo>
                    <a:pt x="0" y="9640"/>
                  </a:lnTo>
                  <a:cubicBezTo>
                    <a:pt x="0" y="9618"/>
                    <a:pt x="18" y="9600"/>
                    <a:pt x="40" y="9600"/>
                  </a:cubicBezTo>
                  <a:cubicBezTo>
                    <a:pt x="62" y="9600"/>
                    <a:pt x="80" y="9618"/>
                    <a:pt x="80" y="9640"/>
                  </a:cubicBezTo>
                  <a:close/>
                  <a:moveTo>
                    <a:pt x="80" y="11560"/>
                  </a:moveTo>
                  <a:lnTo>
                    <a:pt x="80" y="12760"/>
                  </a:lnTo>
                  <a:cubicBezTo>
                    <a:pt x="80" y="12782"/>
                    <a:pt x="62" y="12800"/>
                    <a:pt x="40" y="12800"/>
                  </a:cubicBezTo>
                  <a:cubicBezTo>
                    <a:pt x="18" y="12800"/>
                    <a:pt x="0" y="12782"/>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Rectangle 29">
              <a:extLst>
                <a:ext uri="{FF2B5EF4-FFF2-40B4-BE49-F238E27FC236}">
                  <a16:creationId xmlns:a16="http://schemas.microsoft.com/office/drawing/2014/main" id="{C9EA5EA1-1102-EADA-D782-3EF55F64E106}"/>
                </a:ext>
              </a:extLst>
            </p:cNvPr>
            <p:cNvSpPr>
              <a:spLocks noChangeArrowheads="1"/>
            </p:cNvSpPr>
            <p:nvPr/>
          </p:nvSpPr>
          <p:spPr bwMode="auto">
            <a:xfrm>
              <a:off x="1191" y="2649"/>
              <a:ext cx="673" cy="3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0">
              <a:extLst>
                <a:ext uri="{FF2B5EF4-FFF2-40B4-BE49-F238E27FC236}">
                  <a16:creationId xmlns:a16="http://schemas.microsoft.com/office/drawing/2014/main" id="{DD1A54E0-38F0-2FE4-DB5B-F3CC63C68B5E}"/>
                </a:ext>
              </a:extLst>
            </p:cNvPr>
            <p:cNvSpPr>
              <a:spLocks noChangeArrowheads="1"/>
            </p:cNvSpPr>
            <p:nvPr/>
          </p:nvSpPr>
          <p:spPr bwMode="auto">
            <a:xfrm>
              <a:off x="1191" y="2649"/>
              <a:ext cx="673" cy="319"/>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1">
              <a:extLst>
                <a:ext uri="{FF2B5EF4-FFF2-40B4-BE49-F238E27FC236}">
                  <a16:creationId xmlns:a16="http://schemas.microsoft.com/office/drawing/2014/main" id="{1F9369D7-B985-F17B-73CE-B1F3F4FE7268}"/>
                </a:ext>
              </a:extLst>
            </p:cNvPr>
            <p:cNvSpPr>
              <a:spLocks noChangeArrowheads="1"/>
            </p:cNvSpPr>
            <p:nvPr/>
          </p:nvSpPr>
          <p:spPr bwMode="auto">
            <a:xfrm>
              <a:off x="1236" y="2681"/>
              <a:ext cx="6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Frame(Urgent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2">
              <a:extLst>
                <a:ext uri="{FF2B5EF4-FFF2-40B4-BE49-F238E27FC236}">
                  <a16:creationId xmlns:a16="http://schemas.microsoft.com/office/drawing/2014/main" id="{582D7C17-5122-B010-1B4A-47CF7C8CF82E}"/>
                </a:ext>
              </a:extLst>
            </p:cNvPr>
            <p:cNvSpPr>
              <a:spLocks noChangeArrowheads="1"/>
            </p:cNvSpPr>
            <p:nvPr/>
          </p:nvSpPr>
          <p:spPr bwMode="auto">
            <a:xfrm>
              <a:off x="1278" y="2805"/>
              <a:ext cx="55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TX Request)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5" name="Speech Bubble: Oval 4">
            <a:extLst>
              <a:ext uri="{FF2B5EF4-FFF2-40B4-BE49-F238E27FC236}">
                <a16:creationId xmlns:a16="http://schemas.microsoft.com/office/drawing/2014/main" id="{E6BFA8E5-F7DC-1929-C2B2-D66F1C0B1683}"/>
              </a:ext>
            </a:extLst>
          </p:cNvPr>
          <p:cNvSpPr/>
          <p:nvPr/>
        </p:nvSpPr>
        <p:spPr>
          <a:xfrm>
            <a:off x="304800" y="2446636"/>
            <a:ext cx="2590800" cy="614828"/>
          </a:xfrm>
          <a:prstGeom prst="wedgeEllipseCallout">
            <a:avLst>
              <a:gd name="adj1" fmla="val 4359"/>
              <a:gd name="adj2" fmla="val 100529"/>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Event-based LL traffic occurs. STA1 has to send data frames immediately  </a:t>
            </a:r>
          </a:p>
        </p:txBody>
      </p:sp>
      <p:sp>
        <p:nvSpPr>
          <p:cNvPr id="11" name="Speech Bubble: Oval 10">
            <a:extLst>
              <a:ext uri="{FF2B5EF4-FFF2-40B4-BE49-F238E27FC236}">
                <a16:creationId xmlns:a16="http://schemas.microsoft.com/office/drawing/2014/main" id="{4BBADE47-CBE4-0C5A-3531-1F7EF5F73A2F}"/>
              </a:ext>
            </a:extLst>
          </p:cNvPr>
          <p:cNvSpPr/>
          <p:nvPr/>
        </p:nvSpPr>
        <p:spPr>
          <a:xfrm>
            <a:off x="2596584" y="2566229"/>
            <a:ext cx="1058573" cy="375641"/>
          </a:xfrm>
          <a:prstGeom prst="wedgeEllipseCallout">
            <a:avLst>
              <a:gd name="adj1" fmla="val 57942"/>
              <a:gd name="adj2" fmla="val 174313"/>
            </a:avLst>
          </a:prstGeom>
          <a:solidFill>
            <a:srgbClr val="FF0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REJECT</a:t>
            </a:r>
          </a:p>
        </p:txBody>
      </p:sp>
      <p:sp>
        <p:nvSpPr>
          <p:cNvPr id="2" name="Speech Bubble: Oval 1">
            <a:extLst>
              <a:ext uri="{FF2B5EF4-FFF2-40B4-BE49-F238E27FC236}">
                <a16:creationId xmlns:a16="http://schemas.microsoft.com/office/drawing/2014/main" id="{532244C8-C418-F4B0-313E-1C5E06BDD12E}"/>
              </a:ext>
            </a:extLst>
          </p:cNvPr>
          <p:cNvSpPr/>
          <p:nvPr/>
        </p:nvSpPr>
        <p:spPr>
          <a:xfrm>
            <a:off x="6553200" y="2475887"/>
            <a:ext cx="1600198" cy="557212"/>
          </a:xfrm>
          <a:prstGeom prst="wedgeEllipseCallout">
            <a:avLst>
              <a:gd name="adj1" fmla="val -65216"/>
              <a:gd name="adj2" fmla="val 221324"/>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Urgent data to be transmitted by this time</a:t>
            </a:r>
          </a:p>
        </p:txBody>
      </p:sp>
    </p:spTree>
    <p:extLst>
      <p:ext uri="{BB962C8B-B14F-4D97-AF65-F5344CB8AC3E}">
        <p14:creationId xmlns:p14="http://schemas.microsoft.com/office/powerpoint/2010/main" val="19818394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685800" y="19812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Event-based low latency traffic should be supported in UHR</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Existing 11be procedures may not support event-based LL traffic</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New scheduling methods for supporting (event-based) urgent packet transmission should be considered in 11bn</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For enhanced reliability, a STA may request the AP for an urgent TXOP sharing with a frame including a request for urgent packet transmission, QoS Characteristics element information and BSR information  </a:t>
            </a:r>
          </a:p>
          <a:p>
            <a:pPr>
              <a:buFont typeface="Arial" panose="020B0604020202020204" pitchFamily="34" charset="0"/>
              <a:buChar char="•"/>
            </a:pPr>
            <a:endParaRPr lang="en-US" sz="1800" b="0" kern="0" dirty="0"/>
          </a:p>
          <a:p>
            <a:pPr>
              <a:buFont typeface="Arial" panose="020B0604020202020204" pitchFamily="34" charset="0"/>
              <a:buChar char="•"/>
            </a:pPr>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18436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3541</TotalTime>
  <Words>1563</Words>
  <Application>Microsoft Office PowerPoint</Application>
  <PresentationFormat>On-screen Show (4:3)</PresentationFormat>
  <Paragraphs>219</Paragraphs>
  <Slides>12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Arial Unicode MS</vt:lpstr>
      <vt:lpstr>Calibri</vt:lpstr>
      <vt:lpstr>Times New Roman</vt:lpstr>
      <vt:lpstr>Verdana</vt:lpstr>
      <vt:lpstr>Office Theme</vt:lpstr>
      <vt:lpstr>Document</vt:lpstr>
      <vt:lpstr>Enhanced Scheduling Method for Low Latency Traffic – Follow up</vt:lpstr>
      <vt:lpstr>Introduction</vt:lpstr>
      <vt:lpstr>Support for LL Traffic</vt:lpstr>
      <vt:lpstr>Handling Event-based LL Data</vt:lpstr>
      <vt:lpstr>Existing Procedure</vt:lpstr>
      <vt:lpstr>Proposed Approach</vt:lpstr>
      <vt:lpstr>Proposed Procedure</vt:lpstr>
      <vt:lpstr>Proposed Procedure</vt:lpstr>
      <vt:lpstr>Conclusion</vt:lpstr>
      <vt:lpstr>Discussions on [15]</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Serhat Erkucuk</cp:lastModifiedBy>
  <cp:revision>135</cp:revision>
  <cp:lastPrinted>1601-01-01T00:00:00Z</cp:lastPrinted>
  <dcterms:created xsi:type="dcterms:W3CDTF">2022-11-03T21:42:38Z</dcterms:created>
  <dcterms:modified xsi:type="dcterms:W3CDTF">2024-01-12T21:45:02Z</dcterms:modified>
</cp:coreProperties>
</file>