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66" r:id="rId4"/>
    <p:sldId id="265" r:id="rId5"/>
    <p:sldId id="269" r:id="rId6"/>
    <p:sldId id="271" r:id="rId7"/>
    <p:sldId id="278" r:id="rId8"/>
    <p:sldId id="272" r:id="rId9"/>
    <p:sldId id="279" r:id="rId10"/>
    <p:sldId id="277" r:id="rId11"/>
    <p:sldId id="264"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E3B729-2EF5-4EBB-B4F7-656C1D353659}" v="2" dt="2024-03-05T15:41:20.3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p:cViewPr varScale="1">
        <p:scale>
          <a:sx n="87" d="100"/>
          <a:sy n="87" d="100"/>
        </p:scale>
        <p:origin x="96" y="5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ayi Zhang" userId="0b5fc417-5b02-48cb-ab13-a55777ac8eb1" providerId="ADAL" clId="{04E3B729-2EF5-4EBB-B4F7-656C1D353659}"/>
    <pc:docChg chg="undo redo custSel modSld modMainMaster">
      <pc:chgData name="Jiayi Zhang" userId="0b5fc417-5b02-48cb-ab13-a55777ac8eb1" providerId="ADAL" clId="{04E3B729-2EF5-4EBB-B4F7-656C1D353659}" dt="2024-03-05T15:44:32.664" v="57" actId="20577"/>
      <pc:docMkLst>
        <pc:docMk/>
      </pc:docMkLst>
      <pc:sldChg chg="modSp mod">
        <pc:chgData name="Jiayi Zhang" userId="0b5fc417-5b02-48cb-ab13-a55777ac8eb1" providerId="ADAL" clId="{04E3B729-2EF5-4EBB-B4F7-656C1D353659}" dt="2024-03-04T20:43:03.898" v="39" actId="20577"/>
        <pc:sldMkLst>
          <pc:docMk/>
          <pc:sldMk cId="0" sldId="256"/>
        </pc:sldMkLst>
        <pc:spChg chg="mod">
          <ac:chgData name="Jiayi Zhang" userId="0b5fc417-5b02-48cb-ab13-a55777ac8eb1" providerId="ADAL" clId="{04E3B729-2EF5-4EBB-B4F7-656C1D353659}" dt="2024-03-04T20:43:03.898" v="39" actId="20577"/>
          <ac:spMkLst>
            <pc:docMk/>
            <pc:sldMk cId="0" sldId="256"/>
            <ac:spMk id="3074" creationId="{00000000-0000-0000-0000-000000000000}"/>
          </ac:spMkLst>
        </pc:spChg>
      </pc:sldChg>
      <pc:sldChg chg="modSp mod">
        <pc:chgData name="Jiayi Zhang" userId="0b5fc417-5b02-48cb-ab13-a55777ac8eb1" providerId="ADAL" clId="{04E3B729-2EF5-4EBB-B4F7-656C1D353659}" dt="2024-03-05T15:44:00.578" v="52" actId="404"/>
        <pc:sldMkLst>
          <pc:docMk/>
          <pc:sldMk cId="387423345" sldId="272"/>
        </pc:sldMkLst>
        <pc:spChg chg="mod">
          <ac:chgData name="Jiayi Zhang" userId="0b5fc417-5b02-48cb-ab13-a55777ac8eb1" providerId="ADAL" clId="{04E3B729-2EF5-4EBB-B4F7-656C1D353659}" dt="2024-03-05T15:44:00.578" v="52" actId="404"/>
          <ac:spMkLst>
            <pc:docMk/>
            <pc:sldMk cId="387423345" sldId="272"/>
            <ac:spMk id="4098" creationId="{00000000-0000-0000-0000-000000000000}"/>
          </ac:spMkLst>
        </pc:spChg>
      </pc:sldChg>
      <pc:sldChg chg="modSp mod">
        <pc:chgData name="Jiayi Zhang" userId="0b5fc417-5b02-48cb-ab13-a55777ac8eb1" providerId="ADAL" clId="{04E3B729-2EF5-4EBB-B4F7-656C1D353659}" dt="2024-03-05T15:44:27.897" v="55" actId="20577"/>
        <pc:sldMkLst>
          <pc:docMk/>
          <pc:sldMk cId="1929243359" sldId="277"/>
        </pc:sldMkLst>
        <pc:spChg chg="mod">
          <ac:chgData name="Jiayi Zhang" userId="0b5fc417-5b02-48cb-ab13-a55777ac8eb1" providerId="ADAL" clId="{04E3B729-2EF5-4EBB-B4F7-656C1D353659}" dt="2024-03-05T15:44:27.897" v="55" actId="20577"/>
          <ac:spMkLst>
            <pc:docMk/>
            <pc:sldMk cId="1929243359" sldId="277"/>
            <ac:spMk id="4098" creationId="{00000000-0000-0000-0000-000000000000}"/>
          </ac:spMkLst>
        </pc:spChg>
      </pc:sldChg>
      <pc:sldChg chg="modSp mod">
        <pc:chgData name="Jiayi Zhang" userId="0b5fc417-5b02-48cb-ab13-a55777ac8eb1" providerId="ADAL" clId="{04E3B729-2EF5-4EBB-B4F7-656C1D353659}" dt="2024-03-05T15:44:32.664" v="57" actId="20577"/>
        <pc:sldMkLst>
          <pc:docMk/>
          <pc:sldMk cId="1324369424" sldId="279"/>
        </pc:sldMkLst>
        <pc:spChg chg="mod">
          <ac:chgData name="Jiayi Zhang" userId="0b5fc417-5b02-48cb-ab13-a55777ac8eb1" providerId="ADAL" clId="{04E3B729-2EF5-4EBB-B4F7-656C1D353659}" dt="2024-03-05T15:44:32.664" v="57" actId="20577"/>
          <ac:spMkLst>
            <pc:docMk/>
            <pc:sldMk cId="1324369424" sldId="279"/>
            <ac:spMk id="4098" creationId="{9D5D5E58-1B08-D369-0922-E1254894F00A}"/>
          </ac:spMkLst>
        </pc:spChg>
      </pc:sldChg>
      <pc:sldMasterChg chg="modSp mod">
        <pc:chgData name="Jiayi Zhang" userId="0b5fc417-5b02-48cb-ab13-a55777ac8eb1" providerId="ADAL" clId="{04E3B729-2EF5-4EBB-B4F7-656C1D353659}" dt="2024-03-05T15:40:54.516" v="41" actId="6549"/>
        <pc:sldMasterMkLst>
          <pc:docMk/>
          <pc:sldMasterMk cId="0" sldId="2147483648"/>
        </pc:sldMasterMkLst>
        <pc:spChg chg="mod">
          <ac:chgData name="Jiayi Zhang" userId="0b5fc417-5b02-48cb-ab13-a55777ac8eb1" providerId="ADAL" clId="{04E3B729-2EF5-4EBB-B4F7-656C1D353659}" dt="2024-03-05T15:40:54.516" v="4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802.11-24/0084r1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Jiayi Zhang, Ofinno</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802.11-24/0084r1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Jiayi Zhang, Ofinno</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802.11-24/0084r1</a:t>
            </a:r>
          </a:p>
        </p:txBody>
      </p:sp>
      <p:sp>
        <p:nvSpPr>
          <p:cNvPr id="5" name="Rectangle 3"/>
          <p:cNvSpPr>
            <a:spLocks noGrp="1" noChangeArrowheads="1"/>
          </p:cNvSpPr>
          <p:nvPr>
            <p:ph type="dt"/>
          </p:nvPr>
        </p:nvSpPr>
        <p:spPr>
          <a:ln/>
        </p:spPr>
        <p:txBody>
          <a:bodyPr/>
          <a:lstStyle/>
          <a:p>
            <a:r>
              <a:rPr lang="en-US"/>
              <a:t>March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802.11-24/0084r1</a:t>
            </a:r>
          </a:p>
        </p:txBody>
      </p:sp>
      <p:sp>
        <p:nvSpPr>
          <p:cNvPr id="5" name="Rectangle 3"/>
          <p:cNvSpPr>
            <a:spLocks noGrp="1" noChangeArrowheads="1"/>
          </p:cNvSpPr>
          <p:nvPr>
            <p:ph type="dt"/>
          </p:nvPr>
        </p:nvSpPr>
        <p:spPr>
          <a:ln/>
        </p:spPr>
        <p:txBody>
          <a:bodyPr/>
          <a:lstStyle/>
          <a:p>
            <a:r>
              <a:rPr lang="en-US"/>
              <a:t>March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357964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802.11-24/0084r1</a:t>
            </a:r>
          </a:p>
        </p:txBody>
      </p:sp>
      <p:sp>
        <p:nvSpPr>
          <p:cNvPr id="5" name="Rectangle 3"/>
          <p:cNvSpPr>
            <a:spLocks noGrp="1" noChangeArrowheads="1"/>
          </p:cNvSpPr>
          <p:nvPr>
            <p:ph type="dt"/>
          </p:nvPr>
        </p:nvSpPr>
        <p:spPr>
          <a:ln/>
        </p:spPr>
        <p:txBody>
          <a:bodyPr/>
          <a:lstStyle/>
          <a:p>
            <a:r>
              <a:rPr lang="en-US"/>
              <a:t>March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802.11-24/0084r1</a:t>
            </a:r>
          </a:p>
        </p:txBody>
      </p:sp>
      <p:sp>
        <p:nvSpPr>
          <p:cNvPr id="5" name="Rectangle 3"/>
          <p:cNvSpPr>
            <a:spLocks noGrp="1" noChangeArrowheads="1"/>
          </p:cNvSpPr>
          <p:nvPr>
            <p:ph type="dt"/>
          </p:nvPr>
        </p:nvSpPr>
        <p:spPr>
          <a:ln/>
        </p:spPr>
        <p:txBody>
          <a:bodyPr/>
          <a:lstStyle/>
          <a:p>
            <a:r>
              <a:rPr lang="en-US"/>
              <a:t>March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802.11-24/0084r1</a:t>
            </a:r>
          </a:p>
        </p:txBody>
      </p:sp>
      <p:sp>
        <p:nvSpPr>
          <p:cNvPr id="5" name="Rectangle 3"/>
          <p:cNvSpPr>
            <a:spLocks noGrp="1" noChangeArrowheads="1"/>
          </p:cNvSpPr>
          <p:nvPr>
            <p:ph type="dt"/>
          </p:nvPr>
        </p:nvSpPr>
        <p:spPr>
          <a:ln/>
        </p:spPr>
        <p:txBody>
          <a:bodyPr/>
          <a:lstStyle/>
          <a:p>
            <a:r>
              <a:rPr lang="en-US"/>
              <a:t>March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951823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802.11-24/0084r1</a:t>
            </a:r>
          </a:p>
        </p:txBody>
      </p:sp>
      <p:sp>
        <p:nvSpPr>
          <p:cNvPr id="5" name="Rectangle 3"/>
          <p:cNvSpPr>
            <a:spLocks noGrp="1" noChangeArrowheads="1"/>
          </p:cNvSpPr>
          <p:nvPr>
            <p:ph type="dt"/>
          </p:nvPr>
        </p:nvSpPr>
        <p:spPr>
          <a:ln/>
        </p:spPr>
        <p:txBody>
          <a:bodyPr/>
          <a:lstStyle/>
          <a:p>
            <a:r>
              <a:rPr lang="en-US"/>
              <a:t>March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317023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802.11-24/0084r1</a:t>
            </a:r>
          </a:p>
        </p:txBody>
      </p:sp>
      <p:sp>
        <p:nvSpPr>
          <p:cNvPr id="5" name="Rectangle 3"/>
          <p:cNvSpPr>
            <a:spLocks noGrp="1" noChangeArrowheads="1"/>
          </p:cNvSpPr>
          <p:nvPr>
            <p:ph type="dt"/>
          </p:nvPr>
        </p:nvSpPr>
        <p:spPr>
          <a:ln/>
        </p:spPr>
        <p:txBody>
          <a:bodyPr/>
          <a:lstStyle/>
          <a:p>
            <a:r>
              <a:rPr lang="en-US"/>
              <a:t>March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267089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802.11-24/0084r1</a:t>
            </a:r>
          </a:p>
        </p:txBody>
      </p:sp>
      <p:sp>
        <p:nvSpPr>
          <p:cNvPr id="5" name="Rectangle 3"/>
          <p:cNvSpPr>
            <a:spLocks noGrp="1" noChangeArrowheads="1"/>
          </p:cNvSpPr>
          <p:nvPr>
            <p:ph type="dt"/>
          </p:nvPr>
        </p:nvSpPr>
        <p:spPr>
          <a:ln/>
        </p:spPr>
        <p:txBody>
          <a:bodyPr/>
          <a:lstStyle/>
          <a:p>
            <a:r>
              <a:rPr lang="en-US"/>
              <a:t>March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532763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802.11-24/0084r1</a:t>
            </a:r>
          </a:p>
        </p:txBody>
      </p:sp>
      <p:sp>
        <p:nvSpPr>
          <p:cNvPr id="5" name="Rectangle 3"/>
          <p:cNvSpPr>
            <a:spLocks noGrp="1" noChangeArrowheads="1"/>
          </p:cNvSpPr>
          <p:nvPr>
            <p:ph type="dt"/>
          </p:nvPr>
        </p:nvSpPr>
        <p:spPr>
          <a:ln/>
        </p:spPr>
        <p:txBody>
          <a:bodyPr/>
          <a:lstStyle/>
          <a:p>
            <a:r>
              <a:rPr lang="en-US"/>
              <a:t>March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81375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802.11-24/0084r1</a:t>
            </a:r>
          </a:p>
        </p:txBody>
      </p:sp>
      <p:sp>
        <p:nvSpPr>
          <p:cNvPr id="5" name="Rectangle 3"/>
          <p:cNvSpPr>
            <a:spLocks noGrp="1" noChangeArrowheads="1"/>
          </p:cNvSpPr>
          <p:nvPr>
            <p:ph type="dt"/>
          </p:nvPr>
        </p:nvSpPr>
        <p:spPr>
          <a:ln/>
        </p:spPr>
        <p:txBody>
          <a:bodyPr/>
          <a:lstStyle/>
          <a:p>
            <a:r>
              <a:rPr lang="en-US"/>
              <a:t>March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778243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DB72424F-7805-DF0A-9EB5-9ECB490A48D0}"/>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8363AF6A-4828-34CB-02D4-F94AE31805A1}"/>
              </a:ext>
            </a:extLst>
          </p:cNvPr>
          <p:cNvSpPr>
            <a:spLocks noGrp="1" noChangeArrowheads="1"/>
          </p:cNvSpPr>
          <p:nvPr>
            <p:ph type="hdr"/>
          </p:nvPr>
        </p:nvSpPr>
        <p:spPr>
          <a:ln/>
        </p:spPr>
        <p:txBody>
          <a:bodyPr/>
          <a:lstStyle/>
          <a:p>
            <a:r>
              <a:rPr lang="en-US"/>
              <a:t>doc.: IEEE 802.11-24/0084r1</a:t>
            </a:r>
          </a:p>
        </p:txBody>
      </p:sp>
      <p:sp>
        <p:nvSpPr>
          <p:cNvPr id="5" name="Rectangle 3">
            <a:extLst>
              <a:ext uri="{FF2B5EF4-FFF2-40B4-BE49-F238E27FC236}">
                <a16:creationId xmlns:a16="http://schemas.microsoft.com/office/drawing/2014/main" id="{25354ED7-33E5-D66F-991A-4960C4F4AAAF}"/>
              </a:ext>
            </a:extLst>
          </p:cNvPr>
          <p:cNvSpPr>
            <a:spLocks noGrp="1" noChangeArrowheads="1"/>
          </p:cNvSpPr>
          <p:nvPr>
            <p:ph type="dt"/>
          </p:nvPr>
        </p:nvSpPr>
        <p:spPr>
          <a:ln/>
        </p:spPr>
        <p:txBody>
          <a:bodyPr/>
          <a:lstStyle/>
          <a:p>
            <a:r>
              <a:rPr lang="en-US"/>
              <a:t>March 2024</a:t>
            </a:r>
          </a:p>
        </p:txBody>
      </p:sp>
      <p:sp>
        <p:nvSpPr>
          <p:cNvPr id="6" name="Rectangle 6">
            <a:extLst>
              <a:ext uri="{FF2B5EF4-FFF2-40B4-BE49-F238E27FC236}">
                <a16:creationId xmlns:a16="http://schemas.microsoft.com/office/drawing/2014/main" id="{8D572440-6F54-7560-56BC-06E2CA6699B5}"/>
              </a:ext>
            </a:extLst>
          </p:cNvPr>
          <p:cNvSpPr>
            <a:spLocks noGrp="1" noChangeArrowheads="1"/>
          </p:cNvSpPr>
          <p:nvPr>
            <p:ph type="ftr"/>
          </p:nvPr>
        </p:nvSpPr>
        <p:spPr>
          <a:ln/>
        </p:spPr>
        <p:txBody>
          <a:bodyPr/>
          <a:lstStyle/>
          <a:p>
            <a:r>
              <a:rPr lang="en-US"/>
              <a:t>Jiayi Zhang, Ofinno</a:t>
            </a:r>
          </a:p>
        </p:txBody>
      </p:sp>
      <p:sp>
        <p:nvSpPr>
          <p:cNvPr id="7" name="Rectangle 7">
            <a:extLst>
              <a:ext uri="{FF2B5EF4-FFF2-40B4-BE49-F238E27FC236}">
                <a16:creationId xmlns:a16="http://schemas.microsoft.com/office/drawing/2014/main" id="{F9383B59-33E3-180E-7C43-427A9E7F4101}"/>
              </a:ext>
            </a:extLst>
          </p:cNvPr>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a:extLst>
              <a:ext uri="{FF2B5EF4-FFF2-40B4-BE49-F238E27FC236}">
                <a16:creationId xmlns:a16="http://schemas.microsoft.com/office/drawing/2014/main" id="{2CEE5190-C834-6CBE-1CDA-37DC7B2A3212}"/>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DAC7722C-71C5-41BC-10C9-D9AA7EFE57D5}"/>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30956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dirty="0"/>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Jiayi Zhang, Ofinno</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2024</a:t>
            </a:r>
            <a:endParaRPr lang="en-GB"/>
          </a:p>
        </p:txBody>
      </p:sp>
      <p:sp>
        <p:nvSpPr>
          <p:cNvPr id="6" name="Footer Placeholder 5"/>
          <p:cNvSpPr>
            <a:spLocks noGrp="1"/>
          </p:cNvSpPr>
          <p:nvPr>
            <p:ph type="ftr" idx="11"/>
          </p:nvPr>
        </p:nvSpPr>
        <p:spPr/>
        <p:txBody>
          <a:bodyPr/>
          <a:lstStyle>
            <a:lvl1pPr>
              <a:defRPr/>
            </a:lvl1pPr>
          </a:lstStyle>
          <a:p>
            <a:r>
              <a:rPr lang="en-GB"/>
              <a:t>Jiayi Zhang, Ofinno</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Jiayi Zhang, 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2024</a:t>
            </a:r>
            <a:endParaRPr lang="en-GB"/>
          </a:p>
        </p:txBody>
      </p:sp>
      <p:sp>
        <p:nvSpPr>
          <p:cNvPr id="4" name="Footer Placeholder 3"/>
          <p:cNvSpPr>
            <a:spLocks noGrp="1"/>
          </p:cNvSpPr>
          <p:nvPr>
            <p:ph type="ftr" idx="11"/>
          </p:nvPr>
        </p:nvSpPr>
        <p:spPr/>
        <p:txBody>
          <a:bodyPr/>
          <a:lstStyle>
            <a:lvl1pPr>
              <a:defRPr/>
            </a:lvl1pPr>
          </a:lstStyle>
          <a:p>
            <a:r>
              <a:rPr lang="en-GB"/>
              <a:t>Jiayi Zhang, Ofinno</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2024</a:t>
            </a:r>
            <a:endParaRPr lang="en-GB"/>
          </a:p>
        </p:txBody>
      </p:sp>
      <p:sp>
        <p:nvSpPr>
          <p:cNvPr id="3" name="Footer Placeholder 2"/>
          <p:cNvSpPr>
            <a:spLocks noGrp="1"/>
          </p:cNvSpPr>
          <p:nvPr>
            <p:ph type="ftr" idx="11"/>
          </p:nvPr>
        </p:nvSpPr>
        <p:spPr/>
        <p:txBody>
          <a:bodyPr/>
          <a:lstStyle>
            <a:lvl1pPr>
              <a:defRPr/>
            </a:lvl1pPr>
          </a:lstStyle>
          <a:p>
            <a:r>
              <a:rPr lang="en-GB"/>
              <a:t>Jiayi Zhang, Ofinno</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Jiayi Zhang, Ofinno</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802.11-24/0084r1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Considerations on Multi-AP Operation </a:t>
            </a:r>
            <a:br>
              <a:rPr lang="en-GB" dirty="0"/>
            </a:br>
            <a:r>
              <a:rPr lang="en-GB" dirty="0"/>
              <a:t>- Follow Up</a:t>
            </a:r>
          </a:p>
        </p:txBody>
      </p:sp>
      <p:sp>
        <p:nvSpPr>
          <p:cNvPr id="3074" name="Rectangle 2"/>
          <p:cNvSpPr>
            <a:spLocks noGrp="1" noChangeArrowheads="1"/>
          </p:cNvSpPr>
          <p:nvPr>
            <p:ph type="subTitle" idx="1"/>
          </p:nvPr>
        </p:nvSpPr>
        <p:spPr>
          <a:xfrm>
            <a:off x="1828800" y="205740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2024-03-04</a:t>
            </a:r>
          </a:p>
        </p:txBody>
      </p:sp>
      <p:sp>
        <p:nvSpPr>
          <p:cNvPr id="6" name="Date Placeholder 3"/>
          <p:cNvSpPr>
            <a:spLocks noGrp="1"/>
          </p:cNvSpPr>
          <p:nvPr>
            <p:ph type="dt" idx="10"/>
          </p:nvPr>
        </p:nvSpPr>
        <p:spPr/>
        <p:txBody>
          <a:bodyPr/>
          <a:lstStyle/>
          <a:p>
            <a:r>
              <a:rPr lang="en-US"/>
              <a:t>March 2024</a:t>
            </a:r>
            <a:endParaRPr lang="en-GB" dirty="0"/>
          </a:p>
        </p:txBody>
      </p:sp>
      <p:sp>
        <p:nvSpPr>
          <p:cNvPr id="7" name="Footer Placeholder 4"/>
          <p:cNvSpPr>
            <a:spLocks noGrp="1"/>
          </p:cNvSpPr>
          <p:nvPr>
            <p:ph type="ftr" idx="11"/>
          </p:nvPr>
        </p:nvSpPr>
        <p:spPr/>
        <p:txBody>
          <a:bodyPr/>
          <a:lstStyle/>
          <a:p>
            <a:r>
              <a:rPr lang="en-GB"/>
              <a:t>Jiayi Zhang, 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256671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3" name="Object 3">
            <a:extLst>
              <a:ext uri="{FF2B5EF4-FFF2-40B4-BE49-F238E27FC236}">
                <a16:creationId xmlns:a16="http://schemas.microsoft.com/office/drawing/2014/main" id="{2469625F-0C6B-0856-B341-0ADA49AC347B}"/>
              </a:ext>
            </a:extLst>
          </p:cNvPr>
          <p:cNvGraphicFramePr>
            <a:graphicFrameLocks noChangeAspect="1"/>
          </p:cNvGraphicFramePr>
          <p:nvPr>
            <p:extLst>
              <p:ext uri="{D42A27DB-BD31-4B8C-83A1-F6EECF244321}">
                <p14:modId xmlns:p14="http://schemas.microsoft.com/office/powerpoint/2010/main" val="2328418175"/>
              </p:ext>
            </p:extLst>
          </p:nvPr>
        </p:nvGraphicFramePr>
        <p:xfrm>
          <a:off x="1598613" y="3124200"/>
          <a:ext cx="9517062" cy="2846387"/>
        </p:xfrm>
        <a:graphic>
          <a:graphicData uri="http://schemas.openxmlformats.org/presentationml/2006/ole">
            <mc:AlternateContent xmlns:mc="http://schemas.openxmlformats.org/markup-compatibility/2006">
              <mc:Choice xmlns:v="urn:schemas-microsoft-com:vml" Requires="v">
                <p:oleObj name="Document" r:id="rId3" imgW="8108522" imgH="2429369" progId="Word.Document.8">
                  <p:embed/>
                </p:oleObj>
              </mc:Choice>
              <mc:Fallback>
                <p:oleObj name="Document" r:id="rId3" imgW="8108522" imgH="2429369" progId="Word.Document.8">
                  <p:embed/>
                  <p:pic>
                    <p:nvPicPr>
                      <p:cNvPr id="3" name="Object 3">
                        <a:extLst>
                          <a:ext uri="{FF2B5EF4-FFF2-40B4-BE49-F238E27FC236}">
                            <a16:creationId xmlns:a16="http://schemas.microsoft.com/office/drawing/2014/main" id="{2469625F-0C6B-0856-B341-0ADA49AC347B}"/>
                          </a:ext>
                        </a:extLst>
                      </p:cNvPr>
                      <p:cNvPicPr>
                        <a:picLocks noChangeAspect="1" noChangeArrowheads="1"/>
                      </p:cNvPicPr>
                      <p:nvPr/>
                    </p:nvPicPr>
                    <p:blipFill>
                      <a:blip r:embed="rId4"/>
                      <a:srcRect/>
                      <a:stretch>
                        <a:fillRect/>
                      </a:stretch>
                    </p:blipFill>
                    <p:spPr bwMode="auto">
                      <a:xfrm>
                        <a:off x="1598613" y="3124200"/>
                        <a:ext cx="9517062" cy="2846387"/>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 3</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Do you support the following text?</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 sharing AP may coordinate with a shared AP an availability/unavailability period used for performing a multi-AP transmission. </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1" dirty="0"/>
              <a:t> </a:t>
            </a:r>
          </a:p>
          <a:p>
            <a:pPr marL="400050" lvl="1" indent="34290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Yes</a:t>
            </a:r>
          </a:p>
          <a:p>
            <a:pPr marL="400050" lvl="1" indent="34290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No</a:t>
            </a:r>
          </a:p>
          <a:p>
            <a:pPr marL="400050" lvl="1" indent="34290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Abstain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9292433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pPr>
              <a:buFont typeface="+mj-lt"/>
              <a:buAutoNum type="arabicPeriod"/>
            </a:pPr>
            <a:r>
              <a:rPr lang="en-GB" sz="1200" b="0" dirty="0"/>
              <a:t>IEEE 802.11-18/1982r1, Consideration on multi-AP coordination for EHT</a:t>
            </a:r>
          </a:p>
          <a:p>
            <a:pPr>
              <a:buFont typeface="+mj-lt"/>
              <a:buAutoNum type="arabicPeriod"/>
            </a:pPr>
            <a:r>
              <a:rPr lang="en-GB" sz="1200" b="0" dirty="0"/>
              <a:t>IEEE 802.11-19/0448r1, Multi-AP transmission procedure</a:t>
            </a:r>
          </a:p>
          <a:p>
            <a:pPr>
              <a:buFont typeface="+mj-lt"/>
              <a:buAutoNum type="arabicPeriod"/>
            </a:pPr>
            <a:r>
              <a:rPr lang="en-GB" sz="1200" b="0" dirty="0"/>
              <a:t>IEEE 802.11-19/1102r0, A unified transmission procedure for multi-AP coordination</a:t>
            </a:r>
          </a:p>
          <a:p>
            <a:pPr>
              <a:buFont typeface="+mj-lt"/>
              <a:buAutoNum type="arabicPeriod"/>
            </a:pPr>
            <a:r>
              <a:rPr lang="en-GB" sz="1200" b="0" dirty="0"/>
              <a:t>IEEE 802.11-19/1129r2, Consideration-on multi-AP coordination</a:t>
            </a:r>
          </a:p>
          <a:p>
            <a:pPr>
              <a:buFont typeface="+mj-lt"/>
              <a:buAutoNum type="arabicPeriod"/>
            </a:pPr>
            <a:r>
              <a:rPr lang="en-GB" sz="1200" b="0" dirty="0"/>
              <a:t>IEEE 802.11-19/1143r3, Efficient operation for multi-AP coordination</a:t>
            </a:r>
          </a:p>
          <a:p>
            <a:pPr>
              <a:buFont typeface="+mj-lt"/>
              <a:buAutoNum type="arabicPeriod"/>
            </a:pPr>
            <a:r>
              <a:rPr lang="en-GB" sz="1200" b="0" dirty="0"/>
              <a:t>IEEE 802.11-19/1895r2, Setup for multi-AP coordination</a:t>
            </a:r>
          </a:p>
          <a:p>
            <a:pPr>
              <a:buFont typeface="+mj-lt"/>
              <a:buAutoNum type="arabicPeriod"/>
            </a:pPr>
            <a:r>
              <a:rPr lang="en-GB" sz="1200" b="0" dirty="0"/>
              <a:t>IEEE 802.11-20/0596r1, AP candidate set follow-up</a:t>
            </a:r>
          </a:p>
          <a:p>
            <a:pPr>
              <a:buFont typeface="+mj-lt"/>
              <a:buAutoNum type="arabicPeriod"/>
            </a:pPr>
            <a:r>
              <a:rPr lang="en-GB" sz="1200" b="0" dirty="0"/>
              <a:t>IEEE 802.11-20/0617r3, Multi-AP operation basic definition</a:t>
            </a:r>
          </a:p>
          <a:p>
            <a:pPr>
              <a:buFont typeface="+mj-lt"/>
              <a:buAutoNum type="arabicPeriod"/>
            </a:pPr>
            <a:r>
              <a:rPr lang="en-GB" sz="1200" b="0" dirty="0"/>
              <a:t>IEEE 802.11-22/1512r0, Multi-AP coordination for UHR</a:t>
            </a:r>
          </a:p>
          <a:p>
            <a:pPr>
              <a:buFont typeface="+mj-lt"/>
              <a:buAutoNum type="arabicPeriod"/>
            </a:pPr>
            <a:r>
              <a:rPr lang="en-GB" sz="1200" b="0" dirty="0"/>
              <a:t>IEEE 802.11-22/1515r0, A candidate feature multi-AP</a:t>
            </a:r>
          </a:p>
          <a:p>
            <a:pPr>
              <a:buFont typeface="+mj-lt"/>
              <a:buAutoNum type="arabicPeriod"/>
            </a:pPr>
            <a:r>
              <a:rPr lang="en-GB" sz="1200" b="0" dirty="0"/>
              <a:t>IEEE 802.11-22/1530r1, Multi-AP coordination for next-generation Wi-Fi </a:t>
            </a:r>
          </a:p>
          <a:p>
            <a:pPr>
              <a:buFont typeface="+mj-lt"/>
              <a:buAutoNum type="arabicPeriod"/>
            </a:pPr>
            <a:r>
              <a:rPr lang="en-GB" sz="1200" b="0" dirty="0"/>
              <a:t>IEEE 802.11-22/1899r0, Multi-AP operation for low-latency traffic delivery follow-up</a:t>
            </a:r>
          </a:p>
          <a:p>
            <a:pPr>
              <a:buFont typeface="+mj-lt"/>
              <a:buAutoNum type="arabicPeriod"/>
            </a:pPr>
            <a:r>
              <a:rPr lang="en-GB" sz="1200" b="0" dirty="0"/>
              <a:t>IEEE 802.11-23/0226r2, Coordination of R-TWT for multi-AP deployment</a:t>
            </a:r>
          </a:p>
          <a:p>
            <a:pPr>
              <a:buFont typeface="+mj-lt"/>
              <a:buAutoNum type="arabicPeriod"/>
            </a:pPr>
            <a:r>
              <a:rPr lang="en-GB" sz="1200" b="0" dirty="0"/>
              <a:t>IEEE 802.11-23/0293r0, Follow-up on TWT-based multi-AP coordination</a:t>
            </a:r>
          </a:p>
          <a:p>
            <a:pPr>
              <a:buFont typeface="+mj-lt"/>
              <a:buAutoNum type="arabicPeriod"/>
            </a:pPr>
            <a:r>
              <a:rPr lang="en-GB" sz="1200" b="0" dirty="0"/>
              <a:t>IEEE 802.11-23/0297r0, R-TWT for multi-AP</a:t>
            </a:r>
          </a:p>
          <a:p>
            <a:pPr>
              <a:buFont typeface="+mj-lt"/>
              <a:buAutoNum type="arabicPeriod"/>
            </a:pPr>
            <a:r>
              <a:rPr lang="en-GB" sz="1200" b="0" dirty="0"/>
              <a:t>IEEE 802.11-23/0860r0, Further thoughts on coordinated-TWT</a:t>
            </a:r>
          </a:p>
          <a:p>
            <a:pPr>
              <a:buFont typeface="+mj-lt"/>
              <a:buAutoNum type="arabicPeriod"/>
            </a:pPr>
            <a:r>
              <a:rPr lang="en-GB" sz="1200" b="0" dirty="0"/>
              <a:t>IEEE 802.11-23/1449r1, UHR SG September 2023 Meeting Minutes</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March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buFont typeface="Times New Roman" pitchFamily="16" charset="0"/>
              <a:buChar char="•"/>
            </a:pPr>
            <a:r>
              <a:rPr lang="en-GB" sz="2400" b="0" dirty="0"/>
              <a:t>In PAR of P802.11bn, the Ultra High Reliability (UHR) capability has been defined to improve Rate-vs-Range enhancement, reduce latency, and reduce power consumption for AP, compared to Extremely High Throughput (EHT) MAC/PHY operation.  </a:t>
            </a:r>
          </a:p>
          <a:p>
            <a:pPr>
              <a:buFont typeface="Times New Roman" pitchFamily="16" charset="0"/>
              <a:buChar char="•"/>
            </a:pPr>
            <a:r>
              <a:rPr lang="en-GB" sz="2400" b="0" dirty="0"/>
              <a:t>Multi-AP operation (aka. Multi-AP coordination/transmission) has been discussed as one of the key candidate features to meet the requirement of UHR capability.</a:t>
            </a:r>
          </a:p>
          <a:p>
            <a:pPr>
              <a:buFont typeface="Times New Roman" pitchFamily="16" charset="0"/>
              <a:buChar char="•"/>
            </a:pPr>
            <a:r>
              <a:rPr lang="en-GB" dirty="0"/>
              <a:t>In this contribution, we share some considerations on multi-AP operation, including the support of selecting multi-AP transmission schemes and the support of scheduling the multi-AP transmission.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9600"/>
            <a:ext cx="10361084" cy="1065213"/>
          </a:xfrm>
        </p:spPr>
        <p:txBody>
          <a:bodyPr/>
          <a:lstStyle/>
          <a:p>
            <a:r>
              <a:rPr lang="en-GB" dirty="0"/>
              <a:t>Recap: Multi-AP Operation [1~8]</a:t>
            </a:r>
          </a:p>
        </p:txBody>
      </p:sp>
      <p:sp>
        <p:nvSpPr>
          <p:cNvPr id="3" name="Content Placeholder 2"/>
          <p:cNvSpPr>
            <a:spLocks noGrp="1"/>
          </p:cNvSpPr>
          <p:nvPr>
            <p:ph idx="1"/>
          </p:nvPr>
        </p:nvSpPr>
        <p:spPr>
          <a:xfrm>
            <a:off x="910102" y="1674813"/>
            <a:ext cx="10361084" cy="4113213"/>
          </a:xfrm>
        </p:spPr>
        <p:txBody>
          <a:bodyPr/>
          <a:lstStyle/>
          <a:p>
            <a:pPr>
              <a:buFont typeface="Arial" panose="020B0604020202020204" pitchFamily="34" charset="0"/>
              <a:buChar char="•"/>
            </a:pPr>
            <a:r>
              <a:rPr lang="en-GB" sz="1600" b="0" dirty="0"/>
              <a:t>Multi-AP operation may include several phases/procedures between overlapping basic service sets (OBSSs).</a:t>
            </a:r>
          </a:p>
          <a:p>
            <a:pPr>
              <a:buFont typeface="Arial" panose="020B0604020202020204" pitchFamily="34" charset="0"/>
              <a:buChar char="•"/>
            </a:pPr>
            <a:r>
              <a:rPr lang="en-GB" sz="1600" b="0" dirty="0"/>
              <a:t>Multi-AP operation procedures may be performed as long-term or short-term operations:</a:t>
            </a:r>
          </a:p>
          <a:p>
            <a:pPr lvl="1">
              <a:buFont typeface="Arial" panose="020B0604020202020204" pitchFamily="34" charset="0"/>
              <a:buChar char="•"/>
            </a:pPr>
            <a:r>
              <a:rPr lang="en-GB" sz="1600" dirty="0"/>
              <a:t>Long-term operation: e.g., one or more beacon interval level</a:t>
            </a:r>
          </a:p>
          <a:p>
            <a:pPr lvl="1">
              <a:buFont typeface="Arial" panose="020B0604020202020204" pitchFamily="34" charset="0"/>
              <a:buChar char="•"/>
            </a:pPr>
            <a:r>
              <a:rPr lang="en-GB" sz="1600" dirty="0"/>
              <a:t>Short-term operation: e.g., one or more transmission opportunity (TXOP) level</a:t>
            </a:r>
          </a:p>
          <a:p>
            <a:pPr>
              <a:buFont typeface="Arial" panose="020B0604020202020204" pitchFamily="34" charset="0"/>
              <a:buChar char="•"/>
            </a:pPr>
            <a:r>
              <a:rPr lang="en-US" sz="1600" b="0" dirty="0"/>
              <a:t>The multi-AP transmission may be carried in a multi-AP data transmission phase, preceded by one or more multi-AP coordination phases, including a multi-AP selection phase.</a:t>
            </a:r>
          </a:p>
          <a:p>
            <a:pPr>
              <a:buFont typeface="Arial" panose="020B0604020202020204" pitchFamily="34" charset="0"/>
              <a:buChar char="•"/>
            </a:pPr>
            <a:r>
              <a:rPr lang="en-GB" sz="1600" b="0" dirty="0"/>
              <a:t>Some multi-AP operation procedures may repeat optionally for follow-up or new transmissions.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March 2024</a:t>
            </a:r>
            <a:endParaRPr lang="en-GB"/>
          </a:p>
        </p:txBody>
      </p:sp>
      <p:pic>
        <p:nvPicPr>
          <p:cNvPr id="9" name="Picture 8">
            <a:extLst>
              <a:ext uri="{FF2B5EF4-FFF2-40B4-BE49-F238E27FC236}">
                <a16:creationId xmlns:a16="http://schemas.microsoft.com/office/drawing/2014/main" id="{89869BE6-02E3-0769-901D-3A9FEECB0AB6}"/>
              </a:ext>
            </a:extLst>
          </p:cNvPr>
          <p:cNvPicPr>
            <a:picLocks noChangeAspect="1"/>
          </p:cNvPicPr>
          <p:nvPr/>
        </p:nvPicPr>
        <p:blipFill>
          <a:blip r:embed="rId3"/>
          <a:stretch>
            <a:fillRect/>
          </a:stretch>
        </p:blipFill>
        <p:spPr>
          <a:xfrm>
            <a:off x="2152056" y="4203826"/>
            <a:ext cx="7877175" cy="2266950"/>
          </a:xfrm>
          <a:prstGeom prst="rect">
            <a:avLst/>
          </a:prstGeom>
        </p:spPr>
      </p:pic>
    </p:spTree>
    <p:extLst>
      <p:ext uri="{BB962C8B-B14F-4D97-AF65-F5344CB8AC3E}">
        <p14:creationId xmlns:p14="http://schemas.microsoft.com/office/powerpoint/2010/main" val="33283267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Multi-AP Transmission Scheme Selection</a:t>
            </a:r>
          </a:p>
        </p:txBody>
      </p:sp>
      <p:sp>
        <p:nvSpPr>
          <p:cNvPr id="9218" name="Rectangle 2"/>
          <p:cNvSpPr>
            <a:spLocks noGrp="1" noChangeArrowheads="1"/>
          </p:cNvSpPr>
          <p:nvPr>
            <p:ph idx="1"/>
          </p:nvPr>
        </p:nvSpPr>
        <p:spPr>
          <a:xfrm>
            <a:off x="533401" y="1751014"/>
            <a:ext cx="11277600" cy="1065213"/>
          </a:xfrm>
          <a:ln/>
        </p:spPr>
        <p:txBody>
          <a:bodyPr/>
          <a:lstStyle/>
          <a:p>
            <a:pPr>
              <a:buFont typeface="Times New Roman" pitchFamily="16" charset="0"/>
              <a:buChar char="•"/>
            </a:pPr>
            <a:r>
              <a:rPr lang="en-GB" sz="1600" b="0" dirty="0"/>
              <a:t>T</a:t>
            </a:r>
            <a:r>
              <a:rPr lang="en-US" sz="1600" b="0" dirty="0"/>
              <a:t>he multi-AP selection phase may include frame exchanges to allow a sharing AP (AP1) to determine whether a candidate shared AP (AP2) may participate in a multi-AP transmission.</a:t>
            </a:r>
          </a:p>
          <a:p>
            <a:pPr>
              <a:buFont typeface="Times New Roman" pitchFamily="16" charset="0"/>
              <a:buChar char="•"/>
            </a:pPr>
            <a:r>
              <a:rPr lang="en-US" sz="1600" b="0" dirty="0"/>
              <a:t>However, the existing procedure relies on the sharing AP determining a multi-AP transmission scheme without consideration of whether the selected scheme can be adequately performed by the shared AP.</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March 2024</a:t>
            </a:r>
            <a:endParaRPr lang="en-GB"/>
          </a:p>
        </p:txBody>
      </p:sp>
      <p:pic>
        <p:nvPicPr>
          <p:cNvPr id="3" name="Picture 2">
            <a:extLst>
              <a:ext uri="{FF2B5EF4-FFF2-40B4-BE49-F238E27FC236}">
                <a16:creationId xmlns:a16="http://schemas.microsoft.com/office/drawing/2014/main" id="{D77B9201-031E-B53E-E82C-997A0638FC70}"/>
              </a:ext>
            </a:extLst>
          </p:cNvPr>
          <p:cNvPicPr>
            <a:picLocks noChangeAspect="1"/>
          </p:cNvPicPr>
          <p:nvPr/>
        </p:nvPicPr>
        <p:blipFill>
          <a:blip r:embed="rId3"/>
          <a:stretch>
            <a:fillRect/>
          </a:stretch>
        </p:blipFill>
        <p:spPr>
          <a:xfrm>
            <a:off x="5105731" y="2969022"/>
            <a:ext cx="6705270" cy="3356520"/>
          </a:xfrm>
          <a:prstGeom prst="rect">
            <a:avLst/>
          </a:prstGeom>
        </p:spPr>
      </p:pic>
      <p:sp>
        <p:nvSpPr>
          <p:cNvPr id="7" name="Rectangle 2">
            <a:extLst>
              <a:ext uri="{FF2B5EF4-FFF2-40B4-BE49-F238E27FC236}">
                <a16:creationId xmlns:a16="http://schemas.microsoft.com/office/drawing/2014/main" id="{EC6C166E-325B-446A-3308-B7F4639922EF}"/>
              </a:ext>
            </a:extLst>
          </p:cNvPr>
          <p:cNvSpPr txBox="1">
            <a:spLocks noChangeArrowheads="1"/>
          </p:cNvSpPr>
          <p:nvPr/>
        </p:nvSpPr>
        <p:spPr bwMode="auto">
          <a:xfrm>
            <a:off x="533401" y="2967560"/>
            <a:ext cx="4514844" cy="350785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Times New Roman" pitchFamily="16" charset="0"/>
              <a:buChar char="•"/>
            </a:pPr>
            <a:r>
              <a:rPr lang="en-US" sz="1800" kern="0" dirty="0"/>
              <a:t>Solution</a:t>
            </a:r>
            <a:endParaRPr lang="en-US" sz="1800" b="0" kern="0" dirty="0"/>
          </a:p>
          <a:p>
            <a:pPr lvl="1">
              <a:buFont typeface="Times New Roman" pitchFamily="16" charset="0"/>
              <a:buChar char="•"/>
            </a:pPr>
            <a:r>
              <a:rPr lang="en-US" sz="1600" kern="0" dirty="0"/>
              <a:t>The</a:t>
            </a:r>
            <a:r>
              <a:rPr lang="en-US" sz="1600" b="0" kern="0" dirty="0"/>
              <a:t> sharing AP and/or the shared AP may support more than one multi-AP transmission schemes.</a:t>
            </a:r>
          </a:p>
          <a:p>
            <a:pPr lvl="1">
              <a:buFont typeface="Times New Roman" pitchFamily="16" charset="0"/>
              <a:buChar char="•"/>
            </a:pPr>
            <a:r>
              <a:rPr lang="en-US" sz="1600" b="0" kern="0" dirty="0"/>
              <a:t>The shared AP (AP2) provides the sharing AP (AP1) a </a:t>
            </a:r>
            <a:r>
              <a:rPr lang="en-US" sz="1600" b="1" kern="0" dirty="0"/>
              <a:t>preferred multi-AP transmission scheme</a:t>
            </a:r>
            <a:r>
              <a:rPr lang="en-US" sz="1600" b="0" kern="0" dirty="0"/>
              <a:t>.</a:t>
            </a:r>
          </a:p>
          <a:p>
            <a:pPr lvl="1">
              <a:buFont typeface="Times New Roman" pitchFamily="16" charset="0"/>
              <a:buChar char="•"/>
            </a:pPr>
            <a:r>
              <a:rPr lang="en-US" sz="1600" b="0" kern="0" dirty="0"/>
              <a:t>The sharing AP may consider the preferred multi-AP transmission scheme when </a:t>
            </a:r>
            <a:r>
              <a:rPr lang="en-US" altLang="ko-KR" sz="1600" b="0" kern="0" dirty="0"/>
              <a:t>selecting a multi-AP transmission scheme by the sharing AP</a:t>
            </a:r>
            <a:r>
              <a:rPr lang="en-US" sz="1600" b="0" kern="0" dirty="0"/>
              <a:t>.</a:t>
            </a:r>
            <a:endParaRPr lang="en-GB" sz="1600" kern="0" dirty="0"/>
          </a:p>
          <a:p>
            <a:pPr lvl="1">
              <a:buFont typeface="Times New Roman" pitchFamily="16" charset="0"/>
              <a:buChar char="•"/>
            </a:pPr>
            <a:r>
              <a:rPr lang="en-US" sz="1600" b="0" kern="0" dirty="0"/>
              <a:t>The sharing AP announces to the shared AP the multi-AP transmission scheme.</a:t>
            </a:r>
          </a:p>
        </p:txBody>
      </p:sp>
    </p:spTree>
    <p:extLst>
      <p:ext uri="{BB962C8B-B14F-4D97-AF65-F5344CB8AC3E}">
        <p14:creationId xmlns:p14="http://schemas.microsoft.com/office/powerpoint/2010/main" val="198137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Multi-AP Transmission Scheduling</a:t>
            </a:r>
          </a:p>
        </p:txBody>
      </p:sp>
      <p:sp>
        <p:nvSpPr>
          <p:cNvPr id="9218" name="Rectangle 2"/>
          <p:cNvSpPr>
            <a:spLocks noGrp="1" noChangeArrowheads="1"/>
          </p:cNvSpPr>
          <p:nvPr>
            <p:ph idx="1"/>
          </p:nvPr>
        </p:nvSpPr>
        <p:spPr>
          <a:xfrm>
            <a:off x="457200" y="1751014"/>
            <a:ext cx="4993216" cy="4421185"/>
          </a:xfrm>
          <a:ln/>
        </p:spPr>
        <p:txBody>
          <a:bodyPr/>
          <a:lstStyle/>
          <a:p>
            <a:pPr>
              <a:buFont typeface="Times New Roman" pitchFamily="16" charset="0"/>
              <a:buChar char="•"/>
            </a:pPr>
            <a:r>
              <a:rPr lang="en-US" sz="1600" b="0" dirty="0"/>
              <a:t>After a sharing AP (AP1) selects a shared AP (AP2) for a multi-AP transmission, the shared AP may become unavailable before the beginning of the multi-AP data transmission phase. (e.g., AP power saving)</a:t>
            </a:r>
          </a:p>
          <a:p>
            <a:pPr>
              <a:buFont typeface="Times New Roman" pitchFamily="16" charset="0"/>
              <a:buChar char="•"/>
            </a:pPr>
            <a:r>
              <a:rPr lang="en-US" sz="1600" dirty="0"/>
              <a:t>Solution 1: Shared AP Unavailability Window</a:t>
            </a:r>
          </a:p>
          <a:p>
            <a:pPr lvl="1">
              <a:buFont typeface="Times New Roman" pitchFamily="16" charset="0"/>
              <a:buChar char="•"/>
            </a:pPr>
            <a:r>
              <a:rPr lang="en-US" sz="1400" b="0" dirty="0"/>
              <a:t>The shared AP (AP2) signals to the sharing AP (AP1) an </a:t>
            </a:r>
            <a:r>
              <a:rPr lang="en-US" sz="1400" dirty="0"/>
              <a:t>unavailability window</a:t>
            </a:r>
            <a:r>
              <a:rPr lang="en-US" sz="1400" b="0" dirty="0"/>
              <a:t>, during which the shared AP is unavailable to participate in a multi-AP transmission.</a:t>
            </a:r>
          </a:p>
          <a:p>
            <a:pPr lvl="1">
              <a:buFont typeface="Times New Roman" pitchFamily="16" charset="0"/>
              <a:buChar char="•"/>
            </a:pPr>
            <a:r>
              <a:rPr lang="en-US" sz="1400" b="0" dirty="0"/>
              <a:t>The sharing AP schedules the multi-AP transmission to avoid the unavailability window of the shared AP.</a:t>
            </a:r>
          </a:p>
          <a:p>
            <a:pPr>
              <a:buFont typeface="Times New Roman" pitchFamily="16" charset="0"/>
              <a:buChar char="•"/>
            </a:pPr>
            <a:r>
              <a:rPr lang="en-US" sz="1600" dirty="0"/>
              <a:t>Solution 2: Multi-AP Transmission Window </a:t>
            </a:r>
          </a:p>
          <a:p>
            <a:pPr lvl="1">
              <a:buFont typeface="Times New Roman" pitchFamily="16" charset="0"/>
              <a:buChar char="•"/>
            </a:pPr>
            <a:r>
              <a:rPr lang="en-US" sz="1400" b="0" dirty="0"/>
              <a:t>The sharing AP (AP1) signals to the shared AP (AP2) a multi-AP transmission window.</a:t>
            </a:r>
          </a:p>
          <a:p>
            <a:pPr lvl="1">
              <a:buFont typeface="Times New Roman" pitchFamily="16" charset="0"/>
              <a:buChar char="•"/>
            </a:pPr>
            <a:r>
              <a:rPr lang="en-US" sz="1400" b="0" dirty="0"/>
              <a:t>The shared AP responds the sharing AP a decision of participating or not in the multi-AP transmission window.</a:t>
            </a:r>
          </a:p>
          <a:p>
            <a:pPr>
              <a:buFont typeface="Times New Roman" pitchFamily="16" charset="0"/>
              <a:buChar char="•"/>
            </a:pPr>
            <a:endParaRPr lang="en-US" sz="1800" b="0" dirty="0"/>
          </a:p>
          <a:p>
            <a:pPr>
              <a:buFont typeface="Times New Roman" pitchFamily="16" charset="0"/>
              <a:buChar char="•"/>
            </a:pPr>
            <a:endParaRPr lang="en-US" sz="1800" b="0" dirty="0"/>
          </a:p>
          <a:p>
            <a:pPr>
              <a:buFont typeface="Times New Roman" pitchFamily="16" charset="0"/>
              <a:buChar char="•"/>
            </a:pPr>
            <a:endParaRPr lang="en-GB" sz="1800"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March 2024</a:t>
            </a:r>
            <a:endParaRPr lang="en-GB"/>
          </a:p>
        </p:txBody>
      </p:sp>
      <p:pic>
        <p:nvPicPr>
          <p:cNvPr id="8" name="Picture 7">
            <a:extLst>
              <a:ext uri="{FF2B5EF4-FFF2-40B4-BE49-F238E27FC236}">
                <a16:creationId xmlns:a16="http://schemas.microsoft.com/office/drawing/2014/main" id="{86998C9C-DA6A-077C-35E6-B696A007F77F}"/>
              </a:ext>
            </a:extLst>
          </p:cNvPr>
          <p:cNvPicPr>
            <a:picLocks noChangeAspect="1"/>
          </p:cNvPicPr>
          <p:nvPr/>
        </p:nvPicPr>
        <p:blipFill>
          <a:blip r:embed="rId3"/>
          <a:stretch>
            <a:fillRect/>
          </a:stretch>
        </p:blipFill>
        <p:spPr>
          <a:xfrm>
            <a:off x="5450416" y="2201920"/>
            <a:ext cx="6284384" cy="3970279"/>
          </a:xfrm>
          <a:prstGeom prst="rect">
            <a:avLst/>
          </a:prstGeom>
        </p:spPr>
      </p:pic>
    </p:spTree>
    <p:extLst>
      <p:ext uri="{BB962C8B-B14F-4D97-AF65-F5344CB8AC3E}">
        <p14:creationId xmlns:p14="http://schemas.microsoft.com/office/powerpoint/2010/main" val="30740053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Summary</a:t>
            </a:r>
          </a:p>
        </p:txBody>
      </p:sp>
      <p:sp>
        <p:nvSpPr>
          <p:cNvPr id="4098" name="Rectangle 2"/>
          <p:cNvSpPr>
            <a:spLocks noGrp="1" noChangeArrowheads="1"/>
          </p:cNvSpPr>
          <p:nvPr>
            <p:ph idx="1"/>
          </p:nvPr>
        </p:nvSpPr>
        <p:spPr>
          <a:ln/>
        </p:spPr>
        <p:txBody>
          <a:bodyPr/>
          <a:lstStyle/>
          <a:p>
            <a:pPr marL="0" indent="34290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this contribution, we shared some thoughts on multi-AP operation. We proposed the method of selecting multi-AP transmission schemes and methods of scheduling the multi-AP transmission.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9178121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Q&amp;A Discussion (Sept. 2023)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b="0" i="0" dirty="0">
                <a:solidFill>
                  <a:srgbClr val="000000"/>
                </a:solidFill>
                <a:effectLst/>
                <a:latin typeface="Times New Roman" panose="02020603050405020304" pitchFamily="18" charset="0"/>
              </a:rPr>
              <a:t>C: The sharing AP will give the shared AP some notification. For confirmation frame, it could simplify the case. We don’t need to have confirmation frame. It can help AP2 know it is selected. Multi-AP trigger fame serves the same function.</a:t>
            </a:r>
          </a:p>
          <a:p>
            <a:pPr>
              <a:buFont typeface="Arial" panose="020B0604020202020204" pitchFamily="34" charset="0"/>
              <a:buChar char="•"/>
            </a:pPr>
            <a:r>
              <a:rPr lang="en-US" sz="2000" b="0" i="0" dirty="0">
                <a:solidFill>
                  <a:srgbClr val="000000"/>
                </a:solidFill>
                <a:effectLst/>
                <a:latin typeface="Times New Roman" panose="02020603050405020304" pitchFamily="18" charset="0"/>
              </a:rPr>
              <a:t>A: Yes, it could be merged with the multi-AP trigger frame. This is an example shows the selection phase. There may be other examples.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March 2024</a:t>
            </a:r>
            <a:endParaRPr lang="en-GB"/>
          </a:p>
        </p:txBody>
      </p:sp>
    </p:spTree>
    <p:extLst>
      <p:ext uri="{BB962C8B-B14F-4D97-AF65-F5344CB8AC3E}">
        <p14:creationId xmlns:p14="http://schemas.microsoft.com/office/powerpoint/2010/main" val="30066230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 1</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Do you support the following text?</a:t>
            </a:r>
          </a:p>
          <a:p>
            <a:pPr marL="402336"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The </a:t>
            </a:r>
            <a:r>
              <a:rPr lang="en-GB" sz="2000" b="0" dirty="0" err="1"/>
              <a:t>TGbn</a:t>
            </a:r>
            <a:r>
              <a:rPr lang="en-GB" sz="2000" b="0" dirty="0"/>
              <a:t> will allow more than one multi-AP transmission schemes in multi-AP operation.</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	Note: the multi-AP transmission schemes may include but not limited to C-TDMA, CBF, CSR, C-FDMA, JT/JR, etc.</a:t>
            </a:r>
          </a:p>
          <a:p>
            <a:pPr marL="0" indent="34290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a:t>
            </a:r>
          </a:p>
          <a:p>
            <a:pPr marL="400050" lvl="1" indent="34290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Yes</a:t>
            </a:r>
          </a:p>
          <a:p>
            <a:pPr marL="400050" lvl="1" indent="34290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No</a:t>
            </a:r>
          </a:p>
          <a:p>
            <a:pPr marL="400050" lvl="1" indent="34290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Abstain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874233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0C4F55-E10F-2A05-09E9-7C014F3A9F94}"/>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79E5DCBF-676F-33AE-B108-46071D8B859E}"/>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 2</a:t>
            </a:r>
          </a:p>
        </p:txBody>
      </p:sp>
      <p:sp>
        <p:nvSpPr>
          <p:cNvPr id="4098" name="Rectangle 2">
            <a:extLst>
              <a:ext uri="{FF2B5EF4-FFF2-40B4-BE49-F238E27FC236}">
                <a16:creationId xmlns:a16="http://schemas.microsoft.com/office/drawing/2014/main" id="{9D5D5E58-1B08-D369-0922-E1254894F00A}"/>
              </a:ext>
            </a:extLst>
          </p:cNvPr>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Do you support the following text?</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 shared AP may provide a sharing AP a preferred multi-AP transmission scheme of the shared AP, when the shared AP supports more than one multi-AP transmission schemes.</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	Note: the multi-AP transmission schemes may include but not limited to C-TDMA, CBF, CSR, C-FDMA, JT/JR, etc.</a:t>
            </a:r>
          </a:p>
          <a:p>
            <a:pPr marL="0" indent="34290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a:t>
            </a:r>
          </a:p>
          <a:p>
            <a:pPr marL="400050" lvl="1" indent="34290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Yes</a:t>
            </a:r>
          </a:p>
          <a:p>
            <a:pPr marL="400050" lvl="1" indent="34290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No</a:t>
            </a:r>
          </a:p>
          <a:p>
            <a:pPr marL="400050" lvl="1" indent="34290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Abstain</a:t>
            </a:r>
          </a:p>
        </p:txBody>
      </p:sp>
      <p:sp>
        <p:nvSpPr>
          <p:cNvPr id="6" name="Slide Number Placeholder 5">
            <a:extLst>
              <a:ext uri="{FF2B5EF4-FFF2-40B4-BE49-F238E27FC236}">
                <a16:creationId xmlns:a16="http://schemas.microsoft.com/office/drawing/2014/main" id="{54731AEA-A351-A269-B52A-CCC026445CCC}"/>
              </a:ext>
            </a:extLst>
          </p:cNvPr>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5" name="Footer Placeholder 4">
            <a:extLst>
              <a:ext uri="{FF2B5EF4-FFF2-40B4-BE49-F238E27FC236}">
                <a16:creationId xmlns:a16="http://schemas.microsoft.com/office/drawing/2014/main" id="{EFA60068-1FAC-CEB3-705D-86310D791DB4}"/>
              </a:ext>
            </a:extLst>
          </p:cNvPr>
          <p:cNvSpPr>
            <a:spLocks noGrp="1"/>
          </p:cNvSpPr>
          <p:nvPr>
            <p:ph type="ftr" idx="14"/>
          </p:nvPr>
        </p:nvSpPr>
        <p:spPr/>
        <p:txBody>
          <a:bodyPr/>
          <a:lstStyle/>
          <a:p>
            <a:r>
              <a:rPr lang="en-GB"/>
              <a:t>Jiayi Zhang, Ofinno</a:t>
            </a:r>
            <a:endParaRPr lang="en-GB" dirty="0"/>
          </a:p>
        </p:txBody>
      </p:sp>
      <p:sp>
        <p:nvSpPr>
          <p:cNvPr id="4" name="Date Placeholder 3">
            <a:extLst>
              <a:ext uri="{FF2B5EF4-FFF2-40B4-BE49-F238E27FC236}">
                <a16:creationId xmlns:a16="http://schemas.microsoft.com/office/drawing/2014/main" id="{C553886F-90A5-E346-CCB9-79072A714633}"/>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3243694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11-23-xxxx-0uhr-multi-ap-coordination_v0r0</Template>
  <TotalTime>2963</TotalTime>
  <Words>1137</Words>
  <Application>Microsoft Office PowerPoint</Application>
  <PresentationFormat>Widescreen</PresentationFormat>
  <Paragraphs>154</Paragraphs>
  <Slides>11</Slides>
  <Notes>11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6" baseType="lpstr">
      <vt:lpstr>Arial Unicode MS</vt:lpstr>
      <vt:lpstr>Arial</vt:lpstr>
      <vt:lpstr>Times New Roman</vt:lpstr>
      <vt:lpstr>Office Theme</vt:lpstr>
      <vt:lpstr>Document</vt:lpstr>
      <vt:lpstr>Considerations on Multi-AP Operation  - Follow Up</vt:lpstr>
      <vt:lpstr>Abstract</vt:lpstr>
      <vt:lpstr>Recap: Multi-AP Operation [1~8]</vt:lpstr>
      <vt:lpstr>Multi-AP Transmission Scheme Selection</vt:lpstr>
      <vt:lpstr>Multi-AP Transmission Scheduling</vt:lpstr>
      <vt:lpstr>Summary</vt:lpstr>
      <vt:lpstr>Q&amp;A Discussion (Sept. 2023)</vt:lpstr>
      <vt:lpstr>Straw Poll 1</vt:lpstr>
      <vt:lpstr>Straw Poll 2</vt:lpstr>
      <vt:lpstr>Straw Poll 3</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on Multi-AP Operation</dc:title>
  <dc:creator>Jiayi Zhang</dc:creator>
  <cp:lastModifiedBy>Jiayi Zhang</cp:lastModifiedBy>
  <cp:revision>9</cp:revision>
  <cp:lastPrinted>1601-01-01T00:00:00Z</cp:lastPrinted>
  <dcterms:created xsi:type="dcterms:W3CDTF">2023-08-10T15:34:49Z</dcterms:created>
  <dcterms:modified xsi:type="dcterms:W3CDTF">2024-03-05T15:44:36Z</dcterms:modified>
</cp:coreProperties>
</file>