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7"/>
  </p:notesMasterIdLst>
  <p:handoutMasterIdLst>
    <p:handoutMasterId r:id="rId18"/>
  </p:handoutMasterIdLst>
  <p:sldIdLst>
    <p:sldId id="269" r:id="rId3"/>
    <p:sldId id="500" r:id="rId4"/>
    <p:sldId id="507" r:id="rId5"/>
    <p:sldId id="508" r:id="rId6"/>
    <p:sldId id="505" r:id="rId7"/>
    <p:sldId id="502" r:id="rId8"/>
    <p:sldId id="506" r:id="rId9"/>
    <p:sldId id="509" r:id="rId10"/>
    <p:sldId id="510" r:id="rId11"/>
    <p:sldId id="511" r:id="rId12"/>
    <p:sldId id="513" r:id="rId13"/>
    <p:sldId id="515" r:id="rId14"/>
    <p:sldId id="522" r:id="rId15"/>
    <p:sldId id="512"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99" autoAdjust="0"/>
    <p:restoredTop sz="86385" autoAdjust="0"/>
  </p:normalViewPr>
  <p:slideViewPr>
    <p:cSldViewPr>
      <p:cViewPr varScale="1">
        <p:scale>
          <a:sx n="99" d="100"/>
          <a:sy n="99" d="100"/>
        </p:scale>
        <p:origin x="101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3/14/2024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3/14/2024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3/14/2024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3/14/2024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3/14/2024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3/14/2024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3/14/2024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3/14/2024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3/14/2024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3/14/2024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3/14/2024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3/14/2024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3/14/2024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3/14/2024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3/14/2024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3/14/2024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3/14/2024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3/14/2024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3/14/2024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3/14/2024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3/14/2024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3/14/2024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3/14/2024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3/14/2024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3/14/2024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3/14/2024</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a:t>
            </a:r>
            <a:r>
              <a:rPr lang="en-US" altLang="en-US" sz="1800" b="1" kern="1200" dirty="0">
                <a:solidFill>
                  <a:schemeClr val="tx1"/>
                </a:solidFill>
                <a:latin typeface="Times New Roman" pitchFamily="18" charset="0"/>
                <a:ea typeface="+mn-ea"/>
                <a:cs typeface="+mn-cs"/>
              </a:rPr>
              <a:t>0083</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3/14/2024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400" dirty="0"/>
              <a:t>Smooth Roaming Follow Up</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2024-01-10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01/10/2024</a:t>
            </a:r>
          </a:p>
        </p:txBody>
      </p:sp>
      <p:graphicFrame>
        <p:nvGraphicFramePr>
          <p:cNvPr id="6" name="Table 5"/>
          <p:cNvGraphicFramePr>
            <a:graphicFrameLocks noGrp="1"/>
          </p:cNvGraphicFramePr>
          <p:nvPr>
            <p:extLst>
              <p:ext uri="{D42A27DB-BD31-4B8C-83A1-F6EECF244321}">
                <p14:modId xmlns:p14="http://schemas.microsoft.com/office/powerpoint/2010/main" val="570436939"/>
              </p:ext>
            </p:extLst>
          </p:nvPr>
        </p:nvGraphicFramePr>
        <p:xfrm>
          <a:off x="685800" y="2824688"/>
          <a:ext cx="7772401" cy="179699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7018"/>
            <a:ext cx="9144000" cy="684213"/>
          </a:xfrm>
        </p:spPr>
        <p:txBody>
          <a:bodyPr/>
          <a:lstStyle/>
          <a:p>
            <a:r>
              <a:rPr lang="en-US" sz="2400" dirty="0"/>
              <a:t>DL TID with BA Agreement</a:t>
            </a:r>
            <a:endParaRPr lang="en-US" sz="2400" b="0" dirty="0"/>
          </a:p>
        </p:txBody>
      </p:sp>
      <p:sp>
        <p:nvSpPr>
          <p:cNvPr id="3" name="Content Placeholder 2"/>
          <p:cNvSpPr>
            <a:spLocks noGrp="1"/>
          </p:cNvSpPr>
          <p:nvPr>
            <p:ph idx="1"/>
          </p:nvPr>
        </p:nvSpPr>
        <p:spPr>
          <a:xfrm>
            <a:off x="0" y="1069836"/>
            <a:ext cx="8801100" cy="3124200"/>
          </a:xfrm>
        </p:spPr>
        <p:txBody>
          <a:bodyPr/>
          <a:lstStyle/>
          <a:p>
            <a:r>
              <a:rPr lang="en-US" sz="1600" dirty="0"/>
              <a:t>It is up to the roaming AP MLD to decide whether the transmit buffer control (frames in transmit buffer) is moved from the current serving AP MLD to the new serving AP MLD.</a:t>
            </a:r>
          </a:p>
          <a:p>
            <a:r>
              <a:rPr lang="en-US" sz="1600" dirty="0"/>
              <a:t>The new serving AP MLD may notify the non-AP MLD its </a:t>
            </a:r>
            <a:r>
              <a:rPr lang="en-US" sz="1600" dirty="0" err="1"/>
              <a:t>WinStartO</a:t>
            </a:r>
            <a:r>
              <a:rPr lang="en-US" sz="1600" dirty="0"/>
              <a:t>.</a:t>
            </a:r>
          </a:p>
          <a:p>
            <a:pPr lvl="1"/>
            <a:r>
              <a:rPr lang="en-US" sz="1600" dirty="0"/>
              <a:t>The non-AP MLD uses the </a:t>
            </a:r>
            <a:r>
              <a:rPr lang="en-US" sz="1600" dirty="0" err="1"/>
              <a:t>WinStartO</a:t>
            </a:r>
            <a:r>
              <a:rPr lang="en-US" sz="1600" dirty="0"/>
              <a:t> to update its </a:t>
            </a:r>
            <a:r>
              <a:rPr lang="en-US" sz="1600" dirty="0" err="1"/>
              <a:t>WinStartB</a:t>
            </a:r>
            <a:r>
              <a:rPr lang="en-US" sz="1600" dirty="0"/>
              <a:t> and </a:t>
            </a:r>
            <a:r>
              <a:rPr lang="en-US" sz="1600" dirty="0" err="1"/>
              <a:t>WinStartR</a:t>
            </a:r>
            <a:r>
              <a:rPr lang="en-US" sz="1600" dirty="0"/>
              <a:t>.</a:t>
            </a:r>
          </a:p>
          <a:p>
            <a:pPr lvl="1"/>
            <a:r>
              <a:rPr lang="en-US" sz="1600" dirty="0"/>
              <a:t>Another variant is that the BAR is used for such operation.</a:t>
            </a:r>
          </a:p>
          <a:p>
            <a:pPr lvl="1"/>
            <a:endParaRPr lang="en-US" sz="18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pic>
        <p:nvPicPr>
          <p:cNvPr id="7" name="Picture 6">
            <a:extLst>
              <a:ext uri="{FF2B5EF4-FFF2-40B4-BE49-F238E27FC236}">
                <a16:creationId xmlns:a16="http://schemas.microsoft.com/office/drawing/2014/main" id="{EBD84CE0-0DF1-6AB4-9106-CDF8D636C9E0}"/>
              </a:ext>
            </a:extLst>
          </p:cNvPr>
          <p:cNvPicPr>
            <a:picLocks noChangeAspect="1"/>
          </p:cNvPicPr>
          <p:nvPr/>
        </p:nvPicPr>
        <p:blipFill>
          <a:blip r:embed="rId2"/>
          <a:stretch>
            <a:fillRect/>
          </a:stretch>
        </p:blipFill>
        <p:spPr>
          <a:xfrm>
            <a:off x="5189799" y="3962400"/>
            <a:ext cx="3611301" cy="2297575"/>
          </a:xfrm>
          <a:prstGeom prst="rect">
            <a:avLst/>
          </a:prstGeom>
        </p:spPr>
      </p:pic>
    </p:spTree>
    <p:extLst>
      <p:ext uri="{BB962C8B-B14F-4D97-AF65-F5344CB8AC3E}">
        <p14:creationId xmlns:p14="http://schemas.microsoft.com/office/powerpoint/2010/main" val="119861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7018"/>
            <a:ext cx="9144000" cy="684213"/>
          </a:xfrm>
        </p:spPr>
        <p:txBody>
          <a:bodyPr/>
          <a:lstStyle/>
          <a:p>
            <a:r>
              <a:rPr lang="en-US" sz="2400" dirty="0"/>
              <a:t>NSTR Link Pair for Links associated with Two Serving AP MLDs</a:t>
            </a:r>
            <a:endParaRPr lang="en-US" sz="2400" b="0" dirty="0"/>
          </a:p>
        </p:txBody>
      </p:sp>
      <p:sp>
        <p:nvSpPr>
          <p:cNvPr id="3" name="Content Placeholder 2"/>
          <p:cNvSpPr>
            <a:spLocks noGrp="1"/>
          </p:cNvSpPr>
          <p:nvPr>
            <p:ph idx="1"/>
          </p:nvPr>
        </p:nvSpPr>
        <p:spPr>
          <a:xfrm>
            <a:off x="0" y="1069836"/>
            <a:ext cx="9105900" cy="5026164"/>
          </a:xfrm>
        </p:spPr>
        <p:txBody>
          <a:bodyPr/>
          <a:lstStyle/>
          <a:p>
            <a:r>
              <a:rPr lang="en-US" sz="1600" dirty="0">
                <a:latin typeface="Times New Roman" panose="02020603050405020304" pitchFamily="18" charset="0"/>
              </a:rPr>
              <a:t>For link level roaming, the two links temporally associated with two serving AP MLDs may be NSTR link pair.</a:t>
            </a:r>
          </a:p>
          <a:p>
            <a:r>
              <a:rPr lang="en-US" sz="1600" b="0" i="0" u="none" strike="noStrike" baseline="0" dirty="0">
                <a:solidFill>
                  <a:srgbClr val="000000"/>
                </a:solidFill>
                <a:latin typeface="Times New Roman" panose="02020603050405020304" pitchFamily="18" charset="0"/>
              </a:rPr>
              <a:t>In 11</a:t>
            </a:r>
            <a:r>
              <a:rPr lang="en-US" sz="1600" dirty="0">
                <a:latin typeface="Times New Roman" panose="02020603050405020304" pitchFamily="18" charset="0"/>
              </a:rPr>
              <a:t>be, when two APs of an AP MLD transmit PPDUs to a non-AP MLD simultaneously through two links of a NSTR link pair, the two PPDUs need to stop at the same time.</a:t>
            </a:r>
          </a:p>
          <a:p>
            <a:pPr lvl="1"/>
            <a:r>
              <a:rPr lang="en-US" sz="1600" dirty="0">
                <a:latin typeface="Times New Roman" panose="02020603050405020304" pitchFamily="18" charset="0"/>
              </a:rPr>
              <a:t>This may not be easy to do when two APs belong to tow serving AP MLDs.</a:t>
            </a:r>
          </a:p>
          <a:p>
            <a:r>
              <a:rPr lang="en-US" sz="1600" dirty="0">
                <a:latin typeface="Times New Roman" panose="02020603050405020304" pitchFamily="18" charset="0"/>
              </a:rPr>
              <a:t>Solution:</a:t>
            </a:r>
          </a:p>
          <a:p>
            <a:pPr lvl="1"/>
            <a:r>
              <a:rPr lang="en-US" sz="1600" b="0" i="0" u="none" strike="noStrike" baseline="0" dirty="0">
                <a:solidFill>
                  <a:srgbClr val="000000"/>
                </a:solidFill>
                <a:latin typeface="Times New Roman" panose="02020603050405020304" pitchFamily="18" charset="0"/>
              </a:rPr>
              <a:t>A non-AP MLD notif</a:t>
            </a:r>
            <a:r>
              <a:rPr lang="en-US" sz="1600" dirty="0">
                <a:latin typeface="Times New Roman" panose="02020603050405020304" pitchFamily="18" charset="0"/>
              </a:rPr>
              <a:t>ies the two serving AP MLDs that its two links associated with the two serving AP MLDs are NSTR link pair.</a:t>
            </a:r>
          </a:p>
          <a:p>
            <a:pPr lvl="1"/>
            <a:r>
              <a:rPr lang="en-US" sz="1600" dirty="0">
                <a:latin typeface="Times New Roman" panose="02020603050405020304" pitchFamily="18" charset="0"/>
              </a:rPr>
              <a:t>When a serving AP MLD intends to use one link of a NSTR link pair to do frame exchanges with the non-AP MLD that announces the NSTR link pair with two serving AP MLDs, the serving AP MLD (related AP in the link) needs to start its TXOP by using (MU-)RTS/CTS frame exchange.</a:t>
            </a:r>
          </a:p>
          <a:p>
            <a:pPr lvl="1"/>
            <a:r>
              <a:rPr lang="en-US" sz="1600" dirty="0">
                <a:latin typeface="Times New Roman" panose="02020603050405020304" pitchFamily="18" charset="0"/>
              </a:rPr>
              <a:t>If the non-AP MLD does the frame exchanges with one serving AP MLD through one link of a NSTR link pair and receives a (MU-)RTS in another link of the NSTR link pair from another serving AP MLD, the non-AP MLD will not respond with the CTS.   </a:t>
            </a:r>
          </a:p>
          <a:p>
            <a:pPr lvl="1"/>
            <a:r>
              <a:rPr lang="en-US" sz="1600" dirty="0">
                <a:latin typeface="Times New Roman" panose="02020603050405020304" pitchFamily="18" charset="0"/>
              </a:rPr>
              <a:t>The requirement of stopping the two PPDUs at the same time is relaxed.</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32437857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7018"/>
            <a:ext cx="9144000" cy="684213"/>
          </a:xfrm>
        </p:spPr>
        <p:txBody>
          <a:bodyPr/>
          <a:lstStyle/>
          <a:p>
            <a:r>
              <a:rPr lang="en-US" sz="2400" dirty="0"/>
              <a:t>MLSR non-AP MLD with Two Serving AP MLDs</a:t>
            </a:r>
            <a:endParaRPr lang="en-US" sz="2400" b="0" dirty="0"/>
          </a:p>
        </p:txBody>
      </p:sp>
      <p:sp>
        <p:nvSpPr>
          <p:cNvPr id="3" name="Content Placeholder 2"/>
          <p:cNvSpPr>
            <a:spLocks noGrp="1"/>
          </p:cNvSpPr>
          <p:nvPr>
            <p:ph idx="1"/>
          </p:nvPr>
        </p:nvSpPr>
        <p:spPr>
          <a:xfrm>
            <a:off x="0" y="1069836"/>
            <a:ext cx="9105900" cy="3730764"/>
          </a:xfrm>
        </p:spPr>
        <p:txBody>
          <a:bodyPr/>
          <a:lstStyle/>
          <a:p>
            <a:r>
              <a:rPr lang="en-US" sz="1600" dirty="0">
                <a:solidFill>
                  <a:schemeClr val="tx1"/>
                </a:solidFill>
                <a:latin typeface="Times New Roman" panose="02020603050405020304" pitchFamily="18" charset="0"/>
              </a:rPr>
              <a:t>When a MLSR non-AP MLD is associated with two serving AL MLDs at the same time, the two serving AP MLD can’t transmit the PPDUs to the MLSR non-AP MLD at the same</a:t>
            </a:r>
            <a:r>
              <a:rPr lang="en-US" sz="1400" dirty="0">
                <a:solidFill>
                  <a:schemeClr val="tx1"/>
                </a:solidFill>
                <a:latin typeface="Times New Roman" panose="02020603050405020304" pitchFamily="18" charset="0"/>
              </a:rPr>
              <a:t>.</a:t>
            </a:r>
          </a:p>
          <a:p>
            <a:endParaRPr lang="en-US" sz="1600" dirty="0">
              <a:solidFill>
                <a:schemeClr val="tx2"/>
              </a:solidFill>
              <a:latin typeface="Times New Roman" panose="02020603050405020304" pitchFamily="18" charset="0"/>
            </a:endParaRPr>
          </a:p>
          <a:p>
            <a:r>
              <a:rPr lang="en-US" sz="1600" dirty="0">
                <a:solidFill>
                  <a:schemeClr val="tx1"/>
                </a:solidFill>
                <a:latin typeface="Times New Roman" panose="02020603050405020304" pitchFamily="18" charset="0"/>
              </a:rPr>
              <a:t>Solution:</a:t>
            </a:r>
          </a:p>
          <a:p>
            <a:pPr lvl="1"/>
            <a:r>
              <a:rPr lang="en-US" sz="1400" b="0" i="0" u="none" strike="noStrike" baseline="0" dirty="0">
                <a:solidFill>
                  <a:schemeClr val="tx1"/>
                </a:solidFill>
                <a:latin typeface="Times New Roman" panose="02020603050405020304" pitchFamily="18" charset="0"/>
              </a:rPr>
              <a:t>A non-AP MLD notif</a:t>
            </a:r>
            <a:r>
              <a:rPr lang="en-US" sz="1400" dirty="0">
                <a:solidFill>
                  <a:schemeClr val="tx1"/>
                </a:solidFill>
                <a:latin typeface="Times New Roman" panose="02020603050405020304" pitchFamily="18" charset="0"/>
              </a:rPr>
              <a:t>ies the two serving AP MLDs that it is MLSR non-AP MLD.</a:t>
            </a:r>
          </a:p>
          <a:p>
            <a:pPr lvl="1"/>
            <a:r>
              <a:rPr lang="en-US" sz="1400" b="0" i="0" u="none" strike="noStrike" baseline="0" dirty="0">
                <a:solidFill>
                  <a:schemeClr val="tx1"/>
                </a:solidFill>
                <a:latin typeface="Times New Roman" panose="02020603050405020304" pitchFamily="18" charset="0"/>
              </a:rPr>
              <a:t>the non-AP MLD negotiates the individual TWT agreements for two MLSR links with two serving AP MLDs </a:t>
            </a:r>
            <a:r>
              <a:rPr lang="en-US" sz="1400" dirty="0">
                <a:solidFill>
                  <a:schemeClr val="tx1"/>
                </a:solidFill>
                <a:latin typeface="Times New Roman" panose="02020603050405020304" pitchFamily="18" charset="0"/>
              </a:rPr>
              <a:t>where the </a:t>
            </a:r>
            <a:r>
              <a:rPr lang="en-US" sz="1400" b="0" i="0" u="none" strike="noStrike" baseline="0" dirty="0">
                <a:solidFill>
                  <a:schemeClr val="tx1"/>
                </a:solidFill>
                <a:latin typeface="Times New Roman" panose="02020603050405020304" pitchFamily="18" charset="0"/>
              </a:rPr>
              <a:t>individual TWT agreements in two links don’t overlap with each other in time domain</a:t>
            </a:r>
            <a:r>
              <a:rPr lang="en-US" sz="1400" dirty="0">
                <a:solidFill>
                  <a:schemeClr val="tx1"/>
                </a:solidFill>
                <a:latin typeface="Times New Roman" panose="02020603050405020304" pitchFamily="18" charset="0"/>
              </a:rPr>
              <a:t>.</a:t>
            </a:r>
          </a:p>
          <a:p>
            <a:pPr lvl="1"/>
            <a:r>
              <a:rPr lang="en-US" sz="1400" dirty="0">
                <a:latin typeface="Times New Roman" panose="02020603050405020304" pitchFamily="18" charset="0"/>
              </a:rPr>
              <a:t>The STAs of the MLSR non-AP MLD are in power save mode.</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1203559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77018"/>
            <a:ext cx="9601200" cy="684213"/>
          </a:xfrm>
        </p:spPr>
        <p:txBody>
          <a:bodyPr/>
          <a:lstStyle/>
          <a:p>
            <a:r>
              <a:rPr lang="en-US" sz="2400" dirty="0"/>
              <a:t>EMLSR/EMLMR non-AP MLD with Two Serving AP MLDs</a:t>
            </a:r>
            <a:endParaRPr lang="en-US" sz="2400" b="0" dirty="0"/>
          </a:p>
        </p:txBody>
      </p:sp>
      <p:sp>
        <p:nvSpPr>
          <p:cNvPr id="3" name="Content Placeholder 2"/>
          <p:cNvSpPr>
            <a:spLocks noGrp="1"/>
          </p:cNvSpPr>
          <p:nvPr>
            <p:ph idx="1"/>
          </p:nvPr>
        </p:nvSpPr>
        <p:spPr>
          <a:xfrm>
            <a:off x="0" y="1069836"/>
            <a:ext cx="9105900" cy="4568964"/>
          </a:xfrm>
        </p:spPr>
        <p:txBody>
          <a:bodyPr/>
          <a:lstStyle/>
          <a:p>
            <a:r>
              <a:rPr lang="en-US" sz="1600" dirty="0">
                <a:solidFill>
                  <a:schemeClr val="tx1"/>
                </a:solidFill>
                <a:latin typeface="Times New Roman" panose="02020603050405020304" pitchFamily="18" charset="0"/>
              </a:rPr>
              <a:t>When an EMLSR/EMLMR non-AP MLD is associated with two serving AL MLDs at the same time, one serving AP MLD can’t </a:t>
            </a:r>
            <a:r>
              <a:rPr lang="en-US" sz="1600" dirty="0">
                <a:latin typeface="Times New Roman" panose="02020603050405020304" pitchFamily="18" charset="0"/>
              </a:rPr>
              <a:t>initiate the frame exchange in one EMLSR/EMLMR link when another AP MLD is doing the frame exchanges in another EMLSR/EMLMR link</a:t>
            </a:r>
            <a:r>
              <a:rPr lang="en-US" sz="1400" dirty="0">
                <a:solidFill>
                  <a:schemeClr val="tx1"/>
                </a:solidFill>
                <a:latin typeface="Times New Roman" panose="02020603050405020304" pitchFamily="18" charset="0"/>
              </a:rPr>
              <a:t>.</a:t>
            </a:r>
          </a:p>
          <a:p>
            <a:endParaRPr lang="en-US" sz="1600" dirty="0">
              <a:solidFill>
                <a:schemeClr val="tx2"/>
              </a:solidFill>
              <a:latin typeface="Times New Roman" panose="02020603050405020304" pitchFamily="18" charset="0"/>
            </a:endParaRPr>
          </a:p>
          <a:p>
            <a:r>
              <a:rPr lang="en-US" sz="1600" dirty="0">
                <a:solidFill>
                  <a:schemeClr val="tx1"/>
                </a:solidFill>
                <a:latin typeface="Times New Roman" panose="02020603050405020304" pitchFamily="18" charset="0"/>
              </a:rPr>
              <a:t>Solution :</a:t>
            </a:r>
          </a:p>
          <a:p>
            <a:pPr lvl="1"/>
            <a:r>
              <a:rPr lang="en-US" sz="1400" b="0" i="0" u="none" strike="noStrike" baseline="0" dirty="0">
                <a:solidFill>
                  <a:schemeClr val="tx1"/>
                </a:solidFill>
                <a:latin typeface="Times New Roman" panose="02020603050405020304" pitchFamily="18" charset="0"/>
              </a:rPr>
              <a:t>A non-AP MLD notif</a:t>
            </a:r>
            <a:r>
              <a:rPr lang="en-US" sz="1400" dirty="0">
                <a:solidFill>
                  <a:schemeClr val="tx1"/>
                </a:solidFill>
                <a:latin typeface="Times New Roman" panose="02020603050405020304" pitchFamily="18" charset="0"/>
              </a:rPr>
              <a:t>ies the two serving AP MLDs that it is EMLSR/EMLMR non-AP MLD.</a:t>
            </a:r>
          </a:p>
          <a:p>
            <a:pPr lvl="1"/>
            <a:r>
              <a:rPr lang="en-US" sz="1400" dirty="0">
                <a:latin typeface="Times New Roman" panose="02020603050405020304" pitchFamily="18" charset="0"/>
              </a:rPr>
              <a:t>The requirement of no initiating frame exchange in one EMLSR/EMLMR link when doing frame exchanges in another EMLSR/EMLMR link at the same time is relaxed.</a:t>
            </a:r>
          </a:p>
          <a:p>
            <a:endParaRPr lang="en-US" sz="1800" dirty="0">
              <a:latin typeface="Times New Roman" panose="02020603050405020304" pitchFamily="18" charset="0"/>
            </a:endParaRP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11229470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7018"/>
            <a:ext cx="9144000" cy="684213"/>
          </a:xfrm>
        </p:spPr>
        <p:txBody>
          <a:bodyPr/>
          <a:lstStyle/>
          <a:p>
            <a:r>
              <a:rPr lang="en-US" sz="2400" dirty="0"/>
              <a:t>Summary</a:t>
            </a:r>
            <a:endParaRPr lang="en-US" sz="2400" b="0" dirty="0"/>
          </a:p>
        </p:txBody>
      </p:sp>
      <p:sp>
        <p:nvSpPr>
          <p:cNvPr id="3" name="Content Placeholder 2"/>
          <p:cNvSpPr>
            <a:spLocks noGrp="1"/>
          </p:cNvSpPr>
          <p:nvPr>
            <p:ph idx="1"/>
          </p:nvPr>
        </p:nvSpPr>
        <p:spPr>
          <a:xfrm>
            <a:off x="0" y="1069836"/>
            <a:ext cx="9105900" cy="4416564"/>
          </a:xfrm>
        </p:spPr>
        <p:txBody>
          <a:bodyPr/>
          <a:lstStyle/>
          <a:p>
            <a:r>
              <a:rPr lang="en-US" sz="1800" dirty="0"/>
              <a:t>The feature separation between roaming AP MLD level and AP MLD level is discussed.</a:t>
            </a:r>
          </a:p>
          <a:p>
            <a:r>
              <a:rPr lang="en-US" sz="1800" dirty="0"/>
              <a:t>The information of the features at roaming AP MLD that is not stored at a common location needs to switch from the current roaming AP MLD to the new serving AP MLD.</a:t>
            </a:r>
          </a:p>
          <a:p>
            <a:pPr lvl="1"/>
            <a:r>
              <a:rPr lang="en-US" sz="1800" dirty="0"/>
              <a:t>The information for Data, Management frame exchange.</a:t>
            </a:r>
          </a:p>
          <a:p>
            <a:pPr lvl="1"/>
            <a:r>
              <a:rPr lang="en-US" sz="1800" dirty="0"/>
              <a:t>The service agreed by the serving AP MLD and still provided in the new serving AP MLD.</a:t>
            </a:r>
          </a:p>
          <a:p>
            <a:r>
              <a:rPr lang="en-US" sz="1800" dirty="0"/>
              <a:t>The medium access with the links associated with two AP MLDs during roaming is discussed:</a:t>
            </a:r>
          </a:p>
          <a:p>
            <a:pPr lvl="1"/>
            <a:r>
              <a:rPr lang="en-US" sz="1800" dirty="0"/>
              <a:t>The processing of NSTR/MLSR/EMLSR/EMLMR link pair connected with the current serving AP MLD and the new serving AP MLD.</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3585239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94572"/>
            <a:ext cx="9144000" cy="526623"/>
          </a:xfrm>
        </p:spPr>
        <p:txBody>
          <a:bodyPr/>
          <a:lstStyle/>
          <a:p>
            <a:r>
              <a:rPr lang="en-US" sz="2400" dirty="0"/>
              <a:t>Recap: Roaming AP MLD</a:t>
            </a:r>
            <a:endParaRPr lang="en-US" sz="2400" b="0" dirty="0"/>
          </a:p>
        </p:txBody>
      </p:sp>
      <p:sp>
        <p:nvSpPr>
          <p:cNvPr id="3" name="Content Placeholder 2"/>
          <p:cNvSpPr>
            <a:spLocks noGrp="1"/>
          </p:cNvSpPr>
          <p:nvPr>
            <p:ph idx="1"/>
          </p:nvPr>
        </p:nvSpPr>
        <p:spPr>
          <a:xfrm>
            <a:off x="7661" y="971978"/>
            <a:ext cx="9144000" cy="3677068"/>
          </a:xfrm>
        </p:spPr>
        <p:txBody>
          <a:bodyPr/>
          <a:lstStyle/>
          <a:p>
            <a:r>
              <a:rPr lang="en-US" sz="1400" b="0" dirty="0"/>
              <a:t>Roaming AP MLD for smooth roaming support includes multiple AP MLDs.</a:t>
            </a:r>
          </a:p>
          <a:p>
            <a:pPr lvl="1"/>
            <a:r>
              <a:rPr lang="en-US" sz="1400" dirty="0"/>
              <a:t>Roaming AP MLD support is optional at UHR non-AP MLD side.</a:t>
            </a:r>
          </a:p>
          <a:p>
            <a:pPr lvl="1"/>
            <a:r>
              <a:rPr lang="en-US" sz="1400" dirty="0"/>
              <a:t>Roaming AP MLD is not visible to EHT non-AP MLDs and UHR non-AP MLDs without roaming support. </a:t>
            </a:r>
            <a:endParaRPr lang="en-US" sz="1400" b="0" dirty="0"/>
          </a:p>
          <a:p>
            <a:r>
              <a:rPr lang="en-US" sz="1400" b="0" dirty="0"/>
              <a:t>A MAC SAP address is defined for a roaming AP MLD.</a:t>
            </a:r>
          </a:p>
          <a:p>
            <a:r>
              <a:rPr lang="en-US" sz="1400" b="0" dirty="0"/>
              <a:t>The BA agreement is negotiated between an UHR non-AP MLD and the roaming AP MLD if the UHR non-AP MLD supports the roaming.</a:t>
            </a:r>
          </a:p>
          <a:p>
            <a:r>
              <a:rPr lang="en-US" sz="1400" b="0" dirty="0"/>
              <a:t>The PMKSA, PTK of an UHR non-AP MLD are negotiated between an UHR non-AP MLD and the roaming AP MLD.</a:t>
            </a:r>
          </a:p>
          <a:p>
            <a:r>
              <a:rPr lang="en-US" sz="1400" b="0" dirty="0"/>
              <a:t>Some non-link level MAC features are at MLD level while the other non-link level MAC features are at roaming MLD level.</a:t>
            </a:r>
          </a:p>
          <a:p>
            <a:r>
              <a:rPr lang="en-US" sz="1400" b="0" dirty="0"/>
              <a:t>Two types of roaming are MLD level roaming and optional Link level roaming.</a:t>
            </a:r>
          </a:p>
          <a:p>
            <a:r>
              <a:rPr lang="en-US" sz="1400" b="0" dirty="0"/>
              <a:t>In a roaming AP MLD, a non-AP MLD is identified by AP MLD roaming ID + AID where AID is defined by AP MLD.</a:t>
            </a:r>
          </a:p>
          <a:p>
            <a:r>
              <a:rPr lang="en-US" sz="1400" b="0" dirty="0"/>
              <a:t>The link of roaming AP MLD is identified by AP MLD roaming ID + Link ID where Link ID is defined by AP MLD.</a:t>
            </a:r>
          </a:p>
          <a:p>
            <a:r>
              <a:rPr lang="en-US" sz="1400" b="0" dirty="0"/>
              <a:t>The MLD level features being separated between MLD level and roaming AP MLD level are discussed.</a:t>
            </a:r>
          </a:p>
          <a:p>
            <a:r>
              <a:rPr lang="en-US" sz="1400" b="0" dirty="0"/>
              <a:t>The new Basic ML element, updated BTM and MLD reconfiguration are used for smooth roaming.</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
        <p:nvSpPr>
          <p:cNvPr id="7" name="Rectangle 6">
            <a:extLst>
              <a:ext uri="{FF2B5EF4-FFF2-40B4-BE49-F238E27FC236}">
                <a16:creationId xmlns:a16="http://schemas.microsoft.com/office/drawing/2014/main" id="{A8DEC64F-F9F8-45BC-869A-6DF8FA66003E}"/>
              </a:ext>
            </a:extLst>
          </p:cNvPr>
          <p:cNvSpPr/>
          <p:nvPr/>
        </p:nvSpPr>
        <p:spPr>
          <a:xfrm>
            <a:off x="3301062" y="5413910"/>
            <a:ext cx="1032358"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 name="TextBox 7">
            <a:extLst>
              <a:ext uri="{FF2B5EF4-FFF2-40B4-BE49-F238E27FC236}">
                <a16:creationId xmlns:a16="http://schemas.microsoft.com/office/drawing/2014/main" id="{2333FC5B-3F38-4B50-A693-C395FA95ED66}"/>
              </a:ext>
            </a:extLst>
          </p:cNvPr>
          <p:cNvSpPr txBox="1"/>
          <p:nvPr/>
        </p:nvSpPr>
        <p:spPr>
          <a:xfrm>
            <a:off x="3440273" y="5196012"/>
            <a:ext cx="600451" cy="147115"/>
          </a:xfrm>
          <a:prstGeom prst="rect">
            <a:avLst/>
          </a:prstGeom>
          <a:noFill/>
        </p:spPr>
        <p:txBody>
          <a:bodyPr wrap="none" lIns="91440" tIns="45720" rIns="91440" rtlCol="0" anchor="t">
            <a:noAutofit/>
          </a:bodyPr>
          <a:lstStyle/>
          <a:p>
            <a:r>
              <a:rPr lang="en-US" sz="800" dirty="0">
                <a:solidFill>
                  <a:schemeClr val="tx1"/>
                </a:solidFill>
              </a:rPr>
              <a:t>AP MLD11</a:t>
            </a:r>
          </a:p>
        </p:txBody>
      </p:sp>
      <p:sp>
        <p:nvSpPr>
          <p:cNvPr id="9" name="TextBox 8">
            <a:extLst>
              <a:ext uri="{FF2B5EF4-FFF2-40B4-BE49-F238E27FC236}">
                <a16:creationId xmlns:a16="http://schemas.microsoft.com/office/drawing/2014/main" id="{33A0A05C-C8CD-4521-927C-8D34DEF48800}"/>
              </a:ext>
            </a:extLst>
          </p:cNvPr>
          <p:cNvSpPr txBox="1"/>
          <p:nvPr/>
        </p:nvSpPr>
        <p:spPr>
          <a:xfrm>
            <a:off x="3280659" y="5447172"/>
            <a:ext cx="1052761" cy="230318"/>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0" name="Rectangle 9">
            <a:extLst>
              <a:ext uri="{FF2B5EF4-FFF2-40B4-BE49-F238E27FC236}">
                <a16:creationId xmlns:a16="http://schemas.microsoft.com/office/drawing/2014/main" id="{B45C7ABD-98AB-4A46-B777-0CF135ED3BC3}"/>
              </a:ext>
            </a:extLst>
          </p:cNvPr>
          <p:cNvSpPr/>
          <p:nvPr/>
        </p:nvSpPr>
        <p:spPr>
          <a:xfrm>
            <a:off x="3536316" y="5675472"/>
            <a:ext cx="196485"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A2D6ADC-068B-47B2-8110-59CDB004B66B}"/>
              </a:ext>
            </a:extLst>
          </p:cNvPr>
          <p:cNvSpPr txBox="1"/>
          <p:nvPr/>
        </p:nvSpPr>
        <p:spPr>
          <a:xfrm>
            <a:off x="3151751" y="5675788"/>
            <a:ext cx="454512" cy="337206"/>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AP111</a:t>
            </a:r>
          </a:p>
        </p:txBody>
      </p:sp>
      <p:sp>
        <p:nvSpPr>
          <p:cNvPr id="12" name="Rectangle 11">
            <a:extLst>
              <a:ext uri="{FF2B5EF4-FFF2-40B4-BE49-F238E27FC236}">
                <a16:creationId xmlns:a16="http://schemas.microsoft.com/office/drawing/2014/main" id="{1DA77DD2-4669-47BE-8925-F56118D467F5}"/>
              </a:ext>
            </a:extLst>
          </p:cNvPr>
          <p:cNvSpPr/>
          <p:nvPr/>
        </p:nvSpPr>
        <p:spPr>
          <a:xfrm>
            <a:off x="3910228" y="5675472"/>
            <a:ext cx="196485"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D682D85E-D86A-44B2-9220-2C28F9648BF1}"/>
              </a:ext>
            </a:extLst>
          </p:cNvPr>
          <p:cNvSpPr txBox="1"/>
          <p:nvPr/>
        </p:nvSpPr>
        <p:spPr>
          <a:xfrm>
            <a:off x="4027263" y="5643206"/>
            <a:ext cx="454512" cy="337206"/>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AP112</a:t>
            </a:r>
          </a:p>
        </p:txBody>
      </p:sp>
      <p:sp>
        <p:nvSpPr>
          <p:cNvPr id="14" name="Rectangle 13">
            <a:extLst>
              <a:ext uri="{FF2B5EF4-FFF2-40B4-BE49-F238E27FC236}">
                <a16:creationId xmlns:a16="http://schemas.microsoft.com/office/drawing/2014/main" id="{D87B5C51-48B1-47AA-851D-49EC366E3B35}"/>
              </a:ext>
            </a:extLst>
          </p:cNvPr>
          <p:cNvSpPr/>
          <p:nvPr/>
        </p:nvSpPr>
        <p:spPr>
          <a:xfrm>
            <a:off x="4767072" y="5379064"/>
            <a:ext cx="1032358"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5" name="TextBox 14">
            <a:extLst>
              <a:ext uri="{FF2B5EF4-FFF2-40B4-BE49-F238E27FC236}">
                <a16:creationId xmlns:a16="http://schemas.microsoft.com/office/drawing/2014/main" id="{20BEA401-DD1D-4484-9DAB-4854D5F3EA86}"/>
              </a:ext>
            </a:extLst>
          </p:cNvPr>
          <p:cNvSpPr txBox="1"/>
          <p:nvPr/>
        </p:nvSpPr>
        <p:spPr>
          <a:xfrm>
            <a:off x="4906283" y="5161166"/>
            <a:ext cx="600451" cy="147115"/>
          </a:xfrm>
          <a:prstGeom prst="rect">
            <a:avLst/>
          </a:prstGeom>
          <a:noFill/>
        </p:spPr>
        <p:txBody>
          <a:bodyPr wrap="none" lIns="91440" tIns="45720" rIns="91440" rtlCol="0" anchor="t">
            <a:noAutofit/>
          </a:bodyPr>
          <a:lstStyle/>
          <a:p>
            <a:r>
              <a:rPr lang="en-US" sz="800" dirty="0">
                <a:solidFill>
                  <a:schemeClr val="tx1"/>
                </a:solidFill>
              </a:rPr>
              <a:t>AP MLD12</a:t>
            </a:r>
          </a:p>
        </p:txBody>
      </p:sp>
      <p:sp>
        <p:nvSpPr>
          <p:cNvPr id="16" name="TextBox 15">
            <a:extLst>
              <a:ext uri="{FF2B5EF4-FFF2-40B4-BE49-F238E27FC236}">
                <a16:creationId xmlns:a16="http://schemas.microsoft.com/office/drawing/2014/main" id="{83A95DCD-FF22-4848-91E6-55B9888D0685}"/>
              </a:ext>
            </a:extLst>
          </p:cNvPr>
          <p:cNvSpPr txBox="1"/>
          <p:nvPr/>
        </p:nvSpPr>
        <p:spPr>
          <a:xfrm>
            <a:off x="4746669" y="5412326"/>
            <a:ext cx="1052761" cy="230318"/>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7" name="Rectangle 16">
            <a:extLst>
              <a:ext uri="{FF2B5EF4-FFF2-40B4-BE49-F238E27FC236}">
                <a16:creationId xmlns:a16="http://schemas.microsoft.com/office/drawing/2014/main" id="{F4623929-9430-4923-ACA9-026148DCF8DC}"/>
              </a:ext>
            </a:extLst>
          </p:cNvPr>
          <p:cNvSpPr/>
          <p:nvPr/>
        </p:nvSpPr>
        <p:spPr>
          <a:xfrm>
            <a:off x="5002326" y="5640626"/>
            <a:ext cx="196485"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1C30DBAE-77A5-431D-AC0B-2F1C97BAF768}"/>
              </a:ext>
            </a:extLst>
          </p:cNvPr>
          <p:cNvSpPr txBox="1"/>
          <p:nvPr/>
        </p:nvSpPr>
        <p:spPr>
          <a:xfrm>
            <a:off x="4628897" y="5623784"/>
            <a:ext cx="454512" cy="337206"/>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AP121</a:t>
            </a:r>
          </a:p>
        </p:txBody>
      </p:sp>
      <p:sp>
        <p:nvSpPr>
          <p:cNvPr id="19" name="Rectangle 18">
            <a:extLst>
              <a:ext uri="{FF2B5EF4-FFF2-40B4-BE49-F238E27FC236}">
                <a16:creationId xmlns:a16="http://schemas.microsoft.com/office/drawing/2014/main" id="{E168A89F-A86F-4AB8-AD99-FEC10710DBC9}"/>
              </a:ext>
            </a:extLst>
          </p:cNvPr>
          <p:cNvSpPr/>
          <p:nvPr/>
        </p:nvSpPr>
        <p:spPr>
          <a:xfrm>
            <a:off x="5376238" y="5640626"/>
            <a:ext cx="196485"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2C1680C-B905-4B5D-B086-5094717D3B3E}"/>
              </a:ext>
            </a:extLst>
          </p:cNvPr>
          <p:cNvSpPr txBox="1"/>
          <p:nvPr/>
        </p:nvSpPr>
        <p:spPr>
          <a:xfrm>
            <a:off x="5494849" y="5644538"/>
            <a:ext cx="454512" cy="337206"/>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AP122</a:t>
            </a:r>
          </a:p>
        </p:txBody>
      </p:sp>
      <p:sp>
        <p:nvSpPr>
          <p:cNvPr id="21" name="Rectangle 20">
            <a:extLst>
              <a:ext uri="{FF2B5EF4-FFF2-40B4-BE49-F238E27FC236}">
                <a16:creationId xmlns:a16="http://schemas.microsoft.com/office/drawing/2014/main" id="{30947B70-B351-4A58-8625-E242A068AF80}"/>
              </a:ext>
            </a:extLst>
          </p:cNvPr>
          <p:cNvSpPr/>
          <p:nvPr/>
        </p:nvSpPr>
        <p:spPr>
          <a:xfrm>
            <a:off x="6166984" y="5379064"/>
            <a:ext cx="1032358"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2" name="TextBox 21">
            <a:extLst>
              <a:ext uri="{FF2B5EF4-FFF2-40B4-BE49-F238E27FC236}">
                <a16:creationId xmlns:a16="http://schemas.microsoft.com/office/drawing/2014/main" id="{D6BE6AD8-D26A-44C3-9F90-85FED8033BA2}"/>
              </a:ext>
            </a:extLst>
          </p:cNvPr>
          <p:cNvSpPr txBox="1"/>
          <p:nvPr/>
        </p:nvSpPr>
        <p:spPr>
          <a:xfrm>
            <a:off x="6306195" y="5161166"/>
            <a:ext cx="600451" cy="147115"/>
          </a:xfrm>
          <a:prstGeom prst="rect">
            <a:avLst/>
          </a:prstGeom>
          <a:noFill/>
        </p:spPr>
        <p:txBody>
          <a:bodyPr wrap="none" lIns="91440" tIns="45720" rIns="91440" rtlCol="0" anchor="t">
            <a:noAutofit/>
          </a:bodyPr>
          <a:lstStyle/>
          <a:p>
            <a:r>
              <a:rPr lang="en-US" sz="800" dirty="0">
                <a:solidFill>
                  <a:schemeClr val="tx1"/>
                </a:solidFill>
              </a:rPr>
              <a:t>AP MLD13</a:t>
            </a:r>
          </a:p>
        </p:txBody>
      </p:sp>
      <p:sp>
        <p:nvSpPr>
          <p:cNvPr id="23" name="TextBox 22">
            <a:extLst>
              <a:ext uri="{FF2B5EF4-FFF2-40B4-BE49-F238E27FC236}">
                <a16:creationId xmlns:a16="http://schemas.microsoft.com/office/drawing/2014/main" id="{9F637940-E96C-483D-984B-ECC085D6F0C2}"/>
              </a:ext>
            </a:extLst>
          </p:cNvPr>
          <p:cNvSpPr txBox="1"/>
          <p:nvPr/>
        </p:nvSpPr>
        <p:spPr>
          <a:xfrm>
            <a:off x="6146581" y="5412326"/>
            <a:ext cx="1052761" cy="230318"/>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24" name="Rectangle 23">
            <a:extLst>
              <a:ext uri="{FF2B5EF4-FFF2-40B4-BE49-F238E27FC236}">
                <a16:creationId xmlns:a16="http://schemas.microsoft.com/office/drawing/2014/main" id="{784651AA-781E-4EA8-92CC-5DFEEE920145}"/>
              </a:ext>
            </a:extLst>
          </p:cNvPr>
          <p:cNvSpPr/>
          <p:nvPr/>
        </p:nvSpPr>
        <p:spPr>
          <a:xfrm>
            <a:off x="6402238" y="5640626"/>
            <a:ext cx="196485"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1AFA5224-1639-49DA-BB53-DFBBE308B172}"/>
              </a:ext>
            </a:extLst>
          </p:cNvPr>
          <p:cNvSpPr txBox="1"/>
          <p:nvPr/>
        </p:nvSpPr>
        <p:spPr>
          <a:xfrm>
            <a:off x="6019296" y="5632790"/>
            <a:ext cx="454512" cy="337206"/>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AP131</a:t>
            </a:r>
          </a:p>
        </p:txBody>
      </p:sp>
      <p:sp>
        <p:nvSpPr>
          <p:cNvPr id="26" name="Rectangle 25">
            <a:extLst>
              <a:ext uri="{FF2B5EF4-FFF2-40B4-BE49-F238E27FC236}">
                <a16:creationId xmlns:a16="http://schemas.microsoft.com/office/drawing/2014/main" id="{35222979-3BD2-4FED-8FAD-15D2793ED25F}"/>
              </a:ext>
            </a:extLst>
          </p:cNvPr>
          <p:cNvSpPr/>
          <p:nvPr/>
        </p:nvSpPr>
        <p:spPr>
          <a:xfrm>
            <a:off x="6776150" y="5640626"/>
            <a:ext cx="196485"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EDBAA80D-D313-4F0A-9000-889CF9D3F905}"/>
              </a:ext>
            </a:extLst>
          </p:cNvPr>
          <p:cNvSpPr txBox="1"/>
          <p:nvPr/>
        </p:nvSpPr>
        <p:spPr>
          <a:xfrm>
            <a:off x="6919918" y="5643206"/>
            <a:ext cx="454512" cy="337206"/>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AP132</a:t>
            </a:r>
          </a:p>
        </p:txBody>
      </p:sp>
      <p:sp>
        <p:nvSpPr>
          <p:cNvPr id="28" name="Rectangle 27">
            <a:extLst>
              <a:ext uri="{FF2B5EF4-FFF2-40B4-BE49-F238E27FC236}">
                <a16:creationId xmlns:a16="http://schemas.microsoft.com/office/drawing/2014/main" id="{159959F0-F8E2-4E95-813D-E4A575409626}"/>
              </a:ext>
            </a:extLst>
          </p:cNvPr>
          <p:cNvSpPr/>
          <p:nvPr/>
        </p:nvSpPr>
        <p:spPr>
          <a:xfrm>
            <a:off x="7583014" y="5360204"/>
            <a:ext cx="1032358"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9" name="TextBox 28">
            <a:extLst>
              <a:ext uri="{FF2B5EF4-FFF2-40B4-BE49-F238E27FC236}">
                <a16:creationId xmlns:a16="http://schemas.microsoft.com/office/drawing/2014/main" id="{35F5A353-F904-4CA0-A0E0-C1276775ABB3}"/>
              </a:ext>
            </a:extLst>
          </p:cNvPr>
          <p:cNvSpPr txBox="1"/>
          <p:nvPr/>
        </p:nvSpPr>
        <p:spPr>
          <a:xfrm>
            <a:off x="7722225" y="5142306"/>
            <a:ext cx="600451" cy="147115"/>
          </a:xfrm>
          <a:prstGeom prst="rect">
            <a:avLst/>
          </a:prstGeom>
          <a:noFill/>
        </p:spPr>
        <p:txBody>
          <a:bodyPr wrap="none" lIns="91440" tIns="45720" rIns="91440" rtlCol="0" anchor="t">
            <a:noAutofit/>
          </a:bodyPr>
          <a:lstStyle/>
          <a:p>
            <a:r>
              <a:rPr lang="en-US" sz="800" dirty="0">
                <a:solidFill>
                  <a:schemeClr val="tx1"/>
                </a:solidFill>
              </a:rPr>
              <a:t>AP MLD14</a:t>
            </a:r>
          </a:p>
        </p:txBody>
      </p:sp>
      <p:sp>
        <p:nvSpPr>
          <p:cNvPr id="30" name="TextBox 29">
            <a:extLst>
              <a:ext uri="{FF2B5EF4-FFF2-40B4-BE49-F238E27FC236}">
                <a16:creationId xmlns:a16="http://schemas.microsoft.com/office/drawing/2014/main" id="{04BA0CBB-4CC4-4710-8BB6-7EA123E0CA34}"/>
              </a:ext>
            </a:extLst>
          </p:cNvPr>
          <p:cNvSpPr txBox="1"/>
          <p:nvPr/>
        </p:nvSpPr>
        <p:spPr>
          <a:xfrm>
            <a:off x="7562611" y="5393466"/>
            <a:ext cx="1052761" cy="230318"/>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31" name="Rectangle 30">
            <a:extLst>
              <a:ext uri="{FF2B5EF4-FFF2-40B4-BE49-F238E27FC236}">
                <a16:creationId xmlns:a16="http://schemas.microsoft.com/office/drawing/2014/main" id="{7FD95888-9F84-4FBA-AE71-7A617C0855D1}"/>
              </a:ext>
            </a:extLst>
          </p:cNvPr>
          <p:cNvSpPr/>
          <p:nvPr/>
        </p:nvSpPr>
        <p:spPr>
          <a:xfrm>
            <a:off x="7818268" y="5621766"/>
            <a:ext cx="196485"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BDE0EBD3-0DA3-4ABF-A205-F9E69F71A835}"/>
              </a:ext>
            </a:extLst>
          </p:cNvPr>
          <p:cNvSpPr txBox="1"/>
          <p:nvPr/>
        </p:nvSpPr>
        <p:spPr>
          <a:xfrm>
            <a:off x="7463143" y="5632790"/>
            <a:ext cx="454512" cy="337206"/>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AP141</a:t>
            </a:r>
          </a:p>
        </p:txBody>
      </p:sp>
      <p:sp>
        <p:nvSpPr>
          <p:cNvPr id="33" name="Rectangle 32">
            <a:extLst>
              <a:ext uri="{FF2B5EF4-FFF2-40B4-BE49-F238E27FC236}">
                <a16:creationId xmlns:a16="http://schemas.microsoft.com/office/drawing/2014/main" id="{2A3B404F-D74E-4DDA-A3A2-7DE144211BEA}"/>
              </a:ext>
            </a:extLst>
          </p:cNvPr>
          <p:cNvSpPr/>
          <p:nvPr/>
        </p:nvSpPr>
        <p:spPr>
          <a:xfrm>
            <a:off x="8192180" y="5621766"/>
            <a:ext cx="196485"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D58CDDBA-248C-43F5-B36D-96C19B8AF9B6}"/>
              </a:ext>
            </a:extLst>
          </p:cNvPr>
          <p:cNvSpPr txBox="1"/>
          <p:nvPr/>
        </p:nvSpPr>
        <p:spPr>
          <a:xfrm>
            <a:off x="8346466" y="5616952"/>
            <a:ext cx="454512" cy="337206"/>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AP142</a:t>
            </a:r>
          </a:p>
        </p:txBody>
      </p:sp>
      <p:cxnSp>
        <p:nvCxnSpPr>
          <p:cNvPr id="35" name="Straight Connector 34">
            <a:extLst>
              <a:ext uri="{FF2B5EF4-FFF2-40B4-BE49-F238E27FC236}">
                <a16:creationId xmlns:a16="http://schemas.microsoft.com/office/drawing/2014/main" id="{E819B685-7BC3-4214-9906-74559FE2EC20}"/>
              </a:ext>
            </a:extLst>
          </p:cNvPr>
          <p:cNvCxnSpPr>
            <a:cxnSpLocks/>
          </p:cNvCxnSpPr>
          <p:nvPr/>
        </p:nvCxnSpPr>
        <p:spPr>
          <a:xfrm flipV="1">
            <a:off x="4040724" y="4902206"/>
            <a:ext cx="1637958" cy="52559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8245F639-F4CA-4504-8550-83B13B4086C1}"/>
              </a:ext>
            </a:extLst>
          </p:cNvPr>
          <p:cNvCxnSpPr>
            <a:cxnSpLocks/>
            <a:stCxn id="14" idx="0"/>
            <a:endCxn id="41" idx="2"/>
          </p:cNvCxnSpPr>
          <p:nvPr/>
        </p:nvCxnSpPr>
        <p:spPr>
          <a:xfrm flipV="1">
            <a:off x="5283251" y="4900960"/>
            <a:ext cx="664177" cy="4781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16BEE90F-E7F5-48E4-8944-ED4D6E26CF0E}"/>
              </a:ext>
            </a:extLst>
          </p:cNvPr>
          <p:cNvCxnSpPr>
            <a:cxnSpLocks/>
            <a:stCxn id="21" idx="0"/>
            <a:endCxn id="39" idx="2"/>
          </p:cNvCxnSpPr>
          <p:nvPr/>
        </p:nvCxnSpPr>
        <p:spPr>
          <a:xfrm flipH="1" flipV="1">
            <a:off x="5957629" y="4902654"/>
            <a:ext cx="725534" cy="4764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C4D0B441-957B-4992-A83B-64104EE6671A}"/>
              </a:ext>
            </a:extLst>
          </p:cNvPr>
          <p:cNvCxnSpPr>
            <a:cxnSpLocks/>
          </p:cNvCxnSpPr>
          <p:nvPr/>
        </p:nvCxnSpPr>
        <p:spPr>
          <a:xfrm flipH="1" flipV="1">
            <a:off x="6248400" y="4900960"/>
            <a:ext cx="1762946" cy="4333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7D223400-FAAC-4738-AAFB-8B7207A9B1EB}"/>
              </a:ext>
            </a:extLst>
          </p:cNvPr>
          <p:cNvSpPr/>
          <p:nvPr/>
        </p:nvSpPr>
        <p:spPr>
          <a:xfrm>
            <a:off x="5441450" y="4640658"/>
            <a:ext cx="1032358"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40" name="TextBox 39">
            <a:extLst>
              <a:ext uri="{FF2B5EF4-FFF2-40B4-BE49-F238E27FC236}">
                <a16:creationId xmlns:a16="http://schemas.microsoft.com/office/drawing/2014/main" id="{496642B6-02E9-4BD0-80D2-9C2BDDB9DF22}"/>
              </a:ext>
            </a:extLst>
          </p:cNvPr>
          <p:cNvSpPr txBox="1"/>
          <p:nvPr/>
        </p:nvSpPr>
        <p:spPr>
          <a:xfrm>
            <a:off x="4451908" y="4679303"/>
            <a:ext cx="1129500" cy="146260"/>
          </a:xfrm>
          <a:prstGeom prst="rect">
            <a:avLst/>
          </a:prstGeom>
          <a:noFill/>
        </p:spPr>
        <p:txBody>
          <a:bodyPr wrap="none" lIns="91440" tIns="45720" rIns="91440" rtlCol="0" anchor="t">
            <a:noAutofit/>
          </a:bodyPr>
          <a:lstStyle/>
          <a:p>
            <a:r>
              <a:rPr lang="en-US" sz="800" dirty="0">
                <a:solidFill>
                  <a:schemeClr val="tx1"/>
                </a:solidFill>
              </a:rPr>
              <a:t>Roaming AP MLD1</a:t>
            </a:r>
          </a:p>
        </p:txBody>
      </p:sp>
      <p:sp>
        <p:nvSpPr>
          <p:cNvPr id="41" name="TextBox 40">
            <a:extLst>
              <a:ext uri="{FF2B5EF4-FFF2-40B4-BE49-F238E27FC236}">
                <a16:creationId xmlns:a16="http://schemas.microsoft.com/office/drawing/2014/main" id="{E20BCF99-02FD-4359-B33F-7816B0B52DA1}"/>
              </a:ext>
            </a:extLst>
          </p:cNvPr>
          <p:cNvSpPr txBox="1"/>
          <p:nvPr/>
        </p:nvSpPr>
        <p:spPr>
          <a:xfrm>
            <a:off x="5421047" y="4605086"/>
            <a:ext cx="1052761" cy="295874"/>
          </a:xfrm>
          <a:prstGeom prst="rect">
            <a:avLst/>
          </a:prstGeom>
          <a:noFill/>
        </p:spPr>
        <p:txBody>
          <a:bodyPr wrap="none" lIns="91440" tIns="45720" rIns="91440" rtlCol="0" anchor="t">
            <a:noAutofit/>
          </a:bodyPr>
          <a:lstStyle/>
          <a:p>
            <a:r>
              <a:rPr lang="en-US" sz="800" dirty="0"/>
              <a:t>Roaming AP</a:t>
            </a:r>
          </a:p>
          <a:p>
            <a:r>
              <a:rPr lang="en-US" sz="800" dirty="0"/>
              <a:t>MLD common MAC</a:t>
            </a:r>
            <a:endParaRPr lang="en-US" sz="800" dirty="0">
              <a:solidFill>
                <a:schemeClr val="tx1"/>
              </a:solidFill>
            </a:endParaRPr>
          </a:p>
        </p:txBody>
      </p:sp>
      <p:sp>
        <p:nvSpPr>
          <p:cNvPr id="42" name="Oval 41">
            <a:extLst>
              <a:ext uri="{FF2B5EF4-FFF2-40B4-BE49-F238E27FC236}">
                <a16:creationId xmlns:a16="http://schemas.microsoft.com/office/drawing/2014/main" id="{4B6940F5-80B1-497B-B806-3764D39B59AE}"/>
              </a:ext>
            </a:extLst>
          </p:cNvPr>
          <p:cNvSpPr/>
          <p:nvPr/>
        </p:nvSpPr>
        <p:spPr>
          <a:xfrm>
            <a:off x="3236447" y="5195466"/>
            <a:ext cx="1187604" cy="817528"/>
          </a:xfrm>
          <a:prstGeom prst="ellipse">
            <a:avLst/>
          </a:prstGeom>
          <a:noFill/>
          <a:ln w="15875">
            <a:solidFill>
              <a:srgbClr val="F3540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4C88D43F-42E4-46F1-B192-8660C6EF9F05}"/>
              </a:ext>
            </a:extLst>
          </p:cNvPr>
          <p:cNvSpPr/>
          <p:nvPr/>
        </p:nvSpPr>
        <p:spPr>
          <a:xfrm>
            <a:off x="2971800" y="4572000"/>
            <a:ext cx="5829178" cy="1489958"/>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2A7713CB-4847-4323-B2B9-7B41424E45DC}"/>
              </a:ext>
            </a:extLst>
          </p:cNvPr>
          <p:cNvSpPr/>
          <p:nvPr/>
        </p:nvSpPr>
        <p:spPr>
          <a:xfrm>
            <a:off x="141393" y="4855584"/>
            <a:ext cx="525728" cy="414407"/>
          </a:xfrm>
          <a:prstGeom prst="ellipse">
            <a:avLst/>
          </a:prstGeom>
          <a:noFill/>
          <a:ln w="15875">
            <a:solidFill>
              <a:srgbClr val="F3540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CA2387FC-19E4-46C4-B855-802EB016897D}"/>
              </a:ext>
            </a:extLst>
          </p:cNvPr>
          <p:cNvSpPr txBox="1"/>
          <p:nvPr/>
        </p:nvSpPr>
        <p:spPr>
          <a:xfrm>
            <a:off x="665299" y="4900960"/>
            <a:ext cx="2047242" cy="391378"/>
          </a:xfrm>
          <a:prstGeom prst="rect">
            <a:avLst/>
          </a:prstGeom>
          <a:noFill/>
        </p:spPr>
        <p:txBody>
          <a:bodyPr wrap="none" lIns="91440" tIns="45720" rIns="91440" rtlCol="0" anchor="t">
            <a:noAutofit/>
          </a:bodyPr>
          <a:lstStyle/>
          <a:p>
            <a:r>
              <a:rPr lang="en-US" sz="800" dirty="0">
                <a:solidFill>
                  <a:schemeClr val="tx1"/>
                </a:solidFill>
              </a:rPr>
              <a:t>Visible to an EHT non-AP MLD and </a:t>
            </a:r>
          </a:p>
          <a:p>
            <a:r>
              <a:rPr lang="en-US" sz="800" dirty="0">
                <a:solidFill>
                  <a:schemeClr val="tx1"/>
                </a:solidFill>
              </a:rPr>
              <a:t>UHR non-AP MLD without roaming support</a:t>
            </a:r>
          </a:p>
        </p:txBody>
      </p:sp>
      <p:sp>
        <p:nvSpPr>
          <p:cNvPr id="46" name="Oval 45">
            <a:extLst>
              <a:ext uri="{FF2B5EF4-FFF2-40B4-BE49-F238E27FC236}">
                <a16:creationId xmlns:a16="http://schemas.microsoft.com/office/drawing/2014/main" id="{0DACDCAB-AEC7-4A50-8B10-CD68465BED09}"/>
              </a:ext>
            </a:extLst>
          </p:cNvPr>
          <p:cNvSpPr/>
          <p:nvPr/>
        </p:nvSpPr>
        <p:spPr>
          <a:xfrm>
            <a:off x="141393" y="5385841"/>
            <a:ext cx="525728" cy="414407"/>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0B2AB26D-8096-43A4-A72D-78E2BCEBBC7E}"/>
              </a:ext>
            </a:extLst>
          </p:cNvPr>
          <p:cNvSpPr txBox="1"/>
          <p:nvPr/>
        </p:nvSpPr>
        <p:spPr>
          <a:xfrm>
            <a:off x="715341" y="5431216"/>
            <a:ext cx="1775210" cy="369031"/>
          </a:xfrm>
          <a:prstGeom prst="rect">
            <a:avLst/>
          </a:prstGeom>
          <a:noFill/>
        </p:spPr>
        <p:txBody>
          <a:bodyPr wrap="none" lIns="91440" tIns="45720" rIns="91440" rtlCol="0" anchor="t">
            <a:noAutofit/>
          </a:bodyPr>
          <a:lstStyle/>
          <a:p>
            <a:r>
              <a:rPr lang="en-US" sz="800" dirty="0">
                <a:solidFill>
                  <a:schemeClr val="tx1"/>
                </a:solidFill>
              </a:rPr>
              <a:t>Visible to an UHR non-AP MLD </a:t>
            </a:r>
          </a:p>
          <a:p>
            <a:r>
              <a:rPr lang="en-US" sz="800" dirty="0">
                <a:solidFill>
                  <a:schemeClr val="tx1"/>
                </a:solidFill>
              </a:rPr>
              <a:t>support roaming</a:t>
            </a:r>
          </a:p>
        </p:txBody>
      </p:sp>
      <p:sp>
        <p:nvSpPr>
          <p:cNvPr id="55" name="Oval 54">
            <a:extLst>
              <a:ext uri="{FF2B5EF4-FFF2-40B4-BE49-F238E27FC236}">
                <a16:creationId xmlns:a16="http://schemas.microsoft.com/office/drawing/2014/main" id="{A7AAAD56-4900-4C28-A06E-6918938E31B0}"/>
              </a:ext>
            </a:extLst>
          </p:cNvPr>
          <p:cNvSpPr/>
          <p:nvPr/>
        </p:nvSpPr>
        <p:spPr>
          <a:xfrm>
            <a:off x="4737432" y="5242035"/>
            <a:ext cx="1104438" cy="817528"/>
          </a:xfrm>
          <a:prstGeom prst="ellipse">
            <a:avLst/>
          </a:prstGeom>
          <a:noFill/>
          <a:ln w="15875">
            <a:solidFill>
              <a:srgbClr val="F3540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BA083BDF-9335-4698-B5FC-083FDF0F0CD1}"/>
              </a:ext>
            </a:extLst>
          </p:cNvPr>
          <p:cNvSpPr/>
          <p:nvPr/>
        </p:nvSpPr>
        <p:spPr>
          <a:xfrm>
            <a:off x="6152587" y="5224026"/>
            <a:ext cx="1104438" cy="817528"/>
          </a:xfrm>
          <a:prstGeom prst="ellipse">
            <a:avLst/>
          </a:prstGeom>
          <a:noFill/>
          <a:ln w="15875">
            <a:solidFill>
              <a:srgbClr val="F3540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id="{2C4F69C1-5A55-43AC-9239-2E550D980EBC}"/>
              </a:ext>
            </a:extLst>
          </p:cNvPr>
          <p:cNvSpPr/>
          <p:nvPr/>
        </p:nvSpPr>
        <p:spPr>
          <a:xfrm>
            <a:off x="7562611" y="5224026"/>
            <a:ext cx="1104438" cy="817528"/>
          </a:xfrm>
          <a:prstGeom prst="ellipse">
            <a:avLst/>
          </a:prstGeom>
          <a:noFill/>
          <a:ln w="15875">
            <a:solidFill>
              <a:srgbClr val="F3540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18805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dirty="0"/>
              <a:t>AP MLD Level vs Roaming AP MLD Level Features</a:t>
            </a:r>
            <a:endParaRPr lang="en-US" sz="2400" b="0" dirty="0"/>
          </a:p>
        </p:txBody>
      </p:sp>
      <p:sp>
        <p:nvSpPr>
          <p:cNvPr id="3" name="Content Placeholder 2"/>
          <p:cNvSpPr>
            <a:spLocks noGrp="1"/>
          </p:cNvSpPr>
          <p:nvPr>
            <p:ph idx="1"/>
          </p:nvPr>
        </p:nvSpPr>
        <p:spPr>
          <a:xfrm>
            <a:off x="19438" y="1108500"/>
            <a:ext cx="9124562" cy="5292300"/>
          </a:xfrm>
        </p:spPr>
        <p:txBody>
          <a:bodyPr/>
          <a:lstStyle/>
          <a:p>
            <a:r>
              <a:rPr lang="en-US" sz="2000" dirty="0">
                <a:latin typeface="Times New Roman" panose="02020603050405020304" pitchFamily="18" charset="0"/>
              </a:rPr>
              <a:t>The roaming AP MLD level features are </a:t>
            </a:r>
          </a:p>
          <a:p>
            <a:pPr lvl="1"/>
            <a:r>
              <a:rPr lang="en-US" dirty="0">
                <a:latin typeface="Times New Roman" panose="02020603050405020304" pitchFamily="18" charset="0"/>
              </a:rPr>
              <a:t>The features related to discovery, ML setup, roaming, </a:t>
            </a:r>
          </a:p>
          <a:p>
            <a:pPr lvl="1"/>
            <a:r>
              <a:rPr lang="en-US" dirty="0">
                <a:latin typeface="Times New Roman" panose="02020603050405020304" pitchFamily="18" charset="0"/>
              </a:rPr>
              <a:t>the information that doesn’t change when the serving AP MLD is changed,</a:t>
            </a:r>
          </a:p>
          <a:p>
            <a:pPr lvl="1"/>
            <a:r>
              <a:rPr lang="en-US" dirty="0">
                <a:latin typeface="Times New Roman" panose="02020603050405020304" pitchFamily="18" charset="0"/>
              </a:rPr>
              <a:t>Features related to frame exchange context existed at the current serving AP MLD,</a:t>
            </a:r>
          </a:p>
          <a:p>
            <a:r>
              <a:rPr lang="en-US" sz="2000" dirty="0">
                <a:latin typeface="Times New Roman" panose="02020603050405020304" pitchFamily="18" charset="0"/>
              </a:rPr>
              <a:t>The other features are AP MLD level features.</a:t>
            </a:r>
          </a:p>
          <a:p>
            <a:r>
              <a:rPr lang="en-US" sz="2000" dirty="0">
                <a:latin typeface="Times New Roman" panose="02020603050405020304" pitchFamily="18" charset="0"/>
              </a:rPr>
              <a:t>the information on roaming AP MLD level may be at the location common to all AP MLDs, e.g. the distribution of the individually addressed data frames of a non-AP MLD to the current serving AP MLD of the non-AP MLD.  </a:t>
            </a:r>
          </a:p>
          <a:p>
            <a:pPr lvl="1"/>
            <a:r>
              <a:rPr lang="en-US" sz="1600" dirty="0">
                <a:latin typeface="Times New Roman" panose="02020603050405020304" pitchFamily="18" charset="0"/>
              </a:rPr>
              <a:t>Otherwise, the information except discovery and </a:t>
            </a:r>
            <a:r>
              <a:rPr lang="en-US" sz="1600">
                <a:latin typeface="Times New Roman" panose="02020603050405020304" pitchFamily="18" charset="0"/>
              </a:rPr>
              <a:t>ML setup needs </a:t>
            </a:r>
            <a:r>
              <a:rPr lang="en-US" sz="1600" dirty="0">
                <a:latin typeface="Times New Roman" panose="02020603050405020304" pitchFamily="18" charset="0"/>
              </a:rPr>
              <a:t>to be transferred to the target serving AP MLD.</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2167604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57" y="539164"/>
            <a:ext cx="9144000" cy="498901"/>
          </a:xfrm>
        </p:spPr>
        <p:txBody>
          <a:bodyPr/>
          <a:lstStyle/>
          <a:p>
            <a:r>
              <a:rPr lang="en-US" sz="2400" dirty="0"/>
              <a:t>AP MLD Level vs Roaming AP MLD Level Features</a:t>
            </a:r>
            <a:endParaRPr lang="en-US" sz="2400" b="0" dirty="0"/>
          </a:p>
        </p:txBody>
      </p:sp>
      <p:sp>
        <p:nvSpPr>
          <p:cNvPr id="3" name="Content Placeholder 2"/>
          <p:cNvSpPr>
            <a:spLocks noGrp="1"/>
          </p:cNvSpPr>
          <p:nvPr>
            <p:ph idx="1"/>
          </p:nvPr>
        </p:nvSpPr>
        <p:spPr>
          <a:xfrm>
            <a:off x="19438" y="1038065"/>
            <a:ext cx="9124562" cy="5362735"/>
          </a:xfrm>
        </p:spPr>
        <p:txBody>
          <a:bodyPr/>
          <a:lstStyle/>
          <a:p>
            <a:r>
              <a:rPr lang="en-US" sz="1600" dirty="0">
                <a:latin typeface="Times New Roman" panose="02020603050405020304" pitchFamily="18" charset="0"/>
              </a:rPr>
              <a:t>The following features are roaming MLD level features:	</a:t>
            </a:r>
          </a:p>
          <a:p>
            <a:pPr lvl="1"/>
            <a:r>
              <a:rPr lang="en-US" sz="1600" dirty="0">
                <a:latin typeface="Times New Roman" panose="02020603050405020304" pitchFamily="18" charset="0"/>
              </a:rPr>
              <a:t>Discovery</a:t>
            </a:r>
          </a:p>
          <a:p>
            <a:pPr lvl="1"/>
            <a:r>
              <a:rPr lang="en-US" sz="1600" dirty="0">
                <a:latin typeface="Times New Roman" panose="02020603050405020304" pitchFamily="18" charset="0"/>
              </a:rPr>
              <a:t>ML setup</a:t>
            </a:r>
          </a:p>
          <a:p>
            <a:pPr lvl="1"/>
            <a:r>
              <a:rPr lang="en-US" sz="1600" dirty="0">
                <a:latin typeface="Times New Roman" panose="02020603050405020304" pitchFamily="18" charset="0"/>
              </a:rPr>
              <a:t>ML reconfiguration if the roaming from the current serving AP MLD to the new serving AP MLD is done through ML reconfiguration </a:t>
            </a:r>
          </a:p>
          <a:p>
            <a:pPr lvl="1"/>
            <a:r>
              <a:rPr lang="en-US" sz="1600" dirty="0">
                <a:latin typeface="Times New Roman" panose="02020603050405020304" pitchFamily="18" charset="0"/>
              </a:rPr>
              <a:t>BSS transition management if it is used for recommending the new serving AP MLD</a:t>
            </a:r>
          </a:p>
          <a:p>
            <a:pPr lvl="1"/>
            <a:r>
              <a:rPr lang="en-US" sz="1600" dirty="0">
                <a:latin typeface="Times New Roman" panose="02020603050405020304" pitchFamily="18" charset="0"/>
              </a:rPr>
              <a:t>Multi-Link power management</a:t>
            </a:r>
          </a:p>
          <a:p>
            <a:pPr lvl="2"/>
            <a:r>
              <a:rPr lang="en-US" sz="1600" dirty="0">
                <a:latin typeface="Times New Roman" panose="02020603050405020304" pitchFamily="18" charset="0"/>
              </a:rPr>
              <a:t>maximal idle period </a:t>
            </a:r>
          </a:p>
          <a:p>
            <a:pPr lvl="1"/>
            <a:r>
              <a:rPr lang="en-US" sz="1600" dirty="0">
                <a:latin typeface="Times New Roman" panose="02020603050405020304" pitchFamily="18" charset="0"/>
              </a:rPr>
              <a:t>Proxy ARP</a:t>
            </a:r>
          </a:p>
          <a:p>
            <a:pPr lvl="1"/>
            <a:r>
              <a:rPr lang="en-US" sz="1600" dirty="0">
                <a:latin typeface="Times New Roman" panose="02020603050405020304" pitchFamily="18" charset="0"/>
              </a:rPr>
              <a:t>For EPCS at least the authority result of non-AP MLD’s usage of EPCS.</a:t>
            </a:r>
          </a:p>
          <a:p>
            <a:pPr lvl="2"/>
            <a:r>
              <a:rPr lang="en-US" sz="1400" dirty="0">
                <a:latin typeface="Times New Roman" panose="02020603050405020304" pitchFamily="18" charset="0"/>
              </a:rPr>
              <a:t>As a general rule, all the services that need the authority of the outside server are roaming MLD level features. </a:t>
            </a:r>
          </a:p>
          <a:p>
            <a:pPr lvl="1"/>
            <a:r>
              <a:rPr lang="en-US" sz="1600" dirty="0">
                <a:latin typeface="Times New Roman" panose="02020603050405020304" pitchFamily="18" charset="0"/>
              </a:rPr>
              <a:t>Block Ack</a:t>
            </a:r>
          </a:p>
          <a:p>
            <a:pPr lvl="2"/>
            <a:r>
              <a:rPr lang="en-US" sz="1600" dirty="0">
                <a:latin typeface="Times New Roman" panose="02020603050405020304" pitchFamily="18" charset="0"/>
              </a:rPr>
              <a:t>This is useful when the reorder buffer, transmit window are transferred from the current roaming AP MLD to the new serving AP MLD.</a:t>
            </a:r>
          </a:p>
          <a:p>
            <a:pPr lvl="1"/>
            <a:r>
              <a:rPr lang="en-US" sz="1600" dirty="0">
                <a:latin typeface="Times New Roman" panose="02020603050405020304" pitchFamily="18" charset="0"/>
              </a:rPr>
              <a:t>Individual-addressed frame delivery without BA agreement</a:t>
            </a:r>
          </a:p>
          <a:p>
            <a:pPr lvl="1"/>
            <a:r>
              <a:rPr lang="en-US" sz="1600" dirty="0">
                <a:latin typeface="Times New Roman" panose="02020603050405020304" pitchFamily="18" charset="0"/>
              </a:rPr>
              <a:t>PMK, PTK, PN</a:t>
            </a:r>
          </a:p>
          <a:p>
            <a:r>
              <a:rPr lang="en-US" sz="1600" dirty="0">
                <a:latin typeface="Times New Roman" panose="02020603050405020304" pitchFamily="18" charset="0"/>
              </a:rPr>
              <a:t>The last three items will be further discussed in the following slides.</a:t>
            </a:r>
          </a:p>
          <a:p>
            <a:pPr lvl="1"/>
            <a:endParaRPr lang="en-US" sz="1800" dirty="0">
              <a:latin typeface="Times New Roman" panose="02020603050405020304" pitchFamily="18" charset="0"/>
            </a:endParaRP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619464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dirty="0"/>
              <a:t>MLD Level vs Roaming MLD Level MLD Features</a:t>
            </a:r>
            <a:endParaRPr lang="en-US" sz="2400" b="0" dirty="0"/>
          </a:p>
        </p:txBody>
      </p:sp>
      <p:sp>
        <p:nvSpPr>
          <p:cNvPr id="3" name="Content Placeholder 2"/>
          <p:cNvSpPr>
            <a:spLocks noGrp="1"/>
          </p:cNvSpPr>
          <p:nvPr>
            <p:ph idx="1"/>
          </p:nvPr>
        </p:nvSpPr>
        <p:spPr>
          <a:xfrm>
            <a:off x="19438" y="1184700"/>
            <a:ext cx="9124562" cy="5216100"/>
          </a:xfrm>
        </p:spPr>
        <p:txBody>
          <a:bodyPr/>
          <a:lstStyle/>
          <a:p>
            <a:r>
              <a:rPr lang="en-US" sz="1800" dirty="0">
                <a:latin typeface="Times New Roman" panose="02020603050405020304" pitchFamily="18" charset="0"/>
              </a:rPr>
              <a:t>The following features are MLD level features:	</a:t>
            </a:r>
          </a:p>
          <a:p>
            <a:pPr lvl="1"/>
            <a:r>
              <a:rPr lang="en-US" sz="1800" dirty="0">
                <a:latin typeface="Times New Roman" panose="02020603050405020304" pitchFamily="18" charset="0"/>
              </a:rPr>
              <a:t>Link management</a:t>
            </a:r>
          </a:p>
          <a:p>
            <a:pPr lvl="2"/>
            <a:r>
              <a:rPr lang="en-US" sz="1600" dirty="0">
                <a:latin typeface="Times New Roman" panose="02020603050405020304" pitchFamily="18" charset="0"/>
              </a:rPr>
              <a:t>TID-to-Link mapping, link disable/enable, link recommendation</a:t>
            </a:r>
          </a:p>
          <a:p>
            <a:pPr lvl="1"/>
            <a:r>
              <a:rPr lang="en-US" sz="1800" dirty="0">
                <a:latin typeface="Times New Roman" panose="02020603050405020304" pitchFamily="18" charset="0"/>
              </a:rPr>
              <a:t>BSS parameter critical update</a:t>
            </a:r>
            <a:endParaRPr lang="en-US" sz="1600" dirty="0">
              <a:latin typeface="Times New Roman" panose="02020603050405020304" pitchFamily="18" charset="0"/>
            </a:endParaRPr>
          </a:p>
          <a:p>
            <a:pPr lvl="1"/>
            <a:r>
              <a:rPr lang="en-US" sz="1800" dirty="0">
                <a:latin typeface="Times New Roman" panose="02020603050405020304" pitchFamily="18" charset="0"/>
              </a:rPr>
              <a:t>Multi-Link power management except maximal idle period</a:t>
            </a:r>
          </a:p>
          <a:p>
            <a:pPr lvl="2"/>
            <a:r>
              <a:rPr lang="en-US" sz="1600" dirty="0">
                <a:latin typeface="Times New Roman" panose="02020603050405020304" pitchFamily="18" charset="0"/>
              </a:rPr>
              <a:t>Buffer frame indication, listen interval, WNM sleep mode, power state etc. </a:t>
            </a:r>
          </a:p>
          <a:p>
            <a:pPr lvl="1"/>
            <a:r>
              <a:rPr lang="en-US" sz="1800" dirty="0">
                <a:latin typeface="Times New Roman" panose="02020603050405020304" pitchFamily="18" charset="0"/>
              </a:rPr>
              <a:t>Group-addressed frames</a:t>
            </a:r>
          </a:p>
          <a:p>
            <a:pPr lvl="1"/>
            <a:r>
              <a:rPr lang="en-US" sz="1800" dirty="0">
                <a:latin typeface="Times New Roman" panose="02020603050405020304" pitchFamily="18" charset="0"/>
              </a:rPr>
              <a:t>Management frames</a:t>
            </a:r>
          </a:p>
          <a:p>
            <a:pPr lvl="1"/>
            <a:r>
              <a:rPr lang="en-US" sz="1800" dirty="0">
                <a:latin typeface="Times New Roman" panose="02020603050405020304" pitchFamily="18" charset="0"/>
              </a:rPr>
              <a:t>Multi-link medium access</a:t>
            </a:r>
          </a:p>
          <a:p>
            <a:pPr lvl="2"/>
            <a:r>
              <a:rPr lang="en-US" sz="1600" dirty="0">
                <a:latin typeface="Times New Roman" panose="02020603050405020304" pitchFamily="18" charset="0"/>
              </a:rPr>
              <a:t>STR, NSTR, medium access recovery etc.</a:t>
            </a:r>
          </a:p>
          <a:p>
            <a:pPr lvl="1"/>
            <a:r>
              <a:rPr lang="en-US" sz="1800" dirty="0">
                <a:latin typeface="Times New Roman" panose="02020603050405020304" pitchFamily="18" charset="0"/>
              </a:rPr>
              <a:t>EMLSR, EMLMR</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4286646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684213"/>
          </a:xfrm>
        </p:spPr>
        <p:txBody>
          <a:bodyPr/>
          <a:lstStyle/>
          <a:p>
            <a:r>
              <a:rPr lang="en-US" sz="2400" dirty="0"/>
              <a:t>Frame Exchange Context from Current Serving AP MLD to New Serving AP MLD</a:t>
            </a:r>
            <a:endParaRPr lang="en-US" sz="2400" b="0" dirty="0"/>
          </a:p>
        </p:txBody>
      </p:sp>
      <p:sp>
        <p:nvSpPr>
          <p:cNvPr id="3" name="Content Placeholder 2"/>
          <p:cNvSpPr>
            <a:spLocks noGrp="1"/>
          </p:cNvSpPr>
          <p:nvPr>
            <p:ph idx="1"/>
          </p:nvPr>
        </p:nvSpPr>
        <p:spPr>
          <a:xfrm>
            <a:off x="19438" y="1371600"/>
            <a:ext cx="8895962" cy="4419600"/>
          </a:xfrm>
        </p:spPr>
        <p:txBody>
          <a:bodyPr/>
          <a:lstStyle/>
          <a:p>
            <a:r>
              <a:rPr lang="en-US" sz="2200" dirty="0"/>
              <a:t>Frame exchange context for DL frame transmission (Tx)</a:t>
            </a:r>
          </a:p>
          <a:p>
            <a:pPr lvl="1"/>
            <a:r>
              <a:rPr lang="en-US" sz="1800" dirty="0"/>
              <a:t>PTK, PN for unicast Data frames.</a:t>
            </a:r>
          </a:p>
          <a:p>
            <a:pPr lvl="1"/>
            <a:r>
              <a:rPr lang="en-US" sz="1800" dirty="0"/>
              <a:t>Next SN being used (SN space) for unicast QoS Data frames of each TID addressed to the non-AP MLD that does the smooth roaming.</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683918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684213"/>
          </a:xfrm>
        </p:spPr>
        <p:txBody>
          <a:bodyPr/>
          <a:lstStyle/>
          <a:p>
            <a:r>
              <a:rPr lang="en-US" sz="2400" dirty="0"/>
              <a:t>Frame Exchange Context from Current Serving AP MLD to New Serving AP MLD</a:t>
            </a:r>
            <a:endParaRPr lang="en-US" sz="2400" b="0" dirty="0"/>
          </a:p>
        </p:txBody>
      </p:sp>
      <p:sp>
        <p:nvSpPr>
          <p:cNvPr id="3" name="Content Placeholder 2"/>
          <p:cNvSpPr>
            <a:spLocks noGrp="1"/>
          </p:cNvSpPr>
          <p:nvPr>
            <p:ph idx="1"/>
          </p:nvPr>
        </p:nvSpPr>
        <p:spPr>
          <a:xfrm>
            <a:off x="19438" y="1371600"/>
            <a:ext cx="9124562" cy="4572000"/>
          </a:xfrm>
        </p:spPr>
        <p:txBody>
          <a:bodyPr/>
          <a:lstStyle/>
          <a:p>
            <a:r>
              <a:rPr lang="en-US" sz="2200" dirty="0"/>
              <a:t>Frame exchange context for UL frame transmission (Rx)</a:t>
            </a:r>
          </a:p>
          <a:p>
            <a:pPr lvl="1"/>
            <a:r>
              <a:rPr lang="en-US" sz="1800" dirty="0"/>
              <a:t>PTK (same as PTK in Tx part), Replay Counters for unicast Data frames; </a:t>
            </a:r>
          </a:p>
          <a:p>
            <a:pPr lvl="2"/>
            <a:r>
              <a:rPr lang="en-US" sz="1600" dirty="0"/>
              <a:t>One replay counter for unicast QoS Data frames each TID, </a:t>
            </a:r>
          </a:p>
          <a:p>
            <a:pPr lvl="1"/>
            <a:r>
              <a:rPr lang="en-US" sz="1800" dirty="0"/>
              <a:t>The duplicate detection cache for unicast QoS Data frames of each TID from the non-AP MLD that has no BA agreement.</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3649479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7018"/>
            <a:ext cx="9144000" cy="684213"/>
          </a:xfrm>
        </p:spPr>
        <p:txBody>
          <a:bodyPr/>
          <a:lstStyle/>
          <a:p>
            <a:r>
              <a:rPr lang="en-US" sz="2400" dirty="0"/>
              <a:t>UL TID with BA Agreement</a:t>
            </a:r>
            <a:endParaRPr lang="en-US" sz="2400" b="0" dirty="0"/>
          </a:p>
        </p:txBody>
      </p:sp>
      <p:sp>
        <p:nvSpPr>
          <p:cNvPr id="3" name="Content Placeholder 2"/>
          <p:cNvSpPr>
            <a:spLocks noGrp="1"/>
          </p:cNvSpPr>
          <p:nvPr>
            <p:ph idx="1"/>
          </p:nvPr>
        </p:nvSpPr>
        <p:spPr>
          <a:xfrm>
            <a:off x="0" y="1069836"/>
            <a:ext cx="8801100" cy="3124200"/>
          </a:xfrm>
        </p:spPr>
        <p:txBody>
          <a:bodyPr/>
          <a:lstStyle/>
          <a:p>
            <a:r>
              <a:rPr lang="en-US" sz="1800" dirty="0"/>
              <a:t>The BA reorder buffer of the current serving AP MLD (the frames in reorder buffer that can’t be sent to up layer) may be moved to the new serving AP MLD or may not be moved to the new serving AP MLD.</a:t>
            </a:r>
          </a:p>
          <a:p>
            <a:pPr lvl="1"/>
            <a:r>
              <a:rPr lang="en-US" sz="1800" dirty="0"/>
              <a:t>A non-AP MLD needs to know how the roaming AP MLD process the BA reorder buffer. </a:t>
            </a:r>
          </a:p>
          <a:p>
            <a:r>
              <a:rPr lang="en-US" sz="1800" dirty="0"/>
              <a:t>If the new serving AP MLD acquires the reorder buffer information of the current serving AP MLD, the </a:t>
            </a:r>
            <a:r>
              <a:rPr lang="en-US" sz="1800" dirty="0" err="1"/>
              <a:t>WinStartB</a:t>
            </a:r>
            <a:r>
              <a:rPr lang="en-US" sz="1800" dirty="0"/>
              <a:t> in the new serving AP MLD will be the same as the </a:t>
            </a:r>
            <a:r>
              <a:rPr lang="en-US" sz="1800" dirty="0" err="1"/>
              <a:t>WinStartB</a:t>
            </a:r>
            <a:r>
              <a:rPr lang="en-US" sz="1800" dirty="0"/>
              <a:t> of the current serving AP MLD.</a:t>
            </a:r>
          </a:p>
          <a:p>
            <a:pPr lvl="1"/>
            <a:r>
              <a:rPr lang="en-US" sz="1800" dirty="0"/>
              <a:t>The discarding of the frames in Transmit Buffer may create unnecessary frame discarding.</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pic>
        <p:nvPicPr>
          <p:cNvPr id="7" name="Picture 6">
            <a:extLst>
              <a:ext uri="{FF2B5EF4-FFF2-40B4-BE49-F238E27FC236}">
                <a16:creationId xmlns:a16="http://schemas.microsoft.com/office/drawing/2014/main" id="{43B53260-BB24-D07F-BDF3-E835A1F70773}"/>
              </a:ext>
            </a:extLst>
          </p:cNvPr>
          <p:cNvPicPr>
            <a:picLocks noChangeAspect="1"/>
          </p:cNvPicPr>
          <p:nvPr/>
        </p:nvPicPr>
        <p:blipFill>
          <a:blip r:embed="rId2"/>
          <a:stretch>
            <a:fillRect/>
          </a:stretch>
        </p:blipFill>
        <p:spPr>
          <a:xfrm>
            <a:off x="5551361" y="4083407"/>
            <a:ext cx="3611301" cy="2297575"/>
          </a:xfrm>
          <a:prstGeom prst="rect">
            <a:avLst/>
          </a:prstGeom>
        </p:spPr>
      </p:pic>
    </p:spTree>
    <p:extLst>
      <p:ext uri="{BB962C8B-B14F-4D97-AF65-F5344CB8AC3E}">
        <p14:creationId xmlns:p14="http://schemas.microsoft.com/office/powerpoint/2010/main" val="3784248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7018"/>
            <a:ext cx="9144000" cy="684213"/>
          </a:xfrm>
        </p:spPr>
        <p:txBody>
          <a:bodyPr/>
          <a:lstStyle/>
          <a:p>
            <a:r>
              <a:rPr lang="en-US" sz="2400" dirty="0"/>
              <a:t>UL TID with BA Agreement</a:t>
            </a:r>
            <a:endParaRPr lang="en-US" sz="2400" b="0" dirty="0"/>
          </a:p>
        </p:txBody>
      </p:sp>
      <p:sp>
        <p:nvSpPr>
          <p:cNvPr id="3" name="Content Placeholder 2"/>
          <p:cNvSpPr>
            <a:spLocks noGrp="1"/>
          </p:cNvSpPr>
          <p:nvPr>
            <p:ph idx="1"/>
          </p:nvPr>
        </p:nvSpPr>
        <p:spPr>
          <a:xfrm>
            <a:off x="0" y="1069836"/>
            <a:ext cx="8801100" cy="3124200"/>
          </a:xfrm>
        </p:spPr>
        <p:txBody>
          <a:bodyPr/>
          <a:lstStyle/>
          <a:p>
            <a:r>
              <a:rPr lang="en-US" sz="1600" dirty="0"/>
              <a:t>If the new serving AP MLD has no the reorder buffer information of the current serving AP MLD, the </a:t>
            </a:r>
            <a:r>
              <a:rPr lang="en-US" sz="1600" dirty="0" err="1"/>
              <a:t>WinStartB</a:t>
            </a:r>
            <a:r>
              <a:rPr lang="en-US" sz="1600" dirty="0"/>
              <a:t> in the new serving AP MLD will be the SN  that is not less than the largest sequence number of the frame that is sent to the upper layer for the further processing.</a:t>
            </a:r>
          </a:p>
          <a:p>
            <a:pPr lvl="1"/>
            <a:r>
              <a:rPr lang="en-US" sz="1600" dirty="0"/>
              <a:t>The retransmission of the frames whose sequence numbers are less than </a:t>
            </a:r>
            <a:r>
              <a:rPr lang="en-US" sz="1600" dirty="0" err="1"/>
              <a:t>WinStartB</a:t>
            </a:r>
            <a:r>
              <a:rPr lang="en-US" sz="1600" dirty="0"/>
              <a:t> of the new serving AP MLD will be discarded by the new serving AP MLD after roaming to the new serving AP MLD.</a:t>
            </a:r>
          </a:p>
          <a:p>
            <a:pPr lvl="1"/>
            <a:r>
              <a:rPr lang="en-US" sz="1600" dirty="0"/>
              <a:t>The new serving AP MLD notifies the non-AP MLD the </a:t>
            </a:r>
            <a:r>
              <a:rPr lang="en-US" sz="1600" dirty="0" err="1"/>
              <a:t>WinStartB</a:t>
            </a:r>
            <a:r>
              <a:rPr lang="en-US" sz="1600" dirty="0"/>
              <a:t> of each UL TID with the BA agreement.</a:t>
            </a:r>
          </a:p>
          <a:p>
            <a:pPr lvl="2"/>
            <a:r>
              <a:rPr lang="en-US" sz="1600" dirty="0"/>
              <a:t>The non-AP MLD uses the </a:t>
            </a:r>
            <a:r>
              <a:rPr lang="en-US" sz="1600" dirty="0" err="1"/>
              <a:t>WinStartB</a:t>
            </a:r>
            <a:r>
              <a:rPr lang="en-US" sz="1600" dirty="0"/>
              <a:t> as its </a:t>
            </a:r>
            <a:r>
              <a:rPr lang="en-US" sz="1600" dirty="0" err="1"/>
              <a:t>WinStartO</a:t>
            </a:r>
            <a:r>
              <a:rPr lang="en-US" sz="1600" dirty="0"/>
              <a:t>.</a:t>
            </a:r>
          </a:p>
          <a:p>
            <a:pPr lvl="1"/>
            <a:r>
              <a:rPr lang="en-US" sz="1600" dirty="0"/>
              <a:t>The new serving AP MLD flushes its scoreboard context for the non-AP MLD. </a:t>
            </a:r>
          </a:p>
          <a:p>
            <a:pPr lvl="1"/>
            <a:endParaRPr lang="en-US" sz="18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223083293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1878</Words>
  <Application>Microsoft Office PowerPoint</Application>
  <PresentationFormat>On-screen Show (4:3)</PresentationFormat>
  <Paragraphs>198</Paragraphs>
  <Slides>14</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Arial</vt:lpstr>
      <vt:lpstr>Calibri</vt:lpstr>
      <vt:lpstr>Calibri Light</vt:lpstr>
      <vt:lpstr>Times New Roman</vt:lpstr>
      <vt:lpstr>Wingdings</vt:lpstr>
      <vt:lpstr>802-11-Submission</vt:lpstr>
      <vt:lpstr>Custom Design</vt:lpstr>
      <vt:lpstr>Smooth Roaming Follow Up</vt:lpstr>
      <vt:lpstr>Recap: Roaming AP MLD</vt:lpstr>
      <vt:lpstr>AP MLD Level vs Roaming AP MLD Level Features</vt:lpstr>
      <vt:lpstr>AP MLD Level vs Roaming AP MLD Level Features</vt:lpstr>
      <vt:lpstr>MLD Level vs Roaming MLD Level MLD Features</vt:lpstr>
      <vt:lpstr>Frame Exchange Context from Current Serving AP MLD to New Serving AP MLD</vt:lpstr>
      <vt:lpstr>Frame Exchange Context from Current Serving AP MLD to New Serving AP MLD</vt:lpstr>
      <vt:lpstr>UL TID with BA Agreement</vt:lpstr>
      <vt:lpstr>UL TID with BA Agreement</vt:lpstr>
      <vt:lpstr>DL TID with BA Agreement</vt:lpstr>
      <vt:lpstr>NSTR Link Pair for Links associated with Two Serving AP MLDs</vt:lpstr>
      <vt:lpstr>MLSR non-AP MLD with Two Serving AP MLDs</vt:lpstr>
      <vt:lpstr>EMLSR/EMLMR non-AP MLD with Two Serving AP MLDs</vt:lpstr>
      <vt:lpstr>Summary</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2104</cp:revision>
  <cp:lastPrinted>1998-02-10T13:28:06Z</cp:lastPrinted>
  <dcterms:created xsi:type="dcterms:W3CDTF">2007-05-21T21:00:37Z</dcterms:created>
  <dcterms:modified xsi:type="dcterms:W3CDTF">2024-03-14T13:05:10Z</dcterms:modified>
  <cp:category>Submission</cp:category>
</cp:coreProperties>
</file>